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512" r:id="rId2"/>
    <p:sldId id="645" r:id="rId3"/>
    <p:sldId id="567" r:id="rId4"/>
    <p:sldId id="608" r:id="rId5"/>
    <p:sldId id="597" r:id="rId6"/>
    <p:sldId id="598" r:id="rId7"/>
    <p:sldId id="647" r:id="rId8"/>
    <p:sldId id="572" r:id="rId9"/>
    <p:sldId id="595" r:id="rId10"/>
    <p:sldId id="596" r:id="rId11"/>
    <p:sldId id="630" r:id="rId12"/>
    <p:sldId id="600" r:id="rId13"/>
    <p:sldId id="632" r:id="rId14"/>
    <p:sldId id="633" r:id="rId15"/>
    <p:sldId id="648" r:id="rId16"/>
    <p:sldId id="602" r:id="rId17"/>
    <p:sldId id="619" r:id="rId18"/>
    <p:sldId id="621" r:id="rId19"/>
    <p:sldId id="642" r:id="rId20"/>
    <p:sldId id="643" r:id="rId21"/>
    <p:sldId id="584" r:id="rId22"/>
    <p:sldId id="622" r:id="rId23"/>
    <p:sldId id="623" r:id="rId24"/>
    <p:sldId id="624" r:id="rId25"/>
    <p:sldId id="625" r:id="rId26"/>
    <p:sldId id="627" r:id="rId27"/>
    <p:sldId id="628" r:id="rId28"/>
    <p:sldId id="644" r:id="rId29"/>
    <p:sldId id="524" r:id="rId30"/>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6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075" autoAdjust="0"/>
    <p:restoredTop sz="92000" autoAdjust="0"/>
  </p:normalViewPr>
  <p:slideViewPr>
    <p:cSldViewPr>
      <p:cViewPr>
        <p:scale>
          <a:sx n="62" d="100"/>
          <a:sy n="62" d="100"/>
        </p:scale>
        <p:origin x="-1350" y="-198"/>
      </p:cViewPr>
      <p:guideLst>
        <p:guide orient="horz" pos="2160"/>
        <p:guide pos="2880"/>
      </p:guideLst>
    </p:cSldViewPr>
  </p:slideViewPr>
  <p:notesTextViewPr>
    <p:cViewPr>
      <p:scale>
        <a:sx n="1" d="1"/>
        <a:sy n="1" d="1"/>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1963"/>
          </a:xfrm>
          <a:prstGeom prst="rect">
            <a:avLst/>
          </a:prstGeom>
        </p:spPr>
        <p:txBody>
          <a:bodyPr vert="horz" lIns="91440" tIns="45720" rIns="91440" bIns="45720" rtlCol="0"/>
          <a:lstStyle>
            <a:lvl1pPr algn="r">
              <a:defRPr sz="1200"/>
            </a:lvl1pPr>
          </a:lstStyle>
          <a:p>
            <a:fld id="{2DB6E00F-8225-472A-A133-67740090EF13}" type="datetimeFigureOut">
              <a:rPr lang="en-US" smtClean="0"/>
              <a:pPr/>
              <a:t>1/20/2017</a:t>
            </a:fld>
            <a:endParaRPr lang="en-US" dirty="0"/>
          </a:p>
        </p:txBody>
      </p:sp>
      <p:sp>
        <p:nvSpPr>
          <p:cNvPr id="4" name="Footer Placeholder 3"/>
          <p:cNvSpPr>
            <a:spLocks noGrp="1"/>
          </p:cNvSpPr>
          <p:nvPr>
            <p:ph type="ftr" sz="quarter" idx="2"/>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772525"/>
            <a:ext cx="3038475" cy="461963"/>
          </a:xfrm>
          <a:prstGeom prst="rect">
            <a:avLst/>
          </a:prstGeom>
        </p:spPr>
        <p:txBody>
          <a:bodyPr vert="horz" lIns="91440" tIns="45720" rIns="91440" bIns="45720" rtlCol="0" anchor="b"/>
          <a:lstStyle>
            <a:lvl1pPr algn="r">
              <a:defRPr sz="1200"/>
            </a:lvl1pPr>
          </a:lstStyle>
          <a:p>
            <a:fld id="{B3081D05-237B-4158-B1B7-33179A7BA009}" type="slidenum">
              <a:rPr lang="en-US" smtClean="0"/>
              <a:pPr/>
              <a:t>‹#›</a:t>
            </a:fld>
            <a:endParaRPr lang="en-US" dirty="0"/>
          </a:p>
        </p:txBody>
      </p:sp>
    </p:spTree>
    <p:extLst>
      <p:ext uri="{BB962C8B-B14F-4D97-AF65-F5344CB8AC3E}">
        <p14:creationId xmlns:p14="http://schemas.microsoft.com/office/powerpoint/2010/main" val="14946160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2B014C43-1326-427E-AFEE-7BFB43CCDE9A}" type="datetimeFigureOut">
              <a:rPr lang="en-US" smtClean="0"/>
              <a:pPr/>
              <a:t>1/20/2017</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95977216-7CC0-437A-82C2-E0E8BE80F28B}" type="slidenum">
              <a:rPr lang="en-US" smtClean="0"/>
              <a:pPr/>
              <a:t>‹#›</a:t>
            </a:fld>
            <a:endParaRPr lang="en-US" dirty="0"/>
          </a:p>
        </p:txBody>
      </p:sp>
    </p:spTree>
    <p:extLst>
      <p:ext uri="{BB962C8B-B14F-4D97-AF65-F5344CB8AC3E}">
        <p14:creationId xmlns:p14="http://schemas.microsoft.com/office/powerpoint/2010/main" val="389597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F2B2285-744F-42F3-9435-E9FB8F623822}"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475042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smtClean="0"/>
              <a:t>Click to add Master title style</a:t>
            </a:r>
            <a:endParaRPr lang="en-US" dirty="0"/>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Master subtitle, month &amp; year style</a:t>
            </a:r>
            <a:endParaRPr lang="en-US"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9496" y="807835"/>
            <a:ext cx="3276600" cy="426605"/>
          </a:xfrm>
          <a:prstGeom prst="rect">
            <a:avLst/>
          </a:prstGeom>
        </p:spPr>
      </p:pic>
    </p:spTree>
    <p:extLst>
      <p:ext uri="{BB962C8B-B14F-4D97-AF65-F5344CB8AC3E}">
        <p14:creationId xmlns:p14="http://schemas.microsoft.com/office/powerpoint/2010/main" val="22956472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86221D8A-1E96-4EFE-A535-2FF982140420}" type="datetime1">
              <a:rPr lang="en-US">
                <a:solidFill>
                  <a:prstClr val="black"/>
                </a:solidFill>
              </a:rPr>
              <a:pPr>
                <a:defRPr/>
              </a:pPr>
              <a:t>1/20/2017</a:t>
            </a:fld>
            <a:endParaRPr lang="en-US" dirty="0">
              <a:solidFill>
                <a:prstClr val="black"/>
              </a:solidFill>
            </a:endParaRPr>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dirty="0">
              <a:solidFill>
                <a:prstClr val="black"/>
              </a:solidFill>
            </a:endParaRPr>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32C8F90-47DC-41DD-B350-B9FCE0DE527E}"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3703108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3_Custom Layout">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457200" y="6356350"/>
            <a:ext cx="2133600" cy="365125"/>
          </a:xfrm>
          <a:prstGeom prst="rect">
            <a:avLst/>
          </a:prstGeom>
        </p:spPr>
        <p:txBody>
          <a:bodyPr/>
          <a:lstStyle>
            <a:lvl1pPr>
              <a:defRPr>
                <a:solidFill>
                  <a:prstClr val="black"/>
                </a:solidFill>
                <a:latin typeface="Arial" charset="0"/>
              </a:defRPr>
            </a:lvl1pPr>
          </a:lstStyle>
          <a:p>
            <a:pPr>
              <a:defRPr/>
            </a:pPr>
            <a:fld id="{169E1673-412B-43EA-AAD9-70DC20739CB3}" type="datetime1">
              <a:rPr lang="en-US"/>
              <a:pPr>
                <a:defRPr/>
              </a:pPr>
              <a:t>1/20/2017</a:t>
            </a:fld>
            <a:endParaRPr lang="en-US" dirty="0"/>
          </a:p>
        </p:txBody>
      </p:sp>
      <p:sp>
        <p:nvSpPr>
          <p:cNvPr id="3" name="Footer Placeholder 3"/>
          <p:cNvSpPr>
            <a:spLocks noGrp="1"/>
          </p:cNvSpPr>
          <p:nvPr>
            <p:ph type="ftr" sz="quarter" idx="11"/>
          </p:nvPr>
        </p:nvSpPr>
        <p:spPr>
          <a:xfrm>
            <a:off x="3124200" y="6356350"/>
            <a:ext cx="2895600" cy="365125"/>
          </a:xfrm>
          <a:prstGeom prst="rect">
            <a:avLst/>
          </a:prstGeom>
        </p:spPr>
        <p:txBody>
          <a:bodyPr/>
          <a:lstStyle>
            <a:lvl1pPr>
              <a:defRPr>
                <a:solidFill>
                  <a:prstClr val="black"/>
                </a:solidFill>
                <a:latin typeface="Arial" charset="0"/>
              </a:defRPr>
            </a:lvl1pPr>
          </a:lstStyle>
          <a:p>
            <a:pPr>
              <a:defRPr/>
            </a:pPr>
            <a:endParaRPr lang="en-US" dirty="0"/>
          </a:p>
        </p:txBody>
      </p:sp>
      <p:sp>
        <p:nvSpPr>
          <p:cNvPr id="4" name="Slide Number Placeholder 4"/>
          <p:cNvSpPr>
            <a:spLocks noGrp="1"/>
          </p:cNvSpPr>
          <p:nvPr>
            <p:ph type="sldNum" sz="quarter" idx="12"/>
          </p:nvPr>
        </p:nvSpPr>
        <p:spPr>
          <a:xfrm>
            <a:off x="6553200" y="6356350"/>
            <a:ext cx="2133600" cy="365125"/>
          </a:xfrm>
          <a:prstGeom prst="rect">
            <a:avLst/>
          </a:prstGeom>
        </p:spPr>
        <p:txBody>
          <a:bodyPr/>
          <a:lstStyle>
            <a:lvl1pPr>
              <a:defRPr>
                <a:solidFill>
                  <a:prstClr val="black"/>
                </a:solidFill>
                <a:latin typeface="Arial" charset="0"/>
              </a:defRPr>
            </a:lvl1pPr>
          </a:lstStyle>
          <a:p>
            <a:pPr>
              <a:defRPr/>
            </a:pPr>
            <a:fld id="{683A741E-F225-4677-A9DF-2E3B419BBF7B}" type="slidenum">
              <a:rPr lang="en-US"/>
              <a:pPr>
                <a:defRPr/>
              </a:pPr>
              <a:t>‹#›</a:t>
            </a:fld>
            <a:endParaRPr lang="en-US" dirty="0"/>
          </a:p>
        </p:txBody>
      </p:sp>
    </p:spTree>
    <p:extLst>
      <p:ext uri="{BB962C8B-B14F-4D97-AF65-F5344CB8AC3E}">
        <p14:creationId xmlns:p14="http://schemas.microsoft.com/office/powerpoint/2010/main" val="18437165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solidFill>
                  <a:prstClr val="black">
                    <a:tint val="75000"/>
                  </a:prstClr>
                </a:solidFill>
                <a:latin typeface="Calibri"/>
              </a:defRPr>
            </a:lvl1pPr>
          </a:lstStyle>
          <a:p>
            <a:pPr>
              <a:defRPr/>
            </a:pP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solidFill>
                  <a:prstClr val="black">
                    <a:tint val="75000"/>
                  </a:prstClr>
                </a:solidFill>
                <a:latin typeface="Calibri"/>
              </a:defRPr>
            </a:lvl1pPr>
          </a:lstStyle>
          <a:p>
            <a:pPr>
              <a:defRPr/>
            </a:pPr>
            <a:endParaRPr lang="en-US" dirty="0"/>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atin typeface="Arial" pitchFamily="34" charset="0"/>
              </a:defRPr>
            </a:lvl1pPr>
          </a:lstStyle>
          <a:p>
            <a:pPr>
              <a:defRPr/>
            </a:pPr>
            <a:fld id="{F315D11B-D81F-4933-AA6B-3DACCCFB63EE}" type="slidenum">
              <a:rPr lang="en-US">
                <a:solidFill>
                  <a:prstClr val="black"/>
                </a:solidFill>
              </a:rPr>
              <a:pPr>
                <a:defRPr/>
              </a:pPr>
              <a:t>‹#›</a:t>
            </a:fld>
            <a:endParaRPr lang="en-US" dirty="0">
              <a:solidFill>
                <a:prstClr val="black"/>
              </a:solidFill>
            </a:endParaRPr>
          </a:p>
        </p:txBody>
      </p:sp>
    </p:spTree>
    <p:extLst>
      <p:ext uri="{BB962C8B-B14F-4D97-AF65-F5344CB8AC3E}">
        <p14:creationId xmlns:p14="http://schemas.microsoft.com/office/powerpoint/2010/main" val="537164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5"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7" name="Straight Connector 6"/>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194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309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783222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974819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29111808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76483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833169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1_Custom Layout">
    <p:spTree>
      <p:nvGrpSpPr>
        <p:cNvPr id="1" name=""/>
        <p:cNvGrpSpPr/>
        <p:nvPr/>
      </p:nvGrpSpPr>
      <p:grpSpPr>
        <a:xfrm>
          <a:off x="0" y="0"/>
          <a:ext cx="0" cy="0"/>
          <a:chOff x="0" y="0"/>
          <a:chExt cx="0" cy="0"/>
        </a:xfrm>
      </p:grpSpPr>
      <p:sp>
        <p:nvSpPr>
          <p:cNvPr id="6"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50000"/>
                    <a:lumOff val="50000"/>
                  </a:prstClr>
                </a:solidFill>
              </a:rPr>
              <a:pPr/>
              <a:t>‹#›</a:t>
            </a:fld>
            <a:endParaRPr lang="en-IN" sz="1200" dirty="0">
              <a:solidFill>
                <a:prstClr val="black">
                  <a:lumMod val="50000"/>
                  <a:lumOff val="50000"/>
                </a:prstClr>
              </a:solidFill>
            </a:endParaRP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8" name="Straight Connector 7"/>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5585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3"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65000"/>
                    <a:lumOff val="35000"/>
                  </a:prstClr>
                </a:solidFill>
              </a:rPr>
              <a:pPr/>
              <a:t>‹#›</a:t>
            </a:fld>
            <a:endParaRPr lang="en-IN" sz="1200" dirty="0">
              <a:solidFill>
                <a:prstClr val="black">
                  <a:lumMod val="65000"/>
                  <a:lumOff val="35000"/>
                </a:prstClr>
              </a:solidFill>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5" name="Straight Connector 4"/>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807081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600" b="1">
                <a:solidFill>
                  <a:schemeClr val="tx1">
                    <a:lumMod val="75000"/>
                    <a:lumOff val="25000"/>
                  </a:schemeClr>
                </a:solidFill>
              </a:defRPr>
            </a:lvl1pPr>
          </a:lstStyle>
          <a:p>
            <a:r>
              <a:rPr lang="en-US" dirty="0" smtClean="0"/>
              <a:t>Click to edit Master title style</a:t>
            </a:r>
            <a:endParaRPr lang="en-US" dirty="0"/>
          </a:p>
        </p:txBody>
      </p:sp>
      <p:sp>
        <p:nvSpPr>
          <p:cNvPr id="11" name="Slide Number Placeholder 5"/>
          <p:cNvSpPr txBox="1">
            <a:spLocks/>
          </p:cNvSpPr>
          <p:nvPr userDrawn="1"/>
        </p:nvSpPr>
        <p:spPr>
          <a:xfrm>
            <a:off x="8458200" y="64770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a:solidFill>
                  <a:prstClr val="black">
                    <a:lumMod val="75000"/>
                    <a:lumOff val="25000"/>
                  </a:prstClr>
                </a:solidFill>
              </a:rPr>
              <a:pPr/>
              <a:t>‹#›</a:t>
            </a:fld>
            <a:endParaRPr lang="en-IN" sz="1200" dirty="0">
              <a:solidFill>
                <a:prstClr val="black">
                  <a:lumMod val="75000"/>
                  <a:lumOff val="25000"/>
                </a:prstClr>
              </a:solidFill>
            </a:endParaRP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6561" y="6531591"/>
            <a:ext cx="1825563" cy="239418"/>
          </a:xfrm>
          <a:prstGeom prst="rect">
            <a:avLst/>
          </a:prstGeom>
        </p:spPr>
      </p:pic>
      <p:cxnSp>
        <p:nvCxnSpPr>
          <p:cNvPr id="13" name="Straight Connector 12"/>
          <p:cNvCxnSpPr/>
          <p:nvPr userDrawn="1"/>
        </p:nvCxnSpPr>
        <p:spPr>
          <a:xfrm>
            <a:off x="2126054" y="6742066"/>
            <a:ext cx="6332146"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0"/>
          </p:nvPr>
        </p:nvSpPr>
        <p:spPr>
          <a:xfrm>
            <a:off x="304800" y="1143000"/>
            <a:ext cx="8534400" cy="5105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507304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53031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71" r:id="rId4"/>
    <p:sldLayoutId id="2147483672" r:id="rId5"/>
    <p:sldLayoutId id="2147483676" r:id="rId6"/>
    <p:sldLayoutId id="2147483677" r:id="rId7"/>
    <p:sldLayoutId id="2147483679" r:id="rId8"/>
    <p:sldLayoutId id="2147483682" r:id="rId9"/>
    <p:sldLayoutId id="2147483683" r:id="rId10"/>
    <p:sldLayoutId id="2147483684" r:id="rId11"/>
    <p:sldLayoutId id="2147483685" r:id="rId12"/>
    <p:sldLayoutId id="2147483688" r:id="rId13"/>
    <p:sldLayoutId id="2147483689" r:id="rId14"/>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healthplanrankings.ncqa.org/" TargetMode="External"/><Relationship Id="rId3" Type="http://schemas.openxmlformats.org/officeDocument/2006/relationships/hyperlink" Target="http://www.ncqa.org/tabid/425/Default.aspx" TargetMode="External"/><Relationship Id="rId7" Type="http://schemas.openxmlformats.org/officeDocument/2006/relationships/hyperlink" Target="https://cahps.ahrq.gov/surveys-guidance/hp/about/NCQAs-CAHPS-HP-Survey.html" TargetMode="External"/><Relationship Id="rId2" Type="http://schemas.openxmlformats.org/officeDocument/2006/relationships/hyperlink" Target="http://www.ncqa.org/" TargetMode="External"/><Relationship Id="rId1" Type="http://schemas.openxmlformats.org/officeDocument/2006/relationships/slideLayout" Target="../slideLayouts/slideLayout2.xml"/><Relationship Id="rId6" Type="http://schemas.openxmlformats.org/officeDocument/2006/relationships/hyperlink" Target="http://www.ncqa.org/HEDISQualityMeasurement/HEDISMeasures/HEDIS2016.aspx" TargetMode="External"/><Relationship Id="rId5" Type="http://schemas.openxmlformats.org/officeDocument/2006/relationships/hyperlink" Target="http://www.ncqa.org/HEDISQualityMeasurement/HEDISMeasures/HEDIS2015.aspx" TargetMode="External"/><Relationship Id="rId4" Type="http://schemas.openxmlformats.org/officeDocument/2006/relationships/hyperlink" Target="http://en.wikipedia.org/wiki/Healthcare_Effectiveness_Data_and_Information_Set"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10.1.1.2\Marketing\ISL1\Images\Brochure Images\depositphotos_9707546_s.jpg"/>
          <p:cNvPicPr>
            <a:picLocks noChangeAspect="1" noChangeArrowheads="1"/>
          </p:cNvPicPr>
          <p:nvPr/>
        </p:nvPicPr>
        <p:blipFill rotWithShape="1">
          <a:blip r:embed="rId3">
            <a:extLst>
              <a:ext uri="{28A0092B-C50C-407E-A947-70E740481C1C}">
                <a14:useLocalDpi xmlns:a14="http://schemas.microsoft.com/office/drawing/2010/main" val="0"/>
              </a:ext>
            </a:extLst>
          </a:blip>
          <a:srcRect t="23463" b="20177"/>
          <a:stretch/>
        </p:blipFill>
        <p:spPr bwMode="auto">
          <a:xfrm>
            <a:off x="164592" y="1779588"/>
            <a:ext cx="8814816" cy="331012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7689" y="1902960"/>
            <a:ext cx="1560513"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12"/>
          <p:cNvSpPr>
            <a:spLocks noChangeArrowheads="1"/>
          </p:cNvSpPr>
          <p:nvPr/>
        </p:nvSpPr>
        <p:spPr bwMode="auto">
          <a:xfrm>
            <a:off x="0" y="6274713"/>
            <a:ext cx="9144000" cy="430887"/>
          </a:xfrm>
          <a:prstGeom prst="rect">
            <a:avLst/>
          </a:prstGeom>
          <a:noFill/>
          <a:ln w="38100">
            <a:noFill/>
            <a:prstDash val="sysDot"/>
            <a:miter lim="800000"/>
            <a:headEnd/>
            <a:tailEnd/>
          </a:ln>
        </p:spPr>
        <p:txBody>
          <a:bodyPr wrap="square">
            <a:spAutoFit/>
          </a:bodyPr>
          <a:lstStyle/>
          <a:p>
            <a:pPr algn="ctr" eaLnBrk="0" fontAlgn="base" hangingPunct="0">
              <a:spcBef>
                <a:spcPct val="0"/>
              </a:spcBef>
              <a:spcAft>
                <a:spcPct val="0"/>
              </a:spcAft>
            </a:pPr>
            <a:r>
              <a:rPr lang="en-US" sz="1100" dirty="0">
                <a:solidFill>
                  <a:prstClr val="black">
                    <a:lumMod val="75000"/>
                    <a:lumOff val="25000"/>
                  </a:prstClr>
                </a:solidFill>
                <a:latin typeface="Arial" pitchFamily="34" charset="0"/>
                <a:cs typeface="Times New Roman" pitchFamily="18" charset="0"/>
              </a:rPr>
              <a:t>This document is confidential and contains proprietary information, including trade secrets of CitiusTech. Neither the document nor any of the information contained in it may be reproduced or disclosed to any unauthorized person under any circumstances without the express written permission of CitiusTech.</a:t>
            </a:r>
            <a:endParaRPr lang="en-US" sz="1100" dirty="0">
              <a:solidFill>
                <a:prstClr val="black">
                  <a:lumMod val="75000"/>
                  <a:lumOff val="25000"/>
                </a:prstClr>
              </a:solidFill>
              <a:latin typeface="Arial" pitchFamily="34" charset="0"/>
              <a:cs typeface="Arial" pitchFamily="34" charset="0"/>
            </a:endParaRPr>
          </a:p>
        </p:txBody>
      </p:sp>
      <p:sp>
        <p:nvSpPr>
          <p:cNvPr id="12" name="Rectangle 11"/>
          <p:cNvSpPr/>
          <p:nvPr/>
        </p:nvSpPr>
        <p:spPr>
          <a:xfrm flipH="1">
            <a:off x="178670" y="3950208"/>
            <a:ext cx="5764930" cy="932688"/>
          </a:xfrm>
          <a:prstGeom prst="rect">
            <a:avLst/>
          </a:prstGeom>
          <a:solidFill>
            <a:schemeClr val="accent1">
              <a:lumMod val="75000"/>
              <a:alpha val="80000"/>
            </a:schemeClr>
          </a:solidFill>
        </p:spPr>
        <p:txBody>
          <a:bodyPr wrap="square" lIns="14400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r>
              <a:rPr lang="en-US" sz="3200" b="1" dirty="0" smtClean="0">
                <a:solidFill>
                  <a:prstClr val="white"/>
                </a:solidFill>
                <a:ea typeface="Segoe UI" pitchFamily="34" charset="0"/>
                <a:cs typeface="Segoe UI" pitchFamily="34" charset="0"/>
              </a:rPr>
              <a:t>HEDIS: Healthcare Effectiveness Data &amp; Information Services</a:t>
            </a:r>
            <a:endParaRPr lang="en-IN" sz="3200" b="1" dirty="0" smtClean="0">
              <a:solidFill>
                <a:prstClr val="white"/>
              </a:solidFill>
              <a:ea typeface="Segoe UI" pitchFamily="34" charset="0"/>
              <a:cs typeface="Segoe UI" pitchFamily="34" charset="0"/>
            </a:endParaRPr>
          </a:p>
        </p:txBody>
      </p:sp>
      <p:sp>
        <p:nvSpPr>
          <p:cNvPr id="2" name="TextBox 1"/>
          <p:cNvSpPr txBox="1"/>
          <p:nvPr/>
        </p:nvSpPr>
        <p:spPr>
          <a:xfrm>
            <a:off x="178670" y="5269468"/>
            <a:ext cx="1981200" cy="369332"/>
          </a:xfrm>
          <a:prstGeom prst="rect">
            <a:avLst/>
          </a:prstGeom>
          <a:noFill/>
        </p:spPr>
        <p:txBody>
          <a:bodyPr wrap="square" rtlCol="0">
            <a:spAutoFit/>
          </a:bodyPr>
          <a:lstStyle/>
          <a:p>
            <a:r>
              <a:rPr lang="en-US" dirty="0" smtClean="0">
                <a:solidFill>
                  <a:schemeClr val="tx1">
                    <a:lumMod val="75000"/>
                    <a:lumOff val="25000"/>
                  </a:schemeClr>
                </a:solidFill>
              </a:rPr>
              <a:t>Jan, 2017</a:t>
            </a:r>
            <a:endParaRPr lang="en-US" dirty="0">
              <a:solidFill>
                <a:schemeClr val="tx1">
                  <a:lumMod val="75000"/>
                  <a:lumOff val="25000"/>
                </a:schemeClr>
              </a:solidFill>
            </a:endParaRPr>
          </a:p>
        </p:txBody>
      </p:sp>
      <p:sp>
        <p:nvSpPr>
          <p:cNvPr id="19" name="Rectangle 18"/>
          <p:cNvSpPr/>
          <p:nvPr/>
        </p:nvSpPr>
        <p:spPr>
          <a:xfrm>
            <a:off x="8680646" y="4841844"/>
            <a:ext cx="438150" cy="443346"/>
          </a:xfrm>
          <a:prstGeom prst="rect">
            <a:avLst/>
          </a:prstGeom>
          <a:solidFill>
            <a:schemeClr val="accent5">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20" name="Rectangle 19"/>
          <p:cNvSpPr/>
          <p:nvPr/>
        </p:nvSpPr>
        <p:spPr>
          <a:xfrm>
            <a:off x="8246325" y="4864647"/>
            <a:ext cx="274320" cy="274320"/>
          </a:xfrm>
          <a:prstGeom prst="rect">
            <a:avLst/>
          </a:prstGeom>
          <a:solidFill>
            <a:schemeClr val="accent3">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8465153" y="4563836"/>
            <a:ext cx="180000" cy="180000"/>
          </a:xfrm>
          <a:prstGeom prst="rect">
            <a:avLst/>
          </a:prstGeom>
          <a:solidFill>
            <a:schemeClr val="bg1">
              <a:lumMod val="9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7735388" y="4740555"/>
            <a:ext cx="182880" cy="182880"/>
          </a:xfrm>
          <a:prstGeom prst="rect">
            <a:avLst/>
          </a:prstGeom>
          <a:solidFill>
            <a:schemeClr val="bg1">
              <a:lumMod val="7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76200" y="1600200"/>
            <a:ext cx="533400" cy="533400"/>
          </a:xfrm>
          <a:prstGeom prst="rect">
            <a:avLst/>
          </a:prstGeom>
          <a:solidFill>
            <a:schemeClr val="accent4">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prstClr val="white"/>
              </a:solidFill>
            </a:endParaRPr>
          </a:p>
        </p:txBody>
      </p:sp>
      <p:sp>
        <p:nvSpPr>
          <p:cNvPr id="28" name="Rectangle 27"/>
          <p:cNvSpPr/>
          <p:nvPr/>
        </p:nvSpPr>
        <p:spPr>
          <a:xfrm>
            <a:off x="716028" y="1893877"/>
            <a:ext cx="365760" cy="365760"/>
          </a:xfrm>
          <a:prstGeom prst="rect">
            <a:avLst/>
          </a:prstGeom>
          <a:solidFill>
            <a:schemeClr val="bg1">
              <a:lumMod val="6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prstClr val="white"/>
              </a:solidFill>
            </a:endParaRPr>
          </a:p>
        </p:txBody>
      </p:sp>
      <p:sp>
        <p:nvSpPr>
          <p:cNvPr id="29" name="Rectangle 28"/>
          <p:cNvSpPr/>
          <p:nvPr/>
        </p:nvSpPr>
        <p:spPr>
          <a:xfrm>
            <a:off x="609600" y="2337954"/>
            <a:ext cx="182880" cy="182880"/>
          </a:xfrm>
          <a:prstGeom prst="rect">
            <a:avLst/>
          </a:prstGeom>
          <a:solidFill>
            <a:schemeClr val="accent3">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4189604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 Lifecycle (3/3)</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spcBef>
                <a:spcPts val="432"/>
              </a:spcBef>
              <a:buFont typeface="Wingdings" panose="05000000000000000000" pitchFamily="2" charset="2"/>
              <a:buChar char="§"/>
            </a:pPr>
            <a:r>
              <a:rPr lang="en-US" b="1" dirty="0">
                <a:solidFill>
                  <a:schemeClr val="tx1"/>
                </a:solidFill>
              </a:rPr>
              <a:t>IV  First year data collection</a:t>
            </a:r>
            <a:r>
              <a:rPr lang="en-US" dirty="0">
                <a:solidFill>
                  <a:schemeClr val="tx1"/>
                </a:solidFill>
              </a:rPr>
              <a:t>: Organizations will collect, be audited on and report on first year measures, but results will not be publicly reported for individual organizations in the first year. This allows implementation problems to be ironed out before results count.</a:t>
            </a:r>
          </a:p>
          <a:p>
            <a:pPr marL="349250" indent="-342900">
              <a:spcBef>
                <a:spcPts val="432"/>
              </a:spcBef>
              <a:buFont typeface="Wingdings" panose="05000000000000000000" pitchFamily="2" charset="2"/>
              <a:buChar char="§"/>
            </a:pPr>
            <a:r>
              <a:rPr lang="en-US" b="1" dirty="0" smtClean="0">
                <a:solidFill>
                  <a:schemeClr val="tx1"/>
                </a:solidFill>
              </a:rPr>
              <a:t>V </a:t>
            </a:r>
            <a:r>
              <a:rPr lang="en-US" b="1" dirty="0">
                <a:solidFill>
                  <a:schemeClr val="tx1"/>
                </a:solidFill>
              </a:rPr>
              <a:t>Public reporting: </a:t>
            </a:r>
            <a:r>
              <a:rPr lang="en-US" dirty="0">
                <a:solidFill>
                  <a:schemeClr val="tx1"/>
                </a:solidFill>
              </a:rPr>
              <a:t>Based on the first year measure results, the CPM decides if the measure is ready for public reporting. If approved, the measure is included in the next year’s HEDIS Volume 2.</a:t>
            </a:r>
          </a:p>
          <a:p>
            <a:pPr marL="349250" indent="-342900">
              <a:spcBef>
                <a:spcPts val="432"/>
              </a:spcBef>
              <a:buFont typeface="Wingdings" panose="05000000000000000000" pitchFamily="2" charset="2"/>
              <a:buChar char="§"/>
            </a:pPr>
            <a:r>
              <a:rPr lang="en-US" b="1" dirty="0" smtClean="0">
                <a:solidFill>
                  <a:schemeClr val="tx1"/>
                </a:solidFill>
              </a:rPr>
              <a:t>VI </a:t>
            </a:r>
            <a:r>
              <a:rPr lang="en-US" b="1" dirty="0">
                <a:solidFill>
                  <a:schemeClr val="tx1"/>
                </a:solidFill>
              </a:rPr>
              <a:t>Evaluation</a:t>
            </a:r>
            <a:r>
              <a:rPr lang="en-US" dirty="0">
                <a:solidFill>
                  <a:schemeClr val="tx1"/>
                </a:solidFill>
              </a:rPr>
              <a:t>: NCQA staff continually monitors the performance of measures that are publicly reported. Statistical analysis, review of audit results and user comments contribute to evaluation. Information derived from analyzing the performance of existing measures is used to improve the development of the next generation of measures. Every measure is reevaluated at least every three years.</a:t>
            </a:r>
          </a:p>
          <a:p>
            <a:pPr marL="349250" indent="-342900">
              <a:spcBef>
                <a:spcPts val="432"/>
              </a:spcBef>
              <a:buFont typeface="Wingdings" panose="05000000000000000000" pitchFamily="2" charset="2"/>
              <a:buChar char="§"/>
            </a:pPr>
            <a:r>
              <a:rPr lang="en-US" b="1" dirty="0" smtClean="0">
                <a:solidFill>
                  <a:schemeClr val="tx1"/>
                </a:solidFill>
              </a:rPr>
              <a:t>VII  </a:t>
            </a:r>
            <a:r>
              <a:rPr lang="en-US" b="1" dirty="0">
                <a:solidFill>
                  <a:schemeClr val="tx1"/>
                </a:solidFill>
              </a:rPr>
              <a:t>Retirement</a:t>
            </a:r>
            <a:r>
              <a:rPr lang="en-US" dirty="0">
                <a:solidFill>
                  <a:schemeClr val="tx1"/>
                </a:solidFill>
              </a:rPr>
              <a:t>: During reevaluation, if it is clear to the CPM that a measure no longer adds value commensurate with the cost of data collection and reporting, it may be retired.</a:t>
            </a:r>
          </a:p>
          <a:p>
            <a:pPr marL="349250" indent="-342900">
              <a:spcBef>
                <a:spcPts val="432"/>
              </a:spcBef>
              <a:buFont typeface="Wingdings" panose="05000000000000000000" pitchFamily="2" charset="2"/>
              <a:buChar char="§"/>
            </a:pPr>
            <a:endParaRPr lang="en-US" dirty="0" smtClean="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2647620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Data Collection Methods (1/2)</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432"/>
              </a:spcBef>
            </a:pPr>
            <a:r>
              <a:rPr lang="en-US" b="1" dirty="0" smtClean="0">
                <a:solidFill>
                  <a:schemeClr val="tx1"/>
                </a:solidFill>
              </a:rPr>
              <a:t>HEDIS </a:t>
            </a:r>
            <a:r>
              <a:rPr lang="en-US" b="1" dirty="0">
                <a:solidFill>
                  <a:schemeClr val="tx1"/>
                </a:solidFill>
              </a:rPr>
              <a:t>Data Collection Methods</a:t>
            </a:r>
            <a:r>
              <a:rPr lang="en-US" dirty="0">
                <a:solidFill>
                  <a:schemeClr val="tx1"/>
                </a:solidFill>
              </a:rPr>
              <a:t> </a:t>
            </a:r>
          </a:p>
          <a:p>
            <a:pPr marL="350838" indent="-350838">
              <a:spcBef>
                <a:spcPts val="432"/>
              </a:spcBef>
              <a:buFont typeface="Wingdings" panose="05000000000000000000" pitchFamily="2" charset="2"/>
              <a:buChar char="§"/>
            </a:pPr>
            <a:r>
              <a:rPr lang="en-US" dirty="0">
                <a:solidFill>
                  <a:schemeClr val="tx1"/>
                </a:solidFill>
              </a:rPr>
              <a:t>Patient data is required for measuring health plan’s performance and can be collected by below mentioned </a:t>
            </a:r>
            <a:r>
              <a:rPr lang="en-US" dirty="0" smtClean="0">
                <a:solidFill>
                  <a:schemeClr val="tx1"/>
                </a:solidFill>
              </a:rPr>
              <a:t>methods</a:t>
            </a:r>
          </a:p>
          <a:p>
            <a:pPr marL="685800" indent="-334963">
              <a:spcBef>
                <a:spcPts val="432"/>
              </a:spcBef>
              <a:buFont typeface="Arial" panose="020B0604020202020204" pitchFamily="34" charset="0"/>
              <a:buChar char="•"/>
            </a:pPr>
            <a:r>
              <a:rPr lang="en-US" b="1" dirty="0" smtClean="0">
                <a:solidFill>
                  <a:schemeClr val="tx1"/>
                </a:solidFill>
              </a:rPr>
              <a:t>Administrative </a:t>
            </a:r>
            <a:r>
              <a:rPr lang="en-US" b="1" dirty="0">
                <a:solidFill>
                  <a:schemeClr val="tx1"/>
                </a:solidFill>
              </a:rPr>
              <a:t>Method</a:t>
            </a:r>
            <a:r>
              <a:rPr lang="en-US" dirty="0">
                <a:solidFill>
                  <a:schemeClr val="tx1"/>
                </a:solidFill>
              </a:rPr>
              <a:t>: </a:t>
            </a:r>
            <a:r>
              <a:rPr lang="en-US" dirty="0" smtClean="0">
                <a:solidFill>
                  <a:schemeClr val="tx1"/>
                </a:solidFill>
              </a:rPr>
              <a:t>This method </a:t>
            </a:r>
            <a:r>
              <a:rPr lang="en-US" dirty="0">
                <a:solidFill>
                  <a:schemeClr val="tx1"/>
                </a:solidFill>
              </a:rPr>
              <a:t>requires health plans to identify the eligible population (i.e., the denominator) using administrative data, derived from claims and encounters (i.e., statistical claims). In addition, the numerator(s), or services provided to the members in the eligible population, are derived solely from administrative data </a:t>
            </a:r>
            <a:endParaRPr lang="en-US" dirty="0" smtClean="0">
              <a:solidFill>
                <a:schemeClr val="tx1"/>
              </a:solidFill>
            </a:endParaRPr>
          </a:p>
          <a:p>
            <a:pPr marL="685800" indent="-334963">
              <a:spcBef>
                <a:spcPts val="432"/>
              </a:spcBef>
              <a:buFont typeface="Arial" panose="020B0604020202020204" pitchFamily="34" charset="0"/>
              <a:buChar char="•"/>
            </a:pPr>
            <a:r>
              <a:rPr lang="en-US" b="1" dirty="0" smtClean="0">
                <a:solidFill>
                  <a:schemeClr val="tx1"/>
                </a:solidFill>
              </a:rPr>
              <a:t>Hybrid </a:t>
            </a:r>
            <a:r>
              <a:rPr lang="en-US" b="1" dirty="0">
                <a:solidFill>
                  <a:schemeClr val="tx1"/>
                </a:solidFill>
              </a:rPr>
              <a:t>Method: </a:t>
            </a:r>
            <a:r>
              <a:rPr lang="en-US" dirty="0" smtClean="0">
                <a:solidFill>
                  <a:schemeClr val="tx1"/>
                </a:solidFill>
              </a:rPr>
              <a:t>This </a:t>
            </a:r>
            <a:r>
              <a:rPr lang="en-US" dirty="0">
                <a:solidFill>
                  <a:schemeClr val="tx1"/>
                </a:solidFill>
              </a:rPr>
              <a:t>method requires health plans to identify the eligible population using administrative data and then extract a systematic sample of members from the eligible population, which becomes the denominator. </a:t>
            </a:r>
          </a:p>
          <a:p>
            <a:pPr marL="350838" indent="-350838">
              <a:spcBef>
                <a:spcPts val="432"/>
              </a:spcBef>
              <a:buFont typeface="Wingdings" panose="05000000000000000000" pitchFamily="2" charset="2"/>
              <a:buChar char="§"/>
            </a:pPr>
            <a:r>
              <a:rPr lang="en-US" dirty="0" smtClean="0">
                <a:solidFill>
                  <a:schemeClr val="tx1"/>
                </a:solidFill>
              </a:rPr>
              <a:t>Administrative data are used to identify services provided to those members. </a:t>
            </a:r>
          </a:p>
          <a:p>
            <a:pPr marL="350838" indent="-350838">
              <a:spcBef>
                <a:spcPts val="432"/>
              </a:spcBef>
              <a:buFont typeface="Wingdings" panose="05000000000000000000" pitchFamily="2" charset="2"/>
              <a:buChar char="§"/>
            </a:pPr>
            <a:r>
              <a:rPr lang="en-US" dirty="0" smtClean="0">
                <a:solidFill>
                  <a:schemeClr val="tx1"/>
                </a:solidFill>
              </a:rPr>
              <a:t>Medical records must then be reviewed for those members who do not have evidence of a service being provided using administrative data </a:t>
            </a:r>
          </a:p>
          <a:p>
            <a:pPr marL="285750" indent="-285750">
              <a:spcBef>
                <a:spcPts val="432"/>
              </a:spcBef>
              <a:buFont typeface="Courier New" panose="02070309020205020404" pitchFamily="49" charset="0"/>
              <a:buChar char="o"/>
            </a:pPr>
            <a:endParaRPr lang="en-US" dirty="0">
              <a:solidFill>
                <a:schemeClr val="tx1"/>
              </a:solidFill>
            </a:endParaRPr>
          </a:p>
          <a:p>
            <a:pPr marL="6350">
              <a:spcBef>
                <a:spcPts val="432"/>
              </a:spcBef>
            </a:pPr>
            <a:endParaRPr lang="en-US" dirty="0" smtClean="0">
              <a:solidFill>
                <a:schemeClr val="tx1"/>
              </a:solidFill>
            </a:endParaRPr>
          </a:p>
          <a:p>
            <a:pPr marL="6350">
              <a:spcBef>
                <a:spcPts val="432"/>
              </a:spcBef>
            </a:pPr>
            <a:endParaRPr lang="en-US" dirty="0">
              <a:solidFill>
                <a:schemeClr val="tx1"/>
              </a:solidFill>
            </a:endParaRPr>
          </a:p>
          <a:p>
            <a:pPr marL="107950" indent="-342900">
              <a:lnSpc>
                <a:spcPct val="120000"/>
              </a:lnSpc>
              <a:spcBef>
                <a:spcPts val="432"/>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2455757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Data Collection Methods (2/2)</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685800" indent="-350838">
              <a:buFont typeface="Arial" panose="020B0604020202020204" pitchFamily="34" charset="0"/>
              <a:buChar char="•"/>
            </a:pPr>
            <a:r>
              <a:rPr lang="en-US" b="1" dirty="0" smtClean="0">
                <a:solidFill>
                  <a:schemeClr val="tx1"/>
                </a:solidFill>
              </a:rPr>
              <a:t>Survey </a:t>
            </a:r>
            <a:r>
              <a:rPr lang="en-US" b="1" dirty="0">
                <a:solidFill>
                  <a:schemeClr val="tx1"/>
                </a:solidFill>
              </a:rPr>
              <a:t>Method: </a:t>
            </a:r>
            <a:endParaRPr lang="en-US" b="1" dirty="0" smtClean="0">
              <a:solidFill>
                <a:schemeClr val="tx1"/>
              </a:solidFill>
            </a:endParaRPr>
          </a:p>
          <a:p>
            <a:pPr marL="1036638" indent="-350838">
              <a:buFont typeface="Courier New" panose="02070309020205020404" pitchFamily="49" charset="0"/>
              <a:buChar char="o"/>
            </a:pPr>
            <a:r>
              <a:rPr lang="en-US" dirty="0" smtClean="0">
                <a:solidFill>
                  <a:schemeClr val="tx1"/>
                </a:solidFill>
              </a:rPr>
              <a:t>NCQA </a:t>
            </a:r>
            <a:r>
              <a:rPr lang="en-US" dirty="0">
                <a:solidFill>
                  <a:schemeClr val="tx1"/>
                </a:solidFill>
              </a:rPr>
              <a:t>uses the CAHPS survey to assess member experience with care as part of the Satisfaction With Experience of Care domain of </a:t>
            </a:r>
            <a:r>
              <a:rPr lang="en-US" dirty="0" smtClean="0">
                <a:solidFill>
                  <a:schemeClr val="tx1"/>
                </a:solidFill>
              </a:rPr>
              <a:t>HEDIS </a:t>
            </a:r>
            <a:r>
              <a:rPr lang="en-US" dirty="0">
                <a:solidFill>
                  <a:schemeClr val="tx1"/>
                </a:solidFill>
              </a:rPr>
              <a:t>(the Health Plan Employer Data and Information Set), a set of health plan performance measures used for both public reporting and accreditation</a:t>
            </a:r>
            <a:r>
              <a:rPr lang="en-US" dirty="0" smtClean="0">
                <a:solidFill>
                  <a:schemeClr val="tx1"/>
                </a:solidFill>
              </a:rPr>
              <a:t>.</a:t>
            </a:r>
          </a:p>
          <a:p>
            <a:pPr marL="1036638" indent="-350838">
              <a:buFont typeface="Courier New" panose="02070309020205020404" pitchFamily="49" charset="0"/>
              <a:buChar char="o"/>
            </a:pPr>
            <a:r>
              <a:rPr lang="en-US" dirty="0" smtClean="0">
                <a:solidFill>
                  <a:schemeClr val="tx1"/>
                </a:solidFill>
              </a:rPr>
              <a:t>Sponsors </a:t>
            </a:r>
            <a:r>
              <a:rPr lang="en-US" dirty="0">
                <a:solidFill>
                  <a:schemeClr val="tx1"/>
                </a:solidFill>
              </a:rPr>
              <a:t>who plan to submit CAHPS Health Plan Survey results for HEDIS must </a:t>
            </a:r>
            <a:r>
              <a:rPr lang="en-US" dirty="0" smtClean="0">
                <a:solidFill>
                  <a:schemeClr val="tx1"/>
                </a:solidFill>
              </a:rPr>
              <a:t>fill </a:t>
            </a:r>
            <a:r>
              <a:rPr lang="en-US" dirty="0">
                <a:solidFill>
                  <a:schemeClr val="tx1"/>
                </a:solidFill>
              </a:rPr>
              <a:t>NCQA's version, which consists of a core questionnaire plus the HEDIS supplemental item set. This version is typically designated with an "H" after the version number of the survey (e.g., CAHPS 4.0H</a:t>
            </a:r>
            <a:r>
              <a:rPr lang="en-US" dirty="0" smtClean="0">
                <a:solidFill>
                  <a:schemeClr val="tx1"/>
                </a:solidFill>
              </a:rPr>
              <a:t>)</a:t>
            </a:r>
          </a:p>
          <a:p>
            <a:pPr marL="1036638" indent="-350838">
              <a:buFont typeface="Courier New" panose="02070309020205020404" pitchFamily="49" charset="0"/>
              <a:buChar char="o"/>
            </a:pPr>
            <a:r>
              <a:rPr lang="en-US" dirty="0" smtClean="0">
                <a:solidFill>
                  <a:schemeClr val="tx1"/>
                </a:solidFill>
              </a:rPr>
              <a:t>Sponsors </a:t>
            </a:r>
            <a:r>
              <a:rPr lang="en-US" dirty="0">
                <a:solidFill>
                  <a:schemeClr val="tx1"/>
                </a:solidFill>
              </a:rPr>
              <a:t>who are not planning to submit data to NCQA are not required to include HEDIS items in their questionnaire, but can do so if they choose. </a:t>
            </a:r>
            <a:r>
              <a:rPr lang="en-US" dirty="0" smtClean="0">
                <a:solidFill>
                  <a:schemeClr val="tx1"/>
                </a:solidFill>
              </a:rPr>
              <a:t>HEDIS </a:t>
            </a:r>
            <a:r>
              <a:rPr lang="en-US" dirty="0">
                <a:solidFill>
                  <a:schemeClr val="tx1"/>
                </a:solidFill>
              </a:rPr>
              <a:t>items are included in the full list of CAHPS supplemental items, which is available in Get Health Plan Surveys and </a:t>
            </a:r>
            <a:r>
              <a:rPr lang="en-US" dirty="0" smtClean="0">
                <a:solidFill>
                  <a:schemeClr val="tx1"/>
                </a:solidFill>
              </a:rPr>
              <a:t>Instructions</a:t>
            </a:r>
          </a:p>
          <a:p>
            <a:pPr marL="1036638" indent="-350838">
              <a:buFont typeface="Courier New" panose="02070309020205020404" pitchFamily="49" charset="0"/>
              <a:buChar char="o"/>
            </a:pPr>
            <a:r>
              <a:rPr lang="en-US" dirty="0">
                <a:solidFill>
                  <a:schemeClr val="tx1"/>
                </a:solidFill>
              </a:rPr>
              <a:t>NCQA evaluates health plan policies and processes for supporting quality improvement through accreditation to produce the “standards score” (i.e., score on the Accreditation standards) component of a plan’s accreditation score</a:t>
            </a:r>
          </a:p>
          <a:p>
            <a:pPr marL="1036638" indent="-350838">
              <a:buFont typeface="Courier New" panose="02070309020205020404" pitchFamily="49" charset="0"/>
              <a:buChar char="o"/>
            </a:pPr>
            <a:r>
              <a:rPr lang="en-US" dirty="0" smtClean="0">
                <a:solidFill>
                  <a:schemeClr val="tx1"/>
                </a:solidFill>
              </a:rPr>
              <a:t>NCQA </a:t>
            </a:r>
            <a:r>
              <a:rPr lang="en-US" dirty="0">
                <a:solidFill>
                  <a:schemeClr val="tx1"/>
                </a:solidFill>
              </a:rPr>
              <a:t>uses the “standards score” only from accreditation as part of the Rankings</a:t>
            </a:r>
            <a:endParaRPr lang="en-US" dirty="0" smtClean="0">
              <a:solidFill>
                <a:schemeClr val="tx1"/>
              </a:solidFill>
            </a:endParaRPr>
          </a:p>
          <a:p>
            <a:pPr marL="285750" indent="-285750">
              <a:buFont typeface="Courier New" panose="02070309020205020404" pitchFamily="49" charset="0"/>
              <a:buChar char="o"/>
            </a:pPr>
            <a:endParaRPr lang="en-US" dirty="0">
              <a:solidFill>
                <a:schemeClr val="tx1"/>
              </a:solidFill>
            </a:endParaRPr>
          </a:p>
          <a:p>
            <a:pPr marL="285750" indent="-285750">
              <a:buFont typeface="Courier New" panose="02070309020205020404" pitchFamily="49" charset="0"/>
              <a:buChar char="o"/>
            </a:pPr>
            <a:endParaRPr lang="en-US" dirty="0">
              <a:solidFill>
                <a:schemeClr val="tx1"/>
              </a:solidFill>
            </a:endParaRPr>
          </a:p>
          <a:p>
            <a:pPr marL="6350">
              <a:spcBef>
                <a:spcPts val="432"/>
              </a:spcBef>
            </a:pPr>
            <a:endParaRPr lang="en-US" dirty="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3454939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Plans : Rating/Listed (1/2)</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NCQA changed its rankings methodology in 2015. The new methodology will be an overall “rating</a:t>
            </a:r>
            <a:r>
              <a:rPr lang="en-US" dirty="0" smtClean="0">
                <a:solidFill>
                  <a:schemeClr val="tx1"/>
                </a:solidFill>
              </a:rPr>
              <a:t>” </a:t>
            </a:r>
            <a:r>
              <a:rPr lang="en-US" dirty="0">
                <a:solidFill>
                  <a:schemeClr val="tx1"/>
                </a:solidFill>
              </a:rPr>
              <a:t>on a scale of 1–5, where 5 is the highest score and 1 is the lowest </a:t>
            </a:r>
            <a:r>
              <a:rPr lang="en-US" dirty="0" smtClean="0">
                <a:solidFill>
                  <a:schemeClr val="tx1"/>
                </a:solidFill>
              </a:rPr>
              <a:t>score</a:t>
            </a:r>
          </a:p>
          <a:p>
            <a:endParaRPr lang="en-US" b="1" dirty="0">
              <a:solidFill>
                <a:schemeClr val="tx1"/>
              </a:solidFill>
            </a:endParaRPr>
          </a:p>
          <a:p>
            <a:r>
              <a:rPr lang="en-US" b="1" dirty="0" smtClean="0">
                <a:solidFill>
                  <a:schemeClr val="tx1"/>
                </a:solidFill>
              </a:rPr>
              <a:t>Which Plans are Rated?</a:t>
            </a:r>
          </a:p>
          <a:p>
            <a:pPr marL="685800" indent="-334963">
              <a:buFont typeface="Arial" panose="020B0604020202020204" pitchFamily="34" charset="0"/>
              <a:buChar char="•"/>
            </a:pPr>
            <a:r>
              <a:rPr lang="en-US" dirty="0" smtClean="0">
                <a:solidFill>
                  <a:schemeClr val="tx1"/>
                </a:solidFill>
              </a:rPr>
              <a:t>Plans with complete data are ranked</a:t>
            </a:r>
          </a:p>
          <a:p>
            <a:pPr marL="685800" indent="-334963">
              <a:buFont typeface="Arial" panose="020B0604020202020204" pitchFamily="34" charset="0"/>
              <a:buChar char="•"/>
            </a:pPr>
            <a:r>
              <a:rPr lang="en-US" dirty="0" smtClean="0">
                <a:solidFill>
                  <a:schemeClr val="tx1"/>
                </a:solidFill>
              </a:rPr>
              <a:t>Plans with partial or no data are listed but not ranked</a:t>
            </a:r>
          </a:p>
          <a:p>
            <a:pPr marL="685800" indent="-334963">
              <a:buFont typeface="Arial" panose="020B0604020202020204" pitchFamily="34" charset="0"/>
              <a:buChar char="•"/>
            </a:pPr>
            <a:r>
              <a:rPr lang="en-US" dirty="0">
                <a:solidFill>
                  <a:schemeClr val="tx1"/>
                </a:solidFill>
              </a:rPr>
              <a:t>NCQA shows these scores on a range of 1–5, with 5 being the highest </a:t>
            </a:r>
            <a:endParaRPr lang="en-US" dirty="0" smtClean="0">
              <a:solidFill>
                <a:schemeClr val="tx1"/>
              </a:solidFill>
            </a:endParaRPr>
          </a:p>
          <a:p>
            <a:pPr marL="285750" indent="-285750">
              <a:buFont typeface="Courier New" panose="02070309020205020404" pitchFamily="49" charset="0"/>
              <a:buChar char="o"/>
            </a:pPr>
            <a:endParaRPr lang="en-US" dirty="0">
              <a:solidFill>
                <a:schemeClr val="tx1"/>
              </a:solidFill>
            </a:endParaRPr>
          </a:p>
          <a:p>
            <a:pPr marL="350838" indent="-350838">
              <a:buFont typeface="Wingdings" panose="05000000000000000000" pitchFamily="2" charset="2"/>
              <a:buChar char="§"/>
            </a:pPr>
            <a:r>
              <a:rPr lang="en-US" b="1" dirty="0" smtClean="0">
                <a:solidFill>
                  <a:schemeClr val="tx1"/>
                </a:solidFill>
              </a:rPr>
              <a:t>Plans with Partial Data</a:t>
            </a:r>
          </a:p>
          <a:p>
            <a:pPr marL="685800" indent="-334963">
              <a:buFont typeface="Arial" panose="020B0604020202020204" pitchFamily="34" charset="0"/>
              <a:buChar char="•"/>
            </a:pPr>
            <a:r>
              <a:rPr lang="en-US" dirty="0">
                <a:solidFill>
                  <a:schemeClr val="tx1"/>
                </a:solidFill>
              </a:rPr>
              <a:t>Plans with partial data do not receive a rating, but NCQA lists them in the ratings and shows their scores on the measures they report A </a:t>
            </a:r>
            <a:r>
              <a:rPr lang="en-US" dirty="0" smtClean="0">
                <a:solidFill>
                  <a:schemeClr val="tx1"/>
                </a:solidFill>
              </a:rPr>
              <a:t>plan is considered to be Partial if :</a:t>
            </a:r>
            <a:endParaRPr lang="en-US" dirty="0">
              <a:solidFill>
                <a:schemeClr val="tx1"/>
              </a:solidFill>
            </a:endParaRPr>
          </a:p>
          <a:p>
            <a:pPr marL="1036638" lvl="1" indent="-350838">
              <a:buFont typeface="Courier New" panose="02070309020205020404" pitchFamily="49" charset="0"/>
              <a:buChar char="o"/>
            </a:pPr>
            <a:r>
              <a:rPr lang="en-US" dirty="0">
                <a:solidFill>
                  <a:schemeClr val="tx1"/>
                </a:solidFill>
              </a:rPr>
              <a:t>It submits HEDIS and CAHPS measure data for public reporting, but has “missing values” (i.e., NA or NB) in more than 50 percent of the weight of the measures used in the methodology </a:t>
            </a:r>
            <a:endParaRPr lang="en-US" dirty="0" smtClean="0">
              <a:solidFill>
                <a:schemeClr val="tx1"/>
              </a:solidFill>
            </a:endParaRPr>
          </a:p>
          <a:p>
            <a:pPr marL="1036638" lvl="1" indent="-350838">
              <a:buFont typeface="Courier New" panose="02070309020205020404" pitchFamily="49" charset="0"/>
              <a:buChar char="o"/>
            </a:pPr>
            <a:r>
              <a:rPr lang="en-US" dirty="0" smtClean="0">
                <a:solidFill>
                  <a:schemeClr val="tx1"/>
                </a:solidFill>
              </a:rPr>
              <a:t>It </a:t>
            </a:r>
            <a:r>
              <a:rPr lang="en-US" dirty="0">
                <a:solidFill>
                  <a:schemeClr val="tx1"/>
                </a:solidFill>
              </a:rPr>
              <a:t>submits clinical data for public reporting but did not submit CAHPS data, or vice </a:t>
            </a:r>
            <a:r>
              <a:rPr lang="en-US" dirty="0" smtClean="0">
                <a:solidFill>
                  <a:schemeClr val="tx1"/>
                </a:solidFill>
              </a:rPr>
              <a:t>versa</a:t>
            </a:r>
          </a:p>
          <a:p>
            <a:pPr marL="1036638" lvl="1" indent="-350838">
              <a:buFont typeface="Courier New" panose="02070309020205020404" pitchFamily="49" charset="0"/>
              <a:buChar char="o"/>
            </a:pPr>
            <a:r>
              <a:rPr lang="en-US" dirty="0">
                <a:solidFill>
                  <a:schemeClr val="tx1"/>
                </a:solidFill>
              </a:rPr>
              <a:t>It achieved NCQA Accreditation without HEDIS </a:t>
            </a:r>
            <a:r>
              <a:rPr lang="en-US" dirty="0" smtClean="0">
                <a:solidFill>
                  <a:schemeClr val="tx1"/>
                </a:solidFill>
              </a:rPr>
              <a:t>data </a:t>
            </a:r>
            <a:r>
              <a:rPr lang="en-US" dirty="0">
                <a:solidFill>
                  <a:schemeClr val="tx1"/>
                </a:solidFill>
              </a:rPr>
              <a:t>and does not submit clinical or CAHPS data for public reporting</a:t>
            </a:r>
          </a:p>
          <a:p>
            <a:pPr marL="742950" lvl="1" indent="-285750">
              <a:buFont typeface="Arial" panose="020B0604020202020204" pitchFamily="34" charset="0"/>
              <a:buChar char="•"/>
            </a:pPr>
            <a:endParaRPr lang="en-US" dirty="0">
              <a:solidFill>
                <a:schemeClr val="tx1"/>
              </a:solidFill>
            </a:endParaRPr>
          </a:p>
          <a:p>
            <a:pPr marL="6350">
              <a:spcBef>
                <a:spcPts val="432"/>
              </a:spcBef>
            </a:pPr>
            <a:endParaRPr lang="en-US" dirty="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27877492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Plans : Ranked/Listed (2/2)</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0838" indent="-350838">
              <a:buFont typeface="Wingdings" panose="05000000000000000000" pitchFamily="2" charset="2"/>
              <a:buChar char="§"/>
            </a:pPr>
            <a:r>
              <a:rPr lang="en-US" b="1" dirty="0" smtClean="0">
                <a:solidFill>
                  <a:schemeClr val="tx1"/>
                </a:solidFill>
              </a:rPr>
              <a:t>No Data Reported</a:t>
            </a:r>
            <a:endParaRPr lang="en-US" b="1" dirty="0">
              <a:solidFill>
                <a:schemeClr val="tx1"/>
              </a:solidFill>
            </a:endParaRPr>
          </a:p>
          <a:p>
            <a:pPr marL="685800" indent="-334963">
              <a:buFont typeface="Arial" panose="020B0604020202020204" pitchFamily="34" charset="0"/>
              <a:buChar char="•"/>
            </a:pPr>
            <a:r>
              <a:rPr lang="en-US" dirty="0" smtClean="0">
                <a:solidFill>
                  <a:schemeClr val="tx1"/>
                </a:solidFill>
              </a:rPr>
              <a:t>Plans </a:t>
            </a:r>
            <a:r>
              <a:rPr lang="en-US" dirty="0">
                <a:solidFill>
                  <a:schemeClr val="tx1"/>
                </a:solidFill>
              </a:rPr>
              <a:t>that submit results but do not publicly report their </a:t>
            </a:r>
            <a:r>
              <a:rPr lang="en-US" dirty="0" smtClean="0">
                <a:solidFill>
                  <a:schemeClr val="tx1"/>
                </a:solidFill>
              </a:rPr>
              <a:t>data</a:t>
            </a:r>
            <a:endParaRPr lang="en-US" dirty="0">
              <a:solidFill>
                <a:schemeClr val="tx1"/>
              </a:solidFill>
            </a:endParaRPr>
          </a:p>
          <a:p>
            <a:pPr marL="685800" indent="-334963">
              <a:buFont typeface="Arial" panose="020B0604020202020204" pitchFamily="34" charset="0"/>
              <a:buChar char="•"/>
            </a:pPr>
            <a:r>
              <a:rPr lang="en-US" dirty="0" smtClean="0">
                <a:solidFill>
                  <a:schemeClr val="tx1"/>
                </a:solidFill>
              </a:rPr>
              <a:t>Plans </a:t>
            </a:r>
            <a:r>
              <a:rPr lang="en-US" dirty="0">
                <a:solidFill>
                  <a:schemeClr val="tx1"/>
                </a:solidFill>
              </a:rPr>
              <a:t>that report no HEDIS or accreditation information to NCQA, are given a </a:t>
            </a:r>
            <a:r>
              <a:rPr lang="en-US" dirty="0" smtClean="0">
                <a:solidFill>
                  <a:schemeClr val="tx1"/>
                </a:solidFill>
              </a:rPr>
              <a:t>Rating status of “No data reported”</a:t>
            </a:r>
            <a:endParaRPr lang="en-US" dirty="0">
              <a:solidFill>
                <a:schemeClr val="tx1"/>
              </a:solidFill>
            </a:endParaRPr>
          </a:p>
          <a:p>
            <a:endParaRPr lang="en-US" dirty="0">
              <a:solidFill>
                <a:schemeClr val="tx1"/>
              </a:solidFill>
            </a:endParaRPr>
          </a:p>
          <a:p>
            <a:r>
              <a:rPr lang="en-US" b="1" dirty="0" smtClean="0">
                <a:solidFill>
                  <a:schemeClr val="tx1"/>
                </a:solidFill>
              </a:rPr>
              <a:t>Below </a:t>
            </a:r>
            <a:r>
              <a:rPr lang="en-US" b="1" dirty="0">
                <a:solidFill>
                  <a:schemeClr val="tx1"/>
                </a:solidFill>
              </a:rPr>
              <a:t>is the sample Health Plan </a:t>
            </a:r>
            <a:r>
              <a:rPr lang="en-US" b="1" dirty="0" smtClean="0">
                <a:solidFill>
                  <a:schemeClr val="tx1"/>
                </a:solidFill>
              </a:rPr>
              <a:t>Rating </a:t>
            </a:r>
            <a:r>
              <a:rPr lang="en-US" b="1" dirty="0">
                <a:solidFill>
                  <a:schemeClr val="tx1"/>
                </a:solidFill>
              </a:rPr>
              <a:t>for </a:t>
            </a:r>
            <a:r>
              <a:rPr lang="en-US" b="1" dirty="0" smtClean="0">
                <a:solidFill>
                  <a:schemeClr val="tx1"/>
                </a:solidFill>
              </a:rPr>
              <a:t>2015-2016</a:t>
            </a:r>
            <a:endParaRPr lang="en-US" b="1" dirty="0">
              <a:solidFill>
                <a:schemeClr val="tx1"/>
              </a:solidFill>
            </a:endParaRPr>
          </a:p>
          <a:p>
            <a:pPr marL="6350">
              <a:spcBef>
                <a:spcPts val="432"/>
              </a:spcBef>
            </a:pPr>
            <a:endParaRPr lang="en-US" dirty="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
        <p:nvSpPr>
          <p:cNvPr id="3" name="Rectangle 2"/>
          <p:cNvSpPr/>
          <p:nvPr/>
        </p:nvSpPr>
        <p:spPr>
          <a:xfrm>
            <a:off x="1412220" y="6172200"/>
            <a:ext cx="5831233" cy="307777"/>
          </a:xfrm>
          <a:prstGeom prst="rect">
            <a:avLst/>
          </a:prstGeom>
        </p:spPr>
        <p:txBody>
          <a:bodyPr wrap="square">
            <a:spAutoFit/>
          </a:bodyPr>
          <a:lstStyle/>
          <a:p>
            <a:pPr algn="ctr"/>
            <a:r>
              <a:rPr lang="en-US" sz="1400" b="1" i="1" dirty="0" smtClean="0"/>
              <a:t>Reference: </a:t>
            </a:r>
            <a:r>
              <a:rPr lang="en-US" sz="1400" b="1" i="1" dirty="0"/>
              <a:t>http://healthinsuranceratings.ncqa.org/2015/Default.aspx</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73" y="2632293"/>
            <a:ext cx="7955928" cy="3412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4079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Plans : Performance calculation </a:t>
            </a:r>
            <a:endParaRPr lang="en-US" dirty="0">
              <a:solidFill>
                <a:prstClr val="black">
                  <a:lumMod val="75000"/>
                  <a:lumOff val="25000"/>
                </a:prstClr>
              </a:solidFill>
              <a:latin typeface="+mn-lt"/>
              <a:ea typeface="+mn-ea"/>
              <a:cs typeface="+mn-cs"/>
            </a:endParaRPr>
          </a:p>
        </p:txBody>
      </p:sp>
      <p:sp>
        <p:nvSpPr>
          <p:cNvPr id="5" name="Rectangle 4"/>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50838" indent="-350838">
              <a:buFont typeface="Wingdings" panose="05000000000000000000" pitchFamily="2" charset="2"/>
              <a:buChar char="§"/>
            </a:pPr>
            <a:endParaRPr lang="en-US" dirty="0" smtClean="0">
              <a:solidFill>
                <a:schemeClr val="tx1"/>
              </a:solidFill>
            </a:endParaRPr>
          </a:p>
          <a:p>
            <a:pPr marL="285750" lvl="0" indent="-285750">
              <a:buFont typeface="Wingdings" panose="05000000000000000000" pitchFamily="2" charset="2"/>
              <a:buChar char="§"/>
            </a:pPr>
            <a:r>
              <a:rPr lang="en-US" dirty="0">
                <a:solidFill>
                  <a:schemeClr val="tx1"/>
                </a:solidFill>
              </a:rPr>
              <a:t>Health plans who are accredited through the NCQA will receive points for their accreditation </a:t>
            </a:r>
            <a:r>
              <a:rPr lang="en-US" dirty="0" smtClean="0">
                <a:solidFill>
                  <a:schemeClr val="tx1"/>
                </a:solidFill>
              </a:rPr>
              <a:t>status.</a:t>
            </a:r>
            <a:r>
              <a:rPr lang="en-US" dirty="0">
                <a:solidFill>
                  <a:schemeClr val="tx1"/>
                </a:solidFill>
              </a:rPr>
              <a:t> Accredited plans may increase their overall rating by up to a half-point.</a:t>
            </a:r>
          </a:p>
          <a:p>
            <a:pPr marL="350838" indent="-350838">
              <a:buFont typeface="Wingdings" panose="05000000000000000000" pitchFamily="2" charset="2"/>
              <a:buChar char="§"/>
            </a:pPr>
            <a:endParaRPr lang="en-US" b="1" dirty="0">
              <a:solidFill>
                <a:schemeClr val="tx1"/>
              </a:solidFill>
            </a:endParaRPr>
          </a:p>
          <a:p>
            <a:r>
              <a:rPr lang="en-US" b="1" dirty="0">
                <a:solidFill>
                  <a:schemeClr val="tx1"/>
                </a:solidFill>
              </a:rPr>
              <a:t>	</a:t>
            </a:r>
            <a:r>
              <a:rPr lang="en-US" b="1" dirty="0" smtClean="0">
                <a:solidFill>
                  <a:schemeClr val="tx1"/>
                </a:solidFill>
              </a:rPr>
              <a:t>(</a:t>
            </a:r>
            <a:r>
              <a:rPr lang="en-US" b="1" dirty="0">
                <a:solidFill>
                  <a:schemeClr val="tx1"/>
                </a:solidFill>
              </a:rPr>
              <a:t>Actual/possible pts) x 5 x 10% of the weight of valid reported </a:t>
            </a:r>
            <a:r>
              <a:rPr lang="en-US" b="1" dirty="0" smtClean="0">
                <a:solidFill>
                  <a:schemeClr val="tx1"/>
                </a:solidFill>
              </a:rPr>
              <a:t>measures</a:t>
            </a:r>
          </a:p>
          <a:p>
            <a:endParaRPr lang="en-US" dirty="0" smtClean="0">
              <a:solidFill>
                <a:schemeClr val="tx1"/>
              </a:solidFill>
            </a:endParaRPr>
          </a:p>
          <a:p>
            <a:endParaRPr lang="en-US" dirty="0" smtClean="0">
              <a:solidFill>
                <a:schemeClr val="tx1"/>
              </a:solidFill>
            </a:endParaRPr>
          </a:p>
          <a:p>
            <a:pPr marL="285750" indent="-285750">
              <a:buFont typeface="Wingdings" panose="05000000000000000000" pitchFamily="2" charset="2"/>
              <a:buChar char="§"/>
            </a:pPr>
            <a:r>
              <a:rPr lang="en-US" dirty="0">
                <a:solidFill>
                  <a:schemeClr val="tx1"/>
                </a:solidFill>
              </a:rPr>
              <a:t>Interim accredited plans may increase their overall rating by one-third the amount that accredited plans </a:t>
            </a:r>
            <a:endParaRPr lang="en-US" dirty="0">
              <a:solidFill>
                <a:schemeClr val="tx1"/>
              </a:solidFill>
            </a:endParaRPr>
          </a:p>
          <a:p>
            <a:r>
              <a:rPr lang="en-US" dirty="0" smtClean="0">
                <a:solidFill>
                  <a:schemeClr val="tx1"/>
                </a:solidFill>
              </a:rPr>
              <a:t>	</a:t>
            </a:r>
          </a:p>
          <a:p>
            <a:r>
              <a:rPr lang="en-US" dirty="0">
                <a:solidFill>
                  <a:schemeClr val="tx1"/>
                </a:solidFill>
              </a:rPr>
              <a:t>	</a:t>
            </a:r>
            <a:r>
              <a:rPr lang="en-US" b="1" dirty="0" smtClean="0">
                <a:solidFill>
                  <a:schemeClr val="tx1"/>
                </a:solidFill>
              </a:rPr>
              <a:t>(</a:t>
            </a:r>
            <a:r>
              <a:rPr lang="en-US" b="1" dirty="0">
                <a:solidFill>
                  <a:schemeClr val="tx1"/>
                </a:solidFill>
              </a:rPr>
              <a:t>Actual/possible pts) x 5 x (1/3) x 10% of the weight of valid reported measures</a:t>
            </a:r>
            <a:endParaRPr lang="en-US" b="1" dirty="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1021163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Advantages</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412480"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28600" indent="-228600">
              <a:spcBef>
                <a:spcPts val="432"/>
              </a:spcBef>
              <a:buFont typeface="Wingdings" panose="05000000000000000000" pitchFamily="2" charset="2"/>
              <a:buChar char="§"/>
              <a:tabLst>
                <a:tab pos="228600" algn="l"/>
              </a:tabLst>
            </a:pPr>
            <a:r>
              <a:rPr lang="en-US" dirty="0">
                <a:solidFill>
                  <a:schemeClr val="tx1"/>
                </a:solidFill>
              </a:rPr>
              <a:t>Proponents cite the following advantages of HEDIS measures</a:t>
            </a:r>
            <a:r>
              <a:rPr lang="en-US" dirty="0" smtClean="0">
                <a:solidFill>
                  <a:schemeClr val="tx1"/>
                </a:solidFill>
              </a:rPr>
              <a:t>:</a:t>
            </a:r>
          </a:p>
          <a:p>
            <a:pPr marL="457200" indent="-228600">
              <a:spcBef>
                <a:spcPts val="432"/>
              </a:spcBef>
              <a:buFont typeface="Arial" panose="020B0604020202020204" pitchFamily="34" charset="0"/>
              <a:buChar char="•"/>
            </a:pPr>
            <a:r>
              <a:rPr lang="en-US" dirty="0" smtClean="0">
                <a:solidFill>
                  <a:schemeClr val="tx1"/>
                </a:solidFill>
              </a:rPr>
              <a:t>HEDIS </a:t>
            </a:r>
            <a:r>
              <a:rPr lang="en-US" dirty="0">
                <a:solidFill>
                  <a:schemeClr val="tx1"/>
                </a:solidFill>
              </a:rPr>
              <a:t>measures undergo a selection process that has been described as "rigorous</a:t>
            </a:r>
            <a:r>
              <a:rPr lang="en-US" dirty="0" smtClean="0">
                <a:solidFill>
                  <a:schemeClr val="tx1"/>
                </a:solidFill>
              </a:rPr>
              <a:t>".</a:t>
            </a:r>
          </a:p>
          <a:p>
            <a:pPr marL="457200" indent="-228600">
              <a:spcBef>
                <a:spcPts val="432"/>
              </a:spcBef>
              <a:buFont typeface="Arial" panose="020B0604020202020204" pitchFamily="34" charset="0"/>
              <a:buChar char="•"/>
            </a:pPr>
            <a:r>
              <a:rPr lang="en-US" dirty="0" smtClean="0">
                <a:solidFill>
                  <a:schemeClr val="tx1"/>
                </a:solidFill>
              </a:rPr>
              <a:t>Steps </a:t>
            </a:r>
            <a:r>
              <a:rPr lang="en-US" dirty="0">
                <a:solidFill>
                  <a:schemeClr val="tx1"/>
                </a:solidFill>
              </a:rPr>
              <a:t>in the process include </a:t>
            </a:r>
            <a:r>
              <a:rPr lang="en-US" dirty="0" smtClean="0">
                <a:solidFill>
                  <a:schemeClr val="tx1"/>
                </a:solidFill>
              </a:rPr>
              <a:t>: </a:t>
            </a:r>
          </a:p>
          <a:p>
            <a:pPr marL="971550" lvl="1" indent="-285750">
              <a:spcBef>
                <a:spcPts val="432"/>
              </a:spcBef>
              <a:buFont typeface="Courier New" panose="02070309020205020404" pitchFamily="49" charset="0"/>
              <a:buChar char="o"/>
            </a:pPr>
            <a:r>
              <a:rPr lang="en-US" dirty="0">
                <a:solidFill>
                  <a:schemeClr val="tx1"/>
                </a:solidFill>
              </a:rPr>
              <a:t>A</a:t>
            </a:r>
            <a:r>
              <a:rPr lang="en-US" dirty="0" smtClean="0">
                <a:solidFill>
                  <a:schemeClr val="tx1"/>
                </a:solidFill>
              </a:rPr>
              <a:t>ssessment of </a:t>
            </a:r>
            <a:r>
              <a:rPr lang="en-US" dirty="0">
                <a:solidFill>
                  <a:schemeClr val="tx1"/>
                </a:solidFill>
              </a:rPr>
              <a:t>measure's </a:t>
            </a:r>
            <a:r>
              <a:rPr lang="en-US" dirty="0" smtClean="0">
                <a:solidFill>
                  <a:schemeClr val="tx1"/>
                </a:solidFill>
              </a:rPr>
              <a:t>importance</a:t>
            </a:r>
            <a:r>
              <a:rPr lang="en-US" dirty="0">
                <a:solidFill>
                  <a:schemeClr val="tx1"/>
                </a:solidFill>
              </a:rPr>
              <a:t>, scientific soundness and </a:t>
            </a:r>
            <a:r>
              <a:rPr lang="en-US" dirty="0" smtClean="0">
                <a:solidFill>
                  <a:schemeClr val="tx1"/>
                </a:solidFill>
              </a:rPr>
              <a:t>feasibility“</a:t>
            </a:r>
          </a:p>
          <a:p>
            <a:pPr marL="971550" lvl="1" indent="-285750">
              <a:spcBef>
                <a:spcPts val="432"/>
              </a:spcBef>
              <a:buFont typeface="Courier New" panose="02070309020205020404" pitchFamily="49" charset="0"/>
              <a:buChar char="o"/>
            </a:pPr>
            <a:r>
              <a:rPr lang="en-US" dirty="0">
                <a:solidFill>
                  <a:schemeClr val="tx1"/>
                </a:solidFill>
              </a:rPr>
              <a:t>F</a:t>
            </a:r>
            <a:r>
              <a:rPr lang="en-US" dirty="0" smtClean="0">
                <a:solidFill>
                  <a:schemeClr val="tx1"/>
                </a:solidFill>
              </a:rPr>
              <a:t>ield testing</a:t>
            </a:r>
          </a:p>
          <a:p>
            <a:pPr marL="971550" lvl="1" indent="-285750">
              <a:spcBef>
                <a:spcPts val="432"/>
              </a:spcBef>
              <a:buFont typeface="Courier New" panose="02070309020205020404" pitchFamily="49" charset="0"/>
              <a:buChar char="o"/>
            </a:pPr>
            <a:r>
              <a:rPr lang="en-US" dirty="0" smtClean="0">
                <a:solidFill>
                  <a:schemeClr val="tx1"/>
                </a:solidFill>
              </a:rPr>
              <a:t>Public comment</a:t>
            </a:r>
          </a:p>
          <a:p>
            <a:pPr marL="971550" lvl="1" indent="-285750">
              <a:spcBef>
                <a:spcPts val="432"/>
              </a:spcBef>
              <a:buFont typeface="Courier New" panose="02070309020205020404" pitchFamily="49" charset="0"/>
              <a:buChar char="o"/>
            </a:pPr>
            <a:r>
              <a:rPr lang="en-US" dirty="0">
                <a:solidFill>
                  <a:schemeClr val="tx1"/>
                </a:solidFill>
              </a:rPr>
              <a:t>A</a:t>
            </a:r>
            <a:r>
              <a:rPr lang="en-US" dirty="0" smtClean="0">
                <a:solidFill>
                  <a:schemeClr val="tx1"/>
                </a:solidFill>
              </a:rPr>
              <a:t> </a:t>
            </a:r>
            <a:r>
              <a:rPr lang="en-US" dirty="0">
                <a:solidFill>
                  <a:schemeClr val="tx1"/>
                </a:solidFill>
              </a:rPr>
              <a:t>one-year trial period in which results are not reported publicly; and evaluation of publicly reported measures by </a:t>
            </a:r>
            <a:r>
              <a:rPr lang="en-US" dirty="0" smtClean="0">
                <a:solidFill>
                  <a:schemeClr val="tx1"/>
                </a:solidFill>
              </a:rPr>
              <a:t>statistical analysis</a:t>
            </a:r>
          </a:p>
          <a:p>
            <a:pPr marL="971550" lvl="1" indent="-285750">
              <a:spcBef>
                <a:spcPts val="432"/>
              </a:spcBef>
              <a:buFont typeface="Courier New" panose="02070309020205020404" pitchFamily="49" charset="0"/>
              <a:buChar char="o"/>
            </a:pPr>
            <a:r>
              <a:rPr lang="en-US" dirty="0">
                <a:solidFill>
                  <a:schemeClr val="tx1"/>
                </a:solidFill>
              </a:rPr>
              <a:t>R</a:t>
            </a:r>
            <a:r>
              <a:rPr lang="en-US" dirty="0" smtClean="0">
                <a:solidFill>
                  <a:schemeClr val="tx1"/>
                </a:solidFill>
              </a:rPr>
              <a:t>eview </a:t>
            </a:r>
            <a:r>
              <a:rPr lang="en-US" dirty="0">
                <a:solidFill>
                  <a:schemeClr val="tx1"/>
                </a:solidFill>
              </a:rPr>
              <a:t>of audit results and user </a:t>
            </a:r>
            <a:r>
              <a:rPr lang="en-US" dirty="0" smtClean="0">
                <a:solidFill>
                  <a:schemeClr val="tx1"/>
                </a:solidFill>
              </a:rPr>
              <a:t>comments“</a:t>
            </a:r>
          </a:p>
          <a:p>
            <a:pPr marL="457200" indent="-228600">
              <a:spcBef>
                <a:spcPts val="432"/>
              </a:spcBef>
              <a:buFont typeface="Arial" panose="020B0604020202020204" pitchFamily="34" charset="0"/>
              <a:buChar char="•"/>
            </a:pPr>
            <a:r>
              <a:rPr lang="en-US" dirty="0" smtClean="0">
                <a:solidFill>
                  <a:schemeClr val="tx1"/>
                </a:solidFill>
              </a:rPr>
              <a:t>HEDIS </a:t>
            </a:r>
            <a:r>
              <a:rPr lang="en-US" dirty="0">
                <a:solidFill>
                  <a:schemeClr val="tx1"/>
                </a:solidFill>
              </a:rPr>
              <a:t>data are useful for "evaluating current performance and setting </a:t>
            </a:r>
            <a:r>
              <a:rPr lang="en-US" dirty="0" smtClean="0">
                <a:solidFill>
                  <a:schemeClr val="tx1"/>
                </a:solidFill>
              </a:rPr>
              <a:t>goals“</a:t>
            </a:r>
          </a:p>
        </p:txBody>
      </p:sp>
    </p:spTree>
    <p:extLst>
      <p:ext uri="{BB962C8B-B14F-4D97-AF65-F5344CB8AC3E}">
        <p14:creationId xmlns:p14="http://schemas.microsoft.com/office/powerpoint/2010/main" val="4088934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Challenges</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spcBef>
                <a:spcPts val="432"/>
              </a:spcBef>
              <a:buFont typeface="Wingdings" panose="05000000000000000000" pitchFamily="2" charset="2"/>
              <a:buChar char="§"/>
            </a:pPr>
            <a:endParaRPr lang="en-US" dirty="0" smtClean="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
        <p:nvSpPr>
          <p:cNvPr id="3" name="Rectangle 2"/>
          <p:cNvSpPr/>
          <p:nvPr/>
        </p:nvSpPr>
        <p:spPr>
          <a:xfrm>
            <a:off x="274320" y="914400"/>
            <a:ext cx="8558784" cy="3139321"/>
          </a:xfrm>
          <a:prstGeom prst="rect">
            <a:avLst/>
          </a:prstGeom>
        </p:spPr>
        <p:txBody>
          <a:bodyPr wrap="square">
            <a:spAutoFit/>
          </a:bodyPr>
          <a:lstStyle/>
          <a:p>
            <a:pPr marL="350838" indent="-350838" fontAlgn="b">
              <a:buFont typeface="Wingdings" panose="05000000000000000000" pitchFamily="2" charset="2"/>
              <a:buChar char="§"/>
            </a:pPr>
            <a:r>
              <a:rPr lang="en-US" dirty="0" smtClean="0"/>
              <a:t>Demonstrating </a:t>
            </a:r>
            <a:r>
              <a:rPr lang="en-US" dirty="0"/>
              <a:t>high clinical standards and compliance to medical guidelines is critical to improving customer satisfaction, increasing membership and retention, and achieving a high NCQA health plan ranking</a:t>
            </a:r>
          </a:p>
          <a:p>
            <a:pPr marL="350838" indent="-350838" fontAlgn="b">
              <a:buFont typeface="Wingdings" panose="05000000000000000000" pitchFamily="2" charset="2"/>
              <a:buChar char="§"/>
            </a:pPr>
            <a:endParaRPr lang="en-US" dirty="0" smtClean="0"/>
          </a:p>
          <a:p>
            <a:pPr marL="350838" indent="-350838" fontAlgn="b">
              <a:buFont typeface="Wingdings" panose="05000000000000000000" pitchFamily="2" charset="2"/>
              <a:buChar char="§"/>
            </a:pPr>
            <a:r>
              <a:rPr lang="en-US" dirty="0" smtClean="0"/>
              <a:t>In </a:t>
            </a:r>
            <a:r>
              <a:rPr lang="en-US" dirty="0"/>
              <a:t>2008, this health plan appointed a new Director of Quality Improvement, and tasked the organization with re-energizing the MCO’s compliance initiatives</a:t>
            </a:r>
          </a:p>
          <a:p>
            <a:pPr marL="350838" indent="-350838" fontAlgn="b">
              <a:buFont typeface="Wingdings" panose="05000000000000000000" pitchFamily="2" charset="2"/>
              <a:buChar char="§"/>
            </a:pPr>
            <a:endParaRPr lang="en-US" dirty="0" smtClean="0"/>
          </a:p>
          <a:p>
            <a:pPr marL="350838" indent="-350838" fontAlgn="b">
              <a:buFont typeface="Wingdings" panose="05000000000000000000" pitchFamily="2" charset="2"/>
              <a:buChar char="§"/>
            </a:pPr>
            <a:r>
              <a:rPr lang="en-US" dirty="0" smtClean="0"/>
              <a:t>For </a:t>
            </a:r>
            <a:r>
              <a:rPr lang="en-US" dirty="0"/>
              <a:t>most organizations, HEDIS filing is an expensive, stressful, and often cumbersome process. Compliance rates are published nationally and performance numbers significantly impact a health plan’s reputation, network </a:t>
            </a:r>
            <a:r>
              <a:rPr lang="en-US" dirty="0" smtClean="0"/>
              <a:t>relationships </a:t>
            </a:r>
            <a:r>
              <a:rPr lang="en-US" dirty="0"/>
              <a:t>and profit margin</a:t>
            </a:r>
          </a:p>
          <a:p>
            <a:pPr lvl="1" fontAlgn="b"/>
            <a:endParaRPr lang="en-US" dirty="0" smtClean="0">
              <a:solidFill>
                <a:srgbClr val="000000"/>
              </a:solidFill>
            </a:endParaRPr>
          </a:p>
        </p:txBody>
      </p:sp>
    </p:spTree>
    <p:extLst>
      <p:ext uri="{BB962C8B-B14F-4D97-AF65-F5344CB8AC3E}">
        <p14:creationId xmlns:p14="http://schemas.microsoft.com/office/powerpoint/2010/main" val="17905470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Difference in HEDIS 2015 and 2016 (1/2) </a:t>
            </a:r>
            <a:endParaRPr lang="en-US" dirty="0">
              <a:solidFill>
                <a:prstClr val="black">
                  <a:lumMod val="75000"/>
                  <a:lumOff val="25000"/>
                </a:prstClr>
              </a:solidFill>
              <a:latin typeface="+mn-lt"/>
              <a:ea typeface="+mn-ea"/>
              <a:cs typeface="+mn-cs"/>
            </a:endParaRPr>
          </a:p>
        </p:txBody>
      </p:sp>
      <p:sp>
        <p:nvSpPr>
          <p:cNvPr id="3" name="Rectangle 2"/>
          <p:cNvSpPr/>
          <p:nvPr/>
        </p:nvSpPr>
        <p:spPr>
          <a:xfrm>
            <a:off x="441312" y="867013"/>
            <a:ext cx="8394192" cy="369332"/>
          </a:xfrm>
          <a:prstGeom prst="rect">
            <a:avLst/>
          </a:prstGeom>
        </p:spPr>
        <p:txBody>
          <a:bodyPr wrap="square">
            <a:spAutoFit/>
          </a:bodyPr>
          <a:lstStyle/>
          <a:p>
            <a:pPr marL="285750" indent="-285750" fontAlgn="b">
              <a:buFont typeface="Arial" panose="020B0604020202020204" pitchFamily="34" charset="0"/>
              <a:buChar char="•"/>
            </a:pPr>
            <a:r>
              <a:rPr lang="en-US" dirty="0" smtClean="0">
                <a:solidFill>
                  <a:srgbClr val="000000"/>
                </a:solidFill>
                <a:latin typeface="Calibri"/>
              </a:rPr>
              <a:t>Below are the differences in 2016 and 2015 count of measures. </a:t>
            </a:r>
          </a:p>
        </p:txBody>
      </p:sp>
      <p:graphicFrame>
        <p:nvGraphicFramePr>
          <p:cNvPr id="2" name="Table 1"/>
          <p:cNvGraphicFramePr>
            <a:graphicFrameLocks noGrp="1"/>
          </p:cNvGraphicFramePr>
          <p:nvPr>
            <p:extLst>
              <p:ext uri="{D42A27DB-BD31-4B8C-83A1-F6EECF244321}">
                <p14:modId xmlns:p14="http://schemas.microsoft.com/office/powerpoint/2010/main" val="3865477409"/>
              </p:ext>
            </p:extLst>
          </p:nvPr>
        </p:nvGraphicFramePr>
        <p:xfrm>
          <a:off x="276720" y="1600200"/>
          <a:ext cx="7495680" cy="1703070"/>
        </p:xfrm>
        <a:graphic>
          <a:graphicData uri="http://schemas.openxmlformats.org/drawingml/2006/table">
            <a:tbl>
              <a:tblPr>
                <a:tableStyleId>{22838BEF-8BB2-4498-84A7-C5851F593DF1}</a:tableStyleId>
              </a:tblPr>
              <a:tblGrid>
                <a:gridCol w="5743080"/>
                <a:gridCol w="1752600"/>
              </a:tblGrid>
              <a:tr h="190500">
                <a:tc>
                  <a:txBody>
                    <a:bodyPr/>
                    <a:lstStyle/>
                    <a:p>
                      <a:pPr algn="ctr" fontAlgn="b"/>
                      <a:r>
                        <a:rPr lang="en-US" sz="1800" u="none" strike="noStrike" dirty="0">
                          <a:effectLst/>
                        </a:rPr>
                        <a:t>Measures</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 </a:t>
                      </a:r>
                      <a:r>
                        <a:rPr lang="en-US" sz="1800" b="1" u="none" strike="noStrike" dirty="0">
                          <a:effectLst/>
                        </a:rPr>
                        <a:t>HEDIS 2015</a:t>
                      </a:r>
                      <a:endParaRPr lang="en-US" sz="1800" b="1" i="0" u="none" strike="noStrike" dirty="0">
                        <a:solidFill>
                          <a:srgbClr val="000000"/>
                        </a:solidFill>
                        <a:effectLst/>
                        <a:latin typeface="Calibri"/>
                      </a:endParaRPr>
                    </a:p>
                  </a:txBody>
                  <a:tcPr marL="9525" marR="9525" marT="9525" marB="0" anchor="b"/>
                </a:tc>
              </a:tr>
              <a:tr h="190500">
                <a:tc>
                  <a:txBody>
                    <a:bodyPr/>
                    <a:lstStyle/>
                    <a:p>
                      <a:pPr algn="ctr" fontAlgn="b"/>
                      <a:r>
                        <a:rPr lang="en-US" sz="1800" u="none" strike="noStrike" dirty="0">
                          <a:effectLst/>
                        </a:rPr>
                        <a:t>Effectiveness of Care</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a:effectLst/>
                        </a:rPr>
                        <a:t>51</a:t>
                      </a:r>
                      <a:endParaRPr lang="en-US" sz="1800" b="0" i="0" u="none" strike="noStrike">
                        <a:solidFill>
                          <a:srgbClr val="000000"/>
                        </a:solidFill>
                        <a:effectLst/>
                        <a:latin typeface="Calibri"/>
                      </a:endParaRPr>
                    </a:p>
                  </a:txBody>
                  <a:tcPr marL="9525" marR="9525" marT="9525" marB="0" anchor="b"/>
                </a:tc>
              </a:tr>
              <a:tr h="190500">
                <a:tc>
                  <a:txBody>
                    <a:bodyPr/>
                    <a:lstStyle/>
                    <a:p>
                      <a:pPr algn="ctr" fontAlgn="b"/>
                      <a:r>
                        <a:rPr lang="en-US" sz="1800" u="none" strike="noStrike" dirty="0" smtClean="0">
                          <a:effectLst/>
                        </a:rPr>
                        <a:t>Access/Availability of Care</a:t>
                      </a:r>
                      <a:endParaRPr lang="en-US" sz="1800" b="0" i="0" u="none" strike="noStrike" dirty="0">
                        <a:solidFill>
                          <a:srgbClr val="000000"/>
                        </a:solidFill>
                        <a:effectLst/>
                        <a:latin typeface="+mn-lt"/>
                      </a:endParaRPr>
                    </a:p>
                  </a:txBody>
                  <a:tcPr marL="9525" marR="9525" marT="9525" marB="0" anchor="b"/>
                </a:tc>
                <a:tc>
                  <a:txBody>
                    <a:bodyPr/>
                    <a:lstStyle/>
                    <a:p>
                      <a:pPr algn="ctr" fontAlgn="b"/>
                      <a:r>
                        <a:rPr lang="en-US" sz="1800" u="none" strike="noStrike" dirty="0" smtClean="0">
                          <a:effectLst/>
                        </a:rPr>
                        <a:t>7</a:t>
                      </a:r>
                      <a:endParaRPr lang="en-US" sz="1800" b="0" i="0" u="none" strike="noStrike" dirty="0">
                        <a:solidFill>
                          <a:srgbClr val="000000"/>
                        </a:solidFill>
                        <a:effectLst/>
                        <a:latin typeface="Calibri"/>
                      </a:endParaRPr>
                    </a:p>
                  </a:txBody>
                  <a:tcPr marL="9525" marR="9525" marT="9525" marB="0" anchor="b"/>
                </a:tc>
              </a:tr>
              <a:tr h="19050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800" b="0" i="0" u="none" strike="noStrike" dirty="0" smtClean="0">
                          <a:solidFill>
                            <a:srgbClr val="000000"/>
                          </a:solidFill>
                          <a:effectLst/>
                          <a:latin typeface="+mn-lt"/>
                        </a:rPr>
                        <a:t>Experience of Care</a:t>
                      </a:r>
                    </a:p>
                  </a:txBody>
                  <a:tcPr marL="9525" marR="9525" marT="9525" marB="0" anchor="b"/>
                </a:tc>
                <a:tc>
                  <a:txBody>
                    <a:bodyPr/>
                    <a:lstStyle/>
                    <a:p>
                      <a:pPr algn="ctr" fontAlgn="b"/>
                      <a:r>
                        <a:rPr lang="en-US" sz="1800" u="none" strike="noStrike" dirty="0" smtClean="0">
                          <a:effectLst/>
                        </a:rPr>
                        <a:t>3</a:t>
                      </a:r>
                      <a:endParaRPr lang="en-US"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u="none" strike="noStrike" dirty="0">
                          <a:effectLst/>
                        </a:rPr>
                        <a:t>Utilization and Relative Resource Use</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16</a:t>
                      </a:r>
                      <a:endParaRPr lang="en-US"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u="none" strike="noStrike" dirty="0">
                          <a:effectLst/>
                        </a:rPr>
                        <a:t>Health Plan Descriptive Information</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a:effectLst/>
                        </a:rPr>
                        <a:t>7</a:t>
                      </a:r>
                      <a:endParaRPr lang="en-US" sz="1800" b="0" i="0" u="none" strike="noStrike" dirty="0">
                        <a:solidFill>
                          <a:srgbClr val="000000"/>
                        </a:solidFill>
                        <a:effectLst/>
                        <a:latin typeface="Calibri"/>
                      </a:endParaRPr>
                    </a:p>
                  </a:txBody>
                  <a:tcPr marL="9525" marR="9525" marT="9525" marB="0" anchor="b"/>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1612531"/>
              </p:ext>
            </p:extLst>
          </p:nvPr>
        </p:nvGraphicFramePr>
        <p:xfrm>
          <a:off x="291960" y="3733800"/>
          <a:ext cx="7480440" cy="2270760"/>
        </p:xfrm>
        <a:graphic>
          <a:graphicData uri="http://schemas.openxmlformats.org/drawingml/2006/table">
            <a:tbl>
              <a:tblPr>
                <a:tableStyleId>{22838BEF-8BB2-4498-84A7-C5851F593DF1}</a:tableStyleId>
              </a:tblPr>
              <a:tblGrid>
                <a:gridCol w="5727840"/>
                <a:gridCol w="1752600"/>
              </a:tblGrid>
              <a:tr h="190500">
                <a:tc>
                  <a:txBody>
                    <a:bodyPr/>
                    <a:lstStyle/>
                    <a:p>
                      <a:pPr algn="ctr" fontAlgn="b"/>
                      <a:r>
                        <a:rPr lang="en-US" sz="1800" u="none" strike="noStrike" dirty="0">
                          <a:effectLst/>
                        </a:rPr>
                        <a:t>Measures</a:t>
                      </a:r>
                      <a:endParaRPr lang="en-US" sz="1800" b="1" i="0" u="none" strike="noStrike" dirty="0">
                        <a:solidFill>
                          <a:srgbClr val="000000"/>
                        </a:solidFill>
                        <a:effectLst/>
                        <a:latin typeface="Calibri"/>
                      </a:endParaRPr>
                    </a:p>
                  </a:txBody>
                  <a:tcPr marL="9525" marR="9525" marT="9525" marB="0" anchor="b"/>
                </a:tc>
                <a:tc>
                  <a:txBody>
                    <a:bodyPr/>
                    <a:lstStyle/>
                    <a:p>
                      <a:pPr algn="ctr" fontAlgn="b"/>
                      <a:r>
                        <a:rPr lang="en-US" sz="1800" b="1" u="none" strike="noStrike" dirty="0">
                          <a:effectLst/>
                        </a:rPr>
                        <a:t> HEDIS </a:t>
                      </a:r>
                      <a:r>
                        <a:rPr lang="en-US" sz="1800" b="1" u="none" strike="noStrike" dirty="0" smtClean="0">
                          <a:effectLst/>
                        </a:rPr>
                        <a:t>2016</a:t>
                      </a:r>
                      <a:endParaRPr lang="en-US" sz="1800" b="1" i="0" u="none" strike="noStrike" dirty="0">
                        <a:solidFill>
                          <a:srgbClr val="000000"/>
                        </a:solidFill>
                        <a:effectLst/>
                        <a:latin typeface="Calibri"/>
                      </a:endParaRPr>
                    </a:p>
                  </a:txBody>
                  <a:tcPr marL="9525" marR="9525" marT="9525" marB="0" anchor="b"/>
                </a:tc>
              </a:tr>
              <a:tr h="249555">
                <a:tc>
                  <a:txBody>
                    <a:bodyPr/>
                    <a:lstStyle/>
                    <a:p>
                      <a:pPr algn="ctr" fontAlgn="b"/>
                      <a:r>
                        <a:rPr lang="en-US" sz="1800" u="none" strike="noStrike" dirty="0">
                          <a:effectLst/>
                        </a:rPr>
                        <a:t>Effectiveness of Care</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53</a:t>
                      </a:r>
                      <a:endParaRPr lang="en-US"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u="none" strike="noStrike" dirty="0" smtClean="0">
                          <a:effectLst/>
                        </a:rPr>
                        <a:t>Access/Availability of Care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7</a:t>
                      </a:r>
                      <a:endParaRPr lang="en-US"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b="0" i="0" u="none" strike="noStrike" dirty="0" smtClean="0">
                          <a:solidFill>
                            <a:srgbClr val="000000"/>
                          </a:solidFill>
                          <a:effectLst/>
                          <a:latin typeface="+mn-lt"/>
                        </a:rPr>
                        <a:t>Experience of Care</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b="0" i="0" u="none" strike="noStrike" dirty="0" smtClean="0">
                          <a:solidFill>
                            <a:srgbClr val="000000"/>
                          </a:solidFill>
                          <a:effectLst/>
                          <a:latin typeface="Calibri"/>
                        </a:rPr>
                        <a:t>3</a:t>
                      </a:r>
                      <a:endParaRPr lang="en-US"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b="0" i="0" u="none" strike="noStrike" dirty="0" smtClean="0">
                          <a:solidFill>
                            <a:srgbClr val="000000"/>
                          </a:solidFill>
                          <a:effectLst/>
                          <a:latin typeface="+mn-lt"/>
                        </a:rPr>
                        <a:t>Utilization and Risk Adjusted Utilization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b="0" i="0" u="none" strike="noStrike" dirty="0" smtClean="0">
                          <a:solidFill>
                            <a:srgbClr val="000000"/>
                          </a:solidFill>
                          <a:effectLst/>
                          <a:latin typeface="Calibri"/>
                        </a:rPr>
                        <a:t>14</a:t>
                      </a:r>
                      <a:endParaRPr lang="en-US"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u="none" strike="noStrike" dirty="0" smtClean="0">
                          <a:effectLst/>
                        </a:rPr>
                        <a:t>Relative Resource Use</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5</a:t>
                      </a:r>
                      <a:endParaRPr lang="en-US"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u="none" strike="noStrike" dirty="0" smtClean="0">
                          <a:effectLst/>
                        </a:rPr>
                        <a:t>Health Plan Descriptive Information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7</a:t>
                      </a:r>
                      <a:endParaRPr lang="en-US" sz="1800" b="0" i="0" u="none" strike="noStrike" dirty="0">
                        <a:solidFill>
                          <a:srgbClr val="000000"/>
                        </a:solidFill>
                        <a:effectLst/>
                        <a:latin typeface="Calibri"/>
                      </a:endParaRPr>
                    </a:p>
                  </a:txBody>
                  <a:tcPr marL="9525" marR="9525" marT="9525" marB="0" anchor="b"/>
                </a:tc>
              </a:tr>
              <a:tr h="190500">
                <a:tc>
                  <a:txBody>
                    <a:bodyPr/>
                    <a:lstStyle/>
                    <a:p>
                      <a:pPr algn="ctr" fontAlgn="b"/>
                      <a:r>
                        <a:rPr lang="en-US" sz="1800" u="none" strike="noStrike" dirty="0" smtClean="0">
                          <a:effectLst/>
                        </a:rPr>
                        <a:t>Measures Collected Using Electronic Clinical Data Systems </a:t>
                      </a:r>
                      <a:endParaRPr lang="en-US" sz="1800" b="0" i="0" u="none" strike="noStrike" dirty="0">
                        <a:solidFill>
                          <a:srgbClr val="000000"/>
                        </a:solidFill>
                        <a:effectLst/>
                        <a:latin typeface="Calibri"/>
                      </a:endParaRPr>
                    </a:p>
                  </a:txBody>
                  <a:tcPr marL="9525" marR="9525" marT="9525" marB="0" anchor="b"/>
                </a:tc>
                <a:tc>
                  <a:txBody>
                    <a:bodyPr/>
                    <a:lstStyle/>
                    <a:p>
                      <a:pPr algn="ctr" fontAlgn="b"/>
                      <a:r>
                        <a:rPr lang="en-US" sz="1800" u="none" strike="noStrike" dirty="0" smtClean="0">
                          <a:effectLst/>
                        </a:rPr>
                        <a:t>1</a:t>
                      </a:r>
                      <a:endParaRPr lang="en-US" sz="18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14401761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a:t>Difference in HEDIS 2015 and 2016 </a:t>
            </a:r>
            <a:r>
              <a:rPr lang="en-US" dirty="0" smtClean="0"/>
              <a:t>(2/2</a:t>
            </a:r>
            <a:r>
              <a:rPr lang="en-US" dirty="0"/>
              <a:t>) </a:t>
            </a:r>
            <a:endParaRPr lang="en-US" sz="4000" dirty="0">
              <a:solidFill>
                <a:prstClr val="black">
                  <a:lumMod val="75000"/>
                  <a:lumOff val="25000"/>
                </a:prstClr>
              </a:solidFill>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spcBef>
                <a:spcPts val="432"/>
              </a:spcBef>
              <a:buFont typeface="Wingdings" panose="05000000000000000000" pitchFamily="2" charset="2"/>
              <a:buChar char="§"/>
            </a:pPr>
            <a:endParaRPr lang="en-US" dirty="0" smtClean="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
        <p:nvSpPr>
          <p:cNvPr id="3" name="Rectangle 2"/>
          <p:cNvSpPr/>
          <p:nvPr/>
        </p:nvSpPr>
        <p:spPr>
          <a:xfrm>
            <a:off x="441312" y="867013"/>
            <a:ext cx="8229600" cy="6186309"/>
          </a:xfrm>
          <a:prstGeom prst="rect">
            <a:avLst/>
          </a:prstGeom>
        </p:spPr>
        <p:txBody>
          <a:bodyPr wrap="square">
            <a:spAutoFit/>
          </a:bodyPr>
          <a:lstStyle/>
          <a:p>
            <a:r>
              <a:rPr lang="en-US" dirty="0"/>
              <a:t>There are now 7 domains of care rather than </a:t>
            </a:r>
            <a:r>
              <a:rPr lang="en-US" dirty="0" smtClean="0"/>
              <a:t>5</a:t>
            </a:r>
          </a:p>
          <a:p>
            <a:pPr marL="285750" lvl="0" indent="-285750">
              <a:buFont typeface="Arial" panose="020B0604020202020204" pitchFamily="34" charset="0"/>
              <a:buChar char="•"/>
            </a:pPr>
            <a:r>
              <a:rPr lang="en-US" dirty="0" smtClean="0"/>
              <a:t>Utilization </a:t>
            </a:r>
            <a:r>
              <a:rPr lang="en-US" dirty="0"/>
              <a:t>and Relative Resource Use (now split into 2 domains)</a:t>
            </a:r>
          </a:p>
          <a:p>
            <a:pPr lvl="1"/>
            <a:r>
              <a:rPr lang="en-US" dirty="0" smtClean="0"/>
              <a:t>- Relative </a:t>
            </a:r>
            <a:r>
              <a:rPr lang="en-US" dirty="0"/>
              <a:t>Resource Use Utilization</a:t>
            </a:r>
          </a:p>
          <a:p>
            <a:pPr lvl="1"/>
            <a:r>
              <a:rPr lang="en-US" dirty="0" smtClean="0"/>
              <a:t>- Risk </a:t>
            </a:r>
            <a:r>
              <a:rPr lang="en-US" dirty="0"/>
              <a:t>Adjusted Utilization</a:t>
            </a:r>
          </a:p>
          <a:p>
            <a:pPr marL="285750" lvl="0" indent="-285750">
              <a:buFont typeface="Arial" panose="020B0604020202020204" pitchFamily="34" charset="0"/>
              <a:buChar char="•"/>
            </a:pPr>
            <a:r>
              <a:rPr lang="en-US" dirty="0"/>
              <a:t>Measures Collected Using Electronic Clinical Data Systems (new)</a:t>
            </a:r>
          </a:p>
          <a:p>
            <a:pPr fontAlgn="b"/>
            <a:endParaRPr lang="en-US" dirty="0" smtClean="0">
              <a:solidFill>
                <a:srgbClr val="000000"/>
              </a:solidFill>
              <a:latin typeface="Calibri"/>
            </a:endParaRPr>
          </a:p>
          <a:p>
            <a:r>
              <a:rPr lang="en-US" dirty="0"/>
              <a:t>HEDIS 2016 adds the following 6 new measures: </a:t>
            </a:r>
            <a:endParaRPr lang="en-US" dirty="0" smtClean="0"/>
          </a:p>
          <a:p>
            <a:pPr marL="285750" indent="-285750">
              <a:buFont typeface="Arial" panose="020B0604020202020204" pitchFamily="34" charset="0"/>
              <a:buChar char="•"/>
            </a:pPr>
            <a:r>
              <a:rPr lang="en-US" dirty="0"/>
              <a:t>Effectiveness of </a:t>
            </a:r>
            <a:r>
              <a:rPr lang="en-US" dirty="0" smtClean="0"/>
              <a:t>Care</a:t>
            </a:r>
            <a:endParaRPr lang="en-US" dirty="0"/>
          </a:p>
          <a:p>
            <a:pPr lvl="0"/>
            <a:r>
              <a:rPr lang="en-US" dirty="0" smtClean="0"/>
              <a:t>	- Statin </a:t>
            </a:r>
            <a:r>
              <a:rPr lang="en-US" dirty="0"/>
              <a:t>Therapy for Patients With Cardiovascular Disease</a:t>
            </a:r>
          </a:p>
          <a:p>
            <a:pPr lvl="0"/>
            <a:r>
              <a:rPr lang="en-US" dirty="0" smtClean="0"/>
              <a:t>	- Statin </a:t>
            </a:r>
            <a:r>
              <a:rPr lang="en-US" dirty="0"/>
              <a:t>Therapy for Patients With </a:t>
            </a:r>
            <a:r>
              <a:rPr lang="en-US" dirty="0" smtClean="0"/>
              <a:t>Diabetes</a:t>
            </a:r>
          </a:p>
          <a:p>
            <a:pPr marL="285750" lvl="0" indent="-285750">
              <a:buFont typeface="Arial" panose="020B0604020202020204" pitchFamily="34" charset="0"/>
              <a:buChar char="•"/>
            </a:pPr>
            <a:r>
              <a:rPr lang="en-US" dirty="0" smtClean="0"/>
              <a:t>Utilization And Risk Adjusted Utilization</a:t>
            </a:r>
          </a:p>
          <a:p>
            <a:pPr lvl="0"/>
            <a:r>
              <a:rPr lang="en-US" dirty="0" smtClean="0"/>
              <a:t>	- Inpatient </a:t>
            </a:r>
            <a:r>
              <a:rPr lang="en-US" dirty="0"/>
              <a:t>Hospital Utilization</a:t>
            </a:r>
          </a:p>
          <a:p>
            <a:pPr lvl="0"/>
            <a:r>
              <a:rPr lang="en-US" dirty="0" smtClean="0"/>
              <a:t>	- Emergency </a:t>
            </a:r>
            <a:r>
              <a:rPr lang="en-US" dirty="0"/>
              <a:t>Department Utilization</a:t>
            </a:r>
          </a:p>
          <a:p>
            <a:pPr lvl="0"/>
            <a:r>
              <a:rPr lang="en-US" dirty="0" smtClean="0"/>
              <a:t>	- Hospitalization </a:t>
            </a:r>
            <a:r>
              <a:rPr lang="en-US" dirty="0"/>
              <a:t>for Potentially Preventable </a:t>
            </a:r>
            <a:r>
              <a:rPr lang="en-US" dirty="0" smtClean="0"/>
              <a:t>Complications</a:t>
            </a:r>
          </a:p>
          <a:p>
            <a:pPr marL="285750" lvl="0" indent="-285750">
              <a:buFont typeface="Arial" panose="020B0604020202020204" pitchFamily="34" charset="0"/>
              <a:buChar char="•"/>
            </a:pPr>
            <a:r>
              <a:rPr lang="en-US" dirty="0" smtClean="0"/>
              <a:t>Measures Collected Using Electronic Clinical Data Systems </a:t>
            </a:r>
          </a:p>
          <a:p>
            <a:pPr lvl="0"/>
            <a:r>
              <a:rPr lang="en-US" dirty="0" smtClean="0"/>
              <a:t>	- Utilization </a:t>
            </a:r>
            <a:r>
              <a:rPr lang="en-US" dirty="0"/>
              <a:t>of the PHQ-9 to Monitor Depression Symptoms for Adolescents and Adults (DMS)</a:t>
            </a:r>
          </a:p>
          <a:p>
            <a:pPr marL="285750" indent="-285750" fontAlgn="b">
              <a:buFont typeface="Arial" panose="020B0604020202020204" pitchFamily="34" charset="0"/>
              <a:buChar char="•"/>
            </a:pPr>
            <a:endParaRPr lang="en-US" dirty="0" smtClean="0">
              <a:solidFill>
                <a:srgbClr val="000000"/>
              </a:solidFill>
              <a:latin typeface="Calibri"/>
            </a:endParaRPr>
          </a:p>
          <a:p>
            <a:pPr marL="285750" indent="-285750" fontAlgn="b">
              <a:buFont typeface="Arial" panose="020B0604020202020204" pitchFamily="34" charset="0"/>
              <a:buChar char="•"/>
            </a:pPr>
            <a:endParaRPr lang="en-US" dirty="0">
              <a:solidFill>
                <a:srgbClr val="000000"/>
              </a:solidFill>
              <a:latin typeface="Calibri"/>
            </a:endParaRPr>
          </a:p>
          <a:p>
            <a:pPr marL="285750" indent="-285750" fontAlgn="b">
              <a:buFont typeface="Arial" panose="020B0604020202020204" pitchFamily="34" charset="0"/>
              <a:buChar char="•"/>
            </a:pPr>
            <a:endParaRPr lang="en-US" dirty="0" smtClean="0">
              <a:solidFill>
                <a:srgbClr val="000000"/>
              </a:solidFill>
              <a:latin typeface="Calibri"/>
            </a:endParaRPr>
          </a:p>
          <a:p>
            <a:pPr marL="285750" indent="-285750" fontAlgn="b">
              <a:buFont typeface="Arial" panose="020B0604020202020204" pitchFamily="34" charset="0"/>
              <a:buChar char="•"/>
            </a:pPr>
            <a:endParaRPr lang="en-US" dirty="0">
              <a:solidFill>
                <a:srgbClr val="000000"/>
              </a:solidFill>
              <a:latin typeface="Calibri"/>
            </a:endParaRPr>
          </a:p>
          <a:p>
            <a:pPr marL="285750" indent="-285750" fontAlgn="b">
              <a:buFont typeface="Arial" panose="020B0604020202020204" pitchFamily="34" charset="0"/>
              <a:buChar char="•"/>
            </a:pPr>
            <a:endParaRPr lang="en-US" dirty="0" smtClean="0">
              <a:solidFill>
                <a:srgbClr val="000000"/>
              </a:solidFill>
              <a:latin typeface="Calibri"/>
            </a:endParaRPr>
          </a:p>
        </p:txBody>
      </p:sp>
    </p:spTree>
    <p:extLst>
      <p:ext uri="{BB962C8B-B14F-4D97-AF65-F5344CB8AC3E}">
        <p14:creationId xmlns:p14="http://schemas.microsoft.com/office/powerpoint/2010/main" val="3249296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 y="868680"/>
            <a:ext cx="4727448" cy="53340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2" name="Title 1"/>
          <p:cNvSpPr>
            <a:spLocks noGrp="1"/>
          </p:cNvSpPr>
          <p:nvPr>
            <p:ph type="title"/>
          </p:nvPr>
        </p:nvSpPr>
        <p:spPr>
          <a:xfrm>
            <a:off x="276720" y="109728"/>
            <a:ext cx="8562480" cy="576000"/>
          </a:xfrm>
        </p:spPr>
        <p:txBody>
          <a:bodyPr/>
          <a:lstStyle/>
          <a:p>
            <a:r>
              <a:rPr lang="en-US" dirty="0" smtClean="0"/>
              <a:t>Agenda</a:t>
            </a:r>
            <a:endParaRPr lang="en-US" dirty="0"/>
          </a:p>
        </p:txBody>
      </p:sp>
      <p:sp>
        <p:nvSpPr>
          <p:cNvPr id="6" name="Text Placeholder 2"/>
          <p:cNvSpPr txBox="1">
            <a:spLocks/>
          </p:cNvSpPr>
          <p:nvPr/>
        </p:nvSpPr>
        <p:spPr>
          <a:xfrm>
            <a:off x="274320" y="914400"/>
            <a:ext cx="8558784" cy="54864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Font typeface="Arial" panose="020B0604020202020204" pitchFamily="34" charset="0"/>
              <a:buChar char="•"/>
            </a:pPr>
            <a:r>
              <a:rPr lang="en-US" sz="2000" dirty="0"/>
              <a:t>Introduction &amp; Features</a:t>
            </a:r>
          </a:p>
          <a:p>
            <a:pPr>
              <a:lnSpc>
                <a:spcPct val="150000"/>
              </a:lnSpc>
              <a:spcBef>
                <a:spcPts val="600"/>
              </a:spcBef>
              <a:spcAft>
                <a:spcPts val="600"/>
              </a:spcAft>
              <a:buFont typeface="Arial" panose="020B0604020202020204" pitchFamily="34" charset="0"/>
              <a:buChar char="•"/>
            </a:pPr>
            <a:r>
              <a:rPr lang="en-US" sz="2000" dirty="0"/>
              <a:t>Measures </a:t>
            </a:r>
          </a:p>
          <a:p>
            <a:pPr>
              <a:lnSpc>
                <a:spcPct val="150000"/>
              </a:lnSpc>
              <a:spcBef>
                <a:spcPts val="600"/>
              </a:spcBef>
              <a:spcAft>
                <a:spcPts val="600"/>
              </a:spcAft>
              <a:buFont typeface="Arial" panose="020B0604020202020204" pitchFamily="34" charset="0"/>
              <a:buChar char="•"/>
            </a:pPr>
            <a:r>
              <a:rPr lang="en-US" sz="2000" dirty="0"/>
              <a:t>Measure Lifecycle</a:t>
            </a:r>
          </a:p>
          <a:p>
            <a:pPr>
              <a:lnSpc>
                <a:spcPct val="150000"/>
              </a:lnSpc>
              <a:spcBef>
                <a:spcPts val="600"/>
              </a:spcBef>
              <a:spcAft>
                <a:spcPts val="600"/>
              </a:spcAft>
              <a:buFont typeface="Arial" panose="020B0604020202020204" pitchFamily="34" charset="0"/>
              <a:buChar char="•"/>
            </a:pPr>
            <a:r>
              <a:rPr lang="en-US" sz="2000" dirty="0"/>
              <a:t>Data Collection Methods</a:t>
            </a:r>
          </a:p>
          <a:p>
            <a:pPr>
              <a:lnSpc>
                <a:spcPct val="150000"/>
              </a:lnSpc>
              <a:spcBef>
                <a:spcPts val="600"/>
              </a:spcBef>
              <a:spcAft>
                <a:spcPts val="600"/>
              </a:spcAft>
              <a:buFont typeface="Arial" panose="020B0604020202020204" pitchFamily="34" charset="0"/>
              <a:buChar char="•"/>
            </a:pPr>
            <a:r>
              <a:rPr lang="en-US" sz="2000" dirty="0"/>
              <a:t>Health Insurance Plan </a:t>
            </a:r>
            <a:r>
              <a:rPr lang="en-US" sz="2000" dirty="0" smtClean="0"/>
              <a:t>Ratings</a:t>
            </a:r>
            <a:endParaRPr lang="en-US" sz="2000" dirty="0"/>
          </a:p>
          <a:p>
            <a:pPr>
              <a:lnSpc>
                <a:spcPct val="150000"/>
              </a:lnSpc>
              <a:spcBef>
                <a:spcPts val="600"/>
              </a:spcBef>
              <a:spcAft>
                <a:spcPts val="600"/>
              </a:spcAft>
              <a:buFont typeface="Arial" panose="020B0604020202020204" pitchFamily="34" charset="0"/>
              <a:buChar char="•"/>
            </a:pPr>
            <a:r>
              <a:rPr lang="en-US" sz="2000" dirty="0"/>
              <a:t>Advantages &amp; Challenges</a:t>
            </a:r>
          </a:p>
          <a:p>
            <a:pPr marL="292100">
              <a:lnSpc>
                <a:spcPct val="150000"/>
              </a:lnSpc>
              <a:spcBef>
                <a:spcPts val="432"/>
              </a:spcBef>
              <a:buFont typeface="Arial" panose="020B0604020202020204" pitchFamily="34" charset="0"/>
              <a:buChar char="•"/>
            </a:pPr>
            <a:r>
              <a:rPr lang="en-US" sz="2000" dirty="0"/>
              <a:t>Differences in HEDIS 2015 and 2016</a:t>
            </a:r>
          </a:p>
          <a:p>
            <a:pPr marL="292100">
              <a:lnSpc>
                <a:spcPct val="150000"/>
              </a:lnSpc>
              <a:spcBef>
                <a:spcPts val="432"/>
              </a:spcBef>
              <a:buFont typeface="Arial" panose="020B0604020202020204" pitchFamily="34" charset="0"/>
              <a:buChar char="•"/>
            </a:pPr>
            <a:r>
              <a:rPr lang="en-US" sz="2000" dirty="0"/>
              <a:t>References</a:t>
            </a:r>
          </a:p>
        </p:txBody>
      </p:sp>
    </p:spTree>
    <p:extLst>
      <p:ext uri="{BB962C8B-B14F-4D97-AF65-F5344CB8AC3E}">
        <p14:creationId xmlns:p14="http://schemas.microsoft.com/office/powerpoint/2010/main" val="695532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References	</a:t>
            </a:r>
            <a:endParaRPr lang="en-US" dirty="0">
              <a:solidFill>
                <a:prstClr val="black">
                  <a:lumMod val="75000"/>
                  <a:lumOff val="25000"/>
                </a:prstClr>
              </a:solidFill>
              <a:latin typeface="+mn-lt"/>
              <a:ea typeface="+mn-ea"/>
              <a:cs typeface="+mn-cs"/>
            </a:endParaRPr>
          </a:p>
        </p:txBody>
      </p:sp>
      <p:sp>
        <p:nvSpPr>
          <p:cNvPr id="3" name="Rectangle 2"/>
          <p:cNvSpPr/>
          <p:nvPr/>
        </p:nvSpPr>
        <p:spPr>
          <a:xfrm>
            <a:off x="274320" y="914400"/>
            <a:ext cx="8558784" cy="2031325"/>
          </a:xfrm>
          <a:prstGeom prst="rect">
            <a:avLst/>
          </a:prstGeom>
        </p:spPr>
        <p:txBody>
          <a:bodyPr wrap="square">
            <a:spAutoFit/>
          </a:bodyPr>
          <a:lstStyle/>
          <a:p>
            <a:pPr marL="285750" indent="-285750">
              <a:buClr>
                <a:schemeClr val="tx1"/>
              </a:buClr>
              <a:buFont typeface="Wingdings" panose="05000000000000000000" pitchFamily="2" charset="2"/>
              <a:buChar char="§"/>
            </a:pPr>
            <a:r>
              <a:rPr lang="en-US" dirty="0">
                <a:solidFill>
                  <a:srgbClr val="0070C0"/>
                </a:solidFill>
                <a:hlinkClick r:id="rId2"/>
              </a:rPr>
              <a:t>http://www.ncqa.org</a:t>
            </a:r>
            <a:r>
              <a:rPr lang="en-US" dirty="0" smtClean="0">
                <a:solidFill>
                  <a:srgbClr val="0070C0"/>
                </a:solidFill>
                <a:hlinkClick r:id="rId2"/>
              </a:rPr>
              <a:t>/</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3"/>
              </a:rPr>
              <a:t>http</a:t>
            </a:r>
            <a:r>
              <a:rPr lang="en-US" dirty="0">
                <a:solidFill>
                  <a:srgbClr val="0070C0"/>
                </a:solidFill>
                <a:hlinkClick r:id="rId3"/>
              </a:rPr>
              <a:t>://</a:t>
            </a:r>
            <a:r>
              <a:rPr lang="en-US" dirty="0" smtClean="0">
                <a:solidFill>
                  <a:srgbClr val="0070C0"/>
                </a:solidFill>
                <a:hlinkClick r:id="rId3"/>
              </a:rPr>
              <a:t>www.ncqa.org/tabid/425/Default.aspx</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4"/>
              </a:rPr>
              <a:t>http</a:t>
            </a:r>
            <a:r>
              <a:rPr lang="en-US" dirty="0">
                <a:solidFill>
                  <a:srgbClr val="0070C0"/>
                </a:solidFill>
                <a:hlinkClick r:id="rId4"/>
              </a:rPr>
              <a:t>://</a:t>
            </a:r>
            <a:r>
              <a:rPr lang="en-US" dirty="0" smtClean="0">
                <a:solidFill>
                  <a:srgbClr val="0070C0"/>
                </a:solidFill>
                <a:hlinkClick r:id="rId4"/>
              </a:rPr>
              <a:t>en.wikipedia.org/wiki/Healthcare_Effectiveness_Data_and_Information_Set</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5"/>
              </a:rPr>
              <a:t>http</a:t>
            </a:r>
            <a:r>
              <a:rPr lang="en-US" dirty="0">
                <a:solidFill>
                  <a:srgbClr val="0070C0"/>
                </a:solidFill>
                <a:hlinkClick r:id="rId5"/>
              </a:rPr>
              <a:t>://</a:t>
            </a:r>
            <a:r>
              <a:rPr lang="en-US" dirty="0" smtClean="0">
                <a:solidFill>
                  <a:srgbClr val="0070C0"/>
                </a:solidFill>
                <a:hlinkClick r:id="rId5"/>
              </a:rPr>
              <a:t>www.ncqa.org/HEDISQualityMeasurement/HEDISMeasures/HEDIS2015.aspx</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6"/>
              </a:rPr>
              <a:t>http</a:t>
            </a:r>
            <a:r>
              <a:rPr lang="en-US" dirty="0">
                <a:solidFill>
                  <a:srgbClr val="0070C0"/>
                </a:solidFill>
                <a:hlinkClick r:id="rId6"/>
              </a:rPr>
              <a:t>://</a:t>
            </a:r>
            <a:r>
              <a:rPr lang="en-US" dirty="0" smtClean="0">
                <a:solidFill>
                  <a:srgbClr val="0070C0"/>
                </a:solidFill>
                <a:hlinkClick r:id="rId6"/>
              </a:rPr>
              <a:t>www.ncqa.org/HEDISQualityMeasurement/HEDISMeasures/HEDIS2016.aspx</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solidFill>
                  <a:srgbClr val="0070C0"/>
                </a:solidFill>
                <a:hlinkClick r:id="rId7"/>
              </a:rPr>
              <a:t>https</a:t>
            </a:r>
            <a:r>
              <a:rPr lang="en-US" dirty="0">
                <a:solidFill>
                  <a:srgbClr val="0070C0"/>
                </a:solidFill>
                <a:hlinkClick r:id="rId7"/>
              </a:rPr>
              <a:t>://</a:t>
            </a:r>
            <a:r>
              <a:rPr lang="en-US" dirty="0" smtClean="0">
                <a:solidFill>
                  <a:srgbClr val="0070C0"/>
                </a:solidFill>
                <a:hlinkClick r:id="rId7"/>
              </a:rPr>
              <a:t>cahps.ahrq.gov/surveys-guidance/hp/about/NCQAs-CAHPS-HP-Survey.html</a:t>
            </a:r>
            <a:endParaRPr lang="en-US" dirty="0" smtClean="0">
              <a:solidFill>
                <a:srgbClr val="0070C0"/>
              </a:solidFill>
            </a:endParaRPr>
          </a:p>
          <a:p>
            <a:pPr marL="285750" indent="-285750">
              <a:buClr>
                <a:schemeClr val="tx1"/>
              </a:buClr>
              <a:buFont typeface="Wingdings" panose="05000000000000000000" pitchFamily="2" charset="2"/>
              <a:buChar char="§"/>
            </a:pPr>
            <a:r>
              <a:rPr lang="en-US" dirty="0" smtClean="0">
                <a:hlinkClick r:id="rId8"/>
              </a:rPr>
              <a:t>http</a:t>
            </a:r>
            <a:r>
              <a:rPr lang="en-US" dirty="0">
                <a:hlinkClick r:id="rId8"/>
              </a:rPr>
              <a:t>://healthplanrankings.ncqa.org/</a:t>
            </a:r>
            <a:endParaRPr lang="en-US" dirty="0">
              <a:solidFill>
                <a:srgbClr val="0070C0"/>
              </a:solidFill>
            </a:endParaRPr>
          </a:p>
        </p:txBody>
      </p:sp>
    </p:spTree>
    <p:extLst>
      <p:ext uri="{BB962C8B-B14F-4D97-AF65-F5344CB8AC3E}">
        <p14:creationId xmlns:p14="http://schemas.microsoft.com/office/powerpoint/2010/main" val="130819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2895600"/>
            <a:ext cx="8534400" cy="762000"/>
          </a:xfrm>
        </p:spPr>
        <p:txBody>
          <a:bodyPr anchor="ctr">
            <a:normAutofit/>
          </a:bodyPr>
          <a:lstStyle/>
          <a:p>
            <a:pPr marL="0" indent="0" algn="ctr">
              <a:buNone/>
            </a:pPr>
            <a:r>
              <a:rPr lang="en-US" sz="4400" b="1" dirty="0" smtClean="0"/>
              <a:t>APPENDIX</a:t>
            </a:r>
            <a:endParaRPr lang="en-US" sz="4400" b="1" dirty="0"/>
          </a:p>
        </p:txBody>
      </p:sp>
    </p:spTree>
    <p:extLst>
      <p:ext uri="{BB962C8B-B14F-4D97-AF65-F5344CB8AC3E}">
        <p14:creationId xmlns:p14="http://schemas.microsoft.com/office/powerpoint/2010/main" val="1143705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Measures : Effectiveness of Care Domain (1/3)</a:t>
            </a:r>
            <a:endParaRPr lang="en-US" dirty="0">
              <a:solidFill>
                <a:prstClr val="black">
                  <a:lumMod val="75000"/>
                  <a:lumOff val="25000"/>
                </a:prstClr>
              </a:solidFill>
              <a:latin typeface="+mn-lt"/>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1540376868"/>
              </p:ext>
            </p:extLst>
          </p:nvPr>
        </p:nvGraphicFramePr>
        <p:xfrm>
          <a:off x="291960" y="716208"/>
          <a:ext cx="8543544" cy="5669793"/>
        </p:xfrm>
        <a:graphic>
          <a:graphicData uri="http://schemas.openxmlformats.org/drawingml/2006/table">
            <a:tbl>
              <a:tblPr firstRow="1" bandRow="1">
                <a:tableStyleId>{5FD0F851-EC5A-4D38-B0AD-8093EC10F338}</a:tableStyleId>
              </a:tblPr>
              <a:tblGrid>
                <a:gridCol w="8543544"/>
              </a:tblGrid>
              <a:tr h="432075">
                <a:tc>
                  <a:txBody>
                    <a:bodyPr/>
                    <a:lstStyle/>
                    <a:p>
                      <a:pPr marL="122238" indent="0" algn="ctr" fontAlgn="b"/>
                      <a:r>
                        <a:rPr lang="en-US" sz="1400" u="none" strike="noStrike" dirty="0">
                          <a:effectLst/>
                        </a:rPr>
                        <a:t>Measures</a:t>
                      </a:r>
                      <a:endParaRPr lang="en-US" sz="1400" b="1" i="0" u="none" strike="noStrike" dirty="0">
                        <a:solidFill>
                          <a:srgbClr val="FFFFFF"/>
                        </a:solidFill>
                        <a:effectLst/>
                        <a:latin typeface="+mn-lt"/>
                      </a:endParaRPr>
                    </a:p>
                  </a:txBody>
                  <a:tcPr marL="4790" marR="4790" marT="4790" marB="0" anchor="ctr"/>
                </a:tc>
              </a:tr>
              <a:tr h="299517">
                <a:tc>
                  <a:txBody>
                    <a:bodyPr/>
                    <a:lstStyle/>
                    <a:p>
                      <a:pPr algn="l" fontAlgn="b"/>
                      <a:r>
                        <a:rPr lang="en-US" sz="1400" b="0" i="0" u="none" strike="noStrike" dirty="0">
                          <a:solidFill>
                            <a:srgbClr val="000000"/>
                          </a:solidFill>
                          <a:effectLst/>
                          <a:latin typeface="Calibri"/>
                        </a:rPr>
                        <a:t>Adherence to Antipsychotic Medications for Individuals With Schizophrenia </a:t>
                      </a:r>
                    </a:p>
                  </a:txBody>
                  <a:tcPr marL="9525" marR="9525" marT="9525" marB="0" anchor="b"/>
                </a:tc>
              </a:tr>
              <a:tr h="228600">
                <a:tc>
                  <a:txBody>
                    <a:bodyPr/>
                    <a:lstStyle/>
                    <a:p>
                      <a:pPr algn="l" fontAlgn="b"/>
                      <a:r>
                        <a:rPr lang="en-US" sz="1400" b="0" i="0" u="none" strike="noStrike" dirty="0">
                          <a:solidFill>
                            <a:srgbClr val="000000"/>
                          </a:solidFill>
                          <a:effectLst/>
                          <a:latin typeface="Calibri"/>
                        </a:rPr>
                        <a:t>Adult BMI Assessment</a:t>
                      </a:r>
                    </a:p>
                  </a:txBody>
                  <a:tcPr marL="9525" marR="9525" marT="9525" marB="0" anchor="b"/>
                </a:tc>
              </a:tr>
              <a:tr h="286119">
                <a:tc>
                  <a:txBody>
                    <a:bodyPr/>
                    <a:lstStyle/>
                    <a:p>
                      <a:pPr algn="l" fontAlgn="b"/>
                      <a:r>
                        <a:rPr lang="en-US" sz="1400" b="0" i="0" u="none" strike="noStrike" dirty="0">
                          <a:solidFill>
                            <a:srgbClr val="000000"/>
                          </a:solidFill>
                          <a:effectLst/>
                          <a:latin typeface="Calibri"/>
                        </a:rPr>
                        <a:t>Annual Monitoring for Patients on Persistent Medications </a:t>
                      </a:r>
                    </a:p>
                  </a:txBody>
                  <a:tcPr marL="9525" marR="9525" marT="9525" marB="0" anchor="b"/>
                </a:tc>
              </a:tr>
              <a:tr h="315963">
                <a:tc>
                  <a:txBody>
                    <a:bodyPr/>
                    <a:lstStyle/>
                    <a:p>
                      <a:pPr algn="l" fontAlgn="b"/>
                      <a:r>
                        <a:rPr lang="en-US" sz="1400" b="0" i="0" u="none" strike="noStrike" dirty="0">
                          <a:solidFill>
                            <a:srgbClr val="000000"/>
                          </a:solidFill>
                          <a:effectLst/>
                          <a:latin typeface="Calibri"/>
                        </a:rPr>
                        <a:t>Antidepressant Medication Management </a:t>
                      </a:r>
                    </a:p>
                  </a:txBody>
                  <a:tcPr marL="9525" marR="9525" marT="9525" marB="0" anchor="b"/>
                </a:tc>
              </a:tr>
              <a:tr h="315963">
                <a:tc>
                  <a:txBody>
                    <a:bodyPr/>
                    <a:lstStyle/>
                    <a:p>
                      <a:pPr algn="l" fontAlgn="b"/>
                      <a:r>
                        <a:rPr lang="en-US" sz="1400" b="0" i="0" u="none" strike="noStrike" dirty="0">
                          <a:solidFill>
                            <a:srgbClr val="000000"/>
                          </a:solidFill>
                          <a:effectLst/>
                          <a:latin typeface="Calibri"/>
                        </a:rPr>
                        <a:t>Appropriate Testing for Children With Pharyngitis </a:t>
                      </a:r>
                    </a:p>
                  </a:txBody>
                  <a:tcPr marL="9525" marR="9525" marT="9525" marB="0" anchor="b"/>
                </a:tc>
              </a:tr>
              <a:tr h="315963">
                <a:tc>
                  <a:txBody>
                    <a:bodyPr/>
                    <a:lstStyle/>
                    <a:p>
                      <a:pPr algn="l" fontAlgn="b"/>
                      <a:r>
                        <a:rPr lang="en-US" sz="1400" b="0" i="0" u="none" strike="noStrike" dirty="0">
                          <a:solidFill>
                            <a:srgbClr val="000000"/>
                          </a:solidFill>
                          <a:effectLst/>
                          <a:latin typeface="Calibri"/>
                        </a:rPr>
                        <a:t>Appropriate Treatment for Children With Upper Respiratory Infection</a:t>
                      </a:r>
                    </a:p>
                  </a:txBody>
                  <a:tcPr marL="9525" marR="9525" marT="9525" marB="0" anchor="b"/>
                </a:tc>
              </a:tr>
              <a:tr h="315963">
                <a:tc>
                  <a:txBody>
                    <a:bodyPr/>
                    <a:lstStyle/>
                    <a:p>
                      <a:pPr algn="l" fontAlgn="b"/>
                      <a:r>
                        <a:rPr lang="en-US" sz="1400" b="0" i="0" u="none" strike="noStrike" dirty="0">
                          <a:solidFill>
                            <a:srgbClr val="000000"/>
                          </a:solidFill>
                          <a:effectLst/>
                          <a:latin typeface="Calibri"/>
                        </a:rPr>
                        <a:t>Aspirin Use and Discussion</a:t>
                      </a:r>
                    </a:p>
                  </a:txBody>
                  <a:tcPr marL="9525" marR="9525" marT="9525" marB="0" anchor="b"/>
                </a:tc>
              </a:tr>
              <a:tr h="315963">
                <a:tc>
                  <a:txBody>
                    <a:bodyPr/>
                    <a:lstStyle/>
                    <a:p>
                      <a:pPr algn="l" fontAlgn="b"/>
                      <a:r>
                        <a:rPr lang="en-US" sz="1400" b="0" i="0" u="none" strike="noStrike" dirty="0">
                          <a:solidFill>
                            <a:srgbClr val="000000"/>
                          </a:solidFill>
                          <a:effectLst/>
                          <a:latin typeface="Calibri"/>
                        </a:rPr>
                        <a:t>Asthma Medication Ratio </a:t>
                      </a:r>
                    </a:p>
                  </a:txBody>
                  <a:tcPr marL="9525" marR="9525" marT="9525" marB="0" anchor="b"/>
                </a:tc>
              </a:tr>
              <a:tr h="315963">
                <a:tc>
                  <a:txBody>
                    <a:bodyPr/>
                    <a:lstStyle/>
                    <a:p>
                      <a:pPr algn="l" fontAlgn="b"/>
                      <a:r>
                        <a:rPr lang="en-US" sz="1400" b="0" i="0" u="none" strike="noStrike" dirty="0">
                          <a:solidFill>
                            <a:srgbClr val="000000"/>
                          </a:solidFill>
                          <a:effectLst/>
                          <a:latin typeface="Calibri"/>
                        </a:rPr>
                        <a:t>Avoidance of Antibiotic Treatment in Adults With Acute Bronchitis </a:t>
                      </a:r>
                    </a:p>
                  </a:txBody>
                  <a:tcPr marL="9525" marR="9525" marT="9525" marB="0" anchor="b"/>
                </a:tc>
              </a:tr>
              <a:tr h="315963">
                <a:tc>
                  <a:txBody>
                    <a:bodyPr/>
                    <a:lstStyle/>
                    <a:p>
                      <a:pPr algn="l" fontAlgn="b"/>
                      <a:r>
                        <a:rPr lang="en-US" sz="1400" b="0" i="0" u="none" strike="noStrike" dirty="0">
                          <a:solidFill>
                            <a:srgbClr val="000000"/>
                          </a:solidFill>
                          <a:effectLst/>
                          <a:latin typeface="Calibri"/>
                        </a:rPr>
                        <a:t>Breast Cancer Screening </a:t>
                      </a:r>
                    </a:p>
                  </a:txBody>
                  <a:tcPr marL="9525" marR="9525" marT="9525" marB="0" anchor="b"/>
                </a:tc>
              </a:tr>
              <a:tr h="315963">
                <a:tc>
                  <a:txBody>
                    <a:bodyPr/>
                    <a:lstStyle/>
                    <a:p>
                      <a:pPr algn="l" fontAlgn="b"/>
                      <a:r>
                        <a:rPr lang="en-US" sz="1400" b="0" i="0" u="none" strike="noStrike" dirty="0">
                          <a:solidFill>
                            <a:srgbClr val="000000"/>
                          </a:solidFill>
                          <a:effectLst/>
                          <a:latin typeface="Calibri"/>
                        </a:rPr>
                        <a:t>Cardiovascular Monitoring for People With Cardiovascular Disease and Schizophrenia </a:t>
                      </a:r>
                    </a:p>
                  </a:txBody>
                  <a:tcPr marL="9525" marR="9525" marT="9525" marB="0" anchor="b"/>
                </a:tc>
              </a:tr>
              <a:tr h="315963">
                <a:tc>
                  <a:txBody>
                    <a:bodyPr/>
                    <a:lstStyle/>
                    <a:p>
                      <a:pPr algn="l" fontAlgn="b"/>
                      <a:r>
                        <a:rPr lang="en-US" sz="1400" b="0" i="0" u="none" strike="noStrike" dirty="0">
                          <a:solidFill>
                            <a:srgbClr val="000000"/>
                          </a:solidFill>
                          <a:effectLst/>
                          <a:latin typeface="Calibri"/>
                        </a:rPr>
                        <a:t>Care for Older Adults</a:t>
                      </a:r>
                    </a:p>
                  </a:txBody>
                  <a:tcPr marL="9525" marR="9525" marT="9525" marB="0" anchor="b"/>
                </a:tc>
              </a:tr>
              <a:tr h="315963">
                <a:tc>
                  <a:txBody>
                    <a:bodyPr/>
                    <a:lstStyle/>
                    <a:p>
                      <a:pPr algn="l" fontAlgn="b"/>
                      <a:r>
                        <a:rPr lang="en-US" sz="1400" b="0" i="0" u="none" strike="noStrike" dirty="0">
                          <a:solidFill>
                            <a:srgbClr val="000000"/>
                          </a:solidFill>
                          <a:effectLst/>
                          <a:latin typeface="Calibri"/>
                        </a:rPr>
                        <a:t>Cervical Cancer Screening </a:t>
                      </a:r>
                    </a:p>
                  </a:txBody>
                  <a:tcPr marL="9525" marR="9525" marT="9525" marB="0" anchor="b"/>
                </a:tc>
              </a:tr>
              <a:tr h="315963">
                <a:tc>
                  <a:txBody>
                    <a:bodyPr/>
                    <a:lstStyle/>
                    <a:p>
                      <a:pPr algn="l" fontAlgn="b"/>
                      <a:r>
                        <a:rPr lang="en-US" sz="1400" b="0" i="0" u="none" strike="noStrike" dirty="0">
                          <a:solidFill>
                            <a:srgbClr val="000000"/>
                          </a:solidFill>
                          <a:effectLst/>
                          <a:latin typeface="Calibri"/>
                        </a:rPr>
                        <a:t>Cervical Cancer Screening </a:t>
                      </a:r>
                    </a:p>
                  </a:txBody>
                  <a:tcPr marL="9525" marR="9525" marT="9525" marB="0" anchor="b"/>
                </a:tc>
              </a:tr>
              <a:tr h="315963">
                <a:tc>
                  <a:txBody>
                    <a:bodyPr/>
                    <a:lstStyle/>
                    <a:p>
                      <a:pPr algn="l" fontAlgn="b"/>
                      <a:r>
                        <a:rPr lang="en-US" sz="1400" b="0" i="0" u="none" strike="noStrike" dirty="0">
                          <a:solidFill>
                            <a:srgbClr val="000000"/>
                          </a:solidFill>
                          <a:effectLst/>
                          <a:latin typeface="Calibri"/>
                        </a:rPr>
                        <a:t>Chlamydia Screening in Women </a:t>
                      </a:r>
                    </a:p>
                  </a:txBody>
                  <a:tcPr marL="9525" marR="9525" marT="9525" marB="0" anchor="b"/>
                </a:tc>
              </a:tr>
              <a:tr h="315963">
                <a:tc>
                  <a:txBody>
                    <a:bodyPr/>
                    <a:lstStyle/>
                    <a:p>
                      <a:pPr algn="l" fontAlgn="b"/>
                      <a:r>
                        <a:rPr lang="en-US" sz="1400" b="0" i="0" u="none" strike="noStrike" dirty="0">
                          <a:solidFill>
                            <a:srgbClr val="000000"/>
                          </a:solidFill>
                          <a:effectLst/>
                          <a:latin typeface="Calibri"/>
                        </a:rPr>
                        <a:t>Use of Spirometry Testing in the Assessment and Diagnosis of COPD </a:t>
                      </a:r>
                    </a:p>
                  </a:txBody>
                  <a:tcPr marL="9525" marR="9525" marT="9525" marB="0" anchor="b"/>
                </a:tc>
              </a:tr>
              <a:tr h="315963">
                <a:tc>
                  <a:txBody>
                    <a:bodyPr/>
                    <a:lstStyle/>
                    <a:p>
                      <a:pPr algn="l" fontAlgn="b"/>
                      <a:r>
                        <a:rPr lang="en-US" sz="1400" b="0" i="0" u="none" strike="noStrike" dirty="0">
                          <a:solidFill>
                            <a:srgbClr val="000000"/>
                          </a:solidFill>
                          <a:effectLst/>
                          <a:latin typeface="Calibri"/>
                        </a:rPr>
                        <a:t>Weight Assessment and Counseling for Nutrition and Physical Activity for Children/Adolescents </a:t>
                      </a:r>
                    </a:p>
                  </a:txBody>
                  <a:tcPr marL="9525" marR="9525" marT="9525" marB="0" anchor="b"/>
                </a:tc>
              </a:tr>
            </a:tbl>
          </a:graphicData>
        </a:graphic>
      </p:graphicFrame>
    </p:spTree>
    <p:extLst>
      <p:ext uri="{BB962C8B-B14F-4D97-AF65-F5344CB8AC3E}">
        <p14:creationId xmlns:p14="http://schemas.microsoft.com/office/powerpoint/2010/main" val="2774654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a:t>Measures : Effectiveness of Care Domain </a:t>
            </a:r>
            <a:r>
              <a:rPr lang="en-US" dirty="0" smtClean="0"/>
              <a:t>(2/3)</a:t>
            </a:r>
            <a:endParaRPr lang="en-US" sz="4000" dirty="0">
              <a:solidFill>
                <a:prstClr val="black">
                  <a:lumMod val="75000"/>
                  <a:lumOff val="25000"/>
                </a:prstClr>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358875072"/>
              </p:ext>
            </p:extLst>
          </p:nvPr>
        </p:nvGraphicFramePr>
        <p:xfrm>
          <a:off x="274320" y="914408"/>
          <a:ext cx="8561184" cy="5326368"/>
        </p:xfrm>
        <a:graphic>
          <a:graphicData uri="http://schemas.openxmlformats.org/drawingml/2006/table">
            <a:tbl>
              <a:tblPr firstRow="1" bandRow="1">
                <a:tableStyleId>{5FD0F851-EC5A-4D38-B0AD-8093EC10F338}</a:tableStyleId>
              </a:tblPr>
              <a:tblGrid>
                <a:gridCol w="8561184"/>
              </a:tblGrid>
              <a:tr h="407993">
                <a:tc>
                  <a:txBody>
                    <a:bodyPr/>
                    <a:lstStyle/>
                    <a:p>
                      <a:pPr marL="122238" indent="0" algn="ctr" fontAlgn="b"/>
                      <a:r>
                        <a:rPr lang="en-US" sz="1500" u="none" strike="noStrike" dirty="0">
                          <a:effectLst/>
                        </a:rPr>
                        <a:t>Measures</a:t>
                      </a:r>
                      <a:endParaRPr lang="en-US" sz="1500" b="1" i="0" u="none" strike="noStrike" dirty="0">
                        <a:solidFill>
                          <a:srgbClr val="FFFFFF"/>
                        </a:solidFill>
                        <a:effectLst/>
                        <a:latin typeface="+mn-lt"/>
                      </a:endParaRPr>
                    </a:p>
                  </a:txBody>
                  <a:tcPr marL="4790" marR="4790" marT="4790" marB="0" anchor="ctr"/>
                </a:tc>
              </a:tr>
              <a:tr h="408003">
                <a:tc>
                  <a:txBody>
                    <a:bodyPr/>
                    <a:lstStyle/>
                    <a:p>
                      <a:pPr algn="l" fontAlgn="b"/>
                      <a:r>
                        <a:rPr lang="en-US" sz="1400" b="0" i="0" u="none" strike="noStrike" dirty="0">
                          <a:solidFill>
                            <a:srgbClr val="000000"/>
                          </a:solidFill>
                          <a:effectLst/>
                          <a:latin typeface="Calibri"/>
                        </a:rPr>
                        <a:t>Colorectal Cancer Screening </a:t>
                      </a:r>
                    </a:p>
                  </a:txBody>
                  <a:tcPr marL="9525" marR="9525" marT="9525" marB="0" anchor="b"/>
                </a:tc>
              </a:tr>
              <a:tr h="298352">
                <a:tc>
                  <a:txBody>
                    <a:bodyPr/>
                    <a:lstStyle/>
                    <a:p>
                      <a:pPr algn="l" fontAlgn="b"/>
                      <a:r>
                        <a:rPr lang="en-US" sz="1400" b="0" i="0" u="none" strike="noStrike" dirty="0">
                          <a:solidFill>
                            <a:srgbClr val="000000"/>
                          </a:solidFill>
                          <a:effectLst/>
                          <a:latin typeface="Calibri"/>
                        </a:rPr>
                        <a:t>Comprehensive Diabetes Care </a:t>
                      </a:r>
                    </a:p>
                  </a:txBody>
                  <a:tcPr marL="9525" marR="9525" marT="9525" marB="0" anchor="b"/>
                </a:tc>
              </a:tr>
              <a:tr h="333444">
                <a:tc>
                  <a:txBody>
                    <a:bodyPr/>
                    <a:lstStyle/>
                    <a:p>
                      <a:pPr algn="l" fontAlgn="b"/>
                      <a:r>
                        <a:rPr lang="en-US" sz="1400" b="0" i="0" u="none" strike="noStrike">
                          <a:solidFill>
                            <a:srgbClr val="000000"/>
                          </a:solidFill>
                          <a:effectLst/>
                          <a:latin typeface="Calibri"/>
                        </a:rPr>
                        <a:t>Controlling High Blood Pressure </a:t>
                      </a:r>
                    </a:p>
                  </a:txBody>
                  <a:tcPr marL="9525" marR="9525" marT="9525" marB="0" anchor="b"/>
                </a:tc>
              </a:tr>
              <a:tr h="298352">
                <a:tc>
                  <a:txBody>
                    <a:bodyPr/>
                    <a:lstStyle/>
                    <a:p>
                      <a:pPr algn="l" fontAlgn="b"/>
                      <a:r>
                        <a:rPr lang="en-US" sz="1400" b="0" i="0" u="none" strike="noStrike">
                          <a:solidFill>
                            <a:srgbClr val="000000"/>
                          </a:solidFill>
                          <a:effectLst/>
                          <a:latin typeface="Calibri"/>
                        </a:rPr>
                        <a:t>Diabetes Monitoring for People With Diabetes and Schizophrenia </a:t>
                      </a:r>
                    </a:p>
                  </a:txBody>
                  <a:tcPr marL="9525" marR="9525" marT="9525" marB="0" anchor="b"/>
                </a:tc>
              </a:tr>
              <a:tr h="298352">
                <a:tc>
                  <a:txBody>
                    <a:bodyPr/>
                    <a:lstStyle/>
                    <a:p>
                      <a:pPr algn="l" fontAlgn="b"/>
                      <a:r>
                        <a:rPr lang="en-US" sz="1400" b="0" i="0" u="none" strike="noStrike">
                          <a:solidFill>
                            <a:srgbClr val="000000"/>
                          </a:solidFill>
                          <a:effectLst/>
                          <a:latin typeface="Calibri"/>
                        </a:rPr>
                        <a:t>Diabetes Screening for People With Schizophrenia or Bipolar Disorder Who Are Using Antipsychotic Medications </a:t>
                      </a:r>
                    </a:p>
                  </a:txBody>
                  <a:tcPr marL="9525" marR="9525" marT="9525" marB="0" anchor="b"/>
                </a:tc>
              </a:tr>
              <a:tr h="298352">
                <a:tc>
                  <a:txBody>
                    <a:bodyPr/>
                    <a:lstStyle/>
                    <a:p>
                      <a:pPr algn="l" fontAlgn="b"/>
                      <a:r>
                        <a:rPr lang="en-US" sz="1400" b="0" i="0" u="none" strike="noStrike" dirty="0">
                          <a:solidFill>
                            <a:srgbClr val="000000"/>
                          </a:solidFill>
                          <a:effectLst/>
                          <a:latin typeface="Calibri"/>
                        </a:rPr>
                        <a:t>Disease-Modifying </a:t>
                      </a:r>
                      <a:r>
                        <a:rPr lang="en-US" sz="1400" b="0" i="0" u="none" strike="noStrike" dirty="0" smtClean="0">
                          <a:solidFill>
                            <a:srgbClr val="000000"/>
                          </a:solidFill>
                          <a:effectLst/>
                          <a:latin typeface="Calibri"/>
                        </a:rPr>
                        <a:t>Anti Rheumatic </a:t>
                      </a:r>
                      <a:r>
                        <a:rPr lang="en-US" sz="1400" b="0" i="0" u="none" strike="noStrike" dirty="0">
                          <a:solidFill>
                            <a:srgbClr val="000000"/>
                          </a:solidFill>
                          <a:effectLst/>
                          <a:latin typeface="Calibri"/>
                        </a:rPr>
                        <a:t>Drug Therapy for Rheumatoid Arthritis </a:t>
                      </a:r>
                    </a:p>
                  </a:txBody>
                  <a:tcPr marL="9525" marR="9525" marT="9525" marB="0" anchor="b"/>
                </a:tc>
              </a:tr>
              <a:tr h="298352">
                <a:tc>
                  <a:txBody>
                    <a:bodyPr/>
                    <a:lstStyle/>
                    <a:p>
                      <a:pPr algn="l" fontAlgn="b"/>
                      <a:r>
                        <a:rPr lang="en-US" sz="1400" b="0" i="0" u="none" strike="noStrike">
                          <a:solidFill>
                            <a:srgbClr val="000000"/>
                          </a:solidFill>
                          <a:effectLst/>
                          <a:latin typeface="Calibri"/>
                        </a:rPr>
                        <a:t>Fall Risk Management </a:t>
                      </a:r>
                    </a:p>
                  </a:txBody>
                  <a:tcPr marL="9525" marR="9525" marT="9525" marB="0" anchor="b"/>
                </a:tc>
              </a:tr>
              <a:tr h="298352">
                <a:tc>
                  <a:txBody>
                    <a:bodyPr/>
                    <a:lstStyle/>
                    <a:p>
                      <a:pPr algn="l" fontAlgn="b"/>
                      <a:r>
                        <a:rPr lang="en-US" sz="1400" b="0" i="0" u="none" strike="noStrike">
                          <a:solidFill>
                            <a:srgbClr val="000000"/>
                          </a:solidFill>
                          <a:effectLst/>
                          <a:latin typeface="Calibri"/>
                        </a:rPr>
                        <a:t>Flu Vaccinations for Adults Ages 18-64</a:t>
                      </a:r>
                    </a:p>
                  </a:txBody>
                  <a:tcPr marL="9525" marR="9525" marT="9525" marB="0" anchor="b"/>
                </a:tc>
              </a:tr>
              <a:tr h="298352">
                <a:tc>
                  <a:txBody>
                    <a:bodyPr/>
                    <a:lstStyle/>
                    <a:p>
                      <a:pPr algn="l" fontAlgn="b"/>
                      <a:r>
                        <a:rPr lang="en-US" sz="1400" b="0" i="0" u="none" strike="noStrike">
                          <a:solidFill>
                            <a:srgbClr val="000000"/>
                          </a:solidFill>
                          <a:effectLst/>
                          <a:latin typeface="Calibri"/>
                        </a:rPr>
                        <a:t>Flu Vaccinations for Adults Ages 65 and Older </a:t>
                      </a:r>
                    </a:p>
                  </a:txBody>
                  <a:tcPr marL="9525" marR="9525" marT="9525" marB="0" anchor="b"/>
                </a:tc>
              </a:tr>
              <a:tr h="298352">
                <a:tc>
                  <a:txBody>
                    <a:bodyPr/>
                    <a:lstStyle/>
                    <a:p>
                      <a:pPr algn="l" fontAlgn="b"/>
                      <a:r>
                        <a:rPr lang="en-US" sz="1400" b="0" i="0" u="none" strike="noStrike">
                          <a:solidFill>
                            <a:srgbClr val="000000"/>
                          </a:solidFill>
                          <a:effectLst/>
                          <a:latin typeface="Calibri"/>
                        </a:rPr>
                        <a:t>Follow-Up After Hospitalization for Mental Illness</a:t>
                      </a:r>
                    </a:p>
                  </a:txBody>
                  <a:tcPr marL="9525" marR="9525" marT="9525" marB="0" anchor="b"/>
                </a:tc>
              </a:tr>
              <a:tr h="298352">
                <a:tc>
                  <a:txBody>
                    <a:bodyPr/>
                    <a:lstStyle/>
                    <a:p>
                      <a:pPr algn="l" fontAlgn="b"/>
                      <a:r>
                        <a:rPr lang="en-US" sz="1400" b="0" i="0" u="none" strike="noStrike">
                          <a:solidFill>
                            <a:srgbClr val="000000"/>
                          </a:solidFill>
                          <a:effectLst/>
                          <a:latin typeface="Calibri"/>
                        </a:rPr>
                        <a:t>Follow-Up Care for Children Prescribed ADHD Medication </a:t>
                      </a:r>
                    </a:p>
                  </a:txBody>
                  <a:tcPr marL="9525" marR="9525" marT="9525" marB="0" anchor="b"/>
                </a:tc>
              </a:tr>
              <a:tr h="298352">
                <a:tc>
                  <a:txBody>
                    <a:bodyPr/>
                    <a:lstStyle/>
                    <a:p>
                      <a:pPr algn="l" fontAlgn="b"/>
                      <a:r>
                        <a:rPr lang="en-US" sz="1400" b="0" i="0" u="none" strike="noStrike">
                          <a:solidFill>
                            <a:srgbClr val="000000"/>
                          </a:solidFill>
                          <a:effectLst/>
                          <a:latin typeface="Calibri"/>
                        </a:rPr>
                        <a:t>Human Papillomavirus Vaccine for Female Adolescents </a:t>
                      </a:r>
                    </a:p>
                  </a:txBody>
                  <a:tcPr marL="9525" marR="9525" marT="9525" marB="0" anchor="b"/>
                </a:tc>
              </a:tr>
              <a:tr h="298352">
                <a:tc>
                  <a:txBody>
                    <a:bodyPr/>
                    <a:lstStyle/>
                    <a:p>
                      <a:pPr algn="l" fontAlgn="b"/>
                      <a:r>
                        <a:rPr lang="en-US" sz="1400" b="0" i="0" u="none" strike="noStrike">
                          <a:solidFill>
                            <a:srgbClr val="000000"/>
                          </a:solidFill>
                          <a:effectLst/>
                          <a:latin typeface="Calibri"/>
                        </a:rPr>
                        <a:t>Immunizations for Adolescents</a:t>
                      </a:r>
                    </a:p>
                  </a:txBody>
                  <a:tcPr marL="9525" marR="9525" marT="9525" marB="0" anchor="b"/>
                </a:tc>
              </a:tr>
              <a:tr h="298352">
                <a:tc>
                  <a:txBody>
                    <a:bodyPr/>
                    <a:lstStyle/>
                    <a:p>
                      <a:pPr algn="l" fontAlgn="b"/>
                      <a:r>
                        <a:rPr lang="en-US" sz="1400" b="0" i="0" u="none" strike="noStrike">
                          <a:solidFill>
                            <a:srgbClr val="000000"/>
                          </a:solidFill>
                          <a:effectLst/>
                          <a:latin typeface="Calibri"/>
                        </a:rPr>
                        <a:t>Lead Screening in Children </a:t>
                      </a:r>
                    </a:p>
                  </a:txBody>
                  <a:tcPr marL="9525" marR="9525" marT="9525" marB="0" anchor="b"/>
                </a:tc>
              </a:tr>
              <a:tr h="298352">
                <a:tc>
                  <a:txBody>
                    <a:bodyPr/>
                    <a:lstStyle/>
                    <a:p>
                      <a:pPr algn="l" fontAlgn="b"/>
                      <a:r>
                        <a:rPr lang="en-US" sz="1400" b="0" i="0" u="none" strike="noStrike">
                          <a:solidFill>
                            <a:srgbClr val="000000"/>
                          </a:solidFill>
                          <a:effectLst/>
                          <a:latin typeface="Calibri"/>
                        </a:rPr>
                        <a:t>Management of Urinary Incontinence in Older Adults</a:t>
                      </a:r>
                    </a:p>
                  </a:txBody>
                  <a:tcPr marL="9525" marR="9525" marT="9525" marB="0" anchor="b"/>
                </a:tc>
              </a:tr>
              <a:tr h="298352">
                <a:tc>
                  <a:txBody>
                    <a:bodyPr/>
                    <a:lstStyle/>
                    <a:p>
                      <a:pPr algn="l" fontAlgn="b"/>
                      <a:r>
                        <a:rPr lang="en-US" sz="1400" b="0" i="0" u="none" strike="noStrike" dirty="0">
                          <a:solidFill>
                            <a:srgbClr val="000000"/>
                          </a:solidFill>
                          <a:effectLst/>
                          <a:latin typeface="Calibri"/>
                        </a:rPr>
                        <a:t>Medical Assistance With Smoking and Tobacco Use Cessation </a:t>
                      </a:r>
                    </a:p>
                  </a:txBody>
                  <a:tcPr marL="9525" marR="9525" marT="9525" marB="0" anchor="b"/>
                </a:tc>
              </a:tr>
            </a:tbl>
          </a:graphicData>
        </a:graphic>
      </p:graphicFrame>
    </p:spTree>
    <p:extLst>
      <p:ext uri="{BB962C8B-B14F-4D97-AF65-F5344CB8AC3E}">
        <p14:creationId xmlns:p14="http://schemas.microsoft.com/office/powerpoint/2010/main" val="1372483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Measures : Effectiveness of Care Domain (3/3)</a:t>
            </a:r>
            <a:endParaRPr lang="en-US" dirty="0">
              <a:solidFill>
                <a:prstClr val="black">
                  <a:lumMod val="75000"/>
                  <a:lumOff val="25000"/>
                </a:prstClr>
              </a:solidFill>
              <a:latin typeface="+mn-lt"/>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3791209779"/>
              </p:ext>
            </p:extLst>
          </p:nvPr>
        </p:nvGraphicFramePr>
        <p:xfrm>
          <a:off x="274320" y="718692"/>
          <a:ext cx="8561184" cy="5703766"/>
        </p:xfrm>
        <a:graphic>
          <a:graphicData uri="http://schemas.openxmlformats.org/drawingml/2006/table">
            <a:tbl>
              <a:tblPr firstRow="1" bandRow="1">
                <a:tableStyleId>{5FD0F851-EC5A-4D38-B0AD-8093EC10F338}</a:tableStyleId>
              </a:tblPr>
              <a:tblGrid>
                <a:gridCol w="8561184"/>
              </a:tblGrid>
              <a:tr h="304792">
                <a:tc>
                  <a:txBody>
                    <a:bodyPr/>
                    <a:lstStyle/>
                    <a:p>
                      <a:pPr marL="122238" indent="0" algn="ctr" fontAlgn="b"/>
                      <a:r>
                        <a:rPr lang="en-US" sz="1600" u="none" strike="noStrike" dirty="0">
                          <a:effectLst/>
                        </a:rPr>
                        <a:t>Measures</a:t>
                      </a:r>
                      <a:endParaRPr lang="en-US" sz="1600" b="1" i="0" u="none" strike="noStrike" dirty="0">
                        <a:solidFill>
                          <a:srgbClr val="FFFFFF"/>
                        </a:solidFill>
                        <a:effectLst/>
                        <a:latin typeface="+mn-lt"/>
                      </a:endParaRPr>
                    </a:p>
                  </a:txBody>
                  <a:tcPr marL="4790" marR="4790" marT="4790" marB="0" anchor="ctr"/>
                </a:tc>
              </a:tr>
              <a:tr h="304800">
                <a:tc>
                  <a:txBody>
                    <a:bodyPr/>
                    <a:lstStyle/>
                    <a:p>
                      <a:pPr algn="l" fontAlgn="b"/>
                      <a:r>
                        <a:rPr lang="en-US" sz="1400" b="0" i="0" u="none" strike="noStrike" dirty="0">
                          <a:solidFill>
                            <a:srgbClr val="000000"/>
                          </a:solidFill>
                          <a:effectLst/>
                          <a:latin typeface="Calibri"/>
                        </a:rPr>
                        <a:t>Medicare Health Outcomes Survey </a:t>
                      </a:r>
                    </a:p>
                  </a:txBody>
                  <a:tcPr marL="9525" marR="9525" marT="9525" marB="0" anchor="b"/>
                </a:tc>
              </a:tr>
              <a:tr h="304800">
                <a:tc>
                  <a:txBody>
                    <a:bodyPr/>
                    <a:lstStyle/>
                    <a:p>
                      <a:pPr algn="l" fontAlgn="b"/>
                      <a:r>
                        <a:rPr lang="en-US" sz="1400" b="0" i="0" u="none" strike="noStrike">
                          <a:solidFill>
                            <a:srgbClr val="000000"/>
                          </a:solidFill>
                          <a:effectLst/>
                          <a:latin typeface="Calibri"/>
                        </a:rPr>
                        <a:t>Medication Management for People With Asthma </a:t>
                      </a:r>
                    </a:p>
                  </a:txBody>
                  <a:tcPr marL="9525" marR="9525" marT="9525" marB="0" anchor="b"/>
                </a:tc>
              </a:tr>
              <a:tr h="304800">
                <a:tc>
                  <a:txBody>
                    <a:bodyPr/>
                    <a:lstStyle/>
                    <a:p>
                      <a:pPr algn="l" fontAlgn="b"/>
                      <a:r>
                        <a:rPr lang="en-US" sz="1400" b="0" i="0" u="none" strike="noStrike">
                          <a:solidFill>
                            <a:srgbClr val="000000"/>
                          </a:solidFill>
                          <a:effectLst/>
                          <a:latin typeface="Calibri"/>
                        </a:rPr>
                        <a:t>Medication Reconciliation PostDischarge</a:t>
                      </a:r>
                    </a:p>
                  </a:txBody>
                  <a:tcPr marL="9525" marR="9525" marT="9525" marB="0" anchor="b"/>
                </a:tc>
              </a:tr>
              <a:tr h="304800">
                <a:tc>
                  <a:txBody>
                    <a:bodyPr/>
                    <a:lstStyle/>
                    <a:p>
                      <a:pPr algn="l" fontAlgn="b"/>
                      <a:r>
                        <a:rPr lang="en-US" sz="1400" b="0" i="0" u="none" strike="noStrike">
                          <a:solidFill>
                            <a:srgbClr val="000000"/>
                          </a:solidFill>
                          <a:effectLst/>
                          <a:latin typeface="Calibri"/>
                        </a:rPr>
                        <a:t>Metabolic Monitoring for Children and Adolescents on Antipsychotics </a:t>
                      </a:r>
                    </a:p>
                  </a:txBody>
                  <a:tcPr marL="9525" marR="9525" marT="9525" marB="0" anchor="b"/>
                </a:tc>
              </a:tr>
              <a:tr h="304800">
                <a:tc>
                  <a:txBody>
                    <a:bodyPr/>
                    <a:lstStyle/>
                    <a:p>
                      <a:pPr algn="l" fontAlgn="b"/>
                      <a:r>
                        <a:rPr lang="en-US" sz="1400" b="0" i="0" u="none" strike="noStrike">
                          <a:solidFill>
                            <a:srgbClr val="000000"/>
                          </a:solidFill>
                          <a:effectLst/>
                          <a:latin typeface="Calibri"/>
                        </a:rPr>
                        <a:t>Non-Recommended Cervical Cancer Screening in Adolescent Females </a:t>
                      </a:r>
                    </a:p>
                  </a:txBody>
                  <a:tcPr marL="9525" marR="9525" marT="9525" marB="0" anchor="b"/>
                </a:tc>
              </a:tr>
              <a:tr h="304800">
                <a:tc>
                  <a:txBody>
                    <a:bodyPr/>
                    <a:lstStyle/>
                    <a:p>
                      <a:pPr algn="l" fontAlgn="b"/>
                      <a:r>
                        <a:rPr lang="en-US" sz="1400" b="0" i="0" u="none" strike="noStrike">
                          <a:solidFill>
                            <a:srgbClr val="000000"/>
                          </a:solidFill>
                          <a:effectLst/>
                          <a:latin typeface="Calibri"/>
                        </a:rPr>
                        <a:t>Non-Recommended PSA-Based Screening in Older Men </a:t>
                      </a:r>
                    </a:p>
                  </a:txBody>
                  <a:tcPr marL="9525" marR="9525" marT="9525" marB="0" anchor="b"/>
                </a:tc>
              </a:tr>
              <a:tr h="304800">
                <a:tc>
                  <a:txBody>
                    <a:bodyPr/>
                    <a:lstStyle/>
                    <a:p>
                      <a:pPr algn="l" fontAlgn="b"/>
                      <a:r>
                        <a:rPr lang="en-US" sz="1400" b="0" i="0" u="none" strike="noStrike">
                          <a:solidFill>
                            <a:srgbClr val="000000"/>
                          </a:solidFill>
                          <a:effectLst/>
                          <a:latin typeface="Calibri"/>
                        </a:rPr>
                        <a:t>Osteoporosis Management in Women Who Had a Fracture </a:t>
                      </a:r>
                    </a:p>
                  </a:txBody>
                  <a:tcPr marL="9525" marR="9525" marT="9525" marB="0" anchor="b"/>
                </a:tc>
              </a:tr>
              <a:tr h="304800">
                <a:tc>
                  <a:txBody>
                    <a:bodyPr/>
                    <a:lstStyle/>
                    <a:p>
                      <a:pPr algn="l" fontAlgn="b"/>
                      <a:r>
                        <a:rPr lang="en-US" sz="1400" b="0" i="0" u="none" strike="noStrike">
                          <a:solidFill>
                            <a:srgbClr val="000000"/>
                          </a:solidFill>
                          <a:effectLst/>
                          <a:latin typeface="Calibri"/>
                        </a:rPr>
                        <a:t>Osteoporosis Testing in Older Women </a:t>
                      </a:r>
                    </a:p>
                  </a:txBody>
                  <a:tcPr marL="9525" marR="9525" marT="9525" marB="0" anchor="b"/>
                </a:tc>
              </a:tr>
              <a:tr h="304800">
                <a:tc>
                  <a:txBody>
                    <a:bodyPr/>
                    <a:lstStyle/>
                    <a:p>
                      <a:pPr algn="l" fontAlgn="b"/>
                      <a:r>
                        <a:rPr lang="en-US" sz="1400" b="0" i="0" u="none" strike="noStrike">
                          <a:solidFill>
                            <a:srgbClr val="000000"/>
                          </a:solidFill>
                          <a:effectLst/>
                          <a:latin typeface="Calibri"/>
                        </a:rPr>
                        <a:t>Persistence of Beta-Blocker Treatment After a Heart Attack</a:t>
                      </a:r>
                    </a:p>
                  </a:txBody>
                  <a:tcPr marL="9525" marR="9525" marT="9525" marB="0" anchor="b"/>
                </a:tc>
              </a:tr>
              <a:tr h="271916">
                <a:tc>
                  <a:txBody>
                    <a:bodyPr/>
                    <a:lstStyle/>
                    <a:p>
                      <a:pPr algn="l" fontAlgn="b"/>
                      <a:r>
                        <a:rPr lang="en-US" sz="1400" b="0" i="0" u="none" strike="noStrike">
                          <a:solidFill>
                            <a:srgbClr val="000000"/>
                          </a:solidFill>
                          <a:effectLst/>
                          <a:latin typeface="Calibri"/>
                        </a:rPr>
                        <a:t>Pharmacotherapy Management of COPD Exacerbation </a:t>
                      </a:r>
                    </a:p>
                  </a:txBody>
                  <a:tcPr marL="9525" marR="9525" marT="9525" marB="0" anchor="b"/>
                </a:tc>
              </a:tr>
              <a:tr h="277631">
                <a:tc>
                  <a:txBody>
                    <a:bodyPr/>
                    <a:lstStyle/>
                    <a:p>
                      <a:pPr algn="l" fontAlgn="b"/>
                      <a:r>
                        <a:rPr lang="en-US" sz="1400" b="0" i="0" u="none" strike="noStrike">
                          <a:solidFill>
                            <a:srgbClr val="000000"/>
                          </a:solidFill>
                          <a:effectLst/>
                          <a:latin typeface="Calibri"/>
                        </a:rPr>
                        <a:t>Physical Activity in Older Adults</a:t>
                      </a:r>
                    </a:p>
                  </a:txBody>
                  <a:tcPr marL="9525" marR="9525" marT="9525" marB="0" anchor="b"/>
                </a:tc>
              </a:tr>
              <a:tr h="255769">
                <a:tc>
                  <a:txBody>
                    <a:bodyPr/>
                    <a:lstStyle/>
                    <a:p>
                      <a:pPr algn="l" fontAlgn="b"/>
                      <a:r>
                        <a:rPr lang="en-US" sz="1400" b="0" i="0" u="none" strike="noStrike">
                          <a:solidFill>
                            <a:srgbClr val="000000"/>
                          </a:solidFill>
                          <a:effectLst/>
                          <a:latin typeface="Calibri"/>
                        </a:rPr>
                        <a:t>Pneumococcal Vaccination Status for Older Adults </a:t>
                      </a:r>
                    </a:p>
                  </a:txBody>
                  <a:tcPr marL="9525" marR="9525" marT="9525" marB="0" anchor="b"/>
                </a:tc>
              </a:tr>
              <a:tr h="352629">
                <a:tc>
                  <a:txBody>
                    <a:bodyPr/>
                    <a:lstStyle/>
                    <a:p>
                      <a:pPr algn="l" fontAlgn="b"/>
                      <a:r>
                        <a:rPr lang="en-US" sz="1400" b="0" i="0" u="none" strike="noStrike">
                          <a:solidFill>
                            <a:srgbClr val="000000"/>
                          </a:solidFill>
                          <a:effectLst/>
                          <a:latin typeface="Calibri"/>
                        </a:rPr>
                        <a:t>Potentially Harmful Drug-Disease Interactions in the Elderly </a:t>
                      </a:r>
                    </a:p>
                  </a:txBody>
                  <a:tcPr marL="9525" marR="9525" marT="9525" marB="0" anchor="b"/>
                </a:tc>
              </a:tr>
              <a:tr h="242026">
                <a:tc>
                  <a:txBody>
                    <a:bodyPr/>
                    <a:lstStyle/>
                    <a:p>
                      <a:pPr algn="l" fontAlgn="b"/>
                      <a:r>
                        <a:rPr lang="en-US" sz="1400" b="0" i="0" u="none" strike="noStrike" dirty="0">
                          <a:solidFill>
                            <a:srgbClr val="000000"/>
                          </a:solidFill>
                          <a:effectLst/>
                          <a:latin typeface="Calibri"/>
                        </a:rPr>
                        <a:t>Statin Therapy for Patients With Cardiovascular Disease </a:t>
                      </a:r>
                    </a:p>
                  </a:txBody>
                  <a:tcPr marL="9525" marR="9525" marT="9525" marB="0" anchor="b"/>
                </a:tc>
              </a:tr>
              <a:tr h="340882">
                <a:tc>
                  <a:txBody>
                    <a:bodyPr/>
                    <a:lstStyle/>
                    <a:p>
                      <a:pPr algn="l" fontAlgn="b"/>
                      <a:r>
                        <a:rPr lang="en-US" sz="1400" b="0" i="0" u="none" strike="noStrike">
                          <a:solidFill>
                            <a:srgbClr val="000000"/>
                          </a:solidFill>
                          <a:effectLst/>
                          <a:latin typeface="Calibri"/>
                        </a:rPr>
                        <a:t>Statin Therapy for Patients With Diabetes </a:t>
                      </a:r>
                    </a:p>
                  </a:txBody>
                  <a:tcPr marL="9525" marR="9525" marT="9525" marB="0" anchor="b"/>
                </a:tc>
              </a:tr>
              <a:tr h="283663">
                <a:tc>
                  <a:txBody>
                    <a:bodyPr/>
                    <a:lstStyle/>
                    <a:p>
                      <a:pPr algn="l" fontAlgn="b"/>
                      <a:r>
                        <a:rPr lang="en-US" sz="1400" b="0" i="0" u="none" strike="noStrike">
                          <a:solidFill>
                            <a:srgbClr val="000000"/>
                          </a:solidFill>
                          <a:effectLst/>
                          <a:latin typeface="Calibri"/>
                        </a:rPr>
                        <a:t>Use of High-Risk Medications in the Elderly </a:t>
                      </a:r>
                    </a:p>
                  </a:txBody>
                  <a:tcPr marL="9525" marR="9525" marT="9525" marB="0" anchor="b"/>
                </a:tc>
              </a:tr>
              <a:tr h="326458">
                <a:tc>
                  <a:txBody>
                    <a:bodyPr/>
                    <a:lstStyle/>
                    <a:p>
                      <a:pPr algn="l" fontAlgn="b"/>
                      <a:r>
                        <a:rPr lang="en-US" sz="1400" b="0" i="0" u="none" strike="noStrike" dirty="0">
                          <a:solidFill>
                            <a:srgbClr val="000000"/>
                          </a:solidFill>
                          <a:effectLst/>
                          <a:latin typeface="Calibri"/>
                        </a:rPr>
                        <a:t>Use of Imaging Studies for Low Back Pain </a:t>
                      </a:r>
                    </a:p>
                  </a:txBody>
                  <a:tcPr marL="9525" marR="9525" marT="9525" marB="0" anchor="b"/>
                </a:tc>
              </a:tr>
              <a:tr h="304800">
                <a:tc>
                  <a:txBody>
                    <a:bodyPr/>
                    <a:lstStyle/>
                    <a:p>
                      <a:pPr algn="l" fontAlgn="b"/>
                      <a:r>
                        <a:rPr lang="en-US" sz="1400" b="0" i="0" u="none" strike="noStrike" dirty="0">
                          <a:solidFill>
                            <a:srgbClr val="000000"/>
                          </a:solidFill>
                          <a:effectLst/>
                          <a:latin typeface="Calibri"/>
                        </a:rPr>
                        <a:t>Use of Multiple Concurrent Antipsychotics in Children and Adolescents </a:t>
                      </a:r>
                    </a:p>
                  </a:txBody>
                  <a:tcPr marL="9525" marR="9525" marT="9525" marB="0" anchor="b"/>
                </a:tc>
              </a:tr>
            </a:tbl>
          </a:graphicData>
        </a:graphic>
      </p:graphicFrame>
    </p:spTree>
    <p:extLst>
      <p:ext uri="{BB962C8B-B14F-4D97-AF65-F5344CB8AC3E}">
        <p14:creationId xmlns:p14="http://schemas.microsoft.com/office/powerpoint/2010/main" val="279280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Measures : Access/Availability &amp; Experience of Care domain </a:t>
            </a:r>
            <a:endParaRPr lang="en-US" dirty="0">
              <a:solidFill>
                <a:prstClr val="black">
                  <a:lumMod val="75000"/>
                  <a:lumOff val="25000"/>
                </a:prstClr>
              </a:solidFill>
              <a:latin typeface="+mn-l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989645739"/>
              </p:ext>
            </p:extLst>
          </p:nvPr>
        </p:nvGraphicFramePr>
        <p:xfrm>
          <a:off x="274320" y="914400"/>
          <a:ext cx="8229599" cy="3377557"/>
        </p:xfrm>
        <a:graphic>
          <a:graphicData uri="http://schemas.openxmlformats.org/drawingml/2006/table">
            <a:tbl>
              <a:tblPr firstRow="1" bandRow="1">
                <a:tableStyleId>{5FD0F851-EC5A-4D38-B0AD-8093EC10F338}</a:tableStyleId>
              </a:tblPr>
              <a:tblGrid>
                <a:gridCol w="2514600"/>
                <a:gridCol w="5714999"/>
              </a:tblGrid>
              <a:tr h="304792">
                <a:tc>
                  <a:txBody>
                    <a:bodyPr/>
                    <a:lstStyle/>
                    <a:p>
                      <a:pPr marL="122238" indent="0" algn="ctr" fontAlgn="b"/>
                      <a:r>
                        <a:rPr lang="en-US" sz="1600" u="none" strike="noStrike" dirty="0">
                          <a:effectLst/>
                        </a:rPr>
                        <a:t>Domains</a:t>
                      </a:r>
                      <a:endParaRPr lang="en-US" sz="1600" b="1" i="0" u="none" strike="noStrike" dirty="0">
                        <a:solidFill>
                          <a:srgbClr val="FFFFFF"/>
                        </a:solidFill>
                        <a:effectLst/>
                        <a:latin typeface="+mn-lt"/>
                      </a:endParaRPr>
                    </a:p>
                  </a:txBody>
                  <a:tcPr marL="4790" marR="4790" marT="4790" marB="0" anchor="ctr"/>
                </a:tc>
                <a:tc>
                  <a:txBody>
                    <a:bodyPr/>
                    <a:lstStyle/>
                    <a:p>
                      <a:pPr marL="122238" indent="0" algn="ctr" fontAlgn="b"/>
                      <a:r>
                        <a:rPr lang="en-US" sz="1600" u="none" strike="noStrike" dirty="0">
                          <a:effectLst/>
                        </a:rPr>
                        <a:t>Measures</a:t>
                      </a:r>
                      <a:endParaRPr lang="en-US" sz="1600" b="1" i="0" u="none" strike="noStrike" dirty="0">
                        <a:solidFill>
                          <a:srgbClr val="FFFFFF"/>
                        </a:solidFill>
                        <a:effectLst/>
                        <a:latin typeface="+mn-lt"/>
                      </a:endParaRPr>
                    </a:p>
                  </a:txBody>
                  <a:tcPr marL="4790" marR="4790" marT="4790" marB="0" anchor="ctr"/>
                </a:tc>
              </a:tr>
              <a:tr h="304800">
                <a:tc>
                  <a:txBody>
                    <a:bodyPr/>
                    <a:lstStyle/>
                    <a:p>
                      <a:pPr marL="122238" indent="0" algn="l" fontAlgn="b"/>
                      <a:r>
                        <a:rPr lang="en-US" sz="1600" u="none" strike="noStrike" dirty="0" smtClean="0">
                          <a:effectLst/>
                        </a:rPr>
                        <a:t>Access/Availability of Care</a:t>
                      </a:r>
                      <a:endParaRPr lang="en-US" sz="1600" u="none" strike="noStrike" dirty="0">
                        <a:effectLst/>
                        <a:latin typeface="+mn-lt"/>
                      </a:endParaRPr>
                    </a:p>
                  </a:txBody>
                  <a:tcPr marL="4790" marR="4790" marT="4790" marB="0" anchor="ctr"/>
                </a:tc>
                <a:tc>
                  <a:txBody>
                    <a:bodyPr/>
                    <a:lstStyle/>
                    <a:p>
                      <a:pPr marL="122238" indent="0" algn="l" defTabSz="914400" rtl="0" eaLnBrk="1" fontAlgn="b" latinLnBrk="0" hangingPunct="1"/>
                      <a:r>
                        <a:rPr lang="en-US" sz="1600" u="none" strike="noStrike" kern="1200" dirty="0">
                          <a:effectLst/>
                        </a:rPr>
                        <a:t>Adults’ Access to Preventive/ Ambulatory Health Services</a:t>
                      </a:r>
                      <a:endParaRPr lang="en-US" sz="1600" u="none" strike="noStrike" kern="1200" dirty="0">
                        <a:solidFill>
                          <a:schemeClr val="dk1"/>
                        </a:solidFill>
                        <a:effectLst/>
                        <a:latin typeface="+mn-lt"/>
                        <a:ea typeface="+mn-ea"/>
                        <a:cs typeface="+mn-cs"/>
                      </a:endParaRPr>
                    </a:p>
                  </a:txBody>
                  <a:tcPr marL="9525" marR="9525" marT="9525" marB="0" anchor="ctr"/>
                </a:tc>
              </a:tr>
              <a:tr h="221683">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marL="122238" indent="0" algn="l" defTabSz="914400" rtl="0" eaLnBrk="1" fontAlgn="b" latinLnBrk="0" hangingPunct="1"/>
                      <a:r>
                        <a:rPr lang="en-US" sz="1600" u="none" strike="noStrike" kern="1200" dirty="0">
                          <a:effectLst/>
                        </a:rPr>
                        <a:t>Children’s and Adolescents’ Access to Primary Care Practitioners</a:t>
                      </a:r>
                      <a:endParaRPr lang="en-US" sz="1600" u="none" strike="noStrike" kern="1200" dirty="0">
                        <a:solidFill>
                          <a:schemeClr val="dk1"/>
                        </a:solidFill>
                        <a:effectLst/>
                        <a:latin typeface="+mn-lt"/>
                        <a:ea typeface="+mn-ea"/>
                        <a:cs typeface="+mn-cs"/>
                      </a:endParaRPr>
                    </a:p>
                  </a:txBody>
                  <a:tcPr marL="9525" marR="9525" marT="9525" marB="0" anchor="ctr"/>
                </a:tc>
              </a:tr>
              <a:tr h="235517">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marL="122238" indent="0" algn="l" defTabSz="914400" rtl="0" eaLnBrk="1" fontAlgn="b" latinLnBrk="0" hangingPunct="1"/>
                      <a:r>
                        <a:rPr lang="en-US" sz="1600" u="none" strike="noStrike" kern="1200" dirty="0">
                          <a:effectLst/>
                        </a:rPr>
                        <a:t>Annual Dental Visit</a:t>
                      </a:r>
                      <a:endParaRPr lang="en-US" sz="1600" u="none" strike="noStrike" kern="1200" dirty="0">
                        <a:solidFill>
                          <a:schemeClr val="dk1"/>
                        </a:solidFill>
                        <a:effectLst/>
                        <a:latin typeface="+mn-lt"/>
                        <a:ea typeface="+mn-ea"/>
                        <a:cs typeface="+mn-cs"/>
                      </a:endParaRPr>
                    </a:p>
                  </a:txBody>
                  <a:tcPr marL="9525" marR="9525" marT="9525" marB="0" anchor="ctr"/>
                </a:tc>
              </a:tr>
              <a:tr h="221683">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marL="122238" indent="0" algn="l" defTabSz="914400" rtl="0" eaLnBrk="1" fontAlgn="b" latinLnBrk="0" hangingPunct="1"/>
                      <a:r>
                        <a:rPr lang="en-US" sz="1600" u="none" strike="noStrike" kern="1200" dirty="0">
                          <a:effectLst/>
                        </a:rPr>
                        <a:t>Initiation and Engagement of Alcohol and Other Drug Dependence Treatment</a:t>
                      </a:r>
                      <a:endParaRPr lang="en-US" sz="1600" u="none" strike="noStrike" kern="1200" dirty="0">
                        <a:solidFill>
                          <a:schemeClr val="dk1"/>
                        </a:solidFill>
                        <a:effectLst/>
                        <a:latin typeface="+mn-lt"/>
                        <a:ea typeface="+mn-ea"/>
                        <a:cs typeface="+mn-cs"/>
                      </a:endParaRPr>
                    </a:p>
                  </a:txBody>
                  <a:tcPr marL="9525" marR="9525" marT="9525" marB="0" anchor="ctr"/>
                </a:tc>
              </a:tr>
              <a:tr h="221683">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marL="122238" indent="0" algn="l" defTabSz="914400" rtl="0" eaLnBrk="1" fontAlgn="b" latinLnBrk="0" hangingPunct="1"/>
                      <a:r>
                        <a:rPr lang="en-US" sz="1600" u="none" strike="noStrike" kern="1200" dirty="0">
                          <a:effectLst/>
                        </a:rPr>
                        <a:t>Prenatal and Postpartum Care</a:t>
                      </a:r>
                      <a:endParaRPr lang="en-US" sz="1600" u="none" strike="noStrike" kern="1200" dirty="0">
                        <a:solidFill>
                          <a:schemeClr val="dk1"/>
                        </a:solidFill>
                        <a:effectLst/>
                        <a:latin typeface="+mn-lt"/>
                        <a:ea typeface="+mn-ea"/>
                        <a:cs typeface="+mn-cs"/>
                      </a:endParaRPr>
                    </a:p>
                  </a:txBody>
                  <a:tcPr marL="9525" marR="9525" marT="9525" marB="0" anchor="ctr"/>
                </a:tc>
              </a:tr>
              <a:tr h="221683">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marL="122238" indent="0" algn="l" defTabSz="914400" rtl="0" eaLnBrk="1" fontAlgn="b" latinLnBrk="0" hangingPunct="1"/>
                      <a:r>
                        <a:rPr lang="en-US" sz="1600" u="none" strike="noStrike" kern="1200" dirty="0">
                          <a:effectLst/>
                        </a:rPr>
                        <a:t>Call Answer Timeliness</a:t>
                      </a:r>
                      <a:endParaRPr lang="en-US" sz="1600" u="none" strike="noStrike" kern="1200" dirty="0">
                        <a:solidFill>
                          <a:schemeClr val="dk1"/>
                        </a:solidFill>
                        <a:effectLst/>
                        <a:latin typeface="+mn-lt"/>
                        <a:ea typeface="+mn-ea"/>
                        <a:cs typeface="+mn-cs"/>
                      </a:endParaRPr>
                    </a:p>
                  </a:txBody>
                  <a:tcPr marL="9525" marR="9525" marT="9525" marB="0" anchor="ctr"/>
                </a:tc>
              </a:tr>
              <a:tr h="221683">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marL="122238" indent="0" algn="l" defTabSz="914400" rtl="0" eaLnBrk="1" fontAlgn="b" latinLnBrk="0" hangingPunct="1"/>
                      <a:r>
                        <a:rPr lang="en-US" sz="1600" u="none" strike="noStrike" kern="1200" dirty="0">
                          <a:effectLst/>
                        </a:rPr>
                        <a:t>Use of First-Line Psychosocial Care for Children and Adolescents on Antipsychotics</a:t>
                      </a:r>
                      <a:endParaRPr lang="en-US" sz="1600" u="none" strike="noStrike" kern="1200" dirty="0">
                        <a:solidFill>
                          <a:schemeClr val="dk1"/>
                        </a:solidFill>
                        <a:effectLst/>
                        <a:latin typeface="+mn-lt"/>
                        <a:ea typeface="+mn-ea"/>
                        <a:cs typeface="+mn-cs"/>
                      </a:endParaRPr>
                    </a:p>
                  </a:txBody>
                  <a:tcPr marL="9525" marR="9525" marT="9525" marB="0" anchor="ctr"/>
                </a:tc>
              </a:tr>
              <a:tr h="221683">
                <a:tc>
                  <a:txBody>
                    <a:bodyPr/>
                    <a:lstStyle/>
                    <a:p>
                      <a:pPr marL="122238" indent="0" algn="l" fontAlgn="b"/>
                      <a:r>
                        <a:rPr lang="en-US" sz="1600" u="none" strike="noStrike" dirty="0" smtClean="0">
                          <a:effectLst/>
                        </a:rPr>
                        <a:t>Experience of Care</a:t>
                      </a:r>
                      <a:endParaRPr lang="en-US" sz="1600" u="none" strike="noStrike" dirty="0" smtClean="0">
                        <a:effectLst/>
                        <a:latin typeface="+mn-lt"/>
                      </a:endParaRPr>
                    </a:p>
                  </a:txBody>
                  <a:tcPr marL="4790" marR="4790" marT="4790" marB="0" anchor="ctr"/>
                </a:tc>
                <a:tc>
                  <a:txBody>
                    <a:bodyPr/>
                    <a:lstStyle/>
                    <a:p>
                      <a:pPr marL="122238" indent="0" algn="l" defTabSz="914400" rtl="0" eaLnBrk="1" fontAlgn="b" latinLnBrk="0" hangingPunct="1"/>
                      <a:r>
                        <a:rPr lang="en-US" sz="1600" u="none" strike="noStrike" kern="1200" dirty="0">
                          <a:effectLst/>
                        </a:rPr>
                        <a:t>CAHPS Health Plan Survey 5.0H, Adult Version</a:t>
                      </a:r>
                      <a:endParaRPr lang="en-US" sz="1600" u="none" strike="noStrike" kern="1200" dirty="0">
                        <a:solidFill>
                          <a:schemeClr val="dk1"/>
                        </a:solidFill>
                        <a:effectLst/>
                        <a:latin typeface="+mn-lt"/>
                        <a:ea typeface="+mn-ea"/>
                        <a:cs typeface="+mn-cs"/>
                      </a:endParaRPr>
                    </a:p>
                  </a:txBody>
                  <a:tcPr marL="9525" marR="9525" marT="9525" marB="0" anchor="ctr"/>
                </a:tc>
              </a:tr>
              <a:tr h="221683">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marL="122238" indent="0" algn="l" defTabSz="914400" rtl="0" eaLnBrk="1" fontAlgn="b" latinLnBrk="0" hangingPunct="1"/>
                      <a:r>
                        <a:rPr lang="en-US" sz="1600" u="none" strike="noStrike" kern="1200" dirty="0">
                          <a:effectLst/>
                        </a:rPr>
                        <a:t>CAHPS Health Plan Survey 5.0H, Child Version</a:t>
                      </a:r>
                      <a:endParaRPr lang="en-US" sz="1600" u="none" strike="noStrike" kern="1200" dirty="0">
                        <a:solidFill>
                          <a:schemeClr val="dk1"/>
                        </a:solidFill>
                        <a:effectLst/>
                        <a:latin typeface="+mn-lt"/>
                        <a:ea typeface="+mn-ea"/>
                        <a:cs typeface="+mn-cs"/>
                      </a:endParaRPr>
                    </a:p>
                  </a:txBody>
                  <a:tcPr marL="9525" marR="9525" marT="9525" marB="0" anchor="ctr"/>
                </a:tc>
              </a:tr>
              <a:tr h="221683">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marL="122238" indent="0" algn="l" defTabSz="914400" rtl="0" eaLnBrk="1" fontAlgn="b" latinLnBrk="0" hangingPunct="1"/>
                      <a:r>
                        <a:rPr lang="en-US" sz="1600" u="none" strike="noStrike" kern="1200" dirty="0">
                          <a:effectLst/>
                        </a:rPr>
                        <a:t>Children With Chronic </a:t>
                      </a:r>
                      <a:r>
                        <a:rPr lang="en-US" sz="1600" u="none" strike="noStrike" kern="1200" dirty="0" smtClean="0">
                          <a:effectLst/>
                        </a:rPr>
                        <a:t>Conditions</a:t>
                      </a:r>
                      <a:endParaRPr lang="en-US" sz="1600" u="none" strike="noStrike" kern="1200" dirty="0">
                        <a:solidFill>
                          <a:schemeClr val="dk1"/>
                        </a:solidFill>
                        <a:effectLst/>
                        <a:latin typeface="+mn-lt"/>
                        <a:ea typeface="+mn-ea"/>
                        <a:cs typeface="+mn-cs"/>
                      </a:endParaRPr>
                    </a:p>
                  </a:txBody>
                  <a:tcPr marL="9525" marR="9525" marT="9525" marB="0" anchor="ctr"/>
                </a:tc>
              </a:tr>
            </a:tbl>
          </a:graphicData>
        </a:graphic>
      </p:graphicFrame>
    </p:spTree>
    <p:extLst>
      <p:ext uri="{BB962C8B-B14F-4D97-AF65-F5344CB8AC3E}">
        <p14:creationId xmlns:p14="http://schemas.microsoft.com/office/powerpoint/2010/main" val="2808213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Measures : Utilization And Risk Adjusted Utilization</a:t>
            </a:r>
            <a:endParaRPr lang="en-US" dirty="0">
              <a:solidFill>
                <a:prstClr val="black">
                  <a:lumMod val="75000"/>
                  <a:lumOff val="25000"/>
                </a:prstClr>
              </a:solidFill>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2746309068"/>
              </p:ext>
            </p:extLst>
          </p:nvPr>
        </p:nvGraphicFramePr>
        <p:xfrm>
          <a:off x="274320" y="914400"/>
          <a:ext cx="7879080" cy="5105403"/>
        </p:xfrm>
        <a:graphic>
          <a:graphicData uri="http://schemas.openxmlformats.org/drawingml/2006/table">
            <a:tbl>
              <a:tblPr firstRow="1" bandRow="1">
                <a:tableStyleId>{5FD0F851-EC5A-4D38-B0AD-8093EC10F338}</a:tableStyleId>
              </a:tblPr>
              <a:tblGrid>
                <a:gridCol w="7879080"/>
              </a:tblGrid>
              <a:tr h="405466">
                <a:tc>
                  <a:txBody>
                    <a:bodyPr/>
                    <a:lstStyle/>
                    <a:p>
                      <a:pPr marL="122238" indent="0" algn="ctr" fontAlgn="b"/>
                      <a:r>
                        <a:rPr lang="en-US" sz="1600" u="none" strike="noStrike" dirty="0">
                          <a:effectLst/>
                        </a:rPr>
                        <a:t>Measures</a:t>
                      </a:r>
                      <a:endParaRPr lang="en-US" sz="1600" b="1" i="0" u="none" strike="noStrike" dirty="0">
                        <a:solidFill>
                          <a:srgbClr val="FFFFFF"/>
                        </a:solidFill>
                        <a:effectLst/>
                        <a:latin typeface="+mn-lt"/>
                      </a:endParaRPr>
                    </a:p>
                  </a:txBody>
                  <a:tcPr marL="4790" marR="4790" marT="4790" marB="0" anchor="ctr"/>
                </a:tc>
              </a:tr>
              <a:tr h="405476">
                <a:tc>
                  <a:txBody>
                    <a:bodyPr/>
                    <a:lstStyle/>
                    <a:p>
                      <a:pPr algn="l" fontAlgn="b"/>
                      <a:r>
                        <a:rPr lang="en-US" sz="1400" b="0" i="0" u="none" strike="noStrike" dirty="0">
                          <a:solidFill>
                            <a:srgbClr val="000000"/>
                          </a:solidFill>
                          <a:effectLst/>
                          <a:latin typeface="Calibri"/>
                        </a:rPr>
                        <a:t>Frequency of Ongoing Prenatal Care </a:t>
                      </a:r>
                    </a:p>
                  </a:txBody>
                  <a:tcPr marL="9525" marR="9525" marT="9525" marB="0" anchor="b"/>
                </a:tc>
              </a:tr>
              <a:tr h="405476">
                <a:tc>
                  <a:txBody>
                    <a:bodyPr/>
                    <a:lstStyle/>
                    <a:p>
                      <a:pPr algn="l" fontAlgn="b"/>
                      <a:r>
                        <a:rPr lang="en-US" sz="1400" b="0" i="0" u="none" strike="noStrike" dirty="0">
                          <a:solidFill>
                            <a:srgbClr val="000000"/>
                          </a:solidFill>
                          <a:effectLst/>
                          <a:latin typeface="Calibri"/>
                        </a:rPr>
                        <a:t>Well-Child Visits in the First 15 Months of Life</a:t>
                      </a:r>
                    </a:p>
                  </a:txBody>
                  <a:tcPr marL="9525" marR="9525" marT="9525" marB="0" anchor="b"/>
                </a:tc>
              </a:tr>
              <a:tr h="405476">
                <a:tc>
                  <a:txBody>
                    <a:bodyPr/>
                    <a:lstStyle/>
                    <a:p>
                      <a:pPr algn="l" fontAlgn="b"/>
                      <a:r>
                        <a:rPr lang="en-US" sz="1400" b="0" i="0" u="none" strike="noStrike" dirty="0">
                          <a:solidFill>
                            <a:srgbClr val="000000"/>
                          </a:solidFill>
                          <a:effectLst/>
                          <a:latin typeface="Calibri"/>
                        </a:rPr>
                        <a:t>Well-Child Visits in the Third, Fourth, Fifth and Sixth Years of Life </a:t>
                      </a:r>
                    </a:p>
                  </a:txBody>
                  <a:tcPr marL="9525" marR="9525" marT="9525" marB="0" anchor="b"/>
                </a:tc>
              </a:tr>
              <a:tr h="405476">
                <a:tc>
                  <a:txBody>
                    <a:bodyPr/>
                    <a:lstStyle/>
                    <a:p>
                      <a:pPr algn="l" fontAlgn="b"/>
                      <a:r>
                        <a:rPr lang="en-US" sz="1400" b="0" i="0" u="none" strike="noStrike" dirty="0">
                          <a:solidFill>
                            <a:srgbClr val="000000"/>
                          </a:solidFill>
                          <a:effectLst/>
                          <a:latin typeface="Calibri"/>
                        </a:rPr>
                        <a:t>Adolescent Well-Care Visits</a:t>
                      </a:r>
                    </a:p>
                  </a:txBody>
                  <a:tcPr marL="9525" marR="9525" marT="9525" marB="0" anchor="b"/>
                </a:tc>
              </a:tr>
              <a:tr h="405476">
                <a:tc>
                  <a:txBody>
                    <a:bodyPr/>
                    <a:lstStyle/>
                    <a:p>
                      <a:pPr algn="l" fontAlgn="b"/>
                      <a:r>
                        <a:rPr lang="en-US" sz="1400" b="0" i="0" u="none" strike="noStrike" dirty="0">
                          <a:solidFill>
                            <a:srgbClr val="000000"/>
                          </a:solidFill>
                          <a:effectLst/>
                          <a:latin typeface="Calibri"/>
                        </a:rPr>
                        <a:t>Frequency of Selected Procedures</a:t>
                      </a:r>
                    </a:p>
                  </a:txBody>
                  <a:tcPr marL="9525" marR="9525" marT="9525" marB="0" anchor="b"/>
                </a:tc>
              </a:tr>
              <a:tr h="294906">
                <a:tc>
                  <a:txBody>
                    <a:bodyPr/>
                    <a:lstStyle/>
                    <a:p>
                      <a:pPr algn="l" fontAlgn="b"/>
                      <a:r>
                        <a:rPr lang="en-US" sz="1400" b="0" i="0" u="none" strike="noStrike" dirty="0">
                          <a:solidFill>
                            <a:srgbClr val="000000"/>
                          </a:solidFill>
                          <a:effectLst/>
                          <a:latin typeface="Calibri"/>
                        </a:rPr>
                        <a:t>Ambulatory Care</a:t>
                      </a:r>
                    </a:p>
                  </a:txBody>
                  <a:tcPr marL="9525" marR="9525" marT="9525" marB="0" anchor="b"/>
                </a:tc>
              </a:tr>
              <a:tr h="313309">
                <a:tc>
                  <a:txBody>
                    <a:bodyPr/>
                    <a:lstStyle/>
                    <a:p>
                      <a:pPr algn="l" fontAlgn="b"/>
                      <a:r>
                        <a:rPr lang="en-US" sz="1400" b="0" i="0" u="none" strike="noStrike" dirty="0">
                          <a:solidFill>
                            <a:srgbClr val="000000"/>
                          </a:solidFill>
                          <a:effectLst/>
                          <a:latin typeface="Calibri"/>
                        </a:rPr>
                        <a:t>Inpatient Utilization—General Hospital/ Acute Care </a:t>
                      </a:r>
                    </a:p>
                  </a:txBody>
                  <a:tcPr marL="9525" marR="9525" marT="9525" marB="0" anchor="b"/>
                </a:tc>
              </a:tr>
              <a:tr h="294906">
                <a:tc>
                  <a:txBody>
                    <a:bodyPr/>
                    <a:lstStyle/>
                    <a:p>
                      <a:pPr algn="l" fontAlgn="b"/>
                      <a:r>
                        <a:rPr lang="en-US" sz="1400" b="0" i="0" u="none" strike="noStrike" dirty="0">
                          <a:solidFill>
                            <a:srgbClr val="000000"/>
                          </a:solidFill>
                          <a:effectLst/>
                          <a:latin typeface="Calibri"/>
                        </a:rPr>
                        <a:t>Identification of Alcohol and Other Drug Services </a:t>
                      </a:r>
                    </a:p>
                  </a:txBody>
                  <a:tcPr marL="9525" marR="9525" marT="9525" marB="0" anchor="b"/>
                </a:tc>
              </a:tr>
              <a:tr h="294906">
                <a:tc>
                  <a:txBody>
                    <a:bodyPr/>
                    <a:lstStyle/>
                    <a:p>
                      <a:pPr algn="l" fontAlgn="b"/>
                      <a:r>
                        <a:rPr lang="en-US" sz="1400" b="0" i="0" u="none" strike="noStrike" dirty="0">
                          <a:solidFill>
                            <a:srgbClr val="000000"/>
                          </a:solidFill>
                          <a:effectLst/>
                          <a:latin typeface="Calibri"/>
                        </a:rPr>
                        <a:t>Mental Health Utilization</a:t>
                      </a:r>
                    </a:p>
                  </a:txBody>
                  <a:tcPr marL="9525" marR="9525" marT="9525" marB="0" anchor="b"/>
                </a:tc>
              </a:tr>
              <a:tr h="294906">
                <a:tc>
                  <a:txBody>
                    <a:bodyPr/>
                    <a:lstStyle/>
                    <a:p>
                      <a:pPr algn="l" fontAlgn="b"/>
                      <a:r>
                        <a:rPr lang="en-US" sz="1400" b="0" i="0" u="none" strike="noStrike" dirty="0">
                          <a:solidFill>
                            <a:srgbClr val="000000"/>
                          </a:solidFill>
                          <a:effectLst/>
                          <a:latin typeface="Calibri"/>
                        </a:rPr>
                        <a:t>Antibiotic Utilization</a:t>
                      </a:r>
                    </a:p>
                  </a:txBody>
                  <a:tcPr marL="9525" marR="9525" marT="9525" marB="0" anchor="b"/>
                </a:tc>
              </a:tr>
              <a:tr h="294906">
                <a:tc>
                  <a:txBody>
                    <a:bodyPr/>
                    <a:lstStyle/>
                    <a:p>
                      <a:pPr algn="l" fontAlgn="b"/>
                      <a:r>
                        <a:rPr lang="en-US" sz="1400" b="0" i="0" u="none" strike="noStrike" dirty="0">
                          <a:solidFill>
                            <a:srgbClr val="000000"/>
                          </a:solidFill>
                          <a:effectLst/>
                          <a:latin typeface="Calibri"/>
                        </a:rPr>
                        <a:t>Plan All-Cause Readmissions</a:t>
                      </a:r>
                    </a:p>
                  </a:txBody>
                  <a:tcPr marL="9525" marR="9525" marT="9525" marB="0" anchor="b"/>
                </a:tc>
              </a:tr>
              <a:tr h="294906">
                <a:tc>
                  <a:txBody>
                    <a:bodyPr/>
                    <a:lstStyle/>
                    <a:p>
                      <a:pPr algn="l" fontAlgn="b"/>
                      <a:r>
                        <a:rPr lang="en-US" sz="1400" b="0" i="0" u="none" strike="noStrike" dirty="0">
                          <a:solidFill>
                            <a:srgbClr val="000000"/>
                          </a:solidFill>
                          <a:effectLst/>
                          <a:latin typeface="Calibri"/>
                        </a:rPr>
                        <a:t>Inpatient Hospital Utilization</a:t>
                      </a:r>
                    </a:p>
                  </a:txBody>
                  <a:tcPr marL="9525" marR="9525" marT="9525" marB="0" anchor="b"/>
                </a:tc>
              </a:tr>
              <a:tr h="294906">
                <a:tc>
                  <a:txBody>
                    <a:bodyPr/>
                    <a:lstStyle/>
                    <a:p>
                      <a:pPr algn="l" fontAlgn="b"/>
                      <a:r>
                        <a:rPr lang="en-US" sz="1400" b="0" i="0" u="none" strike="noStrike" dirty="0">
                          <a:solidFill>
                            <a:srgbClr val="000000"/>
                          </a:solidFill>
                          <a:effectLst/>
                          <a:latin typeface="Calibri"/>
                        </a:rPr>
                        <a:t>Emergency Department Utilization</a:t>
                      </a:r>
                    </a:p>
                  </a:txBody>
                  <a:tcPr marL="9525" marR="9525" marT="9525" marB="0" anchor="b"/>
                </a:tc>
              </a:tr>
              <a:tr h="294906">
                <a:tc>
                  <a:txBody>
                    <a:bodyPr/>
                    <a:lstStyle/>
                    <a:p>
                      <a:pPr algn="l" fontAlgn="b"/>
                      <a:r>
                        <a:rPr lang="en-US" sz="1400" b="0" i="0" u="none" strike="noStrike" dirty="0">
                          <a:solidFill>
                            <a:srgbClr val="000000"/>
                          </a:solidFill>
                          <a:effectLst/>
                          <a:latin typeface="Calibri"/>
                        </a:rPr>
                        <a:t>Hospitalization for Potentially Preventable Complications</a:t>
                      </a:r>
                    </a:p>
                  </a:txBody>
                  <a:tcPr marL="9525" marR="9525" marT="9525" marB="0" anchor="b"/>
                </a:tc>
              </a:tr>
            </a:tbl>
          </a:graphicData>
        </a:graphic>
      </p:graphicFrame>
    </p:spTree>
    <p:extLst>
      <p:ext uri="{BB962C8B-B14F-4D97-AF65-F5344CB8AC3E}">
        <p14:creationId xmlns:p14="http://schemas.microsoft.com/office/powerpoint/2010/main" val="30090996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262200"/>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Measures : </a:t>
            </a:r>
            <a:r>
              <a:rPr lang="en-US" sz="2800" dirty="0"/>
              <a:t>Relative Resource Use</a:t>
            </a:r>
          </a:p>
          <a:p>
            <a:r>
              <a:rPr lang="en-US" dirty="0" smtClean="0"/>
              <a:t>\Health Plan Descriptive Information \ ECDS</a:t>
            </a:r>
            <a:endParaRPr lang="en-US" dirty="0">
              <a:solidFill>
                <a:prstClr val="black">
                  <a:lumMod val="75000"/>
                  <a:lumOff val="25000"/>
                </a:prstClr>
              </a:solidFill>
              <a:latin typeface="+mn-l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1161370480"/>
              </p:ext>
            </p:extLst>
          </p:nvPr>
        </p:nvGraphicFramePr>
        <p:xfrm>
          <a:off x="274321" y="1066799"/>
          <a:ext cx="8031479" cy="5105397"/>
        </p:xfrm>
        <a:graphic>
          <a:graphicData uri="http://schemas.openxmlformats.org/drawingml/2006/table">
            <a:tbl>
              <a:tblPr firstRow="1" bandRow="1">
                <a:tableStyleId>{5FD0F851-EC5A-4D38-B0AD-8093EC10F338}</a:tableStyleId>
              </a:tblPr>
              <a:tblGrid>
                <a:gridCol w="2697479"/>
                <a:gridCol w="5334000"/>
              </a:tblGrid>
              <a:tr h="322710">
                <a:tc>
                  <a:txBody>
                    <a:bodyPr/>
                    <a:lstStyle/>
                    <a:p>
                      <a:pPr marL="122238" indent="0" algn="ctr" fontAlgn="b"/>
                      <a:r>
                        <a:rPr lang="en-US" sz="1600" u="none" strike="noStrike" dirty="0">
                          <a:effectLst/>
                        </a:rPr>
                        <a:t>Domains</a:t>
                      </a:r>
                      <a:endParaRPr lang="en-US" sz="1600" b="1" i="0" u="none" strike="noStrike" dirty="0">
                        <a:solidFill>
                          <a:srgbClr val="FFFFFF"/>
                        </a:solidFill>
                        <a:effectLst/>
                        <a:latin typeface="+mn-lt"/>
                      </a:endParaRPr>
                    </a:p>
                  </a:txBody>
                  <a:tcPr marL="4790" marR="4790" marT="4790" marB="0" anchor="ctr"/>
                </a:tc>
                <a:tc>
                  <a:txBody>
                    <a:bodyPr/>
                    <a:lstStyle/>
                    <a:p>
                      <a:pPr marL="122238" indent="0" algn="ctr" fontAlgn="b"/>
                      <a:r>
                        <a:rPr lang="en-US" sz="1600" u="none" strike="noStrike" dirty="0">
                          <a:effectLst/>
                        </a:rPr>
                        <a:t>Measures</a:t>
                      </a:r>
                      <a:endParaRPr lang="en-US" sz="1600" b="1" i="0" u="none" strike="noStrike" dirty="0">
                        <a:solidFill>
                          <a:srgbClr val="FFFFFF"/>
                        </a:solidFill>
                        <a:effectLst/>
                        <a:latin typeface="+mn-lt"/>
                      </a:endParaRPr>
                    </a:p>
                  </a:txBody>
                  <a:tcPr marL="4790" marR="4790" marT="4790" marB="0" anchor="ctr"/>
                </a:tc>
              </a:tr>
              <a:tr h="322719">
                <a:tc>
                  <a:txBody>
                    <a:bodyPr/>
                    <a:lstStyle/>
                    <a:p>
                      <a:pPr marL="122238" indent="0" algn="l" fontAlgn="b"/>
                      <a:r>
                        <a:rPr lang="en-US" sz="1600" u="none" strike="noStrike" dirty="0" smtClean="0">
                          <a:effectLst/>
                        </a:rPr>
                        <a:t>Relative Resource Use</a:t>
                      </a:r>
                      <a:endParaRPr lang="en-US" sz="1600" u="none" strike="noStrike" dirty="0">
                        <a:effectLst/>
                        <a:latin typeface="+mn-lt"/>
                      </a:endParaRPr>
                    </a:p>
                  </a:txBody>
                  <a:tcPr marL="4790" marR="4790" marT="4790" marB="0" anchor="ctr"/>
                </a:tc>
                <a:tc>
                  <a:txBody>
                    <a:bodyPr/>
                    <a:lstStyle/>
                    <a:p>
                      <a:pPr algn="l" fontAlgn="b"/>
                      <a:r>
                        <a:rPr lang="en-US" sz="1400" b="0" i="0" u="none" strike="noStrike" dirty="0">
                          <a:solidFill>
                            <a:srgbClr val="000000"/>
                          </a:solidFill>
                          <a:effectLst/>
                          <a:latin typeface="Calibri"/>
                        </a:rPr>
                        <a:t>Relative Resource Use for People With Diabetes </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a:solidFill>
                            <a:srgbClr val="000000"/>
                          </a:solidFill>
                          <a:effectLst/>
                          <a:latin typeface="Calibri"/>
                        </a:rPr>
                        <a:t>Relative Resource Use for People With Cardiovascular Conditions </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a:solidFill>
                            <a:srgbClr val="000000"/>
                          </a:solidFill>
                          <a:effectLst/>
                          <a:latin typeface="Calibri"/>
                        </a:rPr>
                        <a:t>Relative Resource Use for People With Hypertension </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a:solidFill>
                            <a:srgbClr val="000000"/>
                          </a:solidFill>
                          <a:effectLst/>
                          <a:latin typeface="Calibri"/>
                        </a:rPr>
                        <a:t>Relative Resource Use for People With COPD </a:t>
                      </a:r>
                    </a:p>
                  </a:txBody>
                  <a:tcPr marL="9525" marR="9525" marT="9525" marB="0" anchor="b"/>
                </a:tc>
              </a:tr>
              <a:tr h="263246">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algn="l" fontAlgn="b"/>
                      <a:r>
                        <a:rPr lang="en-US" sz="1400" b="0" i="0" u="none" strike="noStrike" dirty="0">
                          <a:solidFill>
                            <a:srgbClr val="000000"/>
                          </a:solidFill>
                          <a:effectLst/>
                          <a:latin typeface="Calibri"/>
                        </a:rPr>
                        <a:t>Relative Resource Use for People With Asthma </a:t>
                      </a:r>
                    </a:p>
                  </a:txBody>
                  <a:tcPr marL="9525" marR="9525" marT="9525" marB="0" anchor="b"/>
                </a:tc>
              </a:tr>
              <a:tr h="263246">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marL="122238" indent="0" algn="l" defTabSz="914400" rtl="0" eaLnBrk="1" fontAlgn="b" latinLnBrk="0" hangingPunct="1"/>
                      <a:endParaRPr lang="en-US" sz="1400" u="none" strike="noStrike" kern="1200" dirty="0">
                        <a:solidFill>
                          <a:schemeClr val="dk1"/>
                        </a:solidFill>
                        <a:effectLst/>
                        <a:latin typeface="+mn-lt"/>
                        <a:ea typeface="+mn-ea"/>
                        <a:cs typeface="+mn-cs"/>
                      </a:endParaRPr>
                    </a:p>
                  </a:txBody>
                  <a:tcPr marL="9525" marR="9525" marT="9525" marB="0" anchor="ctr"/>
                </a:tc>
              </a:tr>
              <a:tr h="521421">
                <a:tc>
                  <a:txBody>
                    <a:bodyPr/>
                    <a:lstStyle/>
                    <a:p>
                      <a:pPr marL="122238" indent="0" algn="l" fontAlgn="b"/>
                      <a:r>
                        <a:rPr lang="en-US" sz="1600" dirty="0" smtClean="0"/>
                        <a:t>Health Plan Descriptive Information </a:t>
                      </a:r>
                      <a:endParaRPr lang="en-US" sz="1600" u="none" strike="noStrike" dirty="0" smtClean="0">
                        <a:effectLst/>
                        <a:latin typeface="+mn-lt"/>
                      </a:endParaRPr>
                    </a:p>
                  </a:txBody>
                  <a:tcPr marL="4790" marR="4790" marT="4790" marB="0" anchor="ctr"/>
                </a:tc>
                <a:tc>
                  <a:txBody>
                    <a:bodyPr/>
                    <a:lstStyle/>
                    <a:p>
                      <a:pPr algn="l" fontAlgn="b"/>
                      <a:r>
                        <a:rPr lang="en-US" sz="1400" b="0" i="0" u="none" strike="noStrike" dirty="0">
                          <a:solidFill>
                            <a:srgbClr val="000000"/>
                          </a:solidFill>
                          <a:effectLst/>
                          <a:latin typeface="Calibri"/>
                        </a:rPr>
                        <a:t>Board Certification</a:t>
                      </a:r>
                    </a:p>
                  </a:txBody>
                  <a:tcPr marL="9525" marR="9525" marT="9525" marB="0" anchor="b"/>
                </a:tc>
              </a:tr>
              <a:tr h="263246">
                <a:tc>
                  <a:txBody>
                    <a:bodyPr/>
                    <a:lstStyle/>
                    <a:p>
                      <a:pPr marL="122238" indent="0" algn="l" fontAlgn="b"/>
                      <a:endParaRPr lang="en-US" sz="1600" u="none" strike="noStrike" dirty="0" smtClean="0">
                        <a:effectLst/>
                        <a:latin typeface="+mn-lt"/>
                      </a:endParaRPr>
                    </a:p>
                  </a:txBody>
                  <a:tcPr marL="4790" marR="4790" marT="4790" marB="0" anchor="ctr"/>
                </a:tc>
                <a:tc>
                  <a:txBody>
                    <a:bodyPr/>
                    <a:lstStyle/>
                    <a:p>
                      <a:pPr algn="l" fontAlgn="b"/>
                      <a:r>
                        <a:rPr lang="en-US" sz="1400" b="0" i="0" u="none" strike="noStrike">
                          <a:solidFill>
                            <a:srgbClr val="000000"/>
                          </a:solidFill>
                          <a:effectLst/>
                          <a:latin typeface="Calibri"/>
                        </a:rPr>
                        <a:t>Enrollment by Product Line</a:t>
                      </a:r>
                    </a:p>
                  </a:txBody>
                  <a:tcPr marL="9525" marR="9525" marT="9525" marB="0" anchor="b"/>
                </a:tc>
              </a:tr>
              <a:tr h="263246">
                <a:tc>
                  <a:txBody>
                    <a:bodyPr/>
                    <a:lstStyle/>
                    <a:p>
                      <a:pPr marL="122238" indent="0" algn="l" fontAlgn="b"/>
                      <a:endParaRPr lang="en-US" sz="1600" u="none" strike="noStrike" dirty="0" smtClean="0">
                        <a:effectLst/>
                        <a:latin typeface="+mn-lt"/>
                      </a:endParaRPr>
                    </a:p>
                  </a:txBody>
                  <a:tcPr marL="4790" marR="4790" marT="4790" marB="0" anchor="ctr"/>
                </a:tc>
                <a:tc>
                  <a:txBody>
                    <a:bodyPr/>
                    <a:lstStyle/>
                    <a:p>
                      <a:pPr algn="l" fontAlgn="b"/>
                      <a:r>
                        <a:rPr lang="en-US" sz="1400" b="0" i="0" u="none" strike="noStrike">
                          <a:solidFill>
                            <a:srgbClr val="000000"/>
                          </a:solidFill>
                          <a:effectLst/>
                          <a:latin typeface="Calibri"/>
                        </a:rPr>
                        <a:t>Enrollment by State</a:t>
                      </a:r>
                    </a:p>
                  </a:txBody>
                  <a:tcPr marL="9525" marR="9525" marT="9525" marB="0" anchor="b"/>
                </a:tc>
              </a:tr>
              <a:tr h="263246">
                <a:tc>
                  <a:txBody>
                    <a:bodyPr/>
                    <a:lstStyle/>
                    <a:p>
                      <a:pPr marL="122238" indent="0" algn="l" fontAlgn="b"/>
                      <a:endParaRPr lang="en-US" sz="1600" u="none" strike="noStrike" dirty="0" smtClean="0">
                        <a:effectLst/>
                        <a:latin typeface="+mn-lt"/>
                      </a:endParaRPr>
                    </a:p>
                  </a:txBody>
                  <a:tcPr marL="4790" marR="4790" marT="4790" marB="0" anchor="ctr"/>
                </a:tc>
                <a:tc>
                  <a:txBody>
                    <a:bodyPr/>
                    <a:lstStyle/>
                    <a:p>
                      <a:pPr algn="l" fontAlgn="b"/>
                      <a:r>
                        <a:rPr lang="en-US" sz="1400" b="0" i="0" u="none" strike="noStrike">
                          <a:solidFill>
                            <a:srgbClr val="000000"/>
                          </a:solidFill>
                          <a:effectLst/>
                          <a:latin typeface="Calibri"/>
                        </a:rPr>
                        <a:t>Language Diversity of Membership</a:t>
                      </a:r>
                    </a:p>
                  </a:txBody>
                  <a:tcPr marL="9525" marR="9525" marT="9525" marB="0" anchor="b"/>
                </a:tc>
              </a:tr>
              <a:tr h="263246">
                <a:tc>
                  <a:txBody>
                    <a:bodyPr/>
                    <a:lstStyle/>
                    <a:p>
                      <a:pPr marL="122238" indent="0" algn="l" fontAlgn="b"/>
                      <a:endParaRPr lang="en-US" sz="1600" u="none" strike="noStrike" dirty="0" smtClean="0">
                        <a:effectLst/>
                        <a:latin typeface="+mn-lt"/>
                      </a:endParaRPr>
                    </a:p>
                  </a:txBody>
                  <a:tcPr marL="4790" marR="4790" marT="4790" marB="0" anchor="ctr"/>
                </a:tc>
                <a:tc>
                  <a:txBody>
                    <a:bodyPr/>
                    <a:lstStyle/>
                    <a:p>
                      <a:pPr algn="l" fontAlgn="b"/>
                      <a:r>
                        <a:rPr lang="en-US" sz="1400" b="0" i="0" u="none" strike="noStrike">
                          <a:solidFill>
                            <a:srgbClr val="000000"/>
                          </a:solidFill>
                          <a:effectLst/>
                          <a:latin typeface="Calibri"/>
                        </a:rPr>
                        <a:t>Race/Ethnicity Diversity of Membership </a:t>
                      </a:r>
                    </a:p>
                  </a:txBody>
                  <a:tcPr marL="9525" marR="9525" marT="9525" marB="0" anchor="b"/>
                </a:tc>
              </a:tr>
              <a:tr h="263246">
                <a:tc>
                  <a:txBody>
                    <a:bodyPr/>
                    <a:lstStyle/>
                    <a:p>
                      <a:pPr algn="l" fontAlgn="b"/>
                      <a:endParaRPr lang="en-US" sz="1600" b="0" i="0" u="none" strike="noStrike">
                        <a:solidFill>
                          <a:srgbClr val="000000"/>
                        </a:solidFill>
                        <a:effectLst/>
                        <a:latin typeface="+mn-lt"/>
                      </a:endParaRPr>
                    </a:p>
                  </a:txBody>
                  <a:tcPr marL="4790" marR="4790" marT="4790" marB="0" anchor="b"/>
                </a:tc>
                <a:tc>
                  <a:txBody>
                    <a:bodyPr/>
                    <a:lstStyle/>
                    <a:p>
                      <a:pPr algn="l" fontAlgn="b"/>
                      <a:r>
                        <a:rPr lang="en-US" sz="1400" b="0" i="0" u="none" strike="noStrike">
                          <a:solidFill>
                            <a:srgbClr val="000000"/>
                          </a:solidFill>
                          <a:effectLst/>
                          <a:latin typeface="Calibri"/>
                        </a:rPr>
                        <a:t>Weeks of Pregnancy at Time of Enrollment </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dirty="0">
                          <a:solidFill>
                            <a:srgbClr val="000000"/>
                          </a:solidFill>
                          <a:effectLst/>
                          <a:latin typeface="Calibri"/>
                        </a:rPr>
                        <a:t>Total </a:t>
                      </a:r>
                      <a:r>
                        <a:rPr lang="en-US" sz="1400" b="0" i="0" u="none" strike="noStrike" dirty="0" smtClean="0">
                          <a:solidFill>
                            <a:srgbClr val="000000"/>
                          </a:solidFill>
                          <a:effectLst/>
                          <a:latin typeface="Calibri"/>
                        </a:rPr>
                        <a:t>Membership</a:t>
                      </a:r>
                    </a:p>
                  </a:txBody>
                  <a:tcPr marL="9525" marR="9525" marT="9525" marB="0" anchor="b"/>
                </a:tc>
              </a:tr>
              <a:tr h="263246">
                <a:tc>
                  <a:txBody>
                    <a:bodyPr/>
                    <a:lstStyle/>
                    <a:p>
                      <a:pPr algn="l" fontAlgn="b"/>
                      <a:endParaRPr lang="en-US" sz="1600" b="0" i="0" u="none" strike="noStrike" dirty="0">
                        <a:solidFill>
                          <a:srgbClr val="000000"/>
                        </a:solidFill>
                        <a:effectLst/>
                        <a:latin typeface="+mn-lt"/>
                      </a:endParaRPr>
                    </a:p>
                  </a:txBody>
                  <a:tcPr marL="4790" marR="4790" marT="4790" marB="0" anchor="b"/>
                </a:tc>
                <a:tc>
                  <a:txBody>
                    <a:bodyPr/>
                    <a:lstStyle/>
                    <a:p>
                      <a:pPr algn="l" fontAlgn="b"/>
                      <a:endParaRPr lang="en-US" sz="1400" b="0" i="0" u="none" strike="noStrike" dirty="0" smtClean="0">
                        <a:solidFill>
                          <a:srgbClr val="000000"/>
                        </a:solidFill>
                        <a:effectLst/>
                        <a:latin typeface="Calibri"/>
                      </a:endParaRPr>
                    </a:p>
                  </a:txBody>
                  <a:tcPr marL="9525" marR="9525" marT="9525" marB="0" anchor="b"/>
                </a:tc>
              </a:tr>
              <a:tr h="779595">
                <a:tc>
                  <a:txBody>
                    <a:bodyPr/>
                    <a:lstStyle/>
                    <a:p>
                      <a:pPr algn="l" fontAlgn="b"/>
                      <a:r>
                        <a:rPr lang="en-US" sz="1600" b="0" i="0" u="none" strike="noStrike" dirty="0" smtClean="0">
                          <a:solidFill>
                            <a:srgbClr val="000000"/>
                          </a:solidFill>
                          <a:effectLst/>
                          <a:latin typeface="+mn-lt"/>
                        </a:rPr>
                        <a:t>Measures Collected Using Electronic Clinical Data Systems </a:t>
                      </a:r>
                      <a:endParaRPr lang="en-US" sz="1600" b="0" i="0" u="none" strike="noStrike" dirty="0">
                        <a:solidFill>
                          <a:srgbClr val="000000"/>
                        </a:solidFill>
                        <a:effectLst/>
                        <a:latin typeface="+mn-lt"/>
                      </a:endParaRPr>
                    </a:p>
                  </a:txBody>
                  <a:tcPr marL="4790" marR="4790" marT="4790" marB="0" anchor="b"/>
                </a:tc>
                <a:tc>
                  <a:txBody>
                    <a:bodyPr/>
                    <a:lstStyle/>
                    <a:p>
                      <a:pPr algn="l" fontAlgn="b"/>
                      <a:r>
                        <a:rPr lang="en-US" sz="1400" b="0" i="0" u="none" strike="noStrike" dirty="0">
                          <a:solidFill>
                            <a:srgbClr val="000000"/>
                          </a:solidFill>
                          <a:effectLst/>
                          <a:latin typeface="Calibri"/>
                        </a:rPr>
                        <a:t>Utilization of the PHQ-9 to Monitor Depression Symptoms for Adolescents and Adults </a:t>
                      </a:r>
                    </a:p>
                  </a:txBody>
                  <a:tcPr marL="9525" marR="9525" marT="9525" marB="0" anchor="b"/>
                </a:tc>
              </a:tr>
            </a:tbl>
          </a:graphicData>
        </a:graphic>
      </p:graphicFrame>
    </p:spTree>
    <p:extLst>
      <p:ext uri="{BB962C8B-B14F-4D97-AF65-F5344CB8AC3E}">
        <p14:creationId xmlns:p14="http://schemas.microsoft.com/office/powerpoint/2010/main" val="11427019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Solution Providers of HEDIS</a:t>
            </a:r>
            <a:endParaRPr lang="en-US" dirty="0">
              <a:solidFill>
                <a:prstClr val="black">
                  <a:lumMod val="75000"/>
                  <a:lumOff val="25000"/>
                </a:prstClr>
              </a:solidFill>
              <a:latin typeface="+mn-lt"/>
              <a:ea typeface="+mn-ea"/>
              <a:cs typeface="+mn-cs"/>
            </a:endParaRPr>
          </a:p>
        </p:txBody>
      </p:sp>
      <p:sp>
        <p:nvSpPr>
          <p:cNvPr id="3" name="Rectangle 2"/>
          <p:cNvSpPr/>
          <p:nvPr/>
        </p:nvSpPr>
        <p:spPr>
          <a:xfrm>
            <a:off x="274320" y="914400"/>
            <a:ext cx="8558784" cy="4801314"/>
          </a:xfrm>
          <a:prstGeom prst="rect">
            <a:avLst/>
          </a:prstGeom>
        </p:spPr>
        <p:txBody>
          <a:bodyPr wrap="square">
            <a:spAutoFit/>
          </a:bodyPr>
          <a:lstStyle/>
          <a:p>
            <a:pPr marL="342900" indent="-342900" fontAlgn="b">
              <a:buFont typeface="Wingdings" panose="05000000000000000000" pitchFamily="2" charset="2"/>
              <a:buChar char="§"/>
            </a:pPr>
            <a:r>
              <a:rPr lang="en-US" dirty="0" smtClean="0">
                <a:solidFill>
                  <a:srgbClr val="000000"/>
                </a:solidFill>
              </a:rPr>
              <a:t>Verisk Health – HEDIS Management</a:t>
            </a:r>
          </a:p>
          <a:p>
            <a:pPr marL="342900" indent="-342900" fontAlgn="b">
              <a:buFont typeface="Wingdings" panose="05000000000000000000" pitchFamily="2" charset="2"/>
              <a:buChar char="§"/>
            </a:pPr>
            <a:endParaRPr lang="en-US" dirty="0" smtClean="0">
              <a:solidFill>
                <a:srgbClr val="000000"/>
              </a:solidFill>
            </a:endParaRPr>
          </a:p>
          <a:p>
            <a:pPr marL="342900" indent="-342900" fontAlgn="b">
              <a:buFont typeface="Wingdings" panose="05000000000000000000" pitchFamily="2" charset="2"/>
              <a:buChar char="§"/>
            </a:pPr>
            <a:r>
              <a:rPr lang="en-US" dirty="0" smtClean="0">
                <a:solidFill>
                  <a:srgbClr val="000000"/>
                </a:solidFill>
              </a:rPr>
              <a:t>Cognizant – </a:t>
            </a:r>
            <a:r>
              <a:rPr lang="en-US" dirty="0" err="1" smtClean="0">
                <a:solidFill>
                  <a:srgbClr val="000000"/>
                </a:solidFill>
              </a:rPr>
              <a:t>ClaimSphere</a:t>
            </a:r>
            <a:endParaRPr lang="en-US" dirty="0" smtClean="0">
              <a:solidFill>
                <a:srgbClr val="000000"/>
              </a:solidFill>
            </a:endParaRPr>
          </a:p>
          <a:p>
            <a:pPr marL="342900" indent="-342900" fontAlgn="b">
              <a:buFont typeface="Wingdings" panose="05000000000000000000" pitchFamily="2" charset="2"/>
              <a:buChar char="§"/>
            </a:pPr>
            <a:endParaRPr lang="en-US" dirty="0" smtClean="0">
              <a:solidFill>
                <a:srgbClr val="000000"/>
              </a:solidFill>
            </a:endParaRPr>
          </a:p>
          <a:p>
            <a:pPr marL="342900" indent="-342900" fontAlgn="b">
              <a:buFont typeface="Wingdings" panose="05000000000000000000" pitchFamily="2" charset="2"/>
              <a:buChar char="§"/>
            </a:pPr>
            <a:r>
              <a:rPr lang="en-US" dirty="0" err="1" smtClean="0">
                <a:solidFill>
                  <a:srgbClr val="000000"/>
                </a:solidFill>
              </a:rPr>
              <a:t>ikaHEDIS</a:t>
            </a:r>
            <a:r>
              <a:rPr lang="en-US" dirty="0" smtClean="0">
                <a:solidFill>
                  <a:srgbClr val="000000"/>
                </a:solidFill>
              </a:rPr>
              <a:t> – </a:t>
            </a:r>
            <a:r>
              <a:rPr lang="en-US" dirty="0" err="1" smtClean="0">
                <a:solidFill>
                  <a:srgbClr val="000000"/>
                </a:solidFill>
              </a:rPr>
              <a:t>ikaProHEDIS</a:t>
            </a:r>
            <a:endParaRPr lang="en-US" dirty="0" smtClean="0">
              <a:solidFill>
                <a:srgbClr val="000000"/>
              </a:solidFill>
            </a:endParaRPr>
          </a:p>
          <a:p>
            <a:pPr marL="342900" indent="-342900" fontAlgn="b">
              <a:buFont typeface="Wingdings" panose="05000000000000000000" pitchFamily="2" charset="2"/>
              <a:buChar char="§"/>
            </a:pPr>
            <a:endParaRPr lang="en-US" dirty="0" smtClean="0">
              <a:solidFill>
                <a:srgbClr val="000000"/>
              </a:solidFill>
            </a:endParaRPr>
          </a:p>
          <a:p>
            <a:pPr marL="342900" indent="-342900" fontAlgn="b">
              <a:buFont typeface="Wingdings" panose="05000000000000000000" pitchFamily="2" charset="2"/>
              <a:buChar char="§"/>
            </a:pPr>
            <a:r>
              <a:rPr lang="en-US" dirty="0" err="1" smtClean="0">
                <a:solidFill>
                  <a:srgbClr val="000000"/>
                </a:solidFill>
              </a:rPr>
              <a:t>Inovalon</a:t>
            </a:r>
            <a:r>
              <a:rPr lang="en-US" dirty="0" smtClean="0">
                <a:solidFill>
                  <a:srgbClr val="000000"/>
                </a:solidFill>
              </a:rPr>
              <a:t> -  HEDIS Advantage</a:t>
            </a:r>
          </a:p>
          <a:p>
            <a:pPr marL="342900" indent="-342900" fontAlgn="b">
              <a:buFont typeface="Wingdings" panose="05000000000000000000" pitchFamily="2" charset="2"/>
              <a:buChar char="§"/>
            </a:pPr>
            <a:endParaRPr lang="en-US" dirty="0">
              <a:solidFill>
                <a:srgbClr val="000000"/>
              </a:solidFill>
            </a:endParaRPr>
          </a:p>
          <a:p>
            <a:pPr marL="342900" indent="-342900" fontAlgn="b">
              <a:buFont typeface="Wingdings" panose="05000000000000000000" pitchFamily="2" charset="2"/>
              <a:buChar char="§"/>
            </a:pPr>
            <a:r>
              <a:rPr lang="en-US" dirty="0" err="1" smtClean="0">
                <a:solidFill>
                  <a:srgbClr val="000000"/>
                </a:solidFill>
              </a:rPr>
              <a:t>TruvenHealth</a:t>
            </a:r>
            <a:r>
              <a:rPr lang="en-US" dirty="0" smtClean="0">
                <a:solidFill>
                  <a:srgbClr val="000000"/>
                </a:solidFill>
              </a:rPr>
              <a:t> -  </a:t>
            </a:r>
            <a:r>
              <a:rPr lang="en-US" dirty="0" err="1" smtClean="0">
                <a:solidFill>
                  <a:srgbClr val="000000"/>
                </a:solidFill>
              </a:rPr>
              <a:t>CareAnalyzer</a:t>
            </a:r>
            <a:endParaRPr lang="en-US" dirty="0" smtClean="0">
              <a:solidFill>
                <a:srgbClr val="000000"/>
              </a:solidFill>
            </a:endParaRPr>
          </a:p>
          <a:p>
            <a:pPr marL="342900" indent="-342900" fontAlgn="b">
              <a:buFont typeface="Wingdings" panose="05000000000000000000" pitchFamily="2" charset="2"/>
              <a:buChar char="§"/>
            </a:pPr>
            <a:endParaRPr lang="en-US" dirty="0">
              <a:solidFill>
                <a:srgbClr val="000000"/>
              </a:solidFill>
            </a:endParaRPr>
          </a:p>
          <a:p>
            <a:pPr marL="342900" indent="-342900" fontAlgn="b">
              <a:buFont typeface="Wingdings" panose="05000000000000000000" pitchFamily="2" charset="2"/>
              <a:buChar char="§"/>
            </a:pPr>
            <a:r>
              <a:rPr lang="en-US" dirty="0" err="1" smtClean="0">
                <a:solidFill>
                  <a:srgbClr val="000000"/>
                </a:solidFill>
              </a:rPr>
              <a:t>Optum</a:t>
            </a:r>
            <a:r>
              <a:rPr lang="en-US" dirty="0" smtClean="0">
                <a:solidFill>
                  <a:srgbClr val="000000"/>
                </a:solidFill>
              </a:rPr>
              <a:t> -  HEDIS Reporting </a:t>
            </a:r>
          </a:p>
          <a:p>
            <a:pPr marL="342900" indent="-342900" fontAlgn="b">
              <a:buAutoNum type="arabicPeriod"/>
            </a:pPr>
            <a:endParaRPr lang="en-US" dirty="0" smtClean="0">
              <a:solidFill>
                <a:srgbClr val="000000"/>
              </a:solidFill>
            </a:endParaRPr>
          </a:p>
          <a:p>
            <a:pPr marL="342900" indent="-342900" fontAlgn="b">
              <a:buAutoNum type="arabicPeriod"/>
            </a:pPr>
            <a:endParaRPr lang="en-US" b="1" dirty="0" smtClean="0">
              <a:solidFill>
                <a:srgbClr val="000000"/>
              </a:solidFill>
            </a:endParaRPr>
          </a:p>
          <a:p>
            <a:pPr marL="342900" indent="-342900" fontAlgn="b">
              <a:buAutoNum type="arabicPeriod"/>
            </a:pPr>
            <a:endParaRPr lang="en-US" b="1" dirty="0" smtClean="0">
              <a:solidFill>
                <a:srgbClr val="000000"/>
              </a:solidFill>
            </a:endParaRPr>
          </a:p>
          <a:p>
            <a:pPr fontAlgn="b"/>
            <a:endParaRPr lang="en-US" b="1" dirty="0">
              <a:solidFill>
                <a:srgbClr val="000000"/>
              </a:solidFill>
            </a:endParaRPr>
          </a:p>
          <a:p>
            <a:pPr fontAlgn="b"/>
            <a:r>
              <a:rPr lang="en-US" b="1" dirty="0" smtClean="0">
                <a:solidFill>
                  <a:srgbClr val="000000"/>
                </a:solidFill>
              </a:rPr>
              <a:t> </a:t>
            </a:r>
            <a:endParaRPr lang="en-US" b="1" dirty="0">
              <a:solidFill>
                <a:srgbClr val="000000"/>
              </a:solidFill>
            </a:endParaRPr>
          </a:p>
          <a:p>
            <a:pPr fontAlgn="b"/>
            <a:endParaRPr lang="en-US" dirty="0">
              <a:solidFill>
                <a:srgbClr val="000000"/>
              </a:solidFill>
            </a:endParaRPr>
          </a:p>
        </p:txBody>
      </p:sp>
    </p:spTree>
    <p:extLst>
      <p:ext uri="{BB962C8B-B14F-4D97-AF65-F5344CB8AC3E}">
        <p14:creationId xmlns:p14="http://schemas.microsoft.com/office/powerpoint/2010/main" val="3314604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04800" y="2924912"/>
            <a:ext cx="8534400" cy="627177"/>
          </a:xfrm>
        </p:spPr>
        <p:txBody>
          <a:bodyPr anchor="ctr">
            <a:noAutofit/>
          </a:bodyPr>
          <a:lstStyle/>
          <a:p>
            <a:pPr marL="0" indent="0" algn="ctr">
              <a:buNone/>
            </a:pPr>
            <a:r>
              <a:rPr lang="en-US" sz="4400" b="1" dirty="0" smtClean="0">
                <a:latin typeface="+mj-lt"/>
              </a:rPr>
              <a:t>THANK YOU</a:t>
            </a:r>
            <a:endParaRPr lang="en-US" sz="4400" b="1" dirty="0">
              <a:latin typeface="+mj-lt"/>
            </a:endParaRPr>
          </a:p>
        </p:txBody>
      </p:sp>
    </p:spTree>
    <p:extLst>
      <p:ext uri="{BB962C8B-B14F-4D97-AF65-F5344CB8AC3E}">
        <p14:creationId xmlns:p14="http://schemas.microsoft.com/office/powerpoint/2010/main" val="3773432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Introduction</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lnSpc>
                <a:spcPct val="150000"/>
              </a:lnSpc>
              <a:spcBef>
                <a:spcPts val="432"/>
              </a:spcBef>
              <a:buFont typeface="Wingdings" panose="05000000000000000000" pitchFamily="2" charset="2"/>
              <a:buChar char="§"/>
            </a:pPr>
            <a:r>
              <a:rPr lang="en-US" dirty="0">
                <a:solidFill>
                  <a:schemeClr val="tx1"/>
                </a:solidFill>
              </a:rPr>
              <a:t>The </a:t>
            </a:r>
            <a:r>
              <a:rPr lang="en-US" dirty="0" smtClean="0">
                <a:solidFill>
                  <a:schemeClr val="tx1"/>
                </a:solidFill>
              </a:rPr>
              <a:t>Healthcare </a:t>
            </a:r>
            <a:r>
              <a:rPr lang="en-US" dirty="0">
                <a:solidFill>
                  <a:schemeClr val="tx1"/>
                </a:solidFill>
              </a:rPr>
              <a:t>Effectiveness Data and Information Set (HEDIS) is one of the most widely used sets of health care performance measure in the United States. </a:t>
            </a:r>
            <a:endParaRPr lang="en-US" dirty="0" smtClean="0">
              <a:solidFill>
                <a:schemeClr val="tx1"/>
              </a:solidFill>
            </a:endParaRPr>
          </a:p>
          <a:p>
            <a:pPr marL="349250" indent="-342900">
              <a:lnSpc>
                <a:spcPct val="150000"/>
              </a:lnSpc>
              <a:spcBef>
                <a:spcPts val="432"/>
              </a:spcBef>
              <a:buFont typeface="Wingdings" panose="05000000000000000000" pitchFamily="2" charset="2"/>
              <a:buChar char="§"/>
            </a:pPr>
            <a:r>
              <a:rPr lang="en-US" dirty="0">
                <a:solidFill>
                  <a:schemeClr val="tx1"/>
                </a:solidFill>
              </a:rPr>
              <a:t>HEDIS was originally developed by employers and the HMO group in 1991; </a:t>
            </a:r>
            <a:r>
              <a:rPr lang="en-US" dirty="0" smtClean="0">
                <a:solidFill>
                  <a:schemeClr val="tx1"/>
                </a:solidFill>
              </a:rPr>
              <a:t>NCQA </a:t>
            </a:r>
            <a:r>
              <a:rPr lang="en-US" dirty="0">
                <a:solidFill>
                  <a:schemeClr val="tx1"/>
                </a:solidFill>
              </a:rPr>
              <a:t>took charge of HEDIS in 1992 </a:t>
            </a:r>
            <a:endParaRPr lang="en-US" dirty="0" smtClean="0">
              <a:solidFill>
                <a:schemeClr val="tx1"/>
              </a:solidFill>
            </a:endParaRPr>
          </a:p>
          <a:p>
            <a:pPr marL="349250" indent="-342900">
              <a:lnSpc>
                <a:spcPct val="150000"/>
              </a:lnSpc>
              <a:spcBef>
                <a:spcPts val="432"/>
              </a:spcBef>
              <a:buFont typeface="Wingdings" panose="05000000000000000000" pitchFamily="2" charset="2"/>
              <a:buChar char="§"/>
            </a:pPr>
            <a:r>
              <a:rPr lang="en-US" dirty="0" smtClean="0">
                <a:solidFill>
                  <a:schemeClr val="tx1"/>
                </a:solidFill>
              </a:rPr>
              <a:t>NCQA </a:t>
            </a:r>
            <a:r>
              <a:rPr lang="en-US" dirty="0">
                <a:solidFill>
                  <a:schemeClr val="tx1"/>
                </a:solidFill>
              </a:rPr>
              <a:t>began developing HEDIS in the early 1990s and has been collecting HEDIS on a nationwide basis for commercial, Medicaid and Medicare managed care plans since 1997 </a:t>
            </a:r>
            <a:endParaRPr lang="en-US" dirty="0" smtClean="0">
              <a:solidFill>
                <a:schemeClr val="tx1"/>
              </a:solidFill>
            </a:endParaRPr>
          </a:p>
          <a:p>
            <a:pPr marL="349250" indent="-342900">
              <a:lnSpc>
                <a:spcPct val="150000"/>
              </a:lnSpc>
              <a:spcBef>
                <a:spcPts val="432"/>
              </a:spcBef>
              <a:buFont typeface="Wingdings" panose="05000000000000000000" pitchFamily="2" charset="2"/>
              <a:buChar char="§"/>
            </a:pPr>
            <a:r>
              <a:rPr lang="en-US" dirty="0" smtClean="0">
                <a:solidFill>
                  <a:schemeClr val="tx1"/>
                </a:solidFill>
              </a:rPr>
              <a:t>HEDIS </a:t>
            </a:r>
            <a:r>
              <a:rPr lang="en-US" dirty="0">
                <a:solidFill>
                  <a:schemeClr val="tx1"/>
                </a:solidFill>
              </a:rPr>
              <a:t>consists of </a:t>
            </a:r>
            <a:r>
              <a:rPr lang="en-US" dirty="0" smtClean="0">
                <a:solidFill>
                  <a:schemeClr val="tx1"/>
                </a:solidFill>
              </a:rPr>
              <a:t>90 </a:t>
            </a:r>
            <a:r>
              <a:rPr lang="en-US" dirty="0">
                <a:solidFill>
                  <a:schemeClr val="tx1"/>
                </a:solidFill>
              </a:rPr>
              <a:t>measures across </a:t>
            </a:r>
            <a:r>
              <a:rPr lang="en-US" dirty="0" smtClean="0">
                <a:solidFill>
                  <a:schemeClr val="tx1"/>
                </a:solidFill>
              </a:rPr>
              <a:t>7 </a:t>
            </a:r>
            <a:r>
              <a:rPr lang="en-US" dirty="0">
                <a:solidFill>
                  <a:schemeClr val="tx1"/>
                </a:solidFill>
              </a:rPr>
              <a:t>domains of </a:t>
            </a:r>
            <a:r>
              <a:rPr lang="en-US" dirty="0" smtClean="0">
                <a:solidFill>
                  <a:schemeClr val="tx1"/>
                </a:solidFill>
              </a:rPr>
              <a:t>care </a:t>
            </a:r>
          </a:p>
          <a:p>
            <a:pPr marL="349250" indent="-342900">
              <a:lnSpc>
                <a:spcPct val="150000"/>
              </a:lnSpc>
              <a:spcBef>
                <a:spcPts val="432"/>
              </a:spcBef>
              <a:buFont typeface="Wingdings" panose="05000000000000000000" pitchFamily="2" charset="2"/>
              <a:buChar char="§"/>
            </a:pPr>
            <a:r>
              <a:rPr lang="en-US" dirty="0">
                <a:solidFill>
                  <a:schemeClr val="tx1"/>
                </a:solidFill>
              </a:rPr>
              <a:t>Health plans also use HEDIS results themselves to see where they need to focus their improvement efforts </a:t>
            </a:r>
          </a:p>
        </p:txBody>
      </p:sp>
    </p:spTree>
    <p:extLst>
      <p:ext uri="{BB962C8B-B14F-4D97-AF65-F5344CB8AC3E}">
        <p14:creationId xmlns:p14="http://schemas.microsoft.com/office/powerpoint/2010/main" val="1977443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Features</a:t>
            </a:r>
            <a:endParaRPr lang="en-US" dirty="0">
              <a:solidFill>
                <a:prstClr val="black">
                  <a:lumMod val="75000"/>
                  <a:lumOff val="25000"/>
                </a:prstClr>
              </a:solidFill>
              <a:latin typeface="+mn-lt"/>
              <a:ea typeface="+mn-ea"/>
              <a:cs typeface="+mn-cs"/>
            </a:endParaRPr>
          </a:p>
        </p:txBody>
      </p:sp>
      <p:sp>
        <p:nvSpPr>
          <p:cNvPr id="17" name="Rectangle 16"/>
          <p:cNvSpPr/>
          <p:nvPr/>
        </p:nvSpPr>
        <p:spPr>
          <a:xfrm>
            <a:off x="838200" y="990600"/>
            <a:ext cx="7772400" cy="5355312"/>
          </a:xfrm>
          <a:prstGeom prst="rect">
            <a:avLst/>
          </a:prstGeom>
        </p:spPr>
        <p:txBody>
          <a:bodyPr wrap="square">
            <a:spAutoFit/>
          </a:bodyPr>
          <a:lstStyle/>
          <a:p>
            <a:pPr marL="285750" indent="-285750">
              <a:buFont typeface="Arial" panose="020B0604020202020204" pitchFamily="34" charset="0"/>
              <a:buChar char="•"/>
            </a:pPr>
            <a:r>
              <a:rPr lang="en-US" dirty="0"/>
              <a:t>Employers, consultants, and consumers use HEDIS data, along with accreditation information, to help them select the best health plan for their needs</a:t>
            </a:r>
          </a:p>
          <a:p>
            <a:endParaRPr lang="en-US" dirty="0"/>
          </a:p>
          <a:p>
            <a:pPr marL="285750" indent="-285750">
              <a:buFont typeface="Arial" panose="020B0604020202020204" pitchFamily="34" charset="0"/>
              <a:buChar char="•"/>
            </a:pPr>
            <a:r>
              <a:rPr lang="en-US" dirty="0"/>
              <a:t>HEDIS results are included in Quality Compass, an interactive, web-based comparison tool that allows users to view plan results and benchmark information </a:t>
            </a:r>
          </a:p>
          <a:p>
            <a:endParaRPr lang="en-US" dirty="0"/>
          </a:p>
          <a:p>
            <a:pPr marL="285750" indent="-285750">
              <a:buFont typeface="Arial" panose="020B0604020202020204" pitchFamily="34" charset="0"/>
              <a:buChar char="•"/>
            </a:pPr>
            <a:r>
              <a:rPr lang="en-US" dirty="0"/>
              <a:t>HEDIS was designed to allow consumers  to compare health plan performance across plans and set benchmarks </a:t>
            </a:r>
          </a:p>
          <a:p>
            <a:endParaRPr lang="en-US" dirty="0"/>
          </a:p>
          <a:p>
            <a:pPr marL="285750" indent="-285750">
              <a:buFont typeface="Arial" panose="020B0604020202020204" pitchFamily="34" charset="0"/>
              <a:buChar char="•"/>
            </a:pPr>
            <a:r>
              <a:rPr lang="en-US" dirty="0"/>
              <a:t>Allows for a true comparison of the performance of health plans by consumers and employers </a:t>
            </a:r>
          </a:p>
          <a:p>
            <a:endParaRPr lang="en-US" dirty="0"/>
          </a:p>
          <a:p>
            <a:pPr marL="285750" indent="-285750">
              <a:buFont typeface="Arial" panose="020B0604020202020204" pitchFamily="34" charset="0"/>
              <a:buChar char="•"/>
            </a:pPr>
            <a:r>
              <a:rPr lang="en-US" dirty="0"/>
              <a:t>HEDIS Measures focus largely on processes of care and are directly actionable for quality improvement activities </a:t>
            </a:r>
          </a:p>
          <a:p>
            <a:endParaRPr lang="en-US" dirty="0"/>
          </a:p>
          <a:p>
            <a:pPr marL="285750" indent="-285750">
              <a:buFont typeface="Arial" panose="020B0604020202020204" pitchFamily="34" charset="0"/>
              <a:buChar char="•"/>
            </a:pPr>
            <a:r>
              <a:rPr lang="en-US" dirty="0"/>
              <a:t>Ensures health plans are offering quality preventive care and service to members.</a:t>
            </a:r>
          </a:p>
        </p:txBody>
      </p:sp>
    </p:spTree>
    <p:extLst>
      <p:ext uri="{BB962C8B-B14F-4D97-AF65-F5344CB8AC3E}">
        <p14:creationId xmlns:p14="http://schemas.microsoft.com/office/powerpoint/2010/main" val="1472112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Measures (1/3)</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spcBef>
                <a:spcPts val="432"/>
              </a:spcBef>
              <a:buFont typeface="Wingdings" panose="05000000000000000000" pitchFamily="2" charset="2"/>
              <a:buChar char="§"/>
            </a:pPr>
            <a:r>
              <a:rPr lang="en-US" b="1" dirty="0" smtClean="0">
                <a:solidFill>
                  <a:schemeClr val="tx1"/>
                </a:solidFill>
              </a:rPr>
              <a:t>Effectiveness of Care</a:t>
            </a:r>
          </a:p>
          <a:p>
            <a:pPr marL="685800" lvl="1" indent="-342900">
              <a:spcBef>
                <a:spcPts val="432"/>
              </a:spcBef>
              <a:buFont typeface="Arial" panose="020B0604020202020204" pitchFamily="34" charset="0"/>
              <a:buChar char="•"/>
            </a:pPr>
            <a:r>
              <a:rPr lang="en-US" dirty="0" smtClean="0">
                <a:solidFill>
                  <a:schemeClr val="tx1"/>
                </a:solidFill>
              </a:rPr>
              <a:t>Provides consumers </a:t>
            </a:r>
            <a:r>
              <a:rPr lang="en-US" dirty="0">
                <a:solidFill>
                  <a:schemeClr val="tx1"/>
                </a:solidFill>
              </a:rPr>
              <a:t>and purchasers important information about the quality of clinical care that health plans </a:t>
            </a:r>
            <a:r>
              <a:rPr lang="en-US" dirty="0" smtClean="0">
                <a:solidFill>
                  <a:schemeClr val="tx1"/>
                </a:solidFill>
              </a:rPr>
              <a:t>provide</a:t>
            </a:r>
          </a:p>
          <a:p>
            <a:pPr marL="685800" lvl="1" indent="-342900">
              <a:spcBef>
                <a:spcPts val="432"/>
              </a:spcBef>
              <a:buFont typeface="Arial" panose="020B0604020202020204" pitchFamily="34" charset="0"/>
              <a:buChar char="•"/>
            </a:pPr>
            <a:r>
              <a:rPr lang="en-US" dirty="0" smtClean="0">
                <a:solidFill>
                  <a:schemeClr val="tx1"/>
                </a:solidFill>
              </a:rPr>
              <a:t>Effectiveness </a:t>
            </a:r>
            <a:r>
              <a:rPr lang="en-US" dirty="0">
                <a:solidFill>
                  <a:schemeClr val="tx1"/>
                </a:solidFill>
              </a:rPr>
              <a:t>of Care measures generally look at the impact of care delivered to certain populations enrolled in a health plan. </a:t>
            </a:r>
            <a:endParaRPr lang="en-US" dirty="0" smtClean="0">
              <a:solidFill>
                <a:schemeClr val="tx1"/>
              </a:solidFill>
            </a:endParaRPr>
          </a:p>
          <a:p>
            <a:pPr marL="685800" lvl="1" indent="-342900">
              <a:spcBef>
                <a:spcPts val="432"/>
              </a:spcBef>
              <a:buFont typeface="Arial" panose="020B0604020202020204" pitchFamily="34" charset="0"/>
              <a:buChar char="•"/>
            </a:pPr>
            <a:r>
              <a:rPr lang="en-US" dirty="0" smtClean="0">
                <a:solidFill>
                  <a:schemeClr val="tx1"/>
                </a:solidFill>
              </a:rPr>
              <a:t>In </a:t>
            </a:r>
            <a:r>
              <a:rPr lang="en-US" dirty="0">
                <a:solidFill>
                  <a:schemeClr val="tx1"/>
                </a:solidFill>
              </a:rPr>
              <a:t>most cases, the measured impact is positive and </a:t>
            </a:r>
            <a:r>
              <a:rPr lang="en-US" dirty="0" smtClean="0">
                <a:solidFill>
                  <a:schemeClr val="tx1"/>
                </a:solidFill>
              </a:rPr>
              <a:t>higher </a:t>
            </a:r>
            <a:r>
              <a:rPr lang="en-US" dirty="0">
                <a:solidFill>
                  <a:schemeClr val="tx1"/>
                </a:solidFill>
              </a:rPr>
              <a:t>the score on a measure, the better</a:t>
            </a:r>
            <a:endParaRPr lang="en-US" dirty="0" smtClean="0">
              <a:solidFill>
                <a:schemeClr val="tx1"/>
              </a:solidFill>
            </a:endParaRPr>
          </a:p>
          <a:p>
            <a:pPr marL="349250" indent="-342900">
              <a:spcBef>
                <a:spcPts val="432"/>
              </a:spcBef>
              <a:buFont typeface="Wingdings" panose="05000000000000000000" pitchFamily="2" charset="2"/>
              <a:buChar char="§"/>
            </a:pPr>
            <a:r>
              <a:rPr lang="en-US" dirty="0" smtClean="0">
                <a:solidFill>
                  <a:schemeClr val="tx1"/>
                </a:solidFill>
              </a:rPr>
              <a:t> </a:t>
            </a:r>
            <a:r>
              <a:rPr lang="en-US" b="1" dirty="0" smtClean="0">
                <a:solidFill>
                  <a:schemeClr val="tx1"/>
                </a:solidFill>
              </a:rPr>
              <a:t>Access/ Availability of Care</a:t>
            </a:r>
          </a:p>
          <a:p>
            <a:pPr marL="685800" lvl="1" indent="-342900">
              <a:spcBef>
                <a:spcPts val="432"/>
              </a:spcBef>
              <a:buFont typeface="Arial" panose="020B0604020202020204" pitchFamily="34" charset="0"/>
              <a:buChar char="•"/>
            </a:pPr>
            <a:r>
              <a:rPr lang="en-US" dirty="0">
                <a:solidFill>
                  <a:schemeClr val="tx1"/>
                </a:solidFill>
              </a:rPr>
              <a:t>This domain includes measures that assess how many members use basic plan services (such as preventive and ambulatory services or dental services</a:t>
            </a:r>
            <a:r>
              <a:rPr lang="en-US" dirty="0" smtClean="0">
                <a:solidFill>
                  <a:schemeClr val="tx1"/>
                </a:solidFill>
              </a:rPr>
              <a:t>)</a:t>
            </a:r>
          </a:p>
          <a:p>
            <a:pPr marL="6350">
              <a:spcBef>
                <a:spcPts val="432"/>
              </a:spcBef>
            </a:pPr>
            <a:endParaRPr lang="en-US" dirty="0">
              <a:solidFill>
                <a:schemeClr val="tx1"/>
              </a:solidFill>
            </a:endParaRPr>
          </a:p>
          <a:p>
            <a:pPr marL="6350">
              <a:spcBef>
                <a:spcPts val="432"/>
              </a:spcBef>
            </a:pPr>
            <a:endParaRPr lang="en-US" dirty="0">
              <a:solidFill>
                <a:schemeClr val="tx1"/>
              </a:solidFill>
            </a:endParaRPr>
          </a:p>
          <a:p>
            <a:pPr marL="349250" indent="-342900">
              <a:spcBef>
                <a:spcPts val="432"/>
              </a:spcBef>
              <a:buFont typeface="Wingdings" panose="05000000000000000000" pitchFamily="2" charset="2"/>
              <a:buChar char="§"/>
            </a:pPr>
            <a:endParaRPr lang="en-US" dirty="0" smtClean="0">
              <a:solidFill>
                <a:schemeClr val="tx1"/>
              </a:solidFill>
            </a:endParaRPr>
          </a:p>
          <a:p>
            <a:pPr marL="349250" indent="-342900">
              <a:spcBef>
                <a:spcPts val="432"/>
              </a:spcBef>
              <a:buFont typeface="Wingdings" panose="05000000000000000000" pitchFamily="2" charset="2"/>
              <a:buChar char="§"/>
            </a:pPr>
            <a:endParaRPr lang="en-US" dirty="0" smtClean="0">
              <a:solidFill>
                <a:schemeClr val="tx1"/>
              </a:solidFill>
            </a:endParaRPr>
          </a:p>
          <a:p>
            <a:pPr marL="349250" indent="-342900">
              <a:spcBef>
                <a:spcPts val="432"/>
              </a:spcBef>
              <a:buFont typeface="Wingdings" panose="05000000000000000000" pitchFamily="2" charset="2"/>
              <a:buChar char="§"/>
            </a:pPr>
            <a:endParaRPr lang="en-US" dirty="0" smtClean="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39959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Measures (2/3)</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spcBef>
                <a:spcPts val="432"/>
              </a:spcBef>
              <a:buFont typeface="Wingdings" panose="05000000000000000000" pitchFamily="2" charset="2"/>
              <a:buChar char="§"/>
            </a:pPr>
            <a:r>
              <a:rPr lang="en-US" b="1" dirty="0" smtClean="0">
                <a:solidFill>
                  <a:schemeClr val="tx1"/>
                </a:solidFill>
              </a:rPr>
              <a:t>Experience of Care</a:t>
            </a:r>
          </a:p>
          <a:p>
            <a:pPr marL="685800" indent="-344488">
              <a:spcBef>
                <a:spcPts val="432"/>
              </a:spcBef>
              <a:buFont typeface="Arial" panose="020B0604020202020204" pitchFamily="34" charset="0"/>
              <a:buChar char="•"/>
            </a:pPr>
            <a:r>
              <a:rPr lang="en-US" dirty="0">
                <a:solidFill>
                  <a:schemeClr val="tx1"/>
                </a:solidFill>
              </a:rPr>
              <a:t>Member satisfaction survey results can be another effective tool in evaluating health plan performance—a tool that can be used by purchasers making health plan selections for their </a:t>
            </a:r>
            <a:r>
              <a:rPr lang="en-US" dirty="0" smtClean="0">
                <a:solidFill>
                  <a:schemeClr val="tx1"/>
                </a:solidFill>
              </a:rPr>
              <a:t>employees</a:t>
            </a:r>
          </a:p>
          <a:p>
            <a:pPr marL="685800" indent="-344488">
              <a:spcBef>
                <a:spcPts val="432"/>
              </a:spcBef>
              <a:buFont typeface="Arial" panose="020B0604020202020204" pitchFamily="34" charset="0"/>
              <a:buChar char="•"/>
            </a:pPr>
            <a:endParaRPr lang="en-US" dirty="0" smtClean="0">
              <a:solidFill>
                <a:schemeClr val="tx1"/>
              </a:solidFill>
            </a:endParaRPr>
          </a:p>
          <a:p>
            <a:pPr marL="349250" indent="-342900">
              <a:spcBef>
                <a:spcPts val="432"/>
              </a:spcBef>
              <a:buFont typeface="Wingdings" panose="05000000000000000000" pitchFamily="2" charset="2"/>
              <a:buChar char="§"/>
            </a:pPr>
            <a:r>
              <a:rPr lang="en-US" b="1" dirty="0" smtClean="0">
                <a:solidFill>
                  <a:schemeClr val="tx1"/>
                </a:solidFill>
              </a:rPr>
              <a:t>Utilization And Risk Adjusted Utilization </a:t>
            </a:r>
          </a:p>
          <a:p>
            <a:pPr marL="685800" indent="-344488">
              <a:spcBef>
                <a:spcPts val="432"/>
              </a:spcBef>
              <a:buFont typeface="Arial" panose="020B0604020202020204" pitchFamily="34" charset="0"/>
              <a:buChar char="•"/>
            </a:pPr>
            <a:r>
              <a:rPr lang="en-US" dirty="0" smtClean="0">
                <a:solidFill>
                  <a:schemeClr val="tx1"/>
                </a:solidFill>
              </a:rPr>
              <a:t>The </a:t>
            </a:r>
            <a:r>
              <a:rPr lang="en-US" dirty="0">
                <a:solidFill>
                  <a:schemeClr val="tx1"/>
                </a:solidFill>
              </a:rPr>
              <a:t>aim of applying a risk adjustment strategy to these utilization measures is to allow better comparison of inpatient and ED use across health plans and to create an “even playing field” by removing the effect of select patient characteristics and health status differences on the reported results. </a:t>
            </a:r>
            <a:endParaRPr lang="en-US" dirty="0" smtClean="0">
              <a:solidFill>
                <a:schemeClr val="tx1"/>
              </a:solidFill>
            </a:endParaRPr>
          </a:p>
          <a:p>
            <a:pPr marL="685800" indent="-344488">
              <a:spcBef>
                <a:spcPts val="432"/>
              </a:spcBef>
              <a:buFont typeface="Arial" panose="020B0604020202020204" pitchFamily="34" charset="0"/>
              <a:buChar char="•"/>
            </a:pPr>
            <a:endParaRPr lang="en-US" dirty="0" smtClean="0">
              <a:solidFill>
                <a:schemeClr val="tx1"/>
              </a:solidFill>
            </a:endParaRPr>
          </a:p>
          <a:p>
            <a:pPr marL="349250" indent="-342900">
              <a:spcBef>
                <a:spcPts val="432"/>
              </a:spcBef>
              <a:buFont typeface="Wingdings" panose="05000000000000000000" pitchFamily="2" charset="2"/>
              <a:buChar char="§"/>
            </a:pPr>
            <a:r>
              <a:rPr lang="en-US" b="1" dirty="0" smtClean="0">
                <a:solidFill>
                  <a:schemeClr val="tx1"/>
                </a:solidFill>
              </a:rPr>
              <a:t>Relative Resource Use</a:t>
            </a:r>
          </a:p>
          <a:p>
            <a:pPr marL="685800" indent="-344488">
              <a:spcBef>
                <a:spcPts val="432"/>
              </a:spcBef>
              <a:buFont typeface="Arial" panose="020B0604020202020204" pitchFamily="34" charset="0"/>
              <a:buChar char="•"/>
            </a:pPr>
            <a:r>
              <a:rPr lang="en-US" dirty="0" smtClean="0">
                <a:solidFill>
                  <a:schemeClr val="tx1"/>
                </a:solidFill>
              </a:rPr>
              <a:t>Relative </a:t>
            </a:r>
            <a:r>
              <a:rPr lang="en-US" dirty="0">
                <a:solidFill>
                  <a:schemeClr val="tx1"/>
                </a:solidFill>
              </a:rPr>
              <a:t>Resource Use (RRU) measures indicate how intensively plans use physician visits, hospital stays and other resources to care for members identified as having one of five chronic diseases; cardiovascular disease, COPD, diabetes, hypertension and asthma. When evaluated alongside quality measures, RRU measures make it possible to consider quality and spending </a:t>
            </a:r>
            <a:r>
              <a:rPr lang="en-US" dirty="0" smtClean="0">
                <a:solidFill>
                  <a:schemeClr val="tx1"/>
                </a:solidFill>
              </a:rPr>
              <a:t>simultaneously</a:t>
            </a: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3835830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320" y="2194560"/>
            <a:ext cx="4727448" cy="53340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7"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Measures (</a:t>
            </a:r>
            <a:r>
              <a:rPr lang="en-US" dirty="0"/>
              <a:t>3</a:t>
            </a:r>
            <a:r>
              <a:rPr lang="en-US" dirty="0" smtClean="0"/>
              <a:t>/3)</a:t>
            </a:r>
            <a:endParaRPr lang="en-US" dirty="0">
              <a:solidFill>
                <a:prstClr val="black">
                  <a:lumMod val="75000"/>
                  <a:lumOff val="25000"/>
                </a:prstClr>
              </a:solidFill>
              <a:latin typeface="+mn-lt"/>
              <a:ea typeface="+mn-ea"/>
              <a:cs typeface="+mn-cs"/>
            </a:endParaRPr>
          </a:p>
        </p:txBody>
      </p:sp>
      <p:sp>
        <p:nvSpPr>
          <p:cNvPr id="8" name="Rectangle 7"/>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spcBef>
                <a:spcPts val="432"/>
              </a:spcBef>
              <a:buFont typeface="Wingdings" panose="05000000000000000000" pitchFamily="2" charset="2"/>
              <a:buChar char="§"/>
            </a:pPr>
            <a:r>
              <a:rPr lang="en-US" b="1" dirty="0" smtClean="0">
                <a:solidFill>
                  <a:schemeClr val="tx1"/>
                </a:solidFill>
              </a:rPr>
              <a:t>Health </a:t>
            </a:r>
            <a:r>
              <a:rPr lang="en-US" b="1" dirty="0">
                <a:solidFill>
                  <a:schemeClr val="tx1"/>
                </a:solidFill>
              </a:rPr>
              <a:t>Plan Descriptive Information</a:t>
            </a:r>
            <a:endParaRPr lang="en-US" b="1" dirty="0" smtClean="0">
              <a:solidFill>
                <a:schemeClr val="tx1"/>
              </a:solidFill>
            </a:endParaRPr>
          </a:p>
          <a:p>
            <a:pPr marL="685800" indent="-344488">
              <a:spcBef>
                <a:spcPts val="432"/>
              </a:spcBef>
              <a:buFont typeface="Arial" panose="020B0604020202020204" pitchFamily="34" charset="0"/>
              <a:buChar char="•"/>
            </a:pPr>
            <a:r>
              <a:rPr lang="en-US" dirty="0" smtClean="0">
                <a:solidFill>
                  <a:schemeClr val="tx1"/>
                </a:solidFill>
              </a:rPr>
              <a:t>This </a:t>
            </a:r>
            <a:r>
              <a:rPr lang="en-US" dirty="0">
                <a:solidFill>
                  <a:schemeClr val="tx1"/>
                </a:solidFill>
              </a:rPr>
              <a:t>domain provides consumers and purchasers with information about health plan’s structure, staffing and enrollment characteristics, and how these factors contribute to the plan’s ability to provide its members with effective health care </a:t>
            </a:r>
            <a:endParaRPr lang="en-US" dirty="0" smtClean="0">
              <a:solidFill>
                <a:schemeClr val="tx1"/>
              </a:solidFill>
            </a:endParaRPr>
          </a:p>
          <a:p>
            <a:pPr marL="685800" indent="-344488">
              <a:spcBef>
                <a:spcPts val="432"/>
              </a:spcBef>
              <a:buFont typeface="Arial" panose="020B0604020202020204" pitchFamily="34" charset="0"/>
              <a:buChar char="•"/>
            </a:pPr>
            <a:endParaRPr lang="en-US" dirty="0" smtClean="0">
              <a:solidFill>
                <a:schemeClr val="tx1"/>
              </a:solidFill>
            </a:endParaRPr>
          </a:p>
          <a:p>
            <a:pPr marL="349250" indent="-342900">
              <a:spcBef>
                <a:spcPts val="432"/>
              </a:spcBef>
              <a:buFont typeface="Wingdings" panose="05000000000000000000" pitchFamily="2" charset="2"/>
              <a:buChar char="§"/>
            </a:pPr>
            <a:r>
              <a:rPr lang="en-US" b="1" dirty="0" smtClean="0">
                <a:solidFill>
                  <a:schemeClr val="tx1"/>
                </a:solidFill>
              </a:rPr>
              <a:t>Measures </a:t>
            </a:r>
            <a:r>
              <a:rPr lang="en-US" b="1" dirty="0">
                <a:solidFill>
                  <a:schemeClr val="tx1"/>
                </a:solidFill>
              </a:rPr>
              <a:t>Collected Using Electronic Clinical Data Systems</a:t>
            </a:r>
            <a:endParaRPr lang="en-US" b="1" dirty="0" smtClean="0">
              <a:solidFill>
                <a:schemeClr val="tx1"/>
              </a:solidFill>
            </a:endParaRPr>
          </a:p>
          <a:p>
            <a:pPr marL="685800" indent="-344488">
              <a:spcBef>
                <a:spcPts val="432"/>
              </a:spcBef>
              <a:buFont typeface="Arial" panose="020B0604020202020204" pitchFamily="34" charset="0"/>
              <a:buChar char="•"/>
            </a:pPr>
            <a:r>
              <a:rPr lang="en-US" dirty="0" smtClean="0">
                <a:solidFill>
                  <a:schemeClr val="tx1"/>
                </a:solidFill>
              </a:rPr>
              <a:t>The ECDS(</a:t>
            </a:r>
            <a:r>
              <a:rPr lang="en-US" dirty="0">
                <a:solidFill>
                  <a:schemeClr val="tx1"/>
                </a:solidFill>
              </a:rPr>
              <a:t>Electronic Clinical Data Systems</a:t>
            </a:r>
            <a:r>
              <a:rPr lang="en-US" dirty="0" smtClean="0">
                <a:solidFill>
                  <a:schemeClr val="tx1"/>
                </a:solidFill>
              </a:rPr>
              <a:t>) </a:t>
            </a:r>
            <a:r>
              <a:rPr lang="en-US" dirty="0">
                <a:solidFill>
                  <a:schemeClr val="tx1"/>
                </a:solidFill>
              </a:rPr>
              <a:t>provides automated access to information and can create data files for quality </a:t>
            </a:r>
            <a:r>
              <a:rPr lang="en-US" dirty="0" smtClean="0">
                <a:solidFill>
                  <a:schemeClr val="tx1"/>
                </a:solidFill>
              </a:rPr>
              <a:t>reporting.</a:t>
            </a: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510036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 Lifecycle (1/3)</a:t>
            </a:r>
            <a:endParaRPr lang="en-US" dirty="0">
              <a:solidFill>
                <a:prstClr val="black">
                  <a:lumMod val="75000"/>
                  <a:lumOff val="25000"/>
                </a:prstClr>
              </a:solidFill>
              <a:latin typeface="+mn-lt"/>
              <a:ea typeface="+mn-ea"/>
              <a:cs typeface="+mn-cs"/>
            </a:endParaRPr>
          </a:p>
        </p:txBody>
      </p:sp>
      <p:pic>
        <p:nvPicPr>
          <p:cNvPr id="10" name="Picture 9" descr="HEDIS_Life_Cycle_large.jpg"/>
          <p:cNvPicPr/>
          <p:nvPr/>
        </p:nvPicPr>
        <p:blipFill>
          <a:blip r:embed="rId3">
            <a:extLst>
              <a:ext uri="{28A0092B-C50C-407E-A947-70E740481C1C}">
                <a14:useLocalDpi xmlns:a14="http://schemas.microsoft.com/office/drawing/2010/main" val="0"/>
              </a:ext>
            </a:extLst>
          </a:blip>
          <a:srcRect/>
          <a:stretch>
            <a:fillRect/>
          </a:stretch>
        </p:blipFill>
        <p:spPr bwMode="auto">
          <a:xfrm>
            <a:off x="276720" y="1295400"/>
            <a:ext cx="7724280" cy="4572000"/>
          </a:xfrm>
          <a:prstGeom prst="rect">
            <a:avLst/>
          </a:prstGeom>
          <a:noFill/>
          <a:ln>
            <a:noFill/>
          </a:ln>
        </p:spPr>
      </p:pic>
      <p:sp>
        <p:nvSpPr>
          <p:cNvPr id="2" name="Rectangle 1"/>
          <p:cNvSpPr/>
          <p:nvPr/>
        </p:nvSpPr>
        <p:spPr>
          <a:xfrm>
            <a:off x="990600" y="6093023"/>
            <a:ext cx="7010400" cy="307777"/>
          </a:xfrm>
          <a:prstGeom prst="rect">
            <a:avLst/>
          </a:prstGeom>
        </p:spPr>
        <p:txBody>
          <a:bodyPr wrap="square">
            <a:spAutoFit/>
          </a:bodyPr>
          <a:lstStyle/>
          <a:p>
            <a:r>
              <a:rPr lang="en-US" sz="1400" b="1" i="1" dirty="0" smtClean="0"/>
              <a:t>Reference: http</a:t>
            </a:r>
            <a:r>
              <a:rPr lang="en-US" sz="1400" b="1" i="1" dirty="0"/>
              <a:t>://www.ncqa.org/tabid/425/Default.aspx</a:t>
            </a:r>
          </a:p>
        </p:txBody>
      </p:sp>
    </p:spTree>
    <p:extLst>
      <p:ext uri="{BB962C8B-B14F-4D97-AF65-F5344CB8AC3E}">
        <p14:creationId xmlns:p14="http://schemas.microsoft.com/office/powerpoint/2010/main" val="37032299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76720" y="109728"/>
            <a:ext cx="8558784"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600" b="1" kern="1200">
                <a:solidFill>
                  <a:schemeClr val="tx1">
                    <a:lumMod val="75000"/>
                    <a:lumOff val="25000"/>
                  </a:schemeClr>
                </a:solidFill>
                <a:latin typeface="+mj-lt"/>
                <a:ea typeface="+mj-ea"/>
                <a:cs typeface="+mj-cs"/>
              </a:defRPr>
            </a:lvl1pPr>
          </a:lstStyle>
          <a:p>
            <a:r>
              <a:rPr lang="en-US" dirty="0" smtClean="0"/>
              <a:t>Measure Lifecycle (2/3)</a:t>
            </a:r>
            <a:endParaRPr lang="en-US" dirty="0">
              <a:solidFill>
                <a:prstClr val="black">
                  <a:lumMod val="75000"/>
                  <a:lumOff val="25000"/>
                </a:prstClr>
              </a:solidFill>
              <a:latin typeface="+mn-lt"/>
              <a:ea typeface="+mn-ea"/>
              <a:cs typeface="+mn-cs"/>
            </a:endParaRPr>
          </a:p>
        </p:txBody>
      </p:sp>
      <p:sp>
        <p:nvSpPr>
          <p:cNvPr id="6" name="Rectangle 5"/>
          <p:cNvSpPr/>
          <p:nvPr/>
        </p:nvSpPr>
        <p:spPr>
          <a:xfrm>
            <a:off x="274320" y="914400"/>
            <a:ext cx="8558784"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9250" indent="-342900">
              <a:spcBef>
                <a:spcPts val="432"/>
              </a:spcBef>
              <a:buFont typeface="Wingdings" panose="05000000000000000000" pitchFamily="2" charset="2"/>
              <a:buChar char="§"/>
            </a:pPr>
            <a:r>
              <a:rPr lang="en-US" b="1" dirty="0" smtClean="0">
                <a:solidFill>
                  <a:schemeClr val="tx1"/>
                </a:solidFill>
              </a:rPr>
              <a:t>I </a:t>
            </a:r>
            <a:r>
              <a:rPr lang="en-US" b="1" dirty="0">
                <a:solidFill>
                  <a:schemeClr val="tx1"/>
                </a:solidFill>
              </a:rPr>
              <a:t>Topic selection</a:t>
            </a:r>
            <a:r>
              <a:rPr lang="en-US" dirty="0">
                <a:solidFill>
                  <a:schemeClr val="tx1"/>
                </a:solidFill>
              </a:rPr>
              <a:t>: </a:t>
            </a:r>
            <a:r>
              <a:rPr lang="en-US" dirty="0" smtClean="0">
                <a:solidFill>
                  <a:schemeClr val="tx1"/>
                </a:solidFill>
              </a:rPr>
              <a:t>The </a:t>
            </a:r>
            <a:r>
              <a:rPr lang="en-US" dirty="0">
                <a:solidFill>
                  <a:schemeClr val="tx1"/>
                </a:solidFill>
              </a:rPr>
              <a:t>first step is identifying measures that meet formal criteria for further development.  Once topics are identified, a literature review is conducted to find supporting documentation of the importance, scientific soundness and feasibility (HEDIS desirable attributes) of the topic and is put in to a work-up format.</a:t>
            </a:r>
          </a:p>
          <a:p>
            <a:pPr marL="349250" indent="-342900">
              <a:spcBef>
                <a:spcPts val="432"/>
              </a:spcBef>
              <a:buFont typeface="Wingdings" panose="05000000000000000000" pitchFamily="2" charset="2"/>
              <a:buChar char="§"/>
            </a:pPr>
            <a:r>
              <a:rPr lang="en-US" b="1" dirty="0" smtClean="0">
                <a:solidFill>
                  <a:schemeClr val="tx1"/>
                </a:solidFill>
              </a:rPr>
              <a:t>II </a:t>
            </a:r>
            <a:r>
              <a:rPr lang="en-US" b="1" dirty="0">
                <a:solidFill>
                  <a:schemeClr val="tx1"/>
                </a:solidFill>
              </a:rPr>
              <a:t>Development</a:t>
            </a:r>
            <a:r>
              <a:rPr lang="en-US" dirty="0">
                <a:solidFill>
                  <a:schemeClr val="tx1"/>
                </a:solidFill>
              </a:rPr>
              <a:t>: Measures should be fully defined and tested before the health plan collects them. </a:t>
            </a:r>
            <a:r>
              <a:rPr lang="en-US" dirty="0" smtClean="0">
                <a:solidFill>
                  <a:schemeClr val="tx1"/>
                </a:solidFill>
              </a:rPr>
              <a:t>Measurement Advisory Panels (</a:t>
            </a:r>
            <a:r>
              <a:rPr lang="en-US" dirty="0">
                <a:solidFill>
                  <a:schemeClr val="tx1"/>
                </a:solidFill>
              </a:rPr>
              <a:t>MAP)</a:t>
            </a:r>
            <a:r>
              <a:rPr lang="en-US" dirty="0" smtClean="0">
                <a:solidFill>
                  <a:schemeClr val="tx1"/>
                </a:solidFill>
              </a:rPr>
              <a:t> </a:t>
            </a:r>
            <a:r>
              <a:rPr lang="en-US" dirty="0">
                <a:solidFill>
                  <a:schemeClr val="tx1"/>
                </a:solidFill>
              </a:rPr>
              <a:t>participate in this process; they help identify the best measures for assessing health care performance in clinical areas identified in the topic selection phase. Based on field testing results and proposed final specifications, the </a:t>
            </a:r>
            <a:r>
              <a:rPr lang="en-US" dirty="0" smtClean="0">
                <a:solidFill>
                  <a:schemeClr val="tx1"/>
                </a:solidFill>
              </a:rPr>
              <a:t>Committee on Performance Measurement (CPM) determines </a:t>
            </a:r>
            <a:r>
              <a:rPr lang="en-US" dirty="0">
                <a:solidFill>
                  <a:schemeClr val="tx1"/>
                </a:solidFill>
              </a:rPr>
              <a:t>if the measure will move forward to Public Comment.</a:t>
            </a:r>
          </a:p>
          <a:p>
            <a:pPr marL="349250" indent="-342900">
              <a:spcBef>
                <a:spcPts val="432"/>
              </a:spcBef>
              <a:buFont typeface="Wingdings" panose="05000000000000000000" pitchFamily="2" charset="2"/>
              <a:buChar char="§"/>
            </a:pPr>
            <a:r>
              <a:rPr lang="en-US" b="1" dirty="0" smtClean="0">
                <a:solidFill>
                  <a:schemeClr val="tx1"/>
                </a:solidFill>
              </a:rPr>
              <a:t>III </a:t>
            </a:r>
            <a:r>
              <a:rPr lang="en-US" b="1" dirty="0">
                <a:solidFill>
                  <a:schemeClr val="tx1"/>
                </a:solidFill>
              </a:rPr>
              <a:t>Public Comment: </a:t>
            </a:r>
            <a:r>
              <a:rPr lang="en-US" dirty="0">
                <a:solidFill>
                  <a:schemeClr val="tx1"/>
                </a:solidFill>
              </a:rPr>
              <a:t>Any new measures or changes to existing measures are put forth for public comment.  Public comment lasts 30 days. The CPM reviews all comments before making a final recommendation on public comment measures.</a:t>
            </a:r>
          </a:p>
          <a:p>
            <a:pPr marL="349250" indent="-342900">
              <a:spcBef>
                <a:spcPts val="432"/>
              </a:spcBef>
              <a:buFont typeface="Wingdings" panose="05000000000000000000" pitchFamily="2" charset="2"/>
              <a:buChar char="§"/>
            </a:pPr>
            <a:endParaRPr lang="en-US" dirty="0">
              <a:solidFill>
                <a:schemeClr val="tx1"/>
              </a:solidFill>
            </a:endParaRPr>
          </a:p>
          <a:p>
            <a:pPr marL="349250" indent="-342900">
              <a:spcBef>
                <a:spcPts val="432"/>
              </a:spcBef>
              <a:buFont typeface="Wingdings" panose="05000000000000000000" pitchFamily="2" charset="2"/>
              <a:buChar char="§"/>
            </a:pPr>
            <a:endParaRPr lang="en-US" dirty="0">
              <a:solidFill>
                <a:schemeClr val="tx1"/>
              </a:solidFill>
            </a:endParaRPr>
          </a:p>
          <a:p>
            <a:pPr marL="349250" indent="-342900">
              <a:spcBef>
                <a:spcPts val="432"/>
              </a:spcBef>
              <a:buFont typeface="Wingdings" panose="05000000000000000000" pitchFamily="2" charset="2"/>
              <a:buChar char="§"/>
            </a:pPr>
            <a:endParaRPr lang="en-US" dirty="0" smtClean="0">
              <a:solidFill>
                <a:schemeClr val="tx1"/>
              </a:solidFill>
            </a:endParaRPr>
          </a:p>
          <a:p>
            <a:pPr marL="6350">
              <a:spcBef>
                <a:spcPts val="432"/>
              </a:spcBef>
            </a:pPr>
            <a:endParaRPr lang="en-US" dirty="0">
              <a:solidFill>
                <a:schemeClr val="tx1"/>
              </a:solidFill>
            </a:endParaRPr>
          </a:p>
          <a:p>
            <a:pPr marL="107950" indent="-342900">
              <a:lnSpc>
                <a:spcPct val="120000"/>
              </a:lnSpc>
              <a:spcBef>
                <a:spcPts val="600"/>
              </a:spcBef>
              <a:buFont typeface="Arial" panose="020B0604020202020204" pitchFamily="34" charset="0"/>
              <a:buChar char="•"/>
            </a:pPr>
            <a:endParaRPr lang="en-US" dirty="0" smtClean="0">
              <a:solidFill>
                <a:schemeClr val="tx1"/>
              </a:solidFill>
            </a:endParaRPr>
          </a:p>
        </p:txBody>
      </p:sp>
    </p:spTree>
    <p:extLst>
      <p:ext uri="{BB962C8B-B14F-4D97-AF65-F5344CB8AC3E}">
        <p14:creationId xmlns:p14="http://schemas.microsoft.com/office/powerpoint/2010/main" val="2270161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33535</TotalTime>
  <Words>2480</Words>
  <Application>Microsoft Office PowerPoint</Application>
  <PresentationFormat>On-screen Show (4:3)</PresentationFormat>
  <Paragraphs>329</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1_Office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Shujah Das Gupta</dc:creator>
  <cp:lastModifiedBy>Gauri Raut</cp:lastModifiedBy>
  <cp:revision>1615</cp:revision>
  <dcterms:created xsi:type="dcterms:W3CDTF">2012-12-17T12:33:38Z</dcterms:created>
  <dcterms:modified xsi:type="dcterms:W3CDTF">2017-01-20T16:31:22Z</dcterms:modified>
</cp:coreProperties>
</file>