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24D-5BDE-40DE-B1A8-C54536846BA3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AC45-EF1E-45B7-846A-0A27F4BBF7D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24D-5BDE-40DE-B1A8-C54536846BA3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AC45-EF1E-45B7-846A-0A27F4BBF7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24D-5BDE-40DE-B1A8-C54536846BA3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AC45-EF1E-45B7-846A-0A27F4BBF7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24D-5BDE-40DE-B1A8-C54536846BA3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AC45-EF1E-45B7-846A-0A27F4BBF7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24D-5BDE-40DE-B1A8-C54536846BA3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AC45-EF1E-45B7-846A-0A27F4BBF7D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24D-5BDE-40DE-B1A8-C54536846BA3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AC45-EF1E-45B7-846A-0A27F4BBF7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24D-5BDE-40DE-B1A8-C54536846BA3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AC45-EF1E-45B7-846A-0A27F4BBF7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24D-5BDE-40DE-B1A8-C54536846BA3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AC45-EF1E-45B7-846A-0A27F4BBF7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24D-5BDE-40DE-B1A8-C54536846BA3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AC45-EF1E-45B7-846A-0A27F4BBF7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24D-5BDE-40DE-B1A8-C54536846BA3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AC45-EF1E-45B7-846A-0A27F4BBF7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24D-5BDE-40DE-B1A8-C54536846BA3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3C8AC45-EF1E-45B7-846A-0A27F4BBF7D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8A9924D-5BDE-40DE-B1A8-C54536846BA3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3C8AC45-EF1E-45B7-846A-0A27F4BBF7D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001000" cy="11430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latin typeface="+mn-lt"/>
              </a:rPr>
              <a:t>PCMH</a:t>
            </a:r>
            <a:r>
              <a:rPr lang="en-US" sz="3600" b="1" dirty="0">
                <a:latin typeface="+mn-lt"/>
              </a:rPr>
              <a:t>: Patient </a:t>
            </a:r>
            <a:r>
              <a:rPr lang="en-US" sz="3600" b="1" dirty="0" smtClean="0">
                <a:latin typeface="+mn-lt"/>
              </a:rPr>
              <a:t>Centered Medical </a:t>
            </a:r>
            <a:r>
              <a:rPr lang="en-US" sz="3600" b="1" dirty="0" smtClean="0">
                <a:latin typeface="+mn-lt"/>
              </a:rPr>
              <a:t>		       Home 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936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515112"/>
          </a:xfrm>
        </p:spPr>
        <p:txBody>
          <a:bodyPr>
            <a:noAutofit/>
          </a:bodyPr>
          <a:lstStyle/>
          <a:p>
            <a:r>
              <a:rPr lang="en-US" sz="3600" b="1" dirty="0"/>
              <a:t>PCMH 1: Patient-Centered </a:t>
            </a:r>
            <a:r>
              <a:rPr lang="en-US" sz="3600" b="1" dirty="0" smtClean="0"/>
              <a:t>Access(3/5)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+mj-lt"/>
              </a:rPr>
              <a:t>Scoring:-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5-6 </a:t>
            </a:r>
            <a:r>
              <a:rPr lang="en-US" sz="1800" dirty="0">
                <a:latin typeface="+mj-lt"/>
              </a:rPr>
              <a:t>factors (including Factor 1)= 100% </a:t>
            </a:r>
            <a:endParaRPr lang="en-US" sz="1800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3-4 </a:t>
            </a:r>
            <a:r>
              <a:rPr lang="en-US" sz="1800" dirty="0">
                <a:latin typeface="+mj-lt"/>
              </a:rPr>
              <a:t>factors (including Factor 1) = 75% </a:t>
            </a:r>
            <a:endParaRPr lang="en-US" sz="1800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2 factors </a:t>
            </a:r>
            <a:r>
              <a:rPr lang="en-US" sz="1800" dirty="0">
                <a:latin typeface="+mj-lt"/>
              </a:rPr>
              <a:t>(including Factor 1) = 50% </a:t>
            </a:r>
            <a:endParaRPr lang="en-US" sz="1800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1 </a:t>
            </a:r>
            <a:r>
              <a:rPr lang="en-US" sz="1800" dirty="0">
                <a:latin typeface="+mj-lt"/>
              </a:rPr>
              <a:t>factor (including Factor 1) =  25% </a:t>
            </a:r>
            <a:endParaRPr lang="en-US" sz="1800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0 </a:t>
            </a:r>
            <a:r>
              <a:rPr lang="en-US" sz="1800" dirty="0">
                <a:latin typeface="+mj-lt"/>
              </a:rPr>
              <a:t>factors = 0% </a:t>
            </a:r>
            <a:endParaRPr lang="en-US" sz="1800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+mj-lt"/>
              </a:rPr>
              <a:t>Must </a:t>
            </a:r>
            <a:r>
              <a:rPr lang="en-US" sz="1800" dirty="0">
                <a:latin typeface="+mj-lt"/>
              </a:rPr>
              <a:t>meet 2 factors (including factor 1) to pass this Must-Pass Element </a:t>
            </a:r>
          </a:p>
        </p:txBody>
      </p:sp>
    </p:spTree>
    <p:extLst>
      <p:ext uri="{BB962C8B-B14F-4D97-AF65-F5344CB8AC3E}">
        <p14:creationId xmlns:p14="http://schemas.microsoft.com/office/powerpoint/2010/main" val="53773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67512"/>
          </a:xfrm>
        </p:spPr>
        <p:txBody>
          <a:bodyPr>
            <a:noAutofit/>
          </a:bodyPr>
          <a:lstStyle/>
          <a:p>
            <a:r>
              <a:rPr lang="en-US" sz="3600" b="1" dirty="0"/>
              <a:t>Scoring and Documentation </a:t>
            </a:r>
            <a:r>
              <a:rPr lang="en-US" sz="3600" b="1" dirty="0" smtClean="0"/>
              <a:t>Example(4/5)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Documentation </a:t>
            </a:r>
            <a:r>
              <a:rPr lang="en-US" sz="1800" dirty="0" smtClean="0"/>
              <a:t>:-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F1</a:t>
            </a:r>
            <a:r>
              <a:rPr lang="en-US" sz="1800" dirty="0"/>
              <a:t>: Report(s) with at least 5 days of data showing availability/use of same-day appointments for both routine and urgent </a:t>
            </a:r>
            <a:r>
              <a:rPr lang="en-US" sz="1800" dirty="0" smtClean="0"/>
              <a:t>care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F2:Materials communicating extended hours or report showing after-hours availability, process to arrange after-hours access not required if practice has regular extended hours. </a:t>
            </a:r>
            <a:endParaRPr lang="en-US" sz="1800" dirty="0" smtClean="0"/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F3:Report </a:t>
            </a:r>
            <a:r>
              <a:rPr lang="en-US" sz="1800" dirty="0"/>
              <a:t>with frequency of scheduled alternative encounter types in recent 30-calendar-day period. </a:t>
            </a:r>
            <a:endParaRPr lang="en-US" sz="1800" dirty="0" smtClean="0"/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F4:Report </a:t>
            </a:r>
            <a:r>
              <a:rPr lang="en-US" sz="1800" dirty="0"/>
              <a:t>showing appointment wait times compared to practice defined standards including policy for how practice monitors appointment availability with at least 5 days of data. </a:t>
            </a:r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128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Scoring and Documentation Example(4/5)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389120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sz="1800" dirty="0"/>
              <a:t>F5:Report showing rate of no shows from a recent-30-calendar day period. (Patients seen/Scheduled visits). 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F6:Documented process indicating the method a practices uses to select, analyze and update its approach to creating greater access to appointments and a report showing practice has evaluated access data and implemented QI Plan to create greater access</a:t>
            </a:r>
            <a:r>
              <a:rPr lang="en-US" sz="1800" dirty="0" smtClean="0"/>
              <a:t>.</a:t>
            </a:r>
          </a:p>
          <a:p>
            <a:pPr marL="393192" lvl="1" indent="0">
              <a:lnSpc>
                <a:spcPct val="150000"/>
              </a:lnSpc>
              <a:buNone/>
            </a:pPr>
            <a:endParaRPr lang="en-US" sz="1800" dirty="0" smtClean="0"/>
          </a:p>
          <a:p>
            <a:pPr marL="393192" lvl="1" indent="0">
              <a:lnSpc>
                <a:spcPct val="150000"/>
              </a:lnSpc>
              <a:buNone/>
            </a:pPr>
            <a:r>
              <a:rPr lang="en-US" sz="1800" u="sng" dirty="0" smtClean="0">
                <a:solidFill>
                  <a:srgbClr val="0000FF"/>
                </a:solidFill>
              </a:rPr>
              <a:t>https</a:t>
            </a:r>
            <a:r>
              <a:rPr lang="en-US" sz="1800" u="sng" dirty="0">
                <a:solidFill>
                  <a:srgbClr val="0000FF"/>
                </a:solidFill>
              </a:rPr>
              <a:t>://</a:t>
            </a:r>
            <a:r>
              <a:rPr lang="en-US" sz="1800" u="sng" dirty="0" smtClean="0">
                <a:solidFill>
                  <a:srgbClr val="0000FF"/>
                </a:solidFill>
              </a:rPr>
              <a:t>www.ncqa.org/Portals/0/Programs/Recognition/RPtraining/PCMH%202014%20Training%20Slides%20Standards%201-3.pdf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en-US" sz="1800" u="sng" dirty="0">
                <a:solidFill>
                  <a:srgbClr val="0000FF"/>
                </a:solidFill>
              </a:rPr>
              <a:t>https://www.ncqa.org/Portals/0/Programs/Recognition/RPtraining/PCMH%202014%20Intro.%20Training%20Slides%20Part%202%20-%20Standards%204-6%20-%</a:t>
            </a:r>
            <a:r>
              <a:rPr lang="en-US" sz="1800" u="sng" dirty="0" smtClean="0">
                <a:solidFill>
                  <a:srgbClr val="0000FF"/>
                </a:solidFill>
              </a:rPr>
              <a:t>2011.26.pdf</a:t>
            </a:r>
            <a:endParaRPr lang="en-US" sz="1800" u="sng" dirty="0">
              <a:solidFill>
                <a:srgbClr val="0000FF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159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591312"/>
          </a:xfrm>
        </p:spPr>
        <p:txBody>
          <a:bodyPr>
            <a:noAutofit/>
          </a:bodyPr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3600" b="1" dirty="0"/>
              <a:t>Benefits of PCMH (1/2)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Benefit </a:t>
            </a:r>
            <a:r>
              <a:rPr lang="en-US" sz="1800" b="1" dirty="0"/>
              <a:t>to Patients </a:t>
            </a:r>
            <a:endParaRPr lang="en-US" sz="1800" dirty="0"/>
          </a:p>
          <a:p>
            <a:pPr lvl="1"/>
            <a:r>
              <a:rPr lang="en-US" sz="1800" dirty="0" smtClean="0"/>
              <a:t>Engaged</a:t>
            </a:r>
            <a:r>
              <a:rPr lang="en-US" sz="1800" dirty="0"/>
              <a:t>, happier, and more satisfied patients </a:t>
            </a:r>
          </a:p>
          <a:p>
            <a:pPr lvl="1"/>
            <a:r>
              <a:rPr lang="en-US" sz="1800" dirty="0" smtClean="0"/>
              <a:t>Better </a:t>
            </a:r>
            <a:r>
              <a:rPr lang="en-US" sz="1800" dirty="0"/>
              <a:t>coordinated, more comprehensive and personalized care </a:t>
            </a:r>
          </a:p>
          <a:p>
            <a:pPr lvl="1"/>
            <a:r>
              <a:rPr lang="en-US" sz="1800" dirty="0" smtClean="0"/>
              <a:t>Improved </a:t>
            </a:r>
            <a:r>
              <a:rPr lang="en-US" sz="1800" dirty="0"/>
              <a:t>access to medical care and services </a:t>
            </a:r>
          </a:p>
          <a:p>
            <a:pPr lvl="1"/>
            <a:r>
              <a:rPr lang="en-US" sz="1800" dirty="0" smtClean="0"/>
              <a:t>Improved </a:t>
            </a:r>
            <a:r>
              <a:rPr lang="en-US" sz="1800" dirty="0"/>
              <a:t>health outcomes, especially for patients who have chronic conditions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b="1" dirty="0" smtClean="0"/>
              <a:t>Benefits </a:t>
            </a:r>
            <a:r>
              <a:rPr lang="en-US" sz="1800" b="1" dirty="0"/>
              <a:t>to Providers </a:t>
            </a:r>
            <a:endParaRPr lang="en-US" sz="1800" dirty="0"/>
          </a:p>
          <a:p>
            <a:pPr lvl="1"/>
            <a:r>
              <a:rPr lang="en-US" sz="1800" dirty="0" smtClean="0"/>
              <a:t>Increased </a:t>
            </a:r>
            <a:r>
              <a:rPr lang="en-US" sz="1800" dirty="0"/>
              <a:t>physician and staff member satisfaction </a:t>
            </a:r>
          </a:p>
          <a:p>
            <a:pPr lvl="1"/>
            <a:r>
              <a:rPr lang="en-US" sz="1800" dirty="0" smtClean="0"/>
              <a:t>Physicians </a:t>
            </a:r>
            <a:r>
              <a:rPr lang="en-US" sz="1800" dirty="0"/>
              <a:t>and staff members who practice at the top of their licenses </a:t>
            </a:r>
          </a:p>
          <a:p>
            <a:pPr lvl="1"/>
            <a:r>
              <a:rPr lang="en-US" sz="1800" dirty="0" smtClean="0"/>
              <a:t>Improved </a:t>
            </a:r>
            <a:r>
              <a:rPr lang="en-US" sz="1800" dirty="0"/>
              <a:t>safety and quality of care 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472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591312"/>
          </a:xfrm>
        </p:spPr>
        <p:txBody>
          <a:bodyPr>
            <a:noAutofit/>
          </a:bodyPr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3600" b="1" dirty="0"/>
              <a:t>Benefits of PCMH </a:t>
            </a:r>
            <a:r>
              <a:rPr lang="en-US" sz="3600" b="1" dirty="0" smtClean="0"/>
              <a:t>(2/2</a:t>
            </a:r>
            <a:r>
              <a:rPr lang="en-US" sz="3600" b="1" dirty="0"/>
              <a:t>)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Benefits </a:t>
            </a:r>
            <a:r>
              <a:rPr lang="en-US" sz="1600" b="1" dirty="0"/>
              <a:t>to Payers </a:t>
            </a:r>
            <a:endParaRPr lang="en-US" sz="1600" dirty="0"/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A </a:t>
            </a:r>
            <a:r>
              <a:rPr lang="en-US" sz="1600" dirty="0"/>
              <a:t>solid return on investment (ROI) can be realized by creating a total cost picture that is a function of an employee’s inpatient and outpatient treatments, pharmacy, disability, absenteeism, and workers’ compensation. 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Allows </a:t>
            </a:r>
            <a:r>
              <a:rPr lang="en-US" sz="1600" dirty="0"/>
              <a:t>physicians to share in savings from reduced hospitalizations 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Allows </a:t>
            </a:r>
            <a:r>
              <a:rPr lang="en-US" sz="1600" dirty="0"/>
              <a:t>for additional payments for achieving measurable and continuous quality improvements 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Countries </a:t>
            </a:r>
            <a:r>
              <a:rPr lang="en-US" sz="1600" dirty="0"/>
              <a:t>with a greater proportion of physicians practicing primary care medicine tend to have lower per-capita health expenditures than those with a greater proportion of specialists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536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2743200"/>
            <a:ext cx="5181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 smtClean="0">
                <a:solidFill>
                  <a:schemeClr val="tx2">
                    <a:lumMod val="75000"/>
                  </a:schemeClr>
                </a:solidFill>
              </a:rPr>
              <a:t>Thank You</a:t>
            </a:r>
            <a:endParaRPr lang="en-US" sz="66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21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838200"/>
            <a:ext cx="75438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Introduction 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Characteristics </a:t>
            </a:r>
            <a:r>
              <a:rPr lang="en-US" sz="2400" dirty="0"/>
              <a:t>of the </a:t>
            </a:r>
            <a:r>
              <a:rPr lang="en-US" sz="2400" dirty="0" smtClean="0"/>
              <a:t>PCMH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Eligible </a:t>
            </a:r>
            <a:r>
              <a:rPr lang="en-US" sz="2400" dirty="0"/>
              <a:t>Applicants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Quality </a:t>
            </a:r>
            <a:r>
              <a:rPr lang="en-US" sz="2400" dirty="0"/>
              <a:t>Standards and Measures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Benefits </a:t>
            </a:r>
            <a:r>
              <a:rPr lang="en-US" sz="2400" dirty="0"/>
              <a:t>of PCMH </a:t>
            </a:r>
          </a:p>
        </p:txBody>
      </p:sp>
      <p:sp>
        <p:nvSpPr>
          <p:cNvPr id="5" name="Title 7"/>
          <p:cNvSpPr>
            <a:spLocks noGrp="1"/>
          </p:cNvSpPr>
          <p:nvPr>
            <p:ph type="title"/>
          </p:nvPr>
        </p:nvSpPr>
        <p:spPr>
          <a:xfrm>
            <a:off x="381000" y="275844"/>
            <a:ext cx="8001000" cy="66751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Agenda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08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5334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+mn-lt"/>
              </a:rPr>
              <a:t>Introduction</a:t>
            </a:r>
            <a:endParaRPr lang="en-US" sz="24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432" y="1295400"/>
            <a:ext cx="74577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patient-centered medical home (PCMH) is a model of care that aims to transform the delivery of comprehensive primary care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Through the medical home model, practices seek to improve the quality, effectiveness, and efficiency of the care they deliver while responding to each patient’s unique needs and </a:t>
            </a:r>
            <a:r>
              <a:rPr lang="en-US" dirty="0" smtClean="0"/>
              <a:t>preferences</a:t>
            </a:r>
          </a:p>
          <a:p>
            <a:endParaRPr lang="en-US" dirty="0" smtClean="0"/>
          </a:p>
          <a:p>
            <a:r>
              <a:rPr lang="en-US" dirty="0" smtClean="0"/>
              <a:t>NCQA </a:t>
            </a:r>
            <a:r>
              <a:rPr lang="en-US" dirty="0"/>
              <a:t>Patient-Centered Medical Home (PCMH) Recognition is the most widely-used way to transform primary care practices into medical </a:t>
            </a:r>
            <a:r>
              <a:rPr lang="en-US" dirty="0" smtClean="0"/>
              <a:t>homes</a:t>
            </a:r>
          </a:p>
          <a:p>
            <a:endParaRPr lang="en-US" dirty="0"/>
          </a:p>
          <a:p>
            <a:r>
              <a:rPr lang="en-US" dirty="0"/>
              <a:t>The Patient Centered Medical Home (PCMH) program is for practices that provide first contact, continuous, comprehensive, whole person care for patients across the </a:t>
            </a:r>
            <a:r>
              <a:rPr lang="en-US" dirty="0" smtClean="0"/>
              <a:t>practice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5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295400"/>
            <a:ext cx="845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Personal physician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Physician directed medical practice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Whole person orientation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Coordinated and </a:t>
            </a:r>
            <a:r>
              <a:rPr lang="en-US" dirty="0"/>
              <a:t>integrated </a:t>
            </a:r>
            <a:r>
              <a:rPr lang="en-US" dirty="0" smtClean="0"/>
              <a:t>care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access to care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Quality and safety 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152400"/>
            <a:ext cx="8001000" cy="66751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+mn-lt"/>
              </a:rPr>
              <a:t>Characteristics </a:t>
            </a:r>
            <a:r>
              <a:rPr lang="en-US" sz="2400" b="1" dirty="0">
                <a:latin typeface="+mn-lt"/>
              </a:rPr>
              <a:t>of the </a:t>
            </a:r>
            <a:r>
              <a:rPr lang="en-US" sz="2400" b="1" dirty="0" smtClean="0">
                <a:latin typeface="+mn-lt"/>
              </a:rPr>
              <a:t>PCMH	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933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152400" y="152400"/>
            <a:ext cx="8001000" cy="66751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+mn-lt"/>
              </a:rPr>
              <a:t>Eligible Applicants</a:t>
            </a:r>
            <a:endParaRPr lang="en-US" sz="240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5116" y="1295400"/>
            <a:ext cx="75706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Outpatient primary care </a:t>
            </a:r>
            <a:r>
              <a:rPr lang="en-US" dirty="0" smtClean="0"/>
              <a:t>practices.</a:t>
            </a:r>
          </a:p>
          <a:p>
            <a:endParaRPr lang="en-US" dirty="0"/>
          </a:p>
          <a:p>
            <a:r>
              <a:rPr lang="en-US" dirty="0" smtClean="0"/>
              <a:t>Practice is defined as a </a:t>
            </a:r>
            <a:r>
              <a:rPr lang="en-US" dirty="0"/>
              <a:t>clinician or clinicians </a:t>
            </a:r>
            <a:r>
              <a:rPr lang="en-US" dirty="0" smtClean="0"/>
              <a:t>practicing together </a:t>
            </a:r>
            <a:r>
              <a:rPr lang="en-US" dirty="0"/>
              <a:t>at a single geographic </a:t>
            </a:r>
            <a:r>
              <a:rPr lang="en-US" dirty="0" smtClean="0"/>
              <a:t>location</a:t>
            </a:r>
          </a:p>
          <a:p>
            <a:endParaRPr lang="en-US" dirty="0"/>
          </a:p>
          <a:p>
            <a:r>
              <a:rPr lang="en-US" dirty="0"/>
              <a:t>Recognitions are conferred at geographic site level </a:t>
            </a:r>
            <a:r>
              <a:rPr lang="en-US" dirty="0" smtClean="0"/>
              <a:t>one </a:t>
            </a:r>
            <a:r>
              <a:rPr lang="en-US" dirty="0"/>
              <a:t>Recognition per address, one address per </a:t>
            </a:r>
            <a:r>
              <a:rPr lang="en-US" dirty="0" smtClean="0"/>
              <a:t>survey</a:t>
            </a:r>
          </a:p>
          <a:p>
            <a:endParaRPr lang="en-US" dirty="0"/>
          </a:p>
          <a:p>
            <a:r>
              <a:rPr lang="en-US" dirty="0"/>
              <a:t>Physicians in training (residents) should not </a:t>
            </a:r>
            <a:r>
              <a:rPr lang="en-US" dirty="0" smtClean="0"/>
              <a:t>be listed.</a:t>
            </a:r>
          </a:p>
          <a:p>
            <a:endParaRPr lang="en-US" dirty="0"/>
          </a:p>
          <a:p>
            <a:r>
              <a:rPr lang="en-US" dirty="0"/>
              <a:t>Practice may add or remove clinicians during the</a:t>
            </a:r>
          </a:p>
          <a:p>
            <a:r>
              <a:rPr lang="en-US" dirty="0"/>
              <a:t>Recognition 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2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Quality </a:t>
            </a:r>
            <a:r>
              <a:rPr lang="en-US" sz="2800" b="1" dirty="0"/>
              <a:t>Standards </a:t>
            </a:r>
            <a:r>
              <a:rPr lang="en-US" sz="2800" b="1" dirty="0" smtClean="0"/>
              <a:t>(1/2)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39" y="910984"/>
            <a:ext cx="8134352" cy="541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48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152400"/>
            <a:ext cx="8229600" cy="609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smtClean="0"/>
              <a:t>Quality Standards (1/2)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938338"/>
            <a:ext cx="72675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591312"/>
          </a:xfrm>
        </p:spPr>
        <p:txBody>
          <a:bodyPr>
            <a:normAutofit/>
          </a:bodyPr>
          <a:lstStyle/>
          <a:p>
            <a:r>
              <a:rPr lang="en-US" sz="3400" b="1" dirty="0"/>
              <a:t>Scoring and Documentation </a:t>
            </a:r>
            <a:r>
              <a:rPr lang="en-US" sz="3400" b="1" dirty="0" smtClean="0"/>
              <a:t>Example(1/5)</a:t>
            </a:r>
            <a:endParaRPr lang="en-US" sz="3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855" y="1316182"/>
            <a:ext cx="8229600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+mj-lt"/>
              </a:rPr>
              <a:t>The practice provides access to team-based care for both routine and urgent needs of </a:t>
            </a:r>
            <a:r>
              <a:rPr lang="en-US" sz="1800" dirty="0" smtClean="0">
                <a:latin typeface="+mj-lt"/>
              </a:rPr>
              <a:t>patients /families /care-givers </a:t>
            </a:r>
            <a:r>
              <a:rPr lang="en-US" sz="1800" dirty="0">
                <a:latin typeface="+mj-lt"/>
              </a:rPr>
              <a:t>at all </a:t>
            </a:r>
            <a:r>
              <a:rPr lang="en-US" sz="1800" dirty="0" smtClean="0">
                <a:latin typeface="+mj-lt"/>
              </a:rPr>
              <a:t>times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+mj-lt"/>
              </a:rPr>
              <a:t>       10 </a:t>
            </a:r>
            <a:r>
              <a:rPr lang="en-US" sz="1800" dirty="0">
                <a:latin typeface="+mj-lt"/>
              </a:rPr>
              <a:t>Points Elements </a:t>
            </a:r>
            <a:r>
              <a:rPr lang="en-US" sz="1800" dirty="0" smtClean="0">
                <a:latin typeface="+mj-lt"/>
              </a:rPr>
              <a:t>: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en-US" sz="1800" dirty="0" smtClean="0">
                <a:latin typeface="+mj-lt"/>
              </a:rPr>
              <a:t>	PCMH </a:t>
            </a:r>
            <a:r>
              <a:rPr lang="en-US" sz="1800" dirty="0">
                <a:latin typeface="+mj-lt"/>
              </a:rPr>
              <a:t>1A: Patient-Centered Appointment Access </a:t>
            </a:r>
            <a:r>
              <a:rPr lang="en-US" sz="1800" dirty="0" smtClean="0">
                <a:latin typeface="+mj-lt"/>
              </a:rPr>
              <a:t>--</a:t>
            </a:r>
            <a:r>
              <a:rPr lang="en-US" sz="1800" b="1" dirty="0" smtClean="0">
                <a:latin typeface="+mj-lt"/>
              </a:rPr>
              <a:t>MUST </a:t>
            </a:r>
            <a:r>
              <a:rPr lang="en-US" sz="1800" b="1" dirty="0">
                <a:latin typeface="+mj-lt"/>
              </a:rPr>
              <a:t>PASS </a:t>
            </a:r>
            <a:r>
              <a:rPr lang="en-US" sz="1800" dirty="0" smtClean="0">
                <a:latin typeface="+mj-lt"/>
              </a:rPr>
              <a:t>(4.5 points)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en-US" sz="1800" dirty="0" smtClean="0">
                <a:latin typeface="+mj-lt"/>
              </a:rPr>
              <a:t>	PCMH </a:t>
            </a:r>
            <a:r>
              <a:rPr lang="en-US" sz="1800" dirty="0">
                <a:latin typeface="+mj-lt"/>
              </a:rPr>
              <a:t>1B: 24/7 Access to Clinical Advice </a:t>
            </a:r>
            <a:r>
              <a:rPr lang="en-US" sz="1800" dirty="0" smtClean="0">
                <a:latin typeface="+mj-lt"/>
              </a:rPr>
              <a:t>(3.5 points)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en-US" sz="1800" dirty="0" smtClean="0">
                <a:latin typeface="+mj-lt"/>
              </a:rPr>
              <a:t>	PCMH </a:t>
            </a:r>
            <a:r>
              <a:rPr lang="en-US" sz="1800" dirty="0">
                <a:latin typeface="+mj-lt"/>
              </a:rPr>
              <a:t>1C: Electronic </a:t>
            </a:r>
            <a:r>
              <a:rPr lang="en-US" sz="1800" dirty="0" smtClean="0">
                <a:latin typeface="+mj-lt"/>
              </a:rPr>
              <a:t>Access (2 points)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856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667512"/>
          </a:xfrm>
        </p:spPr>
        <p:txBody>
          <a:bodyPr>
            <a:normAutofit/>
          </a:bodyPr>
          <a:lstStyle/>
          <a:p>
            <a:r>
              <a:rPr lang="en-US" sz="3600" b="1" dirty="0"/>
              <a:t>Scoring and Documentation </a:t>
            </a:r>
            <a:r>
              <a:rPr lang="en-US" sz="3600" b="1" dirty="0" smtClean="0"/>
              <a:t>Example(2/5)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+mj-lt"/>
              </a:rPr>
              <a:t>The practice has a written process and defined standards for providing access to appointments, and regularly assesses its performance </a:t>
            </a:r>
            <a:r>
              <a:rPr lang="en-US" sz="1800" dirty="0" smtClean="0">
                <a:latin typeface="+mj-lt"/>
              </a:rPr>
              <a:t>on below factors: 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+mj-lt"/>
              </a:rPr>
              <a:t>F1.Providing </a:t>
            </a:r>
            <a:r>
              <a:rPr lang="en-US" sz="1800" dirty="0">
                <a:latin typeface="+mj-lt"/>
              </a:rPr>
              <a:t>routine and urgent same-day appointments – CRITICAL FACTOR </a:t>
            </a:r>
            <a:endParaRPr lang="en-US" sz="1800" dirty="0" smtClean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+mj-lt"/>
              </a:rPr>
              <a:t>F</a:t>
            </a:r>
            <a:r>
              <a:rPr lang="en-US" sz="1800" dirty="0" smtClean="0">
                <a:latin typeface="+mj-lt"/>
              </a:rPr>
              <a:t>2.Providing </a:t>
            </a:r>
            <a:r>
              <a:rPr lang="en-US" sz="1800" dirty="0">
                <a:latin typeface="+mj-lt"/>
              </a:rPr>
              <a:t>routine and urgent-care appointments outside regular business hours </a:t>
            </a:r>
            <a:endParaRPr lang="en-US" sz="1800" dirty="0" smtClean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+mj-lt"/>
              </a:rPr>
              <a:t>F3.Providing </a:t>
            </a:r>
            <a:r>
              <a:rPr lang="en-US" sz="1800" dirty="0">
                <a:latin typeface="+mj-lt"/>
              </a:rPr>
              <a:t>alternative types of clinical encounters </a:t>
            </a:r>
            <a:endParaRPr lang="en-US" sz="1800" dirty="0" smtClean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+mj-lt"/>
              </a:rPr>
              <a:t>F4.Availability </a:t>
            </a:r>
            <a:r>
              <a:rPr lang="en-US" sz="1800" dirty="0">
                <a:latin typeface="+mj-lt"/>
              </a:rPr>
              <a:t>of appointments </a:t>
            </a:r>
            <a:endParaRPr lang="en-US" sz="1800" dirty="0" smtClean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+mj-lt"/>
              </a:rPr>
              <a:t>F5.Monitoring </a:t>
            </a:r>
            <a:r>
              <a:rPr lang="en-US" sz="1800" dirty="0">
                <a:latin typeface="+mj-lt"/>
              </a:rPr>
              <a:t>no-show rates </a:t>
            </a:r>
            <a:endParaRPr lang="en-US" sz="1800" dirty="0" smtClean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+mj-lt"/>
              </a:rPr>
              <a:t>F6.Acting </a:t>
            </a:r>
            <a:r>
              <a:rPr lang="en-US" sz="1800" dirty="0">
                <a:latin typeface="+mj-lt"/>
              </a:rPr>
              <a:t>on identified opportunities to improve access</a:t>
            </a:r>
          </a:p>
        </p:txBody>
      </p:sp>
    </p:spTree>
    <p:extLst>
      <p:ext uri="{BB962C8B-B14F-4D97-AF65-F5344CB8AC3E}">
        <p14:creationId xmlns:p14="http://schemas.microsoft.com/office/powerpoint/2010/main" val="12574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1826</TotalTime>
  <Words>644</Words>
  <Application>Microsoft Office PowerPoint</Application>
  <PresentationFormat>On-screen Show (4:3)</PresentationFormat>
  <Paragraphs>93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PCMH: Patient Centered Medical          Home </vt:lpstr>
      <vt:lpstr>Agenda</vt:lpstr>
      <vt:lpstr>Introduction</vt:lpstr>
      <vt:lpstr>Characteristics of the PCMH </vt:lpstr>
      <vt:lpstr>Eligible Applicants</vt:lpstr>
      <vt:lpstr>Quality Standards (1/2)</vt:lpstr>
      <vt:lpstr>PowerPoint Presentation</vt:lpstr>
      <vt:lpstr>Scoring and Documentation Example(1/5)</vt:lpstr>
      <vt:lpstr>Scoring and Documentation Example(2/5)</vt:lpstr>
      <vt:lpstr>PCMH 1: Patient-Centered Access(3/5)</vt:lpstr>
      <vt:lpstr>Scoring and Documentation Example(4/5)</vt:lpstr>
      <vt:lpstr>Scoring and Documentation Example(4/5)</vt:lpstr>
      <vt:lpstr> Benefits of PCMH (1/2) </vt:lpstr>
      <vt:lpstr> Benefits of PCMH (2/2)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PCMH: Patient Centered Medical Home </dc:title>
  <dc:creator>Gauri Raut</dc:creator>
  <cp:lastModifiedBy>Gauri Raut</cp:lastModifiedBy>
  <cp:revision>54</cp:revision>
  <dcterms:created xsi:type="dcterms:W3CDTF">2017-01-23T13:03:05Z</dcterms:created>
  <dcterms:modified xsi:type="dcterms:W3CDTF">2017-02-24T21:20:23Z</dcterms:modified>
</cp:coreProperties>
</file>