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715"/>
  </p:normalViewPr>
  <p:slideViewPr>
    <p:cSldViewPr>
      <p:cViewPr varScale="1">
        <p:scale>
          <a:sx n="93" d="100"/>
          <a:sy n="93" d="100"/>
        </p:scale>
        <p:origin x="216" y="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AF09-9268-A143-A964-126C747E1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0C039-A8D8-7244-9DA5-312C5707E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012D-97D6-9546-8B05-9AEE06EC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EEEE-E475-484E-906F-5E3F9B8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7DE73-8A19-414B-B56A-FB8D5493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567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C8E1-79CC-5E49-A2BA-A60CCF69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69BE-ABBC-3A46-90D4-78F298AF8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D9A5-2127-604B-913D-E4F00316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9632-7AE4-344D-9EC6-697B8660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A15F-055E-364B-9F6F-2DDDCADA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73437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0D70B-90E5-F54E-A79A-C81E30600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4D1F-05AD-2C4A-85BA-D67CD1A0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61CD-EBDB-E147-9EA5-2B61B43E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FDE7-DE0C-324D-8485-86D60F53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0F04-9646-404D-933A-6A78F8A2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81794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2301" y="1272032"/>
            <a:ext cx="7867396" cy="188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525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9570" y="4759745"/>
            <a:ext cx="9912858" cy="1040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26F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5"/>
              </a:lnSpc>
            </a:pPr>
            <a:r>
              <a:rPr spc="-125" dirty="0"/>
              <a:t>12 </a:t>
            </a:r>
            <a:r>
              <a:rPr spc="-110" dirty="0"/>
              <a:t>November</a:t>
            </a:r>
            <a:r>
              <a:rPr spc="-195" dirty="0"/>
              <a:t> </a:t>
            </a:r>
            <a:r>
              <a:rPr spc="-130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0"/>
              </a:lnSpc>
            </a:pPr>
            <a:r>
              <a:rPr spc="-220" dirty="0"/>
              <a:t>CC4002NI </a:t>
            </a:r>
            <a:r>
              <a:rPr spc="-245" dirty="0"/>
              <a:t>INFORMATION</a:t>
            </a:r>
            <a:r>
              <a:rPr spc="-80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‹#›</a:t>
            </a:fld>
            <a:endParaRPr spc="-130" dirty="0"/>
          </a:p>
        </p:txBody>
      </p:sp>
    </p:spTree>
    <p:extLst>
      <p:ext uri="{BB962C8B-B14F-4D97-AF65-F5344CB8AC3E}">
        <p14:creationId xmlns:p14="http://schemas.microsoft.com/office/powerpoint/2010/main" val="53168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1451" y="1036571"/>
            <a:ext cx="5423535" cy="3552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5"/>
              </a:lnSpc>
            </a:pPr>
            <a:r>
              <a:rPr spc="-125" dirty="0"/>
              <a:t>12 </a:t>
            </a:r>
            <a:r>
              <a:rPr spc="-110" dirty="0"/>
              <a:t>November</a:t>
            </a:r>
            <a:r>
              <a:rPr spc="-195" dirty="0"/>
              <a:t> </a:t>
            </a:r>
            <a:r>
              <a:rPr spc="-130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470"/>
              </a:lnSpc>
            </a:pPr>
            <a:r>
              <a:rPr spc="-220" dirty="0"/>
              <a:t>CC4002NI </a:t>
            </a:r>
            <a:r>
              <a:rPr spc="-245" dirty="0"/>
              <a:t>INFORMATION</a:t>
            </a:r>
            <a:r>
              <a:rPr spc="-80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‹#›</a:t>
            </a:fld>
            <a:endParaRPr spc="-130" dirty="0"/>
          </a:p>
        </p:txBody>
      </p:sp>
    </p:spTree>
    <p:extLst>
      <p:ext uri="{BB962C8B-B14F-4D97-AF65-F5344CB8AC3E}">
        <p14:creationId xmlns:p14="http://schemas.microsoft.com/office/powerpoint/2010/main" val="224295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905C-32CD-1849-B4EA-CDA24370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307E-A90B-4A4D-AE39-76031E02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8512-E138-3F44-A361-0CBA1065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A6EE-4685-E14B-833D-BD1F10DE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E32E-6425-7C4E-A5DC-35FB805B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69148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02F7-D707-B644-A6BF-B29007EB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19E41-8DB5-A54D-A7A8-6C330282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E26-E78D-4E4E-B346-720AE018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C8E3-157E-C641-AC1F-33116E65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2A71-5CD1-7344-A038-9FEC990E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8154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849C-915C-4144-9C12-B8273DEE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0369-73E2-8B49-AA4E-1BF2F87D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80D9-8E9A-D649-AAC4-37CD20D9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A7E3-3602-5249-BFF6-193683A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FF77-8D4B-7748-B30D-6F7C6B54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B4D59-5182-0944-840B-7651D06A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086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D3E1-E136-1941-989B-FAD10C58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4BEB7-42EA-FE46-898C-08DE28DF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91C4-DC25-3B46-99AD-DF5956FB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6E52-B2A5-E447-BF23-8DE0131AF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B95EB-F2C7-CD4B-A7C4-B11FDEBC6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3C713-985A-8B4A-B2BC-5FF51699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AB4C1-4EFA-FD4D-ADC6-C96DA6CB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D925-A509-9A42-A7CC-4E576F80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81392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65B1-DD47-054C-A781-D600456B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4F390-CA05-CF4E-B617-52D40FC4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CC54E-28E5-6E4C-9AD1-0ED0BBF2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AFAC9-252F-E746-9722-149F0169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339023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3F47E-8ED3-FC47-9F73-3D3995B0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D6CB-2DC0-7D48-9403-A153FF5A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4532-ABCA-0B4D-9F1A-B63FD24E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17666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9B72-7E5D-9745-9752-ACD1CE44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1D84-0E37-8E47-8816-525DCC84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1F3D1-F2FD-1B41-B8AE-A5B1CF26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753D4-B27C-E849-868F-C9D49534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9D9D-4AA5-E040-9FC1-8A90266D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3F7EE-61B6-E94F-A626-6B3E0BD1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286227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7176-EBED-6F40-A669-C590A5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785EC-F00D-B840-B949-00646A87A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C4A94-5F4A-8A42-9E9B-C668385F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CE5E7-A72E-8C43-859E-6B2599AA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6ACD2-C1E1-4944-BF36-0D672A12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44B6F-F053-264B-8BF8-E1FD130E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68164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3CA4A-EE2C-014C-86AD-6C176271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D4241-8C4B-714D-954C-212563A03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B103-828F-D344-B8D7-E96AE551F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0"/>
              </a:lnSpc>
            </a:pPr>
            <a:r>
              <a:rPr lang="en-AU" spc="-220"/>
              <a:t>CC4002NI </a:t>
            </a:r>
            <a:r>
              <a:rPr lang="en-AU" spc="-245"/>
              <a:t>INFORMATION</a:t>
            </a:r>
            <a:r>
              <a:rPr lang="en-AU" spc="-80"/>
              <a:t> </a:t>
            </a:r>
            <a:r>
              <a:rPr lang="en-AU" spc="-400"/>
              <a:t>SYSTEMS</a:t>
            </a:r>
            <a:endParaRPr lang="en-AU" spc="-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8459-AC95-1042-8B2F-EA6307ED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475"/>
              </a:lnSpc>
            </a:pPr>
            <a:r>
              <a:rPr lang="en-AU" spc="-125"/>
              <a:t>12 </a:t>
            </a:r>
            <a:r>
              <a:rPr lang="en-AU" spc="-110"/>
              <a:t>November</a:t>
            </a:r>
            <a:r>
              <a:rPr lang="en-AU" spc="-195"/>
              <a:t> </a:t>
            </a:r>
            <a:r>
              <a:rPr lang="en-AU" spc="-130"/>
              <a:t>2017</a:t>
            </a:r>
            <a:endParaRPr lang="en-AU" spc="-13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D025-5A91-7140-BB08-FFBD854F0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2470"/>
              </a:lnSpc>
            </a:pPr>
            <a:fld id="{81D60167-4931-47E6-BA6A-407CBD079E47}" type="slidenum">
              <a:rPr lang="en-AU" spc="-130" smtClean="0"/>
              <a:t>‹#›</a:t>
            </a:fld>
            <a:endParaRPr lang="en-AU" spc="-130" dirty="0"/>
          </a:p>
        </p:txBody>
      </p:sp>
    </p:spTree>
    <p:extLst>
      <p:ext uri="{BB962C8B-B14F-4D97-AF65-F5344CB8AC3E}">
        <p14:creationId xmlns:p14="http://schemas.microsoft.com/office/powerpoint/2010/main" val="177359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" y="1701402"/>
            <a:ext cx="10996675" cy="102784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 indent="2261870">
              <a:lnSpc>
                <a:spcPts val="6730"/>
              </a:lnSpc>
              <a:spcBef>
                <a:spcPts val="1315"/>
              </a:spcBef>
            </a:pPr>
            <a:r>
              <a:rPr spc="-409" dirty="0"/>
              <a:t>Branching </a:t>
            </a:r>
            <a:r>
              <a:rPr spc="-420" dirty="0"/>
              <a:t>And</a:t>
            </a:r>
            <a:r>
              <a:rPr spc="-590" dirty="0"/>
              <a:t> </a:t>
            </a:r>
            <a:r>
              <a:rPr spc="-175" dirty="0"/>
              <a:t>Iteration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533400" y="4759745"/>
            <a:ext cx="10519028" cy="46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0855" marR="5080" indent="3673475">
              <a:lnSpc>
                <a:spcPct val="138800"/>
              </a:lnSpc>
              <a:spcBef>
                <a:spcPts val="95"/>
              </a:spcBef>
            </a:pPr>
            <a:r>
              <a:rPr lang="en-AU" spc="65" dirty="0"/>
              <a:t>Subash Acharya</a:t>
            </a:r>
            <a:endParaRPr spc="80" dirty="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4093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0" dirty="0"/>
              <a:t>Logical</a:t>
            </a:r>
            <a:r>
              <a:rPr sz="4800" spc="-434" dirty="0"/>
              <a:t> </a:t>
            </a:r>
            <a:r>
              <a:rPr sz="4800" spc="-235" dirty="0"/>
              <a:t>operators</a:t>
            </a:r>
            <a:endParaRPr sz="480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20" dirty="0"/>
              <a:t>CC4002NI </a:t>
            </a:r>
            <a:r>
              <a:rPr spc="-245" dirty="0"/>
              <a:t>INFORMATION</a:t>
            </a:r>
            <a:r>
              <a:rPr spc="-80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10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502412" y="1033520"/>
            <a:ext cx="6622415" cy="372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25825">
              <a:lnSpc>
                <a:spcPct val="126600"/>
              </a:lnSpc>
              <a:spcBef>
                <a:spcPts val="95"/>
              </a:spcBef>
              <a:tabLst>
                <a:tab pos="1966595" algn="l"/>
              </a:tabLst>
            </a:pPr>
            <a:r>
              <a:rPr sz="3200" spc="-5" dirty="0">
                <a:latin typeface="Courier New"/>
                <a:cs typeface="Courier New"/>
              </a:rPr>
              <a:t>hot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5" dirty="0">
                <a:latin typeface="Courier New"/>
                <a:cs typeface="Courier New"/>
              </a:rPr>
              <a:t>True  humi</a:t>
            </a:r>
            <a:r>
              <a:rPr sz="3200" dirty="0">
                <a:latin typeface="Courier New"/>
                <a:cs typeface="Courier New"/>
              </a:rPr>
              <a:t>d =	</a:t>
            </a:r>
            <a:r>
              <a:rPr sz="3200" spc="-5" dirty="0">
                <a:latin typeface="Courier New"/>
                <a:cs typeface="Courier New"/>
              </a:rPr>
              <a:t>False</a:t>
            </a: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ct val="126499"/>
              </a:lnSpc>
              <a:spcBef>
                <a:spcPts val="5"/>
              </a:spcBef>
            </a:pPr>
            <a:r>
              <a:rPr sz="3200" spc="-5" dirty="0">
                <a:latin typeface="Courier New"/>
                <a:cs typeface="Courier New"/>
              </a:rPr>
              <a:t>print(hot and humid) #False  print(hot or humid) </a:t>
            </a:r>
            <a:r>
              <a:rPr sz="3200" dirty="0">
                <a:latin typeface="Courier New"/>
                <a:cs typeface="Courier New"/>
              </a:rPr>
              <a:t>#True  print(not hot) </a:t>
            </a:r>
            <a:r>
              <a:rPr sz="3200" spc="-5" dirty="0">
                <a:latin typeface="Courier New"/>
                <a:cs typeface="Courier New"/>
              </a:rPr>
              <a:t>#False  print(not humid)</a:t>
            </a:r>
            <a:r>
              <a:rPr sz="3200" dirty="0">
                <a:latin typeface="Courier New"/>
                <a:cs typeface="Courier New"/>
              </a:rPr>
              <a:t> #True</a:t>
            </a:r>
          </a:p>
        </p:txBody>
      </p:sp>
      <p:sp>
        <p:nvSpPr>
          <p:cNvPr id="4" name="object 4"/>
          <p:cNvSpPr/>
          <p:nvPr/>
        </p:nvSpPr>
        <p:spPr>
          <a:xfrm>
            <a:off x="7189347" y="742382"/>
            <a:ext cx="4715510" cy="5067300"/>
          </a:xfrm>
          <a:custGeom>
            <a:avLst/>
            <a:gdLst/>
            <a:ahLst/>
            <a:cxnLst/>
            <a:rect l="l" t="t" r="r" b="b"/>
            <a:pathLst>
              <a:path w="4715509" h="5067300">
                <a:moveTo>
                  <a:pt x="3020630" y="4597400"/>
                </a:moveTo>
                <a:lnTo>
                  <a:pt x="1800474" y="4597400"/>
                </a:lnTo>
                <a:lnTo>
                  <a:pt x="1825077" y="4648200"/>
                </a:lnTo>
                <a:lnTo>
                  <a:pt x="1851523" y="4686300"/>
                </a:lnTo>
                <a:lnTo>
                  <a:pt x="1879728" y="4737100"/>
                </a:lnTo>
                <a:lnTo>
                  <a:pt x="1909609" y="4787900"/>
                </a:lnTo>
                <a:lnTo>
                  <a:pt x="1941083" y="4826000"/>
                </a:lnTo>
                <a:lnTo>
                  <a:pt x="1974067" y="4864100"/>
                </a:lnTo>
                <a:lnTo>
                  <a:pt x="2008477" y="4902200"/>
                </a:lnTo>
                <a:lnTo>
                  <a:pt x="2044229" y="4927600"/>
                </a:lnTo>
                <a:lnTo>
                  <a:pt x="2081241" y="4953000"/>
                </a:lnTo>
                <a:lnTo>
                  <a:pt x="2119429" y="4978400"/>
                </a:lnTo>
                <a:lnTo>
                  <a:pt x="2158710" y="5003800"/>
                </a:lnTo>
                <a:lnTo>
                  <a:pt x="2199000" y="5029200"/>
                </a:lnTo>
                <a:lnTo>
                  <a:pt x="2316075" y="5067300"/>
                </a:lnTo>
                <a:lnTo>
                  <a:pt x="2508967" y="5067300"/>
                </a:lnTo>
                <a:lnTo>
                  <a:pt x="2620286" y="5029200"/>
                </a:lnTo>
                <a:lnTo>
                  <a:pt x="2656236" y="5016500"/>
                </a:lnTo>
                <a:lnTo>
                  <a:pt x="2691492" y="4991100"/>
                </a:lnTo>
                <a:lnTo>
                  <a:pt x="2725984" y="4965700"/>
                </a:lnTo>
                <a:lnTo>
                  <a:pt x="2759641" y="4940300"/>
                </a:lnTo>
                <a:lnTo>
                  <a:pt x="2792394" y="4914900"/>
                </a:lnTo>
                <a:lnTo>
                  <a:pt x="2824173" y="4889500"/>
                </a:lnTo>
                <a:lnTo>
                  <a:pt x="2854908" y="4851400"/>
                </a:lnTo>
                <a:lnTo>
                  <a:pt x="2884529" y="4826000"/>
                </a:lnTo>
                <a:lnTo>
                  <a:pt x="2912966" y="4787900"/>
                </a:lnTo>
                <a:lnTo>
                  <a:pt x="2940148" y="4749800"/>
                </a:lnTo>
                <a:lnTo>
                  <a:pt x="2966007" y="4699000"/>
                </a:lnTo>
                <a:lnTo>
                  <a:pt x="2990473" y="4660900"/>
                </a:lnTo>
                <a:lnTo>
                  <a:pt x="3013474" y="4610100"/>
                </a:lnTo>
                <a:lnTo>
                  <a:pt x="3020630" y="4597400"/>
                </a:lnTo>
                <a:close/>
              </a:path>
              <a:path w="4715509" h="5067300">
                <a:moveTo>
                  <a:pt x="1428243" y="4762500"/>
                </a:moveTo>
                <a:lnTo>
                  <a:pt x="1313612" y="4762500"/>
                </a:lnTo>
                <a:lnTo>
                  <a:pt x="1351732" y="4775200"/>
                </a:lnTo>
                <a:lnTo>
                  <a:pt x="1389963" y="4775200"/>
                </a:lnTo>
                <a:lnTo>
                  <a:pt x="1428243" y="4762500"/>
                </a:lnTo>
                <a:close/>
              </a:path>
              <a:path w="4715509" h="5067300">
                <a:moveTo>
                  <a:pt x="1206212" y="444500"/>
                </a:moveTo>
                <a:lnTo>
                  <a:pt x="1108317" y="444500"/>
                </a:lnTo>
                <a:lnTo>
                  <a:pt x="1059302" y="457200"/>
                </a:lnTo>
                <a:lnTo>
                  <a:pt x="1021895" y="457200"/>
                </a:lnTo>
                <a:lnTo>
                  <a:pt x="949361" y="482600"/>
                </a:lnTo>
                <a:lnTo>
                  <a:pt x="914313" y="508000"/>
                </a:lnTo>
                <a:lnTo>
                  <a:pt x="880130" y="520700"/>
                </a:lnTo>
                <a:lnTo>
                  <a:pt x="846853" y="546100"/>
                </a:lnTo>
                <a:lnTo>
                  <a:pt x="814519" y="571500"/>
                </a:lnTo>
                <a:lnTo>
                  <a:pt x="783170" y="596900"/>
                </a:lnTo>
                <a:lnTo>
                  <a:pt x="752845" y="622300"/>
                </a:lnTo>
                <a:lnTo>
                  <a:pt x="723583" y="647700"/>
                </a:lnTo>
                <a:lnTo>
                  <a:pt x="695423" y="685800"/>
                </a:lnTo>
                <a:lnTo>
                  <a:pt x="668407" y="711200"/>
                </a:lnTo>
                <a:lnTo>
                  <a:pt x="642573" y="749300"/>
                </a:lnTo>
                <a:lnTo>
                  <a:pt x="617960" y="787400"/>
                </a:lnTo>
                <a:lnTo>
                  <a:pt x="594609" y="825500"/>
                </a:lnTo>
                <a:lnTo>
                  <a:pt x="572558" y="863600"/>
                </a:lnTo>
                <a:lnTo>
                  <a:pt x="551849" y="914400"/>
                </a:lnTo>
                <a:lnTo>
                  <a:pt x="532519" y="952500"/>
                </a:lnTo>
                <a:lnTo>
                  <a:pt x="514609" y="1003300"/>
                </a:lnTo>
                <a:lnTo>
                  <a:pt x="498159" y="1041400"/>
                </a:lnTo>
                <a:lnTo>
                  <a:pt x="483208" y="1092200"/>
                </a:lnTo>
                <a:lnTo>
                  <a:pt x="469795" y="1143000"/>
                </a:lnTo>
                <a:lnTo>
                  <a:pt x="457960" y="1193800"/>
                </a:lnTo>
                <a:lnTo>
                  <a:pt x="447743" y="1244600"/>
                </a:lnTo>
                <a:lnTo>
                  <a:pt x="439184" y="1295400"/>
                </a:lnTo>
                <a:lnTo>
                  <a:pt x="432321" y="1346200"/>
                </a:lnTo>
                <a:lnTo>
                  <a:pt x="427195" y="1397000"/>
                </a:lnTo>
                <a:lnTo>
                  <a:pt x="423846" y="1447800"/>
                </a:lnTo>
                <a:lnTo>
                  <a:pt x="422312" y="1498600"/>
                </a:lnTo>
                <a:lnTo>
                  <a:pt x="422633" y="1562100"/>
                </a:lnTo>
                <a:lnTo>
                  <a:pt x="424850" y="1612900"/>
                </a:lnTo>
                <a:lnTo>
                  <a:pt x="429001" y="1663700"/>
                </a:lnTo>
                <a:lnTo>
                  <a:pt x="425064" y="1689100"/>
                </a:lnTo>
                <a:lnTo>
                  <a:pt x="384561" y="1689100"/>
                </a:lnTo>
                <a:lnTo>
                  <a:pt x="345056" y="1701800"/>
                </a:lnTo>
                <a:lnTo>
                  <a:pt x="306734" y="1727200"/>
                </a:lnTo>
                <a:lnTo>
                  <a:pt x="269781" y="1752600"/>
                </a:lnTo>
                <a:lnTo>
                  <a:pt x="234382" y="1778000"/>
                </a:lnTo>
                <a:lnTo>
                  <a:pt x="200723" y="1803400"/>
                </a:lnTo>
                <a:lnTo>
                  <a:pt x="168990" y="1841500"/>
                </a:lnTo>
                <a:lnTo>
                  <a:pt x="139367" y="1879600"/>
                </a:lnTo>
                <a:lnTo>
                  <a:pt x="112041" y="1930400"/>
                </a:lnTo>
                <a:lnTo>
                  <a:pt x="87196" y="1981200"/>
                </a:lnTo>
                <a:lnTo>
                  <a:pt x="65019" y="2032000"/>
                </a:lnTo>
                <a:lnTo>
                  <a:pt x="47541" y="2070100"/>
                </a:lnTo>
                <a:lnTo>
                  <a:pt x="32856" y="2120900"/>
                </a:lnTo>
                <a:lnTo>
                  <a:pt x="20925" y="2171700"/>
                </a:lnTo>
                <a:lnTo>
                  <a:pt x="11712" y="2222500"/>
                </a:lnTo>
                <a:lnTo>
                  <a:pt x="5179" y="2273300"/>
                </a:lnTo>
                <a:lnTo>
                  <a:pt x="1287" y="2324100"/>
                </a:lnTo>
                <a:lnTo>
                  <a:pt x="0" y="2374900"/>
                </a:lnTo>
                <a:lnTo>
                  <a:pt x="1278" y="2425700"/>
                </a:lnTo>
                <a:lnTo>
                  <a:pt x="5086" y="2476500"/>
                </a:lnTo>
                <a:lnTo>
                  <a:pt x="11385" y="2527300"/>
                </a:lnTo>
                <a:lnTo>
                  <a:pt x="20138" y="2578100"/>
                </a:lnTo>
                <a:lnTo>
                  <a:pt x="31306" y="2628900"/>
                </a:lnTo>
                <a:lnTo>
                  <a:pt x="44852" y="2679700"/>
                </a:lnTo>
                <a:lnTo>
                  <a:pt x="60738" y="2717800"/>
                </a:lnTo>
                <a:lnTo>
                  <a:pt x="78928" y="2768600"/>
                </a:lnTo>
                <a:lnTo>
                  <a:pt x="99382" y="2806700"/>
                </a:lnTo>
                <a:lnTo>
                  <a:pt x="122064" y="2844800"/>
                </a:lnTo>
                <a:lnTo>
                  <a:pt x="146935" y="2882900"/>
                </a:lnTo>
                <a:lnTo>
                  <a:pt x="173958" y="2921000"/>
                </a:lnTo>
                <a:lnTo>
                  <a:pt x="203096" y="2946400"/>
                </a:lnTo>
                <a:lnTo>
                  <a:pt x="234310" y="2984500"/>
                </a:lnTo>
                <a:lnTo>
                  <a:pt x="211449" y="3022600"/>
                </a:lnTo>
                <a:lnTo>
                  <a:pt x="190710" y="3060700"/>
                </a:lnTo>
                <a:lnTo>
                  <a:pt x="172135" y="3098800"/>
                </a:lnTo>
                <a:lnTo>
                  <a:pt x="155767" y="3149600"/>
                </a:lnTo>
                <a:lnTo>
                  <a:pt x="141648" y="3187700"/>
                </a:lnTo>
                <a:lnTo>
                  <a:pt x="129821" y="3238500"/>
                </a:lnTo>
                <a:lnTo>
                  <a:pt x="120326" y="3289300"/>
                </a:lnTo>
                <a:lnTo>
                  <a:pt x="113208" y="3340100"/>
                </a:lnTo>
                <a:lnTo>
                  <a:pt x="108508" y="3390900"/>
                </a:lnTo>
                <a:lnTo>
                  <a:pt x="106269" y="3441700"/>
                </a:lnTo>
                <a:lnTo>
                  <a:pt x="106533" y="3492500"/>
                </a:lnTo>
                <a:lnTo>
                  <a:pt x="109342" y="3543300"/>
                </a:lnTo>
                <a:lnTo>
                  <a:pt x="115434" y="3594100"/>
                </a:lnTo>
                <a:lnTo>
                  <a:pt x="124477" y="3644900"/>
                </a:lnTo>
                <a:lnTo>
                  <a:pt x="136334" y="3695700"/>
                </a:lnTo>
                <a:lnTo>
                  <a:pt x="150869" y="3746500"/>
                </a:lnTo>
                <a:lnTo>
                  <a:pt x="167946" y="3797300"/>
                </a:lnTo>
                <a:lnTo>
                  <a:pt x="187430" y="3848100"/>
                </a:lnTo>
                <a:lnTo>
                  <a:pt x="209185" y="3886200"/>
                </a:lnTo>
                <a:lnTo>
                  <a:pt x="233074" y="3924300"/>
                </a:lnTo>
                <a:lnTo>
                  <a:pt x="258962" y="3962400"/>
                </a:lnTo>
                <a:lnTo>
                  <a:pt x="286713" y="4000500"/>
                </a:lnTo>
                <a:lnTo>
                  <a:pt x="316191" y="4038600"/>
                </a:lnTo>
                <a:lnTo>
                  <a:pt x="347260" y="4064000"/>
                </a:lnTo>
                <a:lnTo>
                  <a:pt x="379783" y="4089400"/>
                </a:lnTo>
                <a:lnTo>
                  <a:pt x="413626" y="4102100"/>
                </a:lnTo>
                <a:lnTo>
                  <a:pt x="448652" y="4127500"/>
                </a:lnTo>
                <a:lnTo>
                  <a:pt x="484725" y="4140200"/>
                </a:lnTo>
                <a:lnTo>
                  <a:pt x="521710" y="4140200"/>
                </a:lnTo>
                <a:lnTo>
                  <a:pt x="559470" y="4152900"/>
                </a:lnTo>
                <a:lnTo>
                  <a:pt x="639694" y="4152900"/>
                </a:lnTo>
                <a:lnTo>
                  <a:pt x="642615" y="4165600"/>
                </a:lnTo>
                <a:lnTo>
                  <a:pt x="645663" y="4165600"/>
                </a:lnTo>
                <a:lnTo>
                  <a:pt x="667496" y="4216400"/>
                </a:lnTo>
                <a:lnTo>
                  <a:pt x="690710" y="4267200"/>
                </a:lnTo>
                <a:lnTo>
                  <a:pt x="715244" y="4318000"/>
                </a:lnTo>
                <a:lnTo>
                  <a:pt x="741037" y="4356100"/>
                </a:lnTo>
                <a:lnTo>
                  <a:pt x="768030" y="4406900"/>
                </a:lnTo>
                <a:lnTo>
                  <a:pt x="796161" y="4445000"/>
                </a:lnTo>
                <a:lnTo>
                  <a:pt x="825370" y="4483100"/>
                </a:lnTo>
                <a:lnTo>
                  <a:pt x="855596" y="4521200"/>
                </a:lnTo>
                <a:lnTo>
                  <a:pt x="886779" y="4546600"/>
                </a:lnTo>
                <a:lnTo>
                  <a:pt x="918859" y="4584700"/>
                </a:lnTo>
                <a:lnTo>
                  <a:pt x="951776" y="4610100"/>
                </a:lnTo>
                <a:lnTo>
                  <a:pt x="985467" y="4635500"/>
                </a:lnTo>
                <a:lnTo>
                  <a:pt x="1019874" y="4660900"/>
                </a:lnTo>
                <a:lnTo>
                  <a:pt x="1054935" y="4686300"/>
                </a:lnTo>
                <a:lnTo>
                  <a:pt x="1090591" y="4699000"/>
                </a:lnTo>
                <a:lnTo>
                  <a:pt x="1126780" y="4724400"/>
                </a:lnTo>
                <a:lnTo>
                  <a:pt x="1200517" y="4749800"/>
                </a:lnTo>
                <a:lnTo>
                  <a:pt x="1237944" y="4749800"/>
                </a:lnTo>
                <a:lnTo>
                  <a:pt x="1275662" y="4762500"/>
                </a:lnTo>
                <a:lnTo>
                  <a:pt x="1466513" y="4762500"/>
                </a:lnTo>
                <a:lnTo>
                  <a:pt x="1655582" y="4699000"/>
                </a:lnTo>
                <a:lnTo>
                  <a:pt x="1729017" y="4648200"/>
                </a:lnTo>
                <a:lnTo>
                  <a:pt x="1765023" y="4622800"/>
                </a:lnTo>
                <a:lnTo>
                  <a:pt x="1800474" y="4597400"/>
                </a:lnTo>
                <a:lnTo>
                  <a:pt x="3020630" y="4597400"/>
                </a:lnTo>
                <a:lnTo>
                  <a:pt x="3054806" y="4521200"/>
                </a:lnTo>
                <a:lnTo>
                  <a:pt x="3072997" y="4470400"/>
                </a:lnTo>
                <a:lnTo>
                  <a:pt x="3089444" y="4419600"/>
                </a:lnTo>
                <a:lnTo>
                  <a:pt x="3104078" y="4356100"/>
                </a:lnTo>
                <a:lnTo>
                  <a:pt x="3116829" y="4305300"/>
                </a:lnTo>
                <a:lnTo>
                  <a:pt x="3779989" y="4305300"/>
                </a:lnTo>
                <a:lnTo>
                  <a:pt x="3795345" y="4292600"/>
                </a:lnTo>
                <a:lnTo>
                  <a:pt x="3824869" y="4267200"/>
                </a:lnTo>
                <a:lnTo>
                  <a:pt x="3853136" y="4229100"/>
                </a:lnTo>
                <a:lnTo>
                  <a:pt x="3880081" y="4203700"/>
                </a:lnTo>
                <a:lnTo>
                  <a:pt x="3905637" y="4165600"/>
                </a:lnTo>
                <a:lnTo>
                  <a:pt x="3929738" y="4127500"/>
                </a:lnTo>
                <a:lnTo>
                  <a:pt x="3952317" y="4076700"/>
                </a:lnTo>
                <a:lnTo>
                  <a:pt x="3973308" y="4038600"/>
                </a:lnTo>
                <a:lnTo>
                  <a:pt x="3992644" y="3987800"/>
                </a:lnTo>
                <a:lnTo>
                  <a:pt x="4010260" y="3949700"/>
                </a:lnTo>
                <a:lnTo>
                  <a:pt x="4026088" y="3898900"/>
                </a:lnTo>
                <a:lnTo>
                  <a:pt x="4040063" y="3848100"/>
                </a:lnTo>
                <a:lnTo>
                  <a:pt x="4052118" y="3797300"/>
                </a:lnTo>
                <a:lnTo>
                  <a:pt x="4062186" y="3746500"/>
                </a:lnTo>
                <a:lnTo>
                  <a:pt x="4070201" y="3695700"/>
                </a:lnTo>
                <a:lnTo>
                  <a:pt x="4076098" y="3644900"/>
                </a:lnTo>
                <a:lnTo>
                  <a:pt x="4079808" y="3581400"/>
                </a:lnTo>
                <a:lnTo>
                  <a:pt x="4081267" y="3530600"/>
                </a:lnTo>
                <a:lnTo>
                  <a:pt x="4174120" y="3505200"/>
                </a:lnTo>
                <a:lnTo>
                  <a:pt x="4219257" y="3479800"/>
                </a:lnTo>
                <a:lnTo>
                  <a:pt x="4263353" y="3454400"/>
                </a:lnTo>
                <a:lnTo>
                  <a:pt x="4306270" y="3429000"/>
                </a:lnTo>
                <a:lnTo>
                  <a:pt x="4347872" y="3390900"/>
                </a:lnTo>
                <a:lnTo>
                  <a:pt x="4388020" y="3352800"/>
                </a:lnTo>
                <a:lnTo>
                  <a:pt x="4426580" y="3314700"/>
                </a:lnTo>
                <a:lnTo>
                  <a:pt x="4454449" y="3276600"/>
                </a:lnTo>
                <a:lnTo>
                  <a:pt x="4480947" y="3251200"/>
                </a:lnTo>
                <a:lnTo>
                  <a:pt x="4506066" y="3213100"/>
                </a:lnTo>
                <a:lnTo>
                  <a:pt x="4529799" y="3175000"/>
                </a:lnTo>
                <a:lnTo>
                  <a:pt x="4552140" y="3136900"/>
                </a:lnTo>
                <a:lnTo>
                  <a:pt x="4573081" y="3098800"/>
                </a:lnTo>
                <a:lnTo>
                  <a:pt x="4592615" y="3060700"/>
                </a:lnTo>
                <a:lnTo>
                  <a:pt x="4610735" y="3009900"/>
                </a:lnTo>
                <a:lnTo>
                  <a:pt x="4627434" y="2971800"/>
                </a:lnTo>
                <a:lnTo>
                  <a:pt x="4642705" y="2921000"/>
                </a:lnTo>
                <a:lnTo>
                  <a:pt x="4656542" y="2882900"/>
                </a:lnTo>
                <a:lnTo>
                  <a:pt x="4668936" y="2832100"/>
                </a:lnTo>
                <a:lnTo>
                  <a:pt x="4679881" y="2794000"/>
                </a:lnTo>
                <a:lnTo>
                  <a:pt x="4689369" y="2743200"/>
                </a:lnTo>
                <a:lnTo>
                  <a:pt x="4697395" y="2692400"/>
                </a:lnTo>
                <a:lnTo>
                  <a:pt x="4703950" y="2641600"/>
                </a:lnTo>
                <a:lnTo>
                  <a:pt x="4709028" y="2590800"/>
                </a:lnTo>
                <a:lnTo>
                  <a:pt x="4712621" y="2552700"/>
                </a:lnTo>
                <a:lnTo>
                  <a:pt x="4714723" y="2501900"/>
                </a:lnTo>
                <a:lnTo>
                  <a:pt x="4715326" y="2451100"/>
                </a:lnTo>
                <a:lnTo>
                  <a:pt x="4714424" y="2400300"/>
                </a:lnTo>
                <a:lnTo>
                  <a:pt x="4712009" y="2349500"/>
                </a:lnTo>
                <a:lnTo>
                  <a:pt x="4708074" y="2298700"/>
                </a:lnTo>
                <a:lnTo>
                  <a:pt x="4702612" y="2260600"/>
                </a:lnTo>
                <a:lnTo>
                  <a:pt x="4695617" y="2209800"/>
                </a:lnTo>
                <a:lnTo>
                  <a:pt x="4687080" y="2159000"/>
                </a:lnTo>
                <a:lnTo>
                  <a:pt x="4676996" y="2108200"/>
                </a:lnTo>
                <a:lnTo>
                  <a:pt x="4665357" y="2070100"/>
                </a:lnTo>
                <a:lnTo>
                  <a:pt x="4652155" y="2019300"/>
                </a:lnTo>
                <a:lnTo>
                  <a:pt x="4637385" y="1968500"/>
                </a:lnTo>
                <a:lnTo>
                  <a:pt x="4621038" y="1930400"/>
                </a:lnTo>
                <a:lnTo>
                  <a:pt x="4603108" y="1879600"/>
                </a:lnTo>
                <a:lnTo>
                  <a:pt x="4583587" y="1841500"/>
                </a:lnTo>
                <a:lnTo>
                  <a:pt x="4562470" y="1790700"/>
                </a:lnTo>
                <a:lnTo>
                  <a:pt x="4570137" y="1765300"/>
                </a:lnTo>
                <a:lnTo>
                  <a:pt x="4577138" y="1739900"/>
                </a:lnTo>
                <a:lnTo>
                  <a:pt x="4589140" y="1689100"/>
                </a:lnTo>
                <a:lnTo>
                  <a:pt x="4597693" y="1625600"/>
                </a:lnTo>
                <a:lnTo>
                  <a:pt x="4603923" y="1574800"/>
                </a:lnTo>
                <a:lnTo>
                  <a:pt x="4607878" y="1524000"/>
                </a:lnTo>
                <a:lnTo>
                  <a:pt x="4609606" y="1473200"/>
                </a:lnTo>
                <a:lnTo>
                  <a:pt x="4609155" y="1422400"/>
                </a:lnTo>
                <a:lnTo>
                  <a:pt x="4606572" y="1371600"/>
                </a:lnTo>
                <a:lnTo>
                  <a:pt x="4601906" y="1320800"/>
                </a:lnTo>
                <a:lnTo>
                  <a:pt x="4595204" y="1270000"/>
                </a:lnTo>
                <a:lnTo>
                  <a:pt x="4586514" y="1219200"/>
                </a:lnTo>
                <a:lnTo>
                  <a:pt x="4575884" y="1168400"/>
                </a:lnTo>
                <a:lnTo>
                  <a:pt x="4563362" y="1130300"/>
                </a:lnTo>
                <a:lnTo>
                  <a:pt x="4548995" y="1079500"/>
                </a:lnTo>
                <a:lnTo>
                  <a:pt x="4532831" y="1041400"/>
                </a:lnTo>
                <a:lnTo>
                  <a:pt x="4514919" y="990600"/>
                </a:lnTo>
                <a:lnTo>
                  <a:pt x="4495305" y="952500"/>
                </a:lnTo>
                <a:lnTo>
                  <a:pt x="4474038" y="914400"/>
                </a:lnTo>
                <a:lnTo>
                  <a:pt x="4451166" y="876300"/>
                </a:lnTo>
                <a:lnTo>
                  <a:pt x="4426736" y="838200"/>
                </a:lnTo>
                <a:lnTo>
                  <a:pt x="4400796" y="800100"/>
                </a:lnTo>
                <a:lnTo>
                  <a:pt x="4373395" y="774700"/>
                </a:lnTo>
                <a:lnTo>
                  <a:pt x="4344579" y="736600"/>
                </a:lnTo>
                <a:lnTo>
                  <a:pt x="4314397" y="711200"/>
                </a:lnTo>
                <a:lnTo>
                  <a:pt x="4282896" y="685800"/>
                </a:lnTo>
                <a:lnTo>
                  <a:pt x="4250125" y="673100"/>
                </a:lnTo>
                <a:lnTo>
                  <a:pt x="4216131" y="647700"/>
                </a:lnTo>
                <a:lnTo>
                  <a:pt x="4180962" y="635000"/>
                </a:lnTo>
                <a:lnTo>
                  <a:pt x="4175126" y="596900"/>
                </a:lnTo>
                <a:lnTo>
                  <a:pt x="1530599" y="596900"/>
                </a:lnTo>
                <a:lnTo>
                  <a:pt x="1487275" y="558800"/>
                </a:lnTo>
                <a:lnTo>
                  <a:pt x="1442679" y="520700"/>
                </a:lnTo>
                <a:lnTo>
                  <a:pt x="1396971" y="495300"/>
                </a:lnTo>
                <a:lnTo>
                  <a:pt x="1206212" y="444500"/>
                </a:lnTo>
                <a:close/>
              </a:path>
              <a:path w="4715509" h="5067300">
                <a:moveTo>
                  <a:pt x="3779989" y="4305300"/>
                </a:moveTo>
                <a:lnTo>
                  <a:pt x="3116829" y="4305300"/>
                </a:lnTo>
                <a:lnTo>
                  <a:pt x="3160008" y="4343400"/>
                </a:lnTo>
                <a:lnTo>
                  <a:pt x="3204819" y="4368800"/>
                </a:lnTo>
                <a:lnTo>
                  <a:pt x="3251040" y="4394200"/>
                </a:lnTo>
                <a:lnTo>
                  <a:pt x="3298451" y="4419600"/>
                </a:lnTo>
                <a:lnTo>
                  <a:pt x="3395967" y="4445000"/>
                </a:lnTo>
                <a:lnTo>
                  <a:pt x="3521905" y="4445000"/>
                </a:lnTo>
                <a:lnTo>
                  <a:pt x="3595545" y="4419600"/>
                </a:lnTo>
                <a:lnTo>
                  <a:pt x="3666018" y="4394200"/>
                </a:lnTo>
                <a:lnTo>
                  <a:pt x="3699902" y="4368800"/>
                </a:lnTo>
                <a:lnTo>
                  <a:pt x="3732796" y="4343400"/>
                </a:lnTo>
                <a:lnTo>
                  <a:pt x="3764632" y="4318000"/>
                </a:lnTo>
                <a:lnTo>
                  <a:pt x="3779989" y="4305300"/>
                </a:lnTo>
                <a:close/>
              </a:path>
              <a:path w="4715509" h="5067300">
                <a:moveTo>
                  <a:pt x="2085625" y="139700"/>
                </a:moveTo>
                <a:lnTo>
                  <a:pt x="1968586" y="139700"/>
                </a:lnTo>
                <a:lnTo>
                  <a:pt x="1892447" y="165100"/>
                </a:lnTo>
                <a:lnTo>
                  <a:pt x="1855342" y="190500"/>
                </a:lnTo>
                <a:lnTo>
                  <a:pt x="1819058" y="203200"/>
                </a:lnTo>
                <a:lnTo>
                  <a:pt x="1783728" y="228600"/>
                </a:lnTo>
                <a:lnTo>
                  <a:pt x="1749483" y="254000"/>
                </a:lnTo>
                <a:lnTo>
                  <a:pt x="1716459" y="292100"/>
                </a:lnTo>
                <a:lnTo>
                  <a:pt x="1684786" y="317500"/>
                </a:lnTo>
                <a:lnTo>
                  <a:pt x="1654600" y="355600"/>
                </a:lnTo>
                <a:lnTo>
                  <a:pt x="1626031" y="393700"/>
                </a:lnTo>
                <a:lnTo>
                  <a:pt x="1599214" y="444500"/>
                </a:lnTo>
                <a:lnTo>
                  <a:pt x="1574280" y="482600"/>
                </a:lnTo>
                <a:lnTo>
                  <a:pt x="1551365" y="533400"/>
                </a:lnTo>
                <a:lnTo>
                  <a:pt x="1530599" y="596900"/>
                </a:lnTo>
                <a:lnTo>
                  <a:pt x="4175126" y="596900"/>
                </a:lnTo>
                <a:lnTo>
                  <a:pt x="4162987" y="533400"/>
                </a:lnTo>
                <a:lnTo>
                  <a:pt x="4150443" y="482600"/>
                </a:lnTo>
                <a:lnTo>
                  <a:pt x="4135612" y="431800"/>
                </a:lnTo>
                <a:lnTo>
                  <a:pt x="4118557" y="381000"/>
                </a:lnTo>
                <a:lnTo>
                  <a:pt x="2451857" y="381000"/>
                </a:lnTo>
                <a:lnTo>
                  <a:pt x="2420831" y="342900"/>
                </a:lnTo>
                <a:lnTo>
                  <a:pt x="2387865" y="304800"/>
                </a:lnTo>
                <a:lnTo>
                  <a:pt x="2353112" y="266700"/>
                </a:lnTo>
                <a:lnTo>
                  <a:pt x="2316729" y="241300"/>
                </a:lnTo>
                <a:lnTo>
                  <a:pt x="2279373" y="215900"/>
                </a:lnTo>
                <a:lnTo>
                  <a:pt x="2202869" y="165100"/>
                </a:lnTo>
                <a:lnTo>
                  <a:pt x="2163987" y="152400"/>
                </a:lnTo>
                <a:lnTo>
                  <a:pt x="2124861" y="152400"/>
                </a:lnTo>
                <a:lnTo>
                  <a:pt x="2085625" y="139700"/>
                </a:lnTo>
                <a:close/>
              </a:path>
              <a:path w="4715509" h="5067300">
                <a:moveTo>
                  <a:pt x="2936805" y="0"/>
                </a:moveTo>
                <a:lnTo>
                  <a:pt x="2820442" y="0"/>
                </a:lnTo>
                <a:lnTo>
                  <a:pt x="2782402" y="12700"/>
                </a:lnTo>
                <a:lnTo>
                  <a:pt x="2708592" y="38100"/>
                </a:lnTo>
                <a:lnTo>
                  <a:pt x="2673205" y="63500"/>
                </a:lnTo>
                <a:lnTo>
                  <a:pt x="2639087" y="88900"/>
                </a:lnTo>
                <a:lnTo>
                  <a:pt x="2606428" y="127000"/>
                </a:lnTo>
                <a:lnTo>
                  <a:pt x="2575420" y="152400"/>
                </a:lnTo>
                <a:lnTo>
                  <a:pt x="2546255" y="190500"/>
                </a:lnTo>
                <a:lnTo>
                  <a:pt x="2519125" y="241300"/>
                </a:lnTo>
                <a:lnTo>
                  <a:pt x="2494221" y="279400"/>
                </a:lnTo>
                <a:lnTo>
                  <a:pt x="2471734" y="330200"/>
                </a:lnTo>
                <a:lnTo>
                  <a:pt x="2451857" y="381000"/>
                </a:lnTo>
                <a:lnTo>
                  <a:pt x="4118557" y="381000"/>
                </a:lnTo>
                <a:lnTo>
                  <a:pt x="4099342" y="342900"/>
                </a:lnTo>
                <a:lnTo>
                  <a:pt x="4078031" y="292100"/>
                </a:lnTo>
                <a:lnTo>
                  <a:pt x="4062467" y="266700"/>
                </a:lnTo>
                <a:lnTo>
                  <a:pt x="3256021" y="266700"/>
                </a:lnTo>
                <a:lnTo>
                  <a:pt x="3228029" y="228600"/>
                </a:lnTo>
                <a:lnTo>
                  <a:pt x="3197227" y="177800"/>
                </a:lnTo>
                <a:lnTo>
                  <a:pt x="3163822" y="139700"/>
                </a:lnTo>
                <a:lnTo>
                  <a:pt x="3128021" y="101600"/>
                </a:lnTo>
                <a:lnTo>
                  <a:pt x="3014332" y="25400"/>
                </a:lnTo>
                <a:lnTo>
                  <a:pt x="2936805" y="0"/>
                </a:lnTo>
                <a:close/>
              </a:path>
              <a:path w="4715509" h="5067300">
                <a:moveTo>
                  <a:pt x="3713063" y="0"/>
                </a:moveTo>
                <a:lnTo>
                  <a:pt x="3597062" y="0"/>
                </a:lnTo>
                <a:lnTo>
                  <a:pt x="3483892" y="38100"/>
                </a:lnTo>
                <a:lnTo>
                  <a:pt x="3447572" y="63500"/>
                </a:lnTo>
                <a:lnTo>
                  <a:pt x="3412232" y="88900"/>
                </a:lnTo>
                <a:lnTo>
                  <a:pt x="3378036" y="114300"/>
                </a:lnTo>
                <a:lnTo>
                  <a:pt x="3345151" y="152400"/>
                </a:lnTo>
                <a:lnTo>
                  <a:pt x="3313743" y="190500"/>
                </a:lnTo>
                <a:lnTo>
                  <a:pt x="3283977" y="228600"/>
                </a:lnTo>
                <a:lnTo>
                  <a:pt x="3256021" y="266700"/>
                </a:lnTo>
                <a:lnTo>
                  <a:pt x="4062467" y="266700"/>
                </a:lnTo>
                <a:lnTo>
                  <a:pt x="4029369" y="215900"/>
                </a:lnTo>
                <a:lnTo>
                  <a:pt x="4002146" y="177800"/>
                </a:lnTo>
                <a:lnTo>
                  <a:pt x="3969559" y="139700"/>
                </a:lnTo>
                <a:lnTo>
                  <a:pt x="3935626" y="114300"/>
                </a:lnTo>
                <a:lnTo>
                  <a:pt x="3900513" y="76200"/>
                </a:lnTo>
                <a:lnTo>
                  <a:pt x="3864386" y="63500"/>
                </a:lnTo>
                <a:lnTo>
                  <a:pt x="3827412" y="38100"/>
                </a:lnTo>
                <a:lnTo>
                  <a:pt x="3713063" y="0"/>
                </a:lnTo>
                <a:close/>
              </a:path>
            </a:pathLst>
          </a:custGeom>
          <a:solidFill>
            <a:srgbClr val="407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8738" y="3697732"/>
            <a:ext cx="276225" cy="95885"/>
          </a:xfrm>
          <a:custGeom>
            <a:avLst/>
            <a:gdLst/>
            <a:ahLst/>
            <a:cxnLst/>
            <a:rect l="l" t="t" r="r" b="b"/>
            <a:pathLst>
              <a:path w="276225" h="95885">
                <a:moveTo>
                  <a:pt x="276097" y="93726"/>
                </a:moveTo>
                <a:lnTo>
                  <a:pt x="227970" y="95629"/>
                </a:lnTo>
                <a:lnTo>
                  <a:pt x="180217" y="90367"/>
                </a:lnTo>
                <a:lnTo>
                  <a:pt x="133191" y="78057"/>
                </a:lnTo>
                <a:lnTo>
                  <a:pt x="87244" y="58815"/>
                </a:lnTo>
                <a:lnTo>
                  <a:pt x="42729" y="32757"/>
                </a:lnTo>
                <a:lnTo>
                  <a:pt x="0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7644" y="4816094"/>
            <a:ext cx="121285" cy="45085"/>
          </a:xfrm>
          <a:custGeom>
            <a:avLst/>
            <a:gdLst/>
            <a:ahLst/>
            <a:cxnLst/>
            <a:rect l="l" t="t" r="r" b="b"/>
            <a:pathLst>
              <a:path w="121284" h="45085">
                <a:moveTo>
                  <a:pt x="120903" y="0"/>
                </a:moveTo>
                <a:lnTo>
                  <a:pt x="91457" y="15521"/>
                </a:lnTo>
                <a:lnTo>
                  <a:pt x="61452" y="28162"/>
                </a:lnTo>
                <a:lnTo>
                  <a:pt x="30946" y="37897"/>
                </a:lnTo>
                <a:lnTo>
                  <a:pt x="0" y="44703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6669" y="5104003"/>
            <a:ext cx="73025" cy="204470"/>
          </a:xfrm>
          <a:custGeom>
            <a:avLst/>
            <a:gdLst/>
            <a:ahLst/>
            <a:cxnLst/>
            <a:rect l="l" t="t" r="r" b="b"/>
            <a:pathLst>
              <a:path w="73025" h="204470">
                <a:moveTo>
                  <a:pt x="72898" y="204343"/>
                </a:moveTo>
                <a:lnTo>
                  <a:pt x="51899" y="155448"/>
                </a:lnTo>
                <a:lnTo>
                  <a:pt x="32734" y="105029"/>
                </a:lnTo>
                <a:lnTo>
                  <a:pt x="15426" y="53181"/>
                </a:lnTo>
                <a:lnTo>
                  <a:pt x="0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06557" y="4798695"/>
            <a:ext cx="29209" cy="224790"/>
          </a:xfrm>
          <a:custGeom>
            <a:avLst/>
            <a:gdLst/>
            <a:ahLst/>
            <a:cxnLst/>
            <a:rect l="l" t="t" r="r" b="b"/>
            <a:pathLst>
              <a:path w="29209" h="224789">
                <a:moveTo>
                  <a:pt x="29083" y="0"/>
                </a:moveTo>
                <a:lnTo>
                  <a:pt x="24842" y="56868"/>
                </a:lnTo>
                <a:lnTo>
                  <a:pt x="18589" y="113283"/>
                </a:lnTo>
                <a:lnTo>
                  <a:pt x="10312" y="169128"/>
                </a:lnTo>
                <a:lnTo>
                  <a:pt x="0" y="224281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3618" y="3412744"/>
            <a:ext cx="354965" cy="838835"/>
          </a:xfrm>
          <a:custGeom>
            <a:avLst/>
            <a:gdLst/>
            <a:ahLst/>
            <a:cxnLst/>
            <a:rect l="l" t="t" r="r" b="b"/>
            <a:pathLst>
              <a:path w="354965" h="838835">
                <a:moveTo>
                  <a:pt x="0" y="0"/>
                </a:moveTo>
                <a:lnTo>
                  <a:pt x="33812" y="26036"/>
                </a:lnTo>
                <a:lnTo>
                  <a:pt x="66235" y="54774"/>
                </a:lnTo>
                <a:lnTo>
                  <a:pt x="97215" y="86093"/>
                </a:lnTo>
                <a:lnTo>
                  <a:pt x="126702" y="119869"/>
                </a:lnTo>
                <a:lnTo>
                  <a:pt x="154643" y="155980"/>
                </a:lnTo>
                <a:lnTo>
                  <a:pt x="180986" y="194305"/>
                </a:lnTo>
                <a:lnTo>
                  <a:pt x="205680" y="234721"/>
                </a:lnTo>
                <a:lnTo>
                  <a:pt x="228673" y="277105"/>
                </a:lnTo>
                <a:lnTo>
                  <a:pt x="249912" y="321336"/>
                </a:lnTo>
                <a:lnTo>
                  <a:pt x="269345" y="367292"/>
                </a:lnTo>
                <a:lnTo>
                  <a:pt x="286922" y="414849"/>
                </a:lnTo>
                <a:lnTo>
                  <a:pt x="302590" y="463887"/>
                </a:lnTo>
                <a:lnTo>
                  <a:pt x="316297" y="514283"/>
                </a:lnTo>
                <a:lnTo>
                  <a:pt x="327991" y="565914"/>
                </a:lnTo>
                <a:lnTo>
                  <a:pt x="337621" y="618658"/>
                </a:lnTo>
                <a:lnTo>
                  <a:pt x="345134" y="672394"/>
                </a:lnTo>
                <a:lnTo>
                  <a:pt x="350479" y="726999"/>
                </a:lnTo>
                <a:lnTo>
                  <a:pt x="353604" y="782350"/>
                </a:lnTo>
                <a:lnTo>
                  <a:pt x="354456" y="838326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91797" y="2519933"/>
            <a:ext cx="158115" cy="314325"/>
          </a:xfrm>
          <a:custGeom>
            <a:avLst/>
            <a:gdLst/>
            <a:ahLst/>
            <a:cxnLst/>
            <a:rect l="l" t="t" r="r" b="b"/>
            <a:pathLst>
              <a:path w="158115" h="314325">
                <a:moveTo>
                  <a:pt x="157860" y="0"/>
                </a:moveTo>
                <a:lnTo>
                  <a:pt x="141552" y="51121"/>
                </a:lnTo>
                <a:lnTo>
                  <a:pt x="123043" y="100426"/>
                </a:lnTo>
                <a:lnTo>
                  <a:pt x="102407" y="147760"/>
                </a:lnTo>
                <a:lnTo>
                  <a:pt x="79713" y="192970"/>
                </a:lnTo>
                <a:lnTo>
                  <a:pt x="55033" y="235903"/>
                </a:lnTo>
                <a:lnTo>
                  <a:pt x="28438" y="276406"/>
                </a:lnTo>
                <a:lnTo>
                  <a:pt x="0" y="314325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70944" y="1353692"/>
            <a:ext cx="8255" cy="148590"/>
          </a:xfrm>
          <a:custGeom>
            <a:avLst/>
            <a:gdLst/>
            <a:ahLst/>
            <a:cxnLst/>
            <a:rect l="l" t="t" r="r" b="b"/>
            <a:pathLst>
              <a:path w="8254" h="148590">
                <a:moveTo>
                  <a:pt x="0" y="0"/>
                </a:moveTo>
                <a:lnTo>
                  <a:pt x="3879" y="36877"/>
                </a:lnTo>
                <a:lnTo>
                  <a:pt x="6556" y="73945"/>
                </a:lnTo>
                <a:lnTo>
                  <a:pt x="8018" y="111156"/>
                </a:lnTo>
                <a:lnTo>
                  <a:pt x="8254" y="148462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63072" y="991235"/>
            <a:ext cx="81280" cy="189865"/>
          </a:xfrm>
          <a:custGeom>
            <a:avLst/>
            <a:gdLst/>
            <a:ahLst/>
            <a:cxnLst/>
            <a:rect l="l" t="t" r="r" b="b"/>
            <a:pathLst>
              <a:path w="81279" h="189865">
                <a:moveTo>
                  <a:pt x="0" y="189356"/>
                </a:moveTo>
                <a:lnTo>
                  <a:pt x="16656" y="138856"/>
                </a:lnTo>
                <a:lnTo>
                  <a:pt x="35718" y="90344"/>
                </a:lnTo>
                <a:lnTo>
                  <a:pt x="57114" y="43999"/>
                </a:lnTo>
                <a:lnTo>
                  <a:pt x="80772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06788" y="1107439"/>
            <a:ext cx="39370" cy="163830"/>
          </a:xfrm>
          <a:custGeom>
            <a:avLst/>
            <a:gdLst/>
            <a:ahLst/>
            <a:cxnLst/>
            <a:rect l="l" t="t" r="r" b="b"/>
            <a:pathLst>
              <a:path w="39370" h="163830">
                <a:moveTo>
                  <a:pt x="0" y="163322"/>
                </a:moveTo>
                <a:lnTo>
                  <a:pt x="7185" y="121211"/>
                </a:lnTo>
                <a:lnTo>
                  <a:pt x="16144" y="79898"/>
                </a:lnTo>
                <a:lnTo>
                  <a:pt x="26842" y="39467"/>
                </a:lnTo>
                <a:lnTo>
                  <a:pt x="39242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9439" y="1326261"/>
            <a:ext cx="141605" cy="158750"/>
          </a:xfrm>
          <a:custGeom>
            <a:avLst/>
            <a:gdLst/>
            <a:ahLst/>
            <a:cxnLst/>
            <a:rect l="l" t="t" r="r" b="b"/>
            <a:pathLst>
              <a:path w="141604" h="158750">
                <a:moveTo>
                  <a:pt x="0" y="0"/>
                </a:moveTo>
                <a:lnTo>
                  <a:pt x="37824" y="34799"/>
                </a:lnTo>
                <a:lnTo>
                  <a:pt x="74088" y="72850"/>
                </a:lnTo>
                <a:lnTo>
                  <a:pt x="108710" y="114067"/>
                </a:lnTo>
                <a:lnTo>
                  <a:pt x="141604" y="158368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8476" y="2404491"/>
            <a:ext cx="24765" cy="167005"/>
          </a:xfrm>
          <a:custGeom>
            <a:avLst/>
            <a:gdLst/>
            <a:ahLst/>
            <a:cxnLst/>
            <a:rect l="l" t="t" r="r" b="b"/>
            <a:pathLst>
              <a:path w="24765" h="167005">
                <a:moveTo>
                  <a:pt x="24638" y="166624"/>
                </a:moveTo>
                <a:lnTo>
                  <a:pt x="16805" y="125533"/>
                </a:lnTo>
                <a:lnTo>
                  <a:pt x="10080" y="84026"/>
                </a:lnTo>
                <a:lnTo>
                  <a:pt x="4474" y="42162"/>
                </a:lnTo>
                <a:lnTo>
                  <a:pt x="0" y="0"/>
                </a:lnTo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02880" y="1730248"/>
            <a:ext cx="3672840" cy="2554605"/>
          </a:xfrm>
          <a:custGeom>
            <a:avLst/>
            <a:gdLst/>
            <a:ahLst/>
            <a:cxnLst/>
            <a:rect l="l" t="t" r="r" b="b"/>
            <a:pathLst>
              <a:path w="3672840" h="2554604">
                <a:moveTo>
                  <a:pt x="0" y="2554604"/>
                </a:moveTo>
                <a:lnTo>
                  <a:pt x="3672839" y="2554604"/>
                </a:lnTo>
                <a:lnTo>
                  <a:pt x="3672839" y="0"/>
                </a:lnTo>
                <a:lnTo>
                  <a:pt x="0" y="0"/>
                </a:lnTo>
                <a:lnTo>
                  <a:pt x="0" y="2554604"/>
                </a:lnTo>
                <a:close/>
              </a:path>
            </a:pathLst>
          </a:custGeom>
          <a:solidFill>
            <a:srgbClr val="407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82508" y="1737741"/>
            <a:ext cx="339026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Comparison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logical 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r>
              <a:rPr sz="32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powerful 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3200" spc="-190" dirty="0">
                <a:solidFill>
                  <a:srgbClr val="FFFFFF"/>
                </a:solidFill>
                <a:latin typeface="Arial"/>
                <a:cs typeface="Arial"/>
              </a:rPr>
              <a:t>used  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i="1" spc="-280" dirty="0">
                <a:solidFill>
                  <a:srgbClr val="FFFF00"/>
                </a:solidFill>
                <a:latin typeface="Trebuchet MS"/>
                <a:cs typeface="Trebuchet MS"/>
              </a:rPr>
              <a:t>if</a:t>
            </a:r>
            <a:r>
              <a:rPr sz="3200" i="1" spc="-4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200" i="1" spc="-175" dirty="0">
                <a:solidFill>
                  <a:srgbClr val="FFFF00"/>
                </a:solidFill>
                <a:latin typeface="Trebuchet MS"/>
                <a:cs typeface="Trebuchet MS"/>
              </a:rPr>
              <a:t>statements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9206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300" dirty="0"/>
              <a:t>Flow </a:t>
            </a:r>
            <a:r>
              <a:rPr sz="4800" spc="-280" dirty="0"/>
              <a:t>–</a:t>
            </a:r>
            <a:r>
              <a:rPr sz="4800" spc="-580" dirty="0"/>
              <a:t> </a:t>
            </a:r>
            <a:r>
              <a:rPr sz="4800" spc="-245" dirty="0"/>
              <a:t>Branching/Conditionals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11</a:t>
            </a:fld>
            <a:endParaRPr spc="-13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65210"/>
              </p:ext>
            </p:extLst>
          </p:nvPr>
        </p:nvGraphicFramePr>
        <p:xfrm>
          <a:off x="303529" y="1244392"/>
          <a:ext cx="9678033" cy="1569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9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570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3000"/>
                        </a:lnSpc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900" i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condition&gt;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&lt;e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es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si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n&gt;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#code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does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me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ing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&lt;exp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spc="-2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sio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9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#code</a:t>
                      </a:r>
                      <a:endParaRPr sz="29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does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som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900" spc="-2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ing</a:t>
                      </a:r>
                      <a:endParaRPr sz="29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1451" y="2931915"/>
            <a:ext cx="11354435" cy="29343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0520" algn="l"/>
                <a:tab pos="351155" algn="l"/>
                <a:tab pos="6602730" algn="l"/>
              </a:tabLst>
            </a:pPr>
            <a:r>
              <a:rPr sz="3000" i="1" spc="-5" dirty="0">
                <a:solidFill>
                  <a:srgbClr val="404040"/>
                </a:solidFill>
                <a:latin typeface="Courier New"/>
                <a:cs typeface="Courier New"/>
              </a:rPr>
              <a:t>&lt;condition&gt; </a:t>
            </a:r>
            <a:r>
              <a:rPr sz="3000" spc="-22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3000" spc="-23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000" spc="-13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30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True</a:t>
            </a:r>
            <a:r>
              <a:rPr sz="3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000" spc="-20" dirty="0">
                <a:solidFill>
                  <a:srgbClr val="404040"/>
                </a:solidFill>
                <a:latin typeface="Arial"/>
                <a:cs typeface="Arial"/>
              </a:rPr>
              <a:t>or	</a:t>
            </a:r>
            <a:r>
              <a:rPr sz="3000" spc="-5" dirty="0">
                <a:solidFill>
                  <a:srgbClr val="404040"/>
                </a:solidFill>
                <a:latin typeface="Courier New"/>
                <a:cs typeface="Courier New"/>
              </a:rPr>
              <a:t>False</a:t>
            </a:r>
            <a:endParaRPr sz="300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685"/>
              </a:spcBef>
              <a:buChar char="•"/>
              <a:tabLst>
                <a:tab pos="350520" algn="l"/>
                <a:tab pos="351155" algn="l"/>
                <a:tab pos="9164955" algn="l"/>
              </a:tabLst>
            </a:pPr>
            <a:r>
              <a:rPr sz="3000" spc="-110" dirty="0">
                <a:solidFill>
                  <a:srgbClr val="404040"/>
                </a:solidFill>
                <a:latin typeface="Arial"/>
                <a:cs typeface="Arial"/>
              </a:rPr>
              <a:t>evaluate </a:t>
            </a:r>
            <a:r>
              <a:rPr sz="3000" spc="-165" dirty="0">
                <a:solidFill>
                  <a:srgbClr val="404040"/>
                </a:solidFill>
                <a:latin typeface="Arial"/>
                <a:cs typeface="Arial"/>
              </a:rPr>
              <a:t>expressions </a:t>
            </a:r>
            <a:r>
              <a:rPr sz="3000" spc="-3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000" spc="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3000" spc="-110" dirty="0">
                <a:solidFill>
                  <a:srgbClr val="404040"/>
                </a:solidFill>
                <a:latin typeface="Arial"/>
                <a:cs typeface="Arial"/>
              </a:rPr>
              <a:t>block </a:t>
            </a:r>
            <a:r>
              <a:rPr sz="3000" spc="5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3000" spc="-5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D0D0D"/>
                </a:solidFill>
                <a:latin typeface="Courier New"/>
                <a:cs typeface="Courier New"/>
              </a:rPr>
              <a:t>&lt;</a:t>
            </a:r>
            <a:r>
              <a:rPr sz="3000" i="1" spc="-5" dirty="0">
                <a:solidFill>
                  <a:srgbClr val="0D0D0D"/>
                </a:solidFill>
                <a:latin typeface="Courier New"/>
                <a:cs typeface="Courier New"/>
              </a:rPr>
              <a:t>condition&gt;</a:t>
            </a:r>
            <a:r>
              <a:rPr sz="3000" i="1" spc="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3000" spc="-155" dirty="0">
                <a:latin typeface="Arial"/>
                <a:cs typeface="Arial"/>
              </a:rPr>
              <a:t>is	</a:t>
            </a:r>
            <a:r>
              <a:rPr sz="3000" spc="-5" dirty="0">
                <a:latin typeface="Courier New"/>
                <a:cs typeface="Courier New"/>
              </a:rPr>
              <a:t>True</a:t>
            </a:r>
            <a:endParaRPr sz="3000">
              <a:latin typeface="Courier New"/>
              <a:cs typeface="Courier New"/>
            </a:endParaRPr>
          </a:p>
          <a:p>
            <a:pPr marL="350520" marR="5080" indent="-337820">
              <a:lnSpc>
                <a:spcPct val="80000"/>
              </a:lnSpc>
              <a:spcBef>
                <a:spcPts val="1405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114" dirty="0">
                <a:solidFill>
                  <a:srgbClr val="404040"/>
                </a:solidFill>
                <a:latin typeface="Arial"/>
                <a:cs typeface="Arial"/>
              </a:rPr>
              <a:t>instead </a:t>
            </a:r>
            <a:r>
              <a:rPr sz="3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3000" spc="-150" dirty="0">
                <a:solidFill>
                  <a:srgbClr val="404040"/>
                </a:solidFill>
                <a:latin typeface="Arial"/>
                <a:cs typeface="Arial"/>
              </a:rPr>
              <a:t>brackets </a:t>
            </a:r>
            <a:r>
              <a:rPr sz="3000" spc="-60" dirty="0">
                <a:solidFill>
                  <a:srgbClr val="404040"/>
                </a:solidFill>
                <a:latin typeface="Arial"/>
                <a:cs typeface="Arial"/>
              </a:rPr>
              <a:t>python </a:t>
            </a:r>
            <a:r>
              <a:rPr sz="3000" spc="-235" dirty="0">
                <a:solidFill>
                  <a:srgbClr val="404040"/>
                </a:solidFill>
                <a:latin typeface="Arial"/>
                <a:cs typeface="Arial"/>
              </a:rPr>
              <a:t>uses </a:t>
            </a:r>
            <a:r>
              <a:rPr sz="3000" spc="-55" dirty="0">
                <a:solidFill>
                  <a:srgbClr val="404040"/>
                </a:solidFill>
                <a:latin typeface="Arial"/>
                <a:cs typeface="Arial"/>
              </a:rPr>
              <a:t>indentation </a:t>
            </a:r>
            <a:r>
              <a:rPr sz="3000" spc="-85" dirty="0">
                <a:solidFill>
                  <a:srgbClr val="404040"/>
                </a:solidFill>
                <a:latin typeface="Arial"/>
                <a:cs typeface="Arial"/>
              </a:rPr>
              <a:t>(i.e. </a:t>
            </a:r>
            <a:r>
              <a:rPr sz="30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000" spc="-125" dirty="0">
                <a:solidFill>
                  <a:srgbClr val="404040"/>
                </a:solidFill>
                <a:latin typeface="Arial"/>
                <a:cs typeface="Arial"/>
              </a:rPr>
              <a:t>whitespace </a:t>
            </a:r>
            <a:r>
              <a:rPr sz="3000" spc="-4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3000" spc="-35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3000" spc="-114" dirty="0">
                <a:solidFill>
                  <a:srgbClr val="404040"/>
                </a:solidFill>
                <a:latin typeface="Arial"/>
                <a:cs typeface="Arial"/>
              </a:rPr>
              <a:t>very</a:t>
            </a:r>
            <a:r>
              <a:rPr sz="3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10" dirty="0">
                <a:solidFill>
                  <a:srgbClr val="404040"/>
                </a:solidFill>
                <a:latin typeface="Arial"/>
                <a:cs typeface="Arial"/>
              </a:rPr>
              <a:t>left</a:t>
            </a:r>
            <a:r>
              <a:rPr sz="3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sz="3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110" dirty="0">
                <a:solidFill>
                  <a:srgbClr val="404040"/>
                </a:solidFill>
                <a:latin typeface="Arial"/>
                <a:cs typeface="Arial"/>
              </a:rPr>
              <a:t>statements)</a:t>
            </a:r>
            <a:r>
              <a:rPr sz="3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3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0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404040"/>
                </a:solidFill>
                <a:latin typeface="Arial"/>
                <a:cs typeface="Arial"/>
              </a:rPr>
              <a:t>structure</a:t>
            </a:r>
            <a:r>
              <a:rPr sz="3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404040"/>
                </a:solidFill>
                <a:latin typeface="Arial"/>
                <a:cs typeface="Arial"/>
              </a:rPr>
              <a:t>code,</a:t>
            </a:r>
            <a:r>
              <a:rPr sz="30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204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3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75" dirty="0">
                <a:solidFill>
                  <a:srgbClr val="404040"/>
                </a:solidFill>
                <a:latin typeface="Arial"/>
                <a:cs typeface="Arial"/>
              </a:rPr>
              <a:t>proper</a:t>
            </a:r>
            <a:r>
              <a:rPr sz="3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404040"/>
                </a:solidFill>
                <a:latin typeface="Arial"/>
                <a:cs typeface="Arial"/>
              </a:rPr>
              <a:t>indentation</a:t>
            </a:r>
            <a:r>
              <a:rPr sz="3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404040"/>
                </a:solidFill>
                <a:latin typeface="Arial"/>
                <a:cs typeface="Arial"/>
              </a:rPr>
              <a:t>is  </a:t>
            </a:r>
            <a:r>
              <a:rPr sz="3000" spc="-80" dirty="0">
                <a:solidFill>
                  <a:srgbClr val="404040"/>
                </a:solidFill>
                <a:latin typeface="Arial"/>
                <a:cs typeface="Arial"/>
              </a:rPr>
              <a:t>required </a:t>
            </a:r>
            <a:r>
              <a:rPr sz="3000" spc="3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3000" spc="-145" dirty="0">
                <a:solidFill>
                  <a:srgbClr val="404040"/>
                </a:solidFill>
                <a:latin typeface="Arial"/>
                <a:cs typeface="Arial"/>
              </a:rPr>
              <a:t>separate </a:t>
            </a:r>
            <a:r>
              <a:rPr sz="3000" spc="-150" dirty="0">
                <a:solidFill>
                  <a:srgbClr val="404040"/>
                </a:solidFill>
                <a:latin typeface="Arial"/>
                <a:cs typeface="Arial"/>
              </a:rPr>
              <a:t>blocks </a:t>
            </a:r>
            <a:r>
              <a:rPr sz="3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3000" spc="-4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155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85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320" dirty="0">
                <a:solidFill>
                  <a:srgbClr val="404040"/>
                </a:solidFill>
                <a:latin typeface="Arial"/>
                <a:cs typeface="Arial"/>
              </a:rPr>
              <a:t>IDEs </a:t>
            </a:r>
            <a:r>
              <a:rPr sz="3000" spc="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3000" spc="-95" dirty="0">
                <a:solidFill>
                  <a:srgbClr val="404040"/>
                </a:solidFill>
                <a:latin typeface="Arial"/>
                <a:cs typeface="Arial"/>
              </a:rPr>
              <a:t>do </a:t>
            </a:r>
            <a:r>
              <a:rPr sz="3000" spc="-65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30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404040"/>
                </a:solidFill>
                <a:latin typeface="Arial"/>
                <a:cs typeface="Arial"/>
              </a:rPr>
              <a:t>automatically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9206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300" dirty="0"/>
              <a:t>Flow </a:t>
            </a:r>
            <a:r>
              <a:rPr sz="4800" spc="-280" dirty="0"/>
              <a:t>–</a:t>
            </a:r>
            <a:r>
              <a:rPr sz="4800" spc="-580" dirty="0"/>
              <a:t> </a:t>
            </a:r>
            <a:r>
              <a:rPr sz="4800" spc="-245" dirty="0"/>
              <a:t>Branching/Conditionals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322579" y="1035959"/>
            <a:ext cx="10421620" cy="370522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3150" spc="15" dirty="0">
                <a:latin typeface="Courier New"/>
                <a:cs typeface="Courier New"/>
              </a:rPr>
              <a:t>if</a:t>
            </a:r>
            <a:r>
              <a:rPr sz="3150" spc="-15" dirty="0">
                <a:latin typeface="Courier New"/>
                <a:cs typeface="Courier New"/>
              </a:rPr>
              <a:t> </a:t>
            </a:r>
            <a:r>
              <a:rPr sz="3150" spc="5" dirty="0">
                <a:latin typeface="Courier New"/>
                <a:cs typeface="Courier New"/>
              </a:rPr>
              <a:t>&lt;</a:t>
            </a:r>
            <a:r>
              <a:rPr sz="3150" i="1" spc="5" dirty="0">
                <a:latin typeface="Courier New"/>
                <a:cs typeface="Courier New"/>
              </a:rPr>
              <a:t>condition&gt;</a:t>
            </a:r>
            <a:r>
              <a:rPr sz="3150" spc="5" dirty="0">
                <a:latin typeface="Courier New"/>
                <a:cs typeface="Courier New"/>
              </a:rPr>
              <a:t>:</a:t>
            </a:r>
            <a:endParaRPr sz="3150" dirty="0">
              <a:latin typeface="Courier New"/>
              <a:cs typeface="Courier New"/>
            </a:endParaRPr>
          </a:p>
          <a:p>
            <a:pPr marL="1236345">
              <a:lnSpc>
                <a:spcPct val="100000"/>
              </a:lnSpc>
              <a:spcBef>
                <a:spcPts val="1045"/>
              </a:spcBef>
            </a:pPr>
            <a:r>
              <a:rPr sz="3150" spc="5" dirty="0">
                <a:latin typeface="Courier New"/>
                <a:cs typeface="Courier New"/>
              </a:rPr>
              <a:t>&lt;expression&gt; #code that does</a:t>
            </a:r>
            <a:r>
              <a:rPr sz="3150" spc="-5" dirty="0">
                <a:latin typeface="Courier New"/>
                <a:cs typeface="Courier New"/>
              </a:rPr>
              <a:t> </a:t>
            </a:r>
            <a:r>
              <a:rPr sz="3150" spc="5" dirty="0">
                <a:latin typeface="Courier New"/>
                <a:cs typeface="Courier New"/>
              </a:rPr>
              <a:t>something</a:t>
            </a:r>
            <a:endParaRPr sz="3150" dirty="0">
              <a:latin typeface="Courier New"/>
              <a:cs typeface="Courier New"/>
            </a:endParaRPr>
          </a:p>
          <a:p>
            <a:pPr marL="1236345">
              <a:lnSpc>
                <a:spcPct val="100000"/>
              </a:lnSpc>
              <a:spcBef>
                <a:spcPts val="1045"/>
              </a:spcBef>
            </a:pPr>
            <a:r>
              <a:rPr sz="3150" spc="5" dirty="0">
                <a:latin typeface="Courier New"/>
                <a:cs typeface="Courier New"/>
              </a:rPr>
              <a:t>&lt;expression&gt; #code that does</a:t>
            </a:r>
            <a:r>
              <a:rPr sz="3150" dirty="0">
                <a:latin typeface="Courier New"/>
                <a:cs typeface="Courier New"/>
              </a:rPr>
              <a:t> </a:t>
            </a:r>
            <a:r>
              <a:rPr sz="3150" spc="5" dirty="0">
                <a:latin typeface="Courier New"/>
                <a:cs typeface="Courier New"/>
              </a:rPr>
              <a:t>something</a:t>
            </a:r>
            <a:endParaRPr sz="3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150" spc="5" dirty="0">
                <a:latin typeface="Courier New"/>
                <a:cs typeface="Courier New"/>
              </a:rPr>
              <a:t>else:</a:t>
            </a:r>
            <a:endParaRPr sz="3150" dirty="0">
              <a:latin typeface="Courier New"/>
              <a:cs typeface="Courier New"/>
            </a:endParaRPr>
          </a:p>
          <a:p>
            <a:pPr marL="1236345">
              <a:lnSpc>
                <a:spcPct val="100000"/>
              </a:lnSpc>
              <a:spcBef>
                <a:spcPts val="1050"/>
              </a:spcBef>
            </a:pPr>
            <a:r>
              <a:rPr sz="3150" spc="5" dirty="0">
                <a:latin typeface="Courier New"/>
                <a:cs typeface="Courier New"/>
              </a:rPr>
              <a:t>&lt;expression&gt; #code that does</a:t>
            </a:r>
            <a:r>
              <a:rPr sz="3150" spc="-15" dirty="0">
                <a:latin typeface="Courier New"/>
                <a:cs typeface="Courier New"/>
              </a:rPr>
              <a:t> </a:t>
            </a:r>
            <a:r>
              <a:rPr sz="3150" spc="5" dirty="0">
                <a:latin typeface="Courier New"/>
                <a:cs typeface="Courier New"/>
              </a:rPr>
              <a:t>something</a:t>
            </a:r>
            <a:endParaRPr sz="3150" dirty="0">
              <a:latin typeface="Courier New"/>
              <a:cs typeface="Courier New"/>
            </a:endParaRPr>
          </a:p>
          <a:p>
            <a:pPr marL="1236345">
              <a:lnSpc>
                <a:spcPct val="100000"/>
              </a:lnSpc>
              <a:spcBef>
                <a:spcPts val="1055"/>
              </a:spcBef>
            </a:pPr>
            <a:r>
              <a:rPr sz="3150" spc="5" dirty="0">
                <a:latin typeface="Courier New"/>
                <a:cs typeface="Courier New"/>
              </a:rPr>
              <a:t>&lt;expression&gt; #code that does</a:t>
            </a:r>
            <a:r>
              <a:rPr sz="3150" spc="-15" dirty="0">
                <a:latin typeface="Courier New"/>
                <a:cs typeface="Courier New"/>
              </a:rPr>
              <a:t> </a:t>
            </a:r>
            <a:r>
              <a:rPr sz="3150" spc="5" dirty="0">
                <a:latin typeface="Courier New"/>
                <a:cs typeface="Courier New"/>
              </a:rPr>
              <a:t>something</a:t>
            </a:r>
            <a:endParaRPr sz="3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9206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300" dirty="0"/>
              <a:t>Flow </a:t>
            </a:r>
            <a:r>
              <a:rPr sz="4800" spc="-280" dirty="0"/>
              <a:t>–</a:t>
            </a:r>
            <a:r>
              <a:rPr sz="4800" spc="-580" dirty="0"/>
              <a:t> </a:t>
            </a:r>
            <a:r>
              <a:rPr sz="4800" spc="-245" dirty="0"/>
              <a:t>Branching/Conditionals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13</a:t>
            </a:fld>
            <a:endParaRPr spc="-13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7027"/>
              </p:ext>
            </p:extLst>
          </p:nvPr>
        </p:nvGraphicFramePr>
        <p:xfrm>
          <a:off x="303529" y="1212388"/>
          <a:ext cx="9678670" cy="4665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709">
                <a:tc>
                  <a:txBody>
                    <a:bodyPr/>
                    <a:lstStyle/>
                    <a:p>
                      <a:pPr marL="31750">
                        <a:lnSpc>
                          <a:spcPts val="300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900" i="1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condition&gt;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R="102870" algn="r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&lt;exp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spc="-2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sio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9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#code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40"/>
                        </a:lnSpc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does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so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et</a:t>
                      </a:r>
                      <a:r>
                        <a:rPr sz="2900" spc="-2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ing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R="102870" algn="r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&lt;exp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spc="-2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sio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9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#code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50"/>
                        </a:lnSpc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does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som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900" spc="-2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ing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31750">
                        <a:lnSpc>
                          <a:spcPts val="3445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elif</a:t>
                      </a:r>
                      <a:r>
                        <a:rPr sz="2900" spc="-4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900" i="1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condition&gt;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R="102235" algn="r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&lt;ex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2900" spc="-2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si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n&gt;</a:t>
                      </a:r>
                      <a:endParaRPr sz="29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40"/>
                        </a:lnSpc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#code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440"/>
                        </a:lnSpc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does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me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ing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R="102870" algn="r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&lt;exp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spc="-2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sio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9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#code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50"/>
                        </a:lnSpc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does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som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900" spc="-2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ing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31750">
                        <a:lnSpc>
                          <a:spcPts val="3445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else: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R="102235" algn="r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&lt;ex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2900" spc="-2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si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n&gt;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40"/>
                        </a:lnSpc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#code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440"/>
                        </a:lnSpc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does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4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me</a:t>
                      </a:r>
                      <a:r>
                        <a:rPr sz="29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ing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R="102870" algn="r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&lt;exp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spc="-2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sio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9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#code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50"/>
                        </a:lnSpc>
                      </a:pP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does</a:t>
                      </a:r>
                      <a:endParaRPr sz="29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3450"/>
                        </a:lnSpc>
                      </a:pP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som</a:t>
                      </a:r>
                      <a:r>
                        <a:rPr sz="2900" spc="-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900" spc="-2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9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ing</a:t>
                      </a:r>
                      <a:endParaRPr sz="29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9206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300" dirty="0"/>
              <a:t>Flow </a:t>
            </a:r>
            <a:r>
              <a:rPr sz="4800" spc="-280" dirty="0"/>
              <a:t>–</a:t>
            </a:r>
            <a:r>
              <a:rPr sz="4800" spc="-580" dirty="0"/>
              <a:t> </a:t>
            </a:r>
            <a:r>
              <a:rPr sz="4800" spc="-245" dirty="0"/>
              <a:t>Branching/Conditionals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29259" y="1042517"/>
            <a:ext cx="3397885" cy="48348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600" spc="-5" dirty="0">
                <a:latin typeface="Courier New"/>
                <a:cs typeface="Courier New"/>
              </a:rPr>
              <a:t>grade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82</a:t>
            </a:r>
            <a:endParaRPr sz="2600" dirty="0">
              <a:latin typeface="Courier New"/>
              <a:cs typeface="Courier New"/>
            </a:endParaRPr>
          </a:p>
          <a:p>
            <a:pPr marL="805180" marR="401320" indent="-793115">
              <a:lnSpc>
                <a:spcPts val="4210"/>
              </a:lnSpc>
              <a:spcBef>
                <a:spcPts val="310"/>
              </a:spcBef>
            </a:pPr>
            <a:r>
              <a:rPr sz="2600" spc="-5" dirty="0">
                <a:latin typeface="Courier New"/>
                <a:cs typeface="Courier New"/>
              </a:rPr>
              <a:t>if grade &gt;=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90:  </a:t>
            </a:r>
            <a:r>
              <a:rPr sz="2600" spc="-5" dirty="0">
                <a:latin typeface="Courier New"/>
                <a:cs typeface="Courier New"/>
              </a:rPr>
              <a:t>print(‘A’)</a:t>
            </a:r>
            <a:endParaRPr sz="2600" dirty="0">
              <a:latin typeface="Courier New"/>
              <a:cs typeface="Courier New"/>
            </a:endParaRPr>
          </a:p>
          <a:p>
            <a:pPr marL="805180" marR="5080" indent="-793115">
              <a:lnSpc>
                <a:spcPts val="4200"/>
              </a:lnSpc>
              <a:spcBef>
                <a:spcPts val="15"/>
              </a:spcBef>
            </a:pPr>
            <a:r>
              <a:rPr sz="2600" spc="-5" dirty="0">
                <a:latin typeface="Courier New"/>
                <a:cs typeface="Courier New"/>
              </a:rPr>
              <a:t>elif grade &gt;= </a:t>
            </a:r>
            <a:r>
              <a:rPr sz="2600" dirty="0">
                <a:latin typeface="Courier New"/>
                <a:cs typeface="Courier New"/>
              </a:rPr>
              <a:t>80:  </a:t>
            </a:r>
            <a:r>
              <a:rPr sz="2600" spc="-5" dirty="0">
                <a:latin typeface="Courier New"/>
                <a:cs typeface="Courier New"/>
              </a:rPr>
              <a:t>print(‘B’)</a:t>
            </a:r>
            <a:endParaRPr sz="2600" dirty="0">
              <a:latin typeface="Courier New"/>
              <a:cs typeface="Courier New"/>
            </a:endParaRPr>
          </a:p>
          <a:p>
            <a:pPr marL="805180" marR="5080" indent="-793115">
              <a:lnSpc>
                <a:spcPts val="4210"/>
              </a:lnSpc>
              <a:spcBef>
                <a:spcPts val="5"/>
              </a:spcBef>
            </a:pPr>
            <a:r>
              <a:rPr sz="2600" spc="-5" dirty="0">
                <a:latin typeface="Courier New"/>
                <a:cs typeface="Courier New"/>
              </a:rPr>
              <a:t>elif grade &gt;= </a:t>
            </a:r>
            <a:r>
              <a:rPr sz="2600" dirty="0">
                <a:latin typeface="Courier New"/>
                <a:cs typeface="Courier New"/>
              </a:rPr>
              <a:t>70:  </a:t>
            </a:r>
            <a:r>
              <a:rPr sz="2600" spc="-5" dirty="0">
                <a:latin typeface="Courier New"/>
                <a:cs typeface="Courier New"/>
              </a:rPr>
              <a:t>print(‘C’)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600" spc="-5" dirty="0">
                <a:latin typeface="Courier New"/>
                <a:cs typeface="Courier New"/>
              </a:rPr>
              <a:t>else:</a:t>
            </a:r>
            <a:endParaRPr sz="2600" dirty="0">
              <a:latin typeface="Courier New"/>
              <a:cs typeface="Courier New"/>
            </a:endParaRPr>
          </a:p>
          <a:p>
            <a:pPr marL="805180">
              <a:lnSpc>
                <a:spcPct val="100000"/>
              </a:lnSpc>
              <a:spcBef>
                <a:spcPts val="1095"/>
              </a:spcBef>
            </a:pPr>
            <a:r>
              <a:rPr sz="2600" spc="-5" dirty="0">
                <a:latin typeface="Courier New"/>
                <a:cs typeface="Courier New"/>
              </a:rPr>
              <a:t>print(‘F’)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9206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300" dirty="0"/>
              <a:t>Flow </a:t>
            </a:r>
            <a:r>
              <a:rPr sz="4800" spc="-280" dirty="0"/>
              <a:t>–</a:t>
            </a:r>
            <a:r>
              <a:rPr sz="4800" spc="-580" dirty="0"/>
              <a:t> </a:t>
            </a:r>
            <a:r>
              <a:rPr sz="4800" spc="-245" dirty="0"/>
              <a:t>Branching/Conditionals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15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29259" y="1029309"/>
            <a:ext cx="8962390" cy="4860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1600"/>
              </a:lnSpc>
              <a:spcBef>
                <a:spcPts val="90"/>
              </a:spcBef>
            </a:pPr>
            <a:r>
              <a:rPr sz="2800" spc="-5" dirty="0">
                <a:latin typeface="Courier New"/>
                <a:cs typeface="Courier New"/>
              </a:rPr>
              <a:t>x = </a:t>
            </a:r>
            <a:r>
              <a:rPr sz="2800" spc="-10" dirty="0">
                <a:latin typeface="Courier New"/>
                <a:cs typeface="Courier New"/>
              </a:rPr>
              <a:t>float(input(“Enter </a:t>
            </a:r>
            <a:r>
              <a:rPr sz="2800" spc="-5" dirty="0">
                <a:latin typeface="Courier New"/>
                <a:cs typeface="Courier New"/>
              </a:rPr>
              <a:t>a </a:t>
            </a:r>
            <a:r>
              <a:rPr sz="2800" spc="-10" dirty="0">
                <a:latin typeface="Courier New"/>
                <a:cs typeface="Courier New"/>
              </a:rPr>
              <a:t>number for </a:t>
            </a:r>
            <a:r>
              <a:rPr sz="2800" spc="-5" dirty="0">
                <a:latin typeface="Courier New"/>
                <a:cs typeface="Courier New"/>
              </a:rPr>
              <a:t>x: </a:t>
            </a:r>
            <a:r>
              <a:rPr sz="2800" spc="-10" dirty="0">
                <a:latin typeface="Courier New"/>
                <a:cs typeface="Courier New"/>
              </a:rPr>
              <a:t>”))  </a:t>
            </a:r>
            <a:r>
              <a:rPr sz="2800" spc="-5" dirty="0">
                <a:latin typeface="Courier New"/>
                <a:cs typeface="Courier New"/>
              </a:rPr>
              <a:t>y = </a:t>
            </a:r>
            <a:r>
              <a:rPr sz="2800" spc="-10" dirty="0">
                <a:latin typeface="Courier New"/>
                <a:cs typeface="Courier New"/>
              </a:rPr>
              <a:t>float(input(“Enter </a:t>
            </a:r>
            <a:r>
              <a:rPr sz="2800" spc="-5" dirty="0">
                <a:latin typeface="Courier New"/>
                <a:cs typeface="Courier New"/>
              </a:rPr>
              <a:t>a </a:t>
            </a:r>
            <a:r>
              <a:rPr sz="2800" spc="-10" dirty="0">
                <a:latin typeface="Courier New"/>
                <a:cs typeface="Courier New"/>
              </a:rPr>
              <a:t>number for </a:t>
            </a:r>
            <a:r>
              <a:rPr sz="2800" spc="-5" dirty="0">
                <a:latin typeface="Courier New"/>
                <a:cs typeface="Courier New"/>
              </a:rPr>
              <a:t>y: ”))  if x ==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y:</a:t>
            </a:r>
            <a:endParaRPr sz="2800" dirty="0">
              <a:latin typeface="Courier New"/>
              <a:cs typeface="Courier New"/>
            </a:endParaRPr>
          </a:p>
          <a:p>
            <a:pPr marL="12700" marR="2558415" indent="852169">
              <a:lnSpc>
                <a:spcPct val="141500"/>
              </a:lnSpc>
              <a:spcBef>
                <a:spcPts val="10"/>
              </a:spcBef>
            </a:pPr>
            <a:r>
              <a:rPr sz="2800" spc="-10" dirty="0">
                <a:latin typeface="Courier New"/>
                <a:cs typeface="Courier New"/>
              </a:rPr>
              <a:t>print(“x and </a:t>
            </a:r>
            <a:r>
              <a:rPr sz="2800" spc="-5" dirty="0">
                <a:latin typeface="Courier New"/>
                <a:cs typeface="Courier New"/>
              </a:rPr>
              <a:t>y </a:t>
            </a:r>
            <a:r>
              <a:rPr sz="2800" spc="-10" dirty="0">
                <a:latin typeface="Courier New"/>
                <a:cs typeface="Courier New"/>
              </a:rPr>
              <a:t>are equal”)  elif </a:t>
            </a:r>
            <a:r>
              <a:rPr sz="2800" spc="-5" dirty="0">
                <a:latin typeface="Courier New"/>
                <a:cs typeface="Courier New"/>
              </a:rPr>
              <a:t>x &lt;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y:</a:t>
            </a:r>
            <a:endParaRPr sz="2800" dirty="0">
              <a:latin typeface="Courier New"/>
              <a:cs typeface="Courier New"/>
            </a:endParaRPr>
          </a:p>
          <a:p>
            <a:pPr marL="12700" marR="3622040" indent="852169">
              <a:lnSpc>
                <a:spcPct val="141800"/>
              </a:lnSpc>
            </a:pPr>
            <a:r>
              <a:rPr sz="2800" spc="-10" dirty="0">
                <a:latin typeface="Courier New"/>
                <a:cs typeface="Courier New"/>
              </a:rPr>
              <a:t>print(“x is smaller”)  else:</a:t>
            </a:r>
            <a:endParaRPr sz="2800" dirty="0">
              <a:latin typeface="Courier New"/>
              <a:cs typeface="Courier New"/>
            </a:endParaRPr>
          </a:p>
          <a:p>
            <a:pPr marL="864869">
              <a:lnSpc>
                <a:spcPct val="100000"/>
              </a:lnSpc>
              <a:spcBef>
                <a:spcPts val="1395"/>
              </a:spcBef>
            </a:pPr>
            <a:r>
              <a:rPr sz="2800" spc="-10" dirty="0">
                <a:latin typeface="Courier New"/>
                <a:cs typeface="Courier New"/>
              </a:rPr>
              <a:t>print(“y is smaller”)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9206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300" dirty="0"/>
              <a:t>Flow </a:t>
            </a:r>
            <a:r>
              <a:rPr sz="4800" spc="-280" dirty="0"/>
              <a:t>–</a:t>
            </a:r>
            <a:r>
              <a:rPr sz="4800" spc="-580" dirty="0"/>
              <a:t> </a:t>
            </a:r>
            <a:r>
              <a:rPr sz="4800" spc="-245" dirty="0"/>
              <a:t>Branching/Conditionals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16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33520"/>
            <a:ext cx="6379210" cy="434340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3200" spc="-5" dirty="0">
                <a:latin typeface="Courier New"/>
                <a:cs typeface="Courier New"/>
              </a:rPr>
              <a:t>a,b,c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1,2,3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2699385" algn="l"/>
              </a:tabLst>
            </a:pPr>
            <a:r>
              <a:rPr sz="3200" dirty="0">
                <a:latin typeface="Courier New"/>
                <a:cs typeface="Courier New"/>
              </a:rPr>
              <a:t>if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a&gt;b and	</a:t>
            </a:r>
            <a:r>
              <a:rPr sz="3200" spc="-5" dirty="0">
                <a:latin typeface="Courier New"/>
                <a:cs typeface="Courier New"/>
              </a:rPr>
              <a:t>a&gt;c:</a:t>
            </a:r>
            <a:endParaRPr sz="3200" dirty="0">
              <a:latin typeface="Courier New"/>
              <a:cs typeface="Courier New"/>
            </a:endParaRPr>
          </a:p>
          <a:p>
            <a:pPr marL="12700" marR="5080" indent="976630">
              <a:lnSpc>
                <a:spcPct val="126299"/>
              </a:lnSpc>
              <a:spcBef>
                <a:spcPts val="10"/>
              </a:spcBef>
            </a:pPr>
            <a:r>
              <a:rPr sz="3200" spc="-5" dirty="0">
                <a:latin typeface="Courier New"/>
                <a:cs typeface="Courier New"/>
              </a:rPr>
              <a:t>print("a is </a:t>
            </a:r>
            <a:r>
              <a:rPr sz="3200" dirty="0">
                <a:latin typeface="Courier New"/>
                <a:cs typeface="Courier New"/>
              </a:rPr>
              <a:t>greatest")  </a:t>
            </a:r>
            <a:r>
              <a:rPr sz="3200" spc="-5" dirty="0">
                <a:latin typeface="Courier New"/>
                <a:cs typeface="Courier New"/>
              </a:rPr>
              <a:t>elif b&gt;a and</a:t>
            </a:r>
            <a:r>
              <a:rPr sz="3200" spc="2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b&gt;c:</a:t>
            </a:r>
            <a:endParaRPr sz="3200" dirty="0">
              <a:latin typeface="Courier New"/>
              <a:cs typeface="Courier New"/>
            </a:endParaRPr>
          </a:p>
          <a:p>
            <a:pPr marL="12700" marR="5080" indent="976630">
              <a:lnSpc>
                <a:spcPct val="126600"/>
              </a:lnSpc>
            </a:pPr>
            <a:r>
              <a:rPr sz="3200" dirty="0">
                <a:latin typeface="Courier New"/>
                <a:cs typeface="Courier New"/>
              </a:rPr>
              <a:t>print("b is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greatest")  </a:t>
            </a:r>
            <a:r>
              <a:rPr sz="3200" spc="-5" dirty="0">
                <a:latin typeface="Courier New"/>
                <a:cs typeface="Courier New"/>
              </a:rPr>
              <a:t>else:</a:t>
            </a:r>
            <a:endParaRPr sz="3200" dirty="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1010"/>
              </a:spcBef>
            </a:pPr>
            <a:r>
              <a:rPr sz="3200" spc="-5" dirty="0">
                <a:latin typeface="Courier New"/>
                <a:cs typeface="Courier New"/>
              </a:rPr>
              <a:t>print("c is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greatest")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65570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265" dirty="0"/>
              <a:t>Flow: </a:t>
            </a:r>
            <a:r>
              <a:rPr sz="4800" spc="-40" dirty="0">
                <a:latin typeface="Courier New"/>
                <a:cs typeface="Courier New"/>
              </a:rPr>
              <a:t>while</a:t>
            </a:r>
            <a:r>
              <a:rPr sz="4800" spc="-2200" dirty="0">
                <a:latin typeface="Courier New"/>
                <a:cs typeface="Courier New"/>
              </a:rPr>
              <a:t> </a:t>
            </a:r>
            <a:r>
              <a:rPr sz="4800" spc="-260" dirty="0"/>
              <a:t>loops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17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45565"/>
            <a:ext cx="10920730" cy="496760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200" spc="-5" dirty="0">
                <a:latin typeface="Courier New"/>
                <a:cs typeface="Courier New"/>
              </a:rPr>
              <a:t>while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&lt;condition&gt;:</a:t>
            </a:r>
            <a:endParaRPr sz="3200" dirty="0">
              <a:latin typeface="Courier New"/>
              <a:cs typeface="Courier New"/>
            </a:endParaRPr>
          </a:p>
          <a:p>
            <a:pPr marL="745490">
              <a:lnSpc>
                <a:spcPct val="100000"/>
              </a:lnSpc>
              <a:spcBef>
                <a:spcPts val="635"/>
              </a:spcBef>
            </a:pPr>
            <a:r>
              <a:rPr sz="3200" spc="-5" dirty="0">
                <a:latin typeface="Courier New"/>
                <a:cs typeface="Courier New"/>
              </a:rPr>
              <a:t>&lt;expression&gt;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640"/>
              </a:spcBef>
            </a:pPr>
            <a:r>
              <a:rPr sz="3200" spc="-5" dirty="0">
                <a:latin typeface="Courier New"/>
                <a:cs typeface="Courier New"/>
              </a:rPr>
              <a:t>&lt;expression&gt;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620"/>
              </a:spcBef>
            </a:pPr>
            <a:r>
              <a:rPr sz="3200" spc="-5" dirty="0">
                <a:latin typeface="Courier New"/>
                <a:cs typeface="Courier New"/>
              </a:rPr>
              <a:t>...</a:t>
            </a:r>
            <a:endParaRPr sz="3200" dirty="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spc="-5" dirty="0">
                <a:latin typeface="Courier New"/>
                <a:cs typeface="Courier New"/>
              </a:rPr>
              <a:t>&lt;condition&gt; </a:t>
            </a:r>
            <a:r>
              <a:rPr sz="3200" spc="-155" dirty="0">
                <a:latin typeface="Arial"/>
                <a:cs typeface="Arial"/>
              </a:rPr>
              <a:t>evaluates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245" dirty="0">
                <a:latin typeface="Arial"/>
                <a:cs typeface="Arial"/>
              </a:rPr>
              <a:t>a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Boolean</a:t>
            </a:r>
            <a:endParaRPr sz="3200" dirty="0">
              <a:latin typeface="Arial"/>
              <a:cs typeface="Arial"/>
            </a:endParaRPr>
          </a:p>
          <a:p>
            <a:pPr marL="350520" marR="5080" indent="-337820">
              <a:lnSpc>
                <a:spcPts val="3080"/>
              </a:lnSpc>
              <a:spcBef>
                <a:spcPts val="1360"/>
              </a:spcBef>
              <a:buChar char="•"/>
              <a:tabLst>
                <a:tab pos="350520" algn="l"/>
                <a:tab pos="351155" algn="l"/>
                <a:tab pos="812800" algn="l"/>
                <a:tab pos="4243705" algn="l"/>
              </a:tabLst>
            </a:pPr>
            <a:r>
              <a:rPr sz="3200" spc="50" dirty="0">
                <a:latin typeface="Arial"/>
                <a:cs typeface="Arial"/>
              </a:rPr>
              <a:t>if	</a:t>
            </a:r>
            <a:r>
              <a:rPr sz="3200" spc="-5" dirty="0">
                <a:latin typeface="Courier New"/>
                <a:cs typeface="Courier New"/>
              </a:rPr>
              <a:t>&lt;condition&gt;</a:t>
            </a:r>
            <a:r>
              <a:rPr sz="3200" spc="75" dirty="0">
                <a:latin typeface="Courier New"/>
                <a:cs typeface="Courier New"/>
              </a:rPr>
              <a:t> </a:t>
            </a:r>
            <a:r>
              <a:rPr sz="3200" spc="-165" dirty="0">
                <a:latin typeface="Arial"/>
                <a:cs typeface="Arial"/>
              </a:rPr>
              <a:t>is	</a:t>
            </a:r>
            <a:r>
              <a:rPr sz="3200" spc="-5" dirty="0">
                <a:latin typeface="Courier New"/>
                <a:cs typeface="Courier New"/>
              </a:rPr>
              <a:t>True, </a:t>
            </a:r>
            <a:r>
              <a:rPr sz="3200" spc="-100" dirty="0">
                <a:latin typeface="Arial"/>
                <a:cs typeface="Arial"/>
              </a:rPr>
              <a:t>do </a:t>
            </a:r>
            <a:r>
              <a:rPr sz="3200" spc="-70" dirty="0">
                <a:latin typeface="Arial"/>
                <a:cs typeface="Arial"/>
              </a:rPr>
              <a:t>all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80" dirty="0">
                <a:latin typeface="Arial"/>
                <a:cs typeface="Arial"/>
              </a:rPr>
              <a:t>steps </a:t>
            </a:r>
            <a:r>
              <a:rPr sz="3200" spc="-120" dirty="0">
                <a:latin typeface="Arial"/>
                <a:cs typeface="Arial"/>
              </a:rPr>
              <a:t>inside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45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while  </a:t>
            </a:r>
            <a:r>
              <a:rPr sz="3200" spc="-165" dirty="0">
                <a:latin typeface="Arial"/>
                <a:cs typeface="Arial"/>
              </a:rPr>
              <a:t>code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block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55"/>
              </a:spcBef>
              <a:buChar char="•"/>
              <a:tabLst>
                <a:tab pos="350520" algn="l"/>
                <a:tab pos="351155" algn="l"/>
                <a:tab pos="1537970" algn="l"/>
              </a:tabLst>
            </a:pPr>
            <a:r>
              <a:rPr sz="3200" spc="-185" dirty="0">
                <a:latin typeface="Arial"/>
                <a:cs typeface="Arial"/>
              </a:rPr>
              <a:t>check	</a:t>
            </a:r>
            <a:r>
              <a:rPr sz="3200" spc="-5" dirty="0">
                <a:latin typeface="Courier New"/>
                <a:cs typeface="Courier New"/>
              </a:rPr>
              <a:t>&lt;condition&gt;</a:t>
            </a:r>
            <a:r>
              <a:rPr sz="3200" spc="55" dirty="0">
                <a:latin typeface="Courier New"/>
                <a:cs typeface="Courier New"/>
              </a:rPr>
              <a:t> </a:t>
            </a:r>
            <a:r>
              <a:rPr sz="3200" spc="-180" dirty="0">
                <a:latin typeface="Arial"/>
                <a:cs typeface="Arial"/>
              </a:rPr>
              <a:t>again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35"/>
              </a:spcBef>
              <a:buChar char="•"/>
              <a:tabLst>
                <a:tab pos="350520" algn="l"/>
                <a:tab pos="351155" algn="l"/>
                <a:tab pos="5264785" algn="l"/>
              </a:tabLst>
            </a:pPr>
            <a:r>
              <a:rPr sz="3200" spc="-95" dirty="0">
                <a:latin typeface="Arial"/>
                <a:cs typeface="Arial"/>
              </a:rPr>
              <a:t>repeat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&lt;condition&gt;</a:t>
            </a:r>
            <a:r>
              <a:rPr sz="3200" spc="120" dirty="0">
                <a:latin typeface="Courier New"/>
                <a:cs typeface="Courier New"/>
              </a:rPr>
              <a:t> </a:t>
            </a:r>
            <a:r>
              <a:rPr sz="3200" spc="-165" dirty="0">
                <a:latin typeface="Arial"/>
                <a:cs typeface="Arial"/>
              </a:rPr>
              <a:t>is	</a:t>
            </a:r>
            <a:r>
              <a:rPr sz="3200" spc="-5" dirty="0">
                <a:latin typeface="Courier New"/>
                <a:cs typeface="Courier New"/>
              </a:rPr>
              <a:t>True, </a:t>
            </a:r>
            <a:r>
              <a:rPr sz="3200" spc="-175" dirty="0">
                <a:latin typeface="Arial"/>
                <a:cs typeface="Arial"/>
              </a:rPr>
              <a:t>else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stop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65570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265" dirty="0"/>
              <a:t>Flow: </a:t>
            </a:r>
            <a:r>
              <a:rPr sz="4800" spc="-40" dirty="0">
                <a:latin typeface="Courier New"/>
                <a:cs typeface="Courier New"/>
              </a:rPr>
              <a:t>while</a:t>
            </a:r>
            <a:r>
              <a:rPr sz="4800" spc="-2200" dirty="0">
                <a:latin typeface="Courier New"/>
                <a:cs typeface="Courier New"/>
              </a:rPr>
              <a:t> </a:t>
            </a:r>
            <a:r>
              <a:rPr sz="4800" spc="-260" dirty="0"/>
              <a:t>loops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18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7851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50" dirty="0">
                <a:solidFill>
                  <a:srgbClr val="404040"/>
                </a:solidFill>
                <a:latin typeface="Arial"/>
                <a:cs typeface="Arial"/>
              </a:rPr>
              <a:t>iterate </a:t>
            </a:r>
            <a:r>
              <a:rPr sz="3200" spc="-80" dirty="0">
                <a:solidFill>
                  <a:srgbClr val="404040"/>
                </a:solidFill>
                <a:latin typeface="Arial"/>
                <a:cs typeface="Arial"/>
              </a:rPr>
              <a:t>(loop) </a:t>
            </a:r>
            <a:r>
              <a:rPr sz="3200" spc="-70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numbers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6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sequence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7284" y="1650507"/>
            <a:ext cx="7780655" cy="311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62325">
              <a:lnSpc>
                <a:spcPct val="1266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n = 0 #set</a:t>
            </a:r>
            <a:r>
              <a:rPr sz="3200" spc="-6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counter  while </a:t>
            </a:r>
            <a:r>
              <a:rPr sz="3200" dirty="0">
                <a:latin typeface="Courier New"/>
                <a:cs typeface="Courier New"/>
              </a:rPr>
              <a:t>n &lt;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5:</a:t>
            </a:r>
            <a:endParaRPr sz="3200" dirty="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sz="3200" spc="-5" dirty="0">
                <a:latin typeface="Courier New"/>
                <a:cs typeface="Courier New"/>
              </a:rPr>
              <a:t>print(n)</a:t>
            </a:r>
            <a:endParaRPr sz="3200" dirty="0">
              <a:latin typeface="Courier New"/>
              <a:cs typeface="Courier New"/>
            </a:endParaRPr>
          </a:p>
          <a:p>
            <a:pPr marL="12700" marR="5080" indent="913765">
              <a:lnSpc>
                <a:spcPct val="126600"/>
              </a:lnSpc>
              <a:spcBef>
                <a:spcPts val="5"/>
              </a:spcBef>
            </a:pPr>
            <a:r>
              <a:rPr sz="3200" dirty="0">
                <a:latin typeface="Courier New"/>
                <a:cs typeface="Courier New"/>
              </a:rPr>
              <a:t>n = n + 1 </a:t>
            </a:r>
            <a:r>
              <a:rPr sz="3200" spc="-5" dirty="0">
                <a:latin typeface="Courier New"/>
                <a:cs typeface="Courier New"/>
              </a:rPr>
              <a:t>#increment counter  #a little</a:t>
            </a:r>
            <a:r>
              <a:rPr sz="3200" spc="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complicated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6777" y="2087702"/>
            <a:ext cx="75692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&gt;&gt;&gt;  </a:t>
            </a:r>
            <a:r>
              <a:rPr sz="3200" dirty="0">
                <a:latin typeface="Courier New"/>
                <a:cs typeface="Courier New"/>
              </a:rPr>
              <a:t>0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2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3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6" name="object 6"/>
          <p:cNvSpPr/>
          <p:nvPr/>
        </p:nvSpPr>
        <p:spPr>
          <a:xfrm>
            <a:off x="7015480" y="2971800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2385314" y="0"/>
                </a:moveTo>
                <a:lnTo>
                  <a:pt x="2385314" y="163702"/>
                </a:lnTo>
                <a:lnTo>
                  <a:pt x="0" y="163702"/>
                </a:lnTo>
                <a:lnTo>
                  <a:pt x="0" y="491109"/>
                </a:lnTo>
                <a:lnTo>
                  <a:pt x="2385314" y="491109"/>
                </a:lnTo>
                <a:lnTo>
                  <a:pt x="2385314" y="654812"/>
                </a:lnTo>
                <a:lnTo>
                  <a:pt x="2712720" y="327405"/>
                </a:lnTo>
                <a:lnTo>
                  <a:pt x="2385314" y="0"/>
                </a:lnTo>
                <a:close/>
              </a:path>
            </a:pathLst>
          </a:custGeom>
          <a:solidFill>
            <a:srgbClr val="F3B5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5480" y="2971800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0" y="163702"/>
                </a:moveTo>
                <a:lnTo>
                  <a:pt x="2385314" y="163702"/>
                </a:lnTo>
                <a:lnTo>
                  <a:pt x="2385314" y="0"/>
                </a:lnTo>
                <a:lnTo>
                  <a:pt x="2712720" y="327405"/>
                </a:lnTo>
                <a:lnTo>
                  <a:pt x="2385314" y="654812"/>
                </a:lnTo>
                <a:lnTo>
                  <a:pt x="2385314" y="491109"/>
                </a:lnTo>
                <a:lnTo>
                  <a:pt x="0" y="491109"/>
                </a:lnTo>
                <a:lnTo>
                  <a:pt x="0" y="163702"/>
                </a:lnTo>
                <a:close/>
              </a:path>
            </a:pathLst>
          </a:custGeom>
          <a:ln w="15874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5839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265" dirty="0"/>
              <a:t>Flow: </a:t>
            </a:r>
            <a:r>
              <a:rPr sz="4800" spc="-35" dirty="0">
                <a:latin typeface="Courier New"/>
                <a:cs typeface="Courier New"/>
              </a:rPr>
              <a:t>for</a:t>
            </a:r>
            <a:r>
              <a:rPr sz="4800" spc="-2185" dirty="0">
                <a:latin typeface="Courier New"/>
                <a:cs typeface="Courier New"/>
              </a:rPr>
              <a:t> </a:t>
            </a:r>
            <a:r>
              <a:rPr sz="4800" spc="-260" dirty="0"/>
              <a:t>loops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092881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pc="-5" dirty="0"/>
              <a:t>for &lt;variable&gt; in</a:t>
            </a:r>
            <a:r>
              <a:rPr spc="-75" dirty="0"/>
              <a:t> </a:t>
            </a:r>
            <a:r>
              <a:rPr spc="-5" dirty="0"/>
              <a:t>range(n):</a:t>
            </a:r>
          </a:p>
          <a:p>
            <a:pPr marL="808355">
              <a:lnSpc>
                <a:spcPct val="100000"/>
              </a:lnSpc>
              <a:spcBef>
                <a:spcPts val="685"/>
              </a:spcBef>
            </a:pPr>
            <a:r>
              <a:rPr spc="-5" dirty="0"/>
              <a:t>&lt;expression&gt;</a:t>
            </a:r>
          </a:p>
          <a:p>
            <a:pPr marL="808355">
              <a:lnSpc>
                <a:spcPct val="100000"/>
              </a:lnSpc>
              <a:spcBef>
                <a:spcPts val="685"/>
              </a:spcBef>
            </a:pPr>
            <a:r>
              <a:rPr spc="-5" dirty="0"/>
              <a:t>&lt;expression&gt;</a:t>
            </a:r>
          </a:p>
          <a:p>
            <a:pPr marL="808355">
              <a:lnSpc>
                <a:spcPct val="100000"/>
              </a:lnSpc>
              <a:spcBef>
                <a:spcPts val="675"/>
              </a:spcBef>
            </a:pPr>
            <a:r>
              <a:rPr spc="-5" dirty="0"/>
              <a:t>...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19</a:t>
            </a:fld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441451" y="3259963"/>
            <a:ext cx="9848850" cy="27419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70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185" dirty="0">
                <a:latin typeface="Arial"/>
                <a:cs typeface="Arial"/>
              </a:rPr>
              <a:t>each </a:t>
            </a:r>
            <a:r>
              <a:rPr sz="3000" spc="-25" dirty="0">
                <a:latin typeface="Arial"/>
                <a:cs typeface="Arial"/>
              </a:rPr>
              <a:t>time </a:t>
            </a:r>
            <a:r>
              <a:rPr sz="3000" spc="-70" dirty="0">
                <a:latin typeface="Arial"/>
                <a:cs typeface="Arial"/>
              </a:rPr>
              <a:t>through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75" dirty="0">
                <a:latin typeface="Arial"/>
                <a:cs typeface="Arial"/>
              </a:rPr>
              <a:t>loop, </a:t>
            </a:r>
            <a:r>
              <a:rPr sz="3000" spc="-5" dirty="0">
                <a:latin typeface="Courier New"/>
                <a:cs typeface="Courier New"/>
              </a:rPr>
              <a:t>&lt;variable&gt;</a:t>
            </a:r>
            <a:r>
              <a:rPr sz="3000" spc="-1490" dirty="0">
                <a:latin typeface="Courier New"/>
                <a:cs typeface="Courier New"/>
              </a:rPr>
              <a:t> </a:t>
            </a:r>
            <a:r>
              <a:rPr sz="3000" spc="-165" dirty="0">
                <a:latin typeface="Arial"/>
                <a:cs typeface="Arial"/>
              </a:rPr>
              <a:t>takes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35" dirty="0">
                <a:latin typeface="Arial"/>
                <a:cs typeface="Arial"/>
              </a:rPr>
              <a:t>value</a:t>
            </a:r>
            <a:endParaRPr sz="30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75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25" dirty="0">
                <a:latin typeface="Arial"/>
                <a:cs typeface="Arial"/>
              </a:rPr>
              <a:t>first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time,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&lt;variable&gt;</a:t>
            </a:r>
            <a:r>
              <a:rPr sz="3000" spc="-1130" dirty="0">
                <a:latin typeface="Courier New"/>
                <a:cs typeface="Courier New"/>
              </a:rPr>
              <a:t> </a:t>
            </a:r>
            <a:r>
              <a:rPr sz="3000" spc="-95" dirty="0">
                <a:latin typeface="Arial"/>
                <a:cs typeface="Arial"/>
              </a:rPr>
              <a:t>starts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at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0</a:t>
            </a:r>
            <a:endParaRPr sz="30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80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95" dirty="0">
                <a:latin typeface="Arial"/>
                <a:cs typeface="Arial"/>
              </a:rPr>
              <a:t>next </a:t>
            </a:r>
            <a:r>
              <a:rPr sz="3000" spc="-40" dirty="0">
                <a:latin typeface="Arial"/>
                <a:cs typeface="Arial"/>
              </a:rPr>
              <a:t>time, </a:t>
            </a:r>
            <a:r>
              <a:rPr sz="3000" spc="-5" dirty="0">
                <a:latin typeface="Courier New"/>
                <a:cs typeface="Courier New"/>
              </a:rPr>
              <a:t>&lt;variable&gt;</a:t>
            </a:r>
            <a:r>
              <a:rPr sz="3000" spc="-1590" dirty="0">
                <a:latin typeface="Courier New"/>
                <a:cs typeface="Courier New"/>
              </a:rPr>
              <a:t> </a:t>
            </a:r>
            <a:r>
              <a:rPr sz="3000" spc="-105" dirty="0">
                <a:latin typeface="Arial"/>
                <a:cs typeface="Arial"/>
              </a:rPr>
              <a:t>get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14" dirty="0">
                <a:latin typeface="Arial"/>
                <a:cs typeface="Arial"/>
              </a:rPr>
              <a:t>previous </a:t>
            </a:r>
            <a:r>
              <a:rPr sz="3000" spc="-135" dirty="0">
                <a:latin typeface="Arial"/>
                <a:cs typeface="Arial"/>
              </a:rPr>
              <a:t>value </a:t>
            </a:r>
            <a:r>
              <a:rPr sz="3000" spc="-210" dirty="0">
                <a:latin typeface="Arial"/>
                <a:cs typeface="Arial"/>
              </a:rPr>
              <a:t>+1</a:t>
            </a:r>
            <a:endParaRPr sz="30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85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140" dirty="0">
                <a:latin typeface="Arial"/>
                <a:cs typeface="Arial"/>
              </a:rPr>
              <a:t>value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5" dirty="0">
                <a:latin typeface="Courier New"/>
                <a:cs typeface="Courier New"/>
              </a:rPr>
              <a:t>&lt;variable&gt; </a:t>
            </a:r>
            <a:r>
              <a:rPr sz="3000" spc="-220" dirty="0">
                <a:latin typeface="Arial"/>
                <a:cs typeface="Arial"/>
              </a:rPr>
              <a:t>goes </a:t>
            </a:r>
            <a:r>
              <a:rPr sz="3000" spc="-35" dirty="0">
                <a:latin typeface="Arial"/>
                <a:cs typeface="Arial"/>
              </a:rPr>
              <a:t>from </a:t>
            </a:r>
            <a:r>
              <a:rPr sz="3000" spc="-150" dirty="0">
                <a:latin typeface="Arial"/>
                <a:cs typeface="Arial"/>
              </a:rPr>
              <a:t>0 </a:t>
            </a:r>
            <a:r>
              <a:rPr sz="3000" spc="35" dirty="0">
                <a:latin typeface="Arial"/>
                <a:cs typeface="Arial"/>
              </a:rPr>
              <a:t>to</a:t>
            </a:r>
            <a:r>
              <a:rPr sz="3000" spc="-56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n-1</a:t>
            </a:r>
            <a:endParaRPr sz="30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75"/>
              </a:spcBef>
              <a:buChar char="•"/>
              <a:tabLst>
                <a:tab pos="350520" algn="l"/>
                <a:tab pos="351155" algn="l"/>
              </a:tabLst>
            </a:pP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range</a:t>
            </a:r>
            <a:r>
              <a:rPr sz="3000" spc="-1130" dirty="0">
                <a:latin typeface="Courier New"/>
                <a:cs typeface="Courier New"/>
              </a:rPr>
              <a:t> </a:t>
            </a:r>
            <a:r>
              <a:rPr sz="3000" spc="-45" dirty="0">
                <a:latin typeface="Arial"/>
                <a:cs typeface="Arial"/>
              </a:rPr>
              <a:t>function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i="1" spc="-135" dirty="0">
                <a:latin typeface="Trebuchet MS"/>
                <a:cs typeface="Trebuchet MS"/>
              </a:rPr>
              <a:t>generates</a:t>
            </a:r>
            <a:r>
              <a:rPr sz="3000" i="1" spc="-250" dirty="0">
                <a:latin typeface="Trebuchet MS"/>
                <a:cs typeface="Trebuchet MS"/>
              </a:rPr>
              <a:t>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i="1" spc="-220" dirty="0">
                <a:latin typeface="Trebuchet MS"/>
                <a:cs typeface="Trebuchet MS"/>
              </a:rPr>
              <a:t>list</a:t>
            </a:r>
            <a:r>
              <a:rPr sz="3000" i="1" spc="-229" dirty="0">
                <a:latin typeface="Trebuchet MS"/>
                <a:cs typeface="Trebuchet MS"/>
              </a:rPr>
              <a:t> </a:t>
            </a:r>
            <a:r>
              <a:rPr sz="3000" i="1" spc="-185" dirty="0">
                <a:latin typeface="Trebuchet MS"/>
                <a:cs typeface="Trebuchet MS"/>
              </a:rPr>
              <a:t>of</a:t>
            </a:r>
            <a:r>
              <a:rPr sz="3000" i="1" spc="-229" dirty="0">
                <a:latin typeface="Trebuchet MS"/>
                <a:cs typeface="Trebuchet MS"/>
              </a:rPr>
              <a:t> </a:t>
            </a:r>
            <a:r>
              <a:rPr sz="3000" i="1" spc="-135" dirty="0">
                <a:latin typeface="Trebuchet MS"/>
                <a:cs typeface="Trebuchet MS"/>
              </a:rPr>
              <a:t>numbers</a:t>
            </a:r>
            <a:r>
              <a:rPr sz="3000" i="1" spc="-245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Arial"/>
                <a:cs typeface="Arial"/>
              </a:rPr>
              <a:t>from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i="1" spc="-55" dirty="0">
                <a:latin typeface="Trebuchet MS"/>
                <a:cs typeface="Trebuchet MS"/>
              </a:rPr>
              <a:t>0</a:t>
            </a:r>
            <a:r>
              <a:rPr sz="3000" i="1" spc="-225" dirty="0">
                <a:latin typeface="Trebuchet MS"/>
                <a:cs typeface="Trebuchet MS"/>
              </a:rPr>
              <a:t> </a:t>
            </a:r>
            <a:r>
              <a:rPr sz="3000" i="1" spc="-185" dirty="0">
                <a:latin typeface="Trebuchet MS"/>
                <a:cs typeface="Trebuchet MS"/>
              </a:rPr>
              <a:t>to</a:t>
            </a:r>
            <a:r>
              <a:rPr sz="3000" i="1" spc="-240" dirty="0">
                <a:latin typeface="Trebuchet MS"/>
                <a:cs typeface="Trebuchet MS"/>
              </a:rPr>
              <a:t> </a:t>
            </a:r>
            <a:r>
              <a:rPr sz="3000" i="1" spc="-110" dirty="0">
                <a:latin typeface="Trebuchet MS"/>
                <a:cs typeface="Trebuchet MS"/>
              </a:rPr>
              <a:t>n-1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3159" y="194335"/>
            <a:ext cx="4283075" cy="3098800"/>
          </a:xfrm>
          <a:custGeom>
            <a:avLst/>
            <a:gdLst/>
            <a:ahLst/>
            <a:cxnLst/>
            <a:rect l="l" t="t" r="r" b="b"/>
            <a:pathLst>
              <a:path w="4283075" h="3098800">
                <a:moveTo>
                  <a:pt x="2752590" y="2806699"/>
                </a:moveTo>
                <a:lnTo>
                  <a:pt x="1635463" y="2806699"/>
                </a:lnTo>
                <a:lnTo>
                  <a:pt x="1665645" y="2857499"/>
                </a:lnTo>
                <a:lnTo>
                  <a:pt x="1698753" y="2895599"/>
                </a:lnTo>
                <a:lnTo>
                  <a:pt x="1734608" y="2920999"/>
                </a:lnTo>
                <a:lnTo>
                  <a:pt x="1773031" y="2959099"/>
                </a:lnTo>
                <a:lnTo>
                  <a:pt x="1813843" y="2984499"/>
                </a:lnTo>
                <a:lnTo>
                  <a:pt x="1856866" y="3022599"/>
                </a:lnTo>
                <a:lnTo>
                  <a:pt x="1901922" y="3035299"/>
                </a:lnTo>
                <a:lnTo>
                  <a:pt x="1948830" y="3060699"/>
                </a:lnTo>
                <a:lnTo>
                  <a:pt x="1997413" y="3073399"/>
                </a:lnTo>
                <a:lnTo>
                  <a:pt x="2089876" y="3098799"/>
                </a:lnTo>
                <a:lnTo>
                  <a:pt x="2317559" y="3098799"/>
                </a:lnTo>
                <a:lnTo>
                  <a:pt x="2404279" y="3073399"/>
                </a:lnTo>
                <a:lnTo>
                  <a:pt x="2446142" y="3060699"/>
                </a:lnTo>
                <a:lnTo>
                  <a:pt x="2486818" y="3035299"/>
                </a:lnTo>
                <a:lnTo>
                  <a:pt x="2526167" y="3009899"/>
                </a:lnTo>
                <a:lnTo>
                  <a:pt x="2564047" y="2997199"/>
                </a:lnTo>
                <a:lnTo>
                  <a:pt x="2600318" y="2971799"/>
                </a:lnTo>
                <a:lnTo>
                  <a:pt x="2634838" y="2933699"/>
                </a:lnTo>
                <a:lnTo>
                  <a:pt x="2667467" y="2908299"/>
                </a:lnTo>
                <a:lnTo>
                  <a:pt x="2698062" y="2870199"/>
                </a:lnTo>
                <a:lnTo>
                  <a:pt x="2726483" y="2844799"/>
                </a:lnTo>
                <a:lnTo>
                  <a:pt x="2752590" y="2806699"/>
                </a:lnTo>
                <a:close/>
              </a:path>
              <a:path w="4283075" h="3098800">
                <a:moveTo>
                  <a:pt x="1110398" y="279399"/>
                </a:moveTo>
                <a:lnTo>
                  <a:pt x="962236" y="279399"/>
                </a:lnTo>
                <a:lnTo>
                  <a:pt x="915149" y="292099"/>
                </a:lnTo>
                <a:lnTo>
                  <a:pt x="825093" y="317499"/>
                </a:lnTo>
                <a:lnTo>
                  <a:pt x="782317" y="330199"/>
                </a:lnTo>
                <a:lnTo>
                  <a:pt x="741172" y="355599"/>
                </a:lnTo>
                <a:lnTo>
                  <a:pt x="701754" y="380999"/>
                </a:lnTo>
                <a:lnTo>
                  <a:pt x="664160" y="393699"/>
                </a:lnTo>
                <a:lnTo>
                  <a:pt x="628488" y="431799"/>
                </a:lnTo>
                <a:lnTo>
                  <a:pt x="594834" y="457199"/>
                </a:lnTo>
                <a:lnTo>
                  <a:pt x="563296" y="482599"/>
                </a:lnTo>
                <a:lnTo>
                  <a:pt x="533969" y="520699"/>
                </a:lnTo>
                <a:lnTo>
                  <a:pt x="506951" y="558799"/>
                </a:lnTo>
                <a:lnTo>
                  <a:pt x="482338" y="596899"/>
                </a:lnTo>
                <a:lnTo>
                  <a:pt x="460229" y="634999"/>
                </a:lnTo>
                <a:lnTo>
                  <a:pt x="440719" y="673099"/>
                </a:lnTo>
                <a:lnTo>
                  <a:pt x="423905" y="711199"/>
                </a:lnTo>
                <a:lnTo>
                  <a:pt x="409885" y="749299"/>
                </a:lnTo>
                <a:lnTo>
                  <a:pt x="398755" y="800099"/>
                </a:lnTo>
                <a:lnTo>
                  <a:pt x="390611" y="838199"/>
                </a:lnTo>
                <a:lnTo>
                  <a:pt x="385552" y="888999"/>
                </a:lnTo>
                <a:lnTo>
                  <a:pt x="383674" y="927099"/>
                </a:lnTo>
                <a:lnTo>
                  <a:pt x="385073" y="977899"/>
                </a:lnTo>
                <a:lnTo>
                  <a:pt x="389847" y="1028699"/>
                </a:lnTo>
                <a:lnTo>
                  <a:pt x="386164" y="1041399"/>
                </a:lnTo>
                <a:lnTo>
                  <a:pt x="335826" y="1041399"/>
                </a:lnTo>
                <a:lnTo>
                  <a:pt x="287309" y="1054099"/>
                </a:lnTo>
                <a:lnTo>
                  <a:pt x="241050" y="1079499"/>
                </a:lnTo>
                <a:lnTo>
                  <a:pt x="197490" y="1104899"/>
                </a:lnTo>
                <a:lnTo>
                  <a:pt x="157067" y="1130299"/>
                </a:lnTo>
                <a:lnTo>
                  <a:pt x="120220" y="1168399"/>
                </a:lnTo>
                <a:lnTo>
                  <a:pt x="87389" y="1206499"/>
                </a:lnTo>
                <a:lnTo>
                  <a:pt x="59012" y="1244599"/>
                </a:lnTo>
                <a:lnTo>
                  <a:pt x="37512" y="1282699"/>
                </a:lnTo>
                <a:lnTo>
                  <a:pt x="20953" y="1333499"/>
                </a:lnTo>
                <a:lnTo>
                  <a:pt x="9244" y="1371599"/>
                </a:lnTo>
                <a:lnTo>
                  <a:pt x="2291" y="1409699"/>
                </a:lnTo>
                <a:lnTo>
                  <a:pt x="0" y="1460499"/>
                </a:lnTo>
                <a:lnTo>
                  <a:pt x="2277" y="1498599"/>
                </a:lnTo>
                <a:lnTo>
                  <a:pt x="9029" y="1549399"/>
                </a:lnTo>
                <a:lnTo>
                  <a:pt x="20163" y="1587499"/>
                </a:lnTo>
                <a:lnTo>
                  <a:pt x="35585" y="1625599"/>
                </a:lnTo>
                <a:lnTo>
                  <a:pt x="55202" y="1663699"/>
                </a:lnTo>
                <a:lnTo>
                  <a:pt x="78920" y="1701799"/>
                </a:lnTo>
                <a:lnTo>
                  <a:pt x="106646" y="1739899"/>
                </a:lnTo>
                <a:lnTo>
                  <a:pt x="138287" y="1777999"/>
                </a:lnTo>
                <a:lnTo>
                  <a:pt x="173748" y="1803399"/>
                </a:lnTo>
                <a:lnTo>
                  <a:pt x="212936" y="1828799"/>
                </a:lnTo>
                <a:lnTo>
                  <a:pt x="182507" y="1866899"/>
                </a:lnTo>
                <a:lnTo>
                  <a:pt x="156457" y="1904999"/>
                </a:lnTo>
                <a:lnTo>
                  <a:pt x="134913" y="1943099"/>
                </a:lnTo>
                <a:lnTo>
                  <a:pt x="118004" y="1981199"/>
                </a:lnTo>
                <a:lnTo>
                  <a:pt x="105857" y="2031999"/>
                </a:lnTo>
                <a:lnTo>
                  <a:pt x="98600" y="2070099"/>
                </a:lnTo>
                <a:lnTo>
                  <a:pt x="96363" y="2120899"/>
                </a:lnTo>
                <a:lnTo>
                  <a:pt x="99271" y="2171699"/>
                </a:lnTo>
                <a:lnTo>
                  <a:pt x="107274" y="2209799"/>
                </a:lnTo>
                <a:lnTo>
                  <a:pt x="119964" y="2260599"/>
                </a:lnTo>
                <a:lnTo>
                  <a:pt x="137047" y="2298699"/>
                </a:lnTo>
                <a:lnTo>
                  <a:pt x="158232" y="2336799"/>
                </a:lnTo>
                <a:lnTo>
                  <a:pt x="183228" y="2374899"/>
                </a:lnTo>
                <a:lnTo>
                  <a:pt x="211740" y="2400299"/>
                </a:lnTo>
                <a:lnTo>
                  <a:pt x="243479" y="2438399"/>
                </a:lnTo>
                <a:lnTo>
                  <a:pt x="278150" y="2463799"/>
                </a:lnTo>
                <a:lnTo>
                  <a:pt x="315463" y="2489199"/>
                </a:lnTo>
                <a:lnTo>
                  <a:pt x="355124" y="2501899"/>
                </a:lnTo>
                <a:lnTo>
                  <a:pt x="396843" y="2527299"/>
                </a:lnTo>
                <a:lnTo>
                  <a:pt x="440326" y="2527299"/>
                </a:lnTo>
                <a:lnTo>
                  <a:pt x="485282" y="2539999"/>
                </a:lnTo>
                <a:lnTo>
                  <a:pt x="578442" y="2539999"/>
                </a:lnTo>
                <a:lnTo>
                  <a:pt x="583776" y="2552699"/>
                </a:lnTo>
                <a:lnTo>
                  <a:pt x="586443" y="2552699"/>
                </a:lnTo>
                <a:lnTo>
                  <a:pt x="612643" y="2590799"/>
                </a:lnTo>
                <a:lnTo>
                  <a:pt x="640958" y="2628899"/>
                </a:lnTo>
                <a:lnTo>
                  <a:pt x="671265" y="2666999"/>
                </a:lnTo>
                <a:lnTo>
                  <a:pt x="703441" y="2705099"/>
                </a:lnTo>
                <a:lnTo>
                  <a:pt x="737363" y="2730499"/>
                </a:lnTo>
                <a:lnTo>
                  <a:pt x="772908" y="2755899"/>
                </a:lnTo>
                <a:lnTo>
                  <a:pt x="809953" y="2781299"/>
                </a:lnTo>
                <a:lnTo>
                  <a:pt x="848376" y="2806699"/>
                </a:lnTo>
                <a:lnTo>
                  <a:pt x="888053" y="2832099"/>
                </a:lnTo>
                <a:lnTo>
                  <a:pt x="928862" y="2857499"/>
                </a:lnTo>
                <a:lnTo>
                  <a:pt x="970680" y="2870199"/>
                </a:lnTo>
                <a:lnTo>
                  <a:pt x="1100958" y="2908299"/>
                </a:lnTo>
                <a:lnTo>
                  <a:pt x="1145583" y="2908299"/>
                </a:lnTo>
                <a:lnTo>
                  <a:pt x="1190602" y="2920999"/>
                </a:lnTo>
                <a:lnTo>
                  <a:pt x="1326799" y="2920999"/>
                </a:lnTo>
                <a:lnTo>
                  <a:pt x="1550215" y="2857499"/>
                </a:lnTo>
                <a:lnTo>
                  <a:pt x="1593256" y="2832099"/>
                </a:lnTo>
                <a:lnTo>
                  <a:pt x="1635463" y="2806699"/>
                </a:lnTo>
                <a:lnTo>
                  <a:pt x="2752590" y="2806699"/>
                </a:lnTo>
                <a:lnTo>
                  <a:pt x="2776240" y="2768599"/>
                </a:lnTo>
                <a:lnTo>
                  <a:pt x="2797292" y="2717799"/>
                </a:lnTo>
                <a:lnTo>
                  <a:pt x="2815606" y="2679699"/>
                </a:lnTo>
                <a:lnTo>
                  <a:pt x="2831041" y="2641599"/>
                </a:lnTo>
                <a:lnTo>
                  <a:pt x="3425940" y="2641599"/>
                </a:lnTo>
                <a:lnTo>
                  <a:pt x="3445959" y="2628899"/>
                </a:lnTo>
                <a:lnTo>
                  <a:pt x="3483822" y="2603499"/>
                </a:lnTo>
                <a:lnTo>
                  <a:pt x="3519338" y="2578099"/>
                </a:lnTo>
                <a:lnTo>
                  <a:pt x="3552332" y="2539999"/>
                </a:lnTo>
                <a:lnTo>
                  <a:pt x="3582632" y="2501899"/>
                </a:lnTo>
                <a:lnTo>
                  <a:pt x="3610064" y="2476499"/>
                </a:lnTo>
                <a:lnTo>
                  <a:pt x="3634454" y="2438399"/>
                </a:lnTo>
                <a:lnTo>
                  <a:pt x="3655630" y="2387599"/>
                </a:lnTo>
                <a:lnTo>
                  <a:pt x="3673417" y="2349499"/>
                </a:lnTo>
                <a:lnTo>
                  <a:pt x="3687642" y="2298699"/>
                </a:lnTo>
                <a:lnTo>
                  <a:pt x="3698133" y="2260599"/>
                </a:lnTo>
                <a:lnTo>
                  <a:pt x="3704714" y="2209799"/>
                </a:lnTo>
                <a:lnTo>
                  <a:pt x="3707214" y="2158999"/>
                </a:lnTo>
                <a:lnTo>
                  <a:pt x="3755694" y="2158999"/>
                </a:lnTo>
                <a:lnTo>
                  <a:pt x="3803257" y="2146299"/>
                </a:lnTo>
                <a:lnTo>
                  <a:pt x="3849716" y="2120899"/>
                </a:lnTo>
                <a:lnTo>
                  <a:pt x="3894884" y="2108199"/>
                </a:lnTo>
                <a:lnTo>
                  <a:pt x="3938574" y="2082799"/>
                </a:lnTo>
                <a:lnTo>
                  <a:pt x="3980601" y="2057399"/>
                </a:lnTo>
                <a:lnTo>
                  <a:pt x="4020777" y="2031999"/>
                </a:lnTo>
                <a:lnTo>
                  <a:pt x="4057752" y="2006599"/>
                </a:lnTo>
                <a:lnTo>
                  <a:pt x="4092000" y="1968499"/>
                </a:lnTo>
                <a:lnTo>
                  <a:pt x="4123499" y="1930399"/>
                </a:lnTo>
                <a:lnTo>
                  <a:pt x="4152229" y="1904999"/>
                </a:lnTo>
                <a:lnTo>
                  <a:pt x="4178170" y="1866899"/>
                </a:lnTo>
                <a:lnTo>
                  <a:pt x="4201299" y="1828799"/>
                </a:lnTo>
                <a:lnTo>
                  <a:pt x="4221596" y="1777999"/>
                </a:lnTo>
                <a:lnTo>
                  <a:pt x="4239041" y="1739899"/>
                </a:lnTo>
                <a:lnTo>
                  <a:pt x="4253613" y="1701799"/>
                </a:lnTo>
                <a:lnTo>
                  <a:pt x="4265290" y="1663699"/>
                </a:lnTo>
                <a:lnTo>
                  <a:pt x="4274052" y="1612899"/>
                </a:lnTo>
                <a:lnTo>
                  <a:pt x="4279878" y="1574799"/>
                </a:lnTo>
                <a:lnTo>
                  <a:pt x="4282747" y="1523999"/>
                </a:lnTo>
                <a:lnTo>
                  <a:pt x="4282638" y="1485899"/>
                </a:lnTo>
                <a:lnTo>
                  <a:pt x="4279531" y="1435099"/>
                </a:lnTo>
                <a:lnTo>
                  <a:pt x="4273404" y="1396999"/>
                </a:lnTo>
                <a:lnTo>
                  <a:pt x="4264237" y="1346199"/>
                </a:lnTo>
                <a:lnTo>
                  <a:pt x="4252009" y="1308099"/>
                </a:lnTo>
                <a:lnTo>
                  <a:pt x="4236699" y="1269999"/>
                </a:lnTo>
                <a:lnTo>
                  <a:pt x="4218286" y="1219199"/>
                </a:lnTo>
                <a:lnTo>
                  <a:pt x="4196749" y="1181099"/>
                </a:lnTo>
                <a:lnTo>
                  <a:pt x="4172068" y="1142999"/>
                </a:lnTo>
                <a:lnTo>
                  <a:pt x="4144221" y="1104899"/>
                </a:lnTo>
                <a:lnTo>
                  <a:pt x="4151170" y="1092199"/>
                </a:lnTo>
                <a:lnTo>
                  <a:pt x="4157524" y="1066799"/>
                </a:lnTo>
                <a:lnTo>
                  <a:pt x="4163259" y="1054099"/>
                </a:lnTo>
                <a:lnTo>
                  <a:pt x="4168351" y="1041399"/>
                </a:lnTo>
                <a:lnTo>
                  <a:pt x="4178910" y="990599"/>
                </a:lnTo>
                <a:lnTo>
                  <a:pt x="4185106" y="939799"/>
                </a:lnTo>
                <a:lnTo>
                  <a:pt x="4187070" y="901699"/>
                </a:lnTo>
                <a:lnTo>
                  <a:pt x="4184931" y="850899"/>
                </a:lnTo>
                <a:lnTo>
                  <a:pt x="4178822" y="800099"/>
                </a:lnTo>
                <a:lnTo>
                  <a:pt x="4168873" y="761999"/>
                </a:lnTo>
                <a:lnTo>
                  <a:pt x="4155216" y="723899"/>
                </a:lnTo>
                <a:lnTo>
                  <a:pt x="4137980" y="673099"/>
                </a:lnTo>
                <a:lnTo>
                  <a:pt x="4117297" y="634999"/>
                </a:lnTo>
                <a:lnTo>
                  <a:pt x="4093298" y="596899"/>
                </a:lnTo>
                <a:lnTo>
                  <a:pt x="4066114" y="571499"/>
                </a:lnTo>
                <a:lnTo>
                  <a:pt x="4035876" y="533399"/>
                </a:lnTo>
                <a:lnTo>
                  <a:pt x="4002714" y="507999"/>
                </a:lnTo>
                <a:lnTo>
                  <a:pt x="3966760" y="469899"/>
                </a:lnTo>
                <a:lnTo>
                  <a:pt x="3928145" y="444499"/>
                </a:lnTo>
                <a:lnTo>
                  <a:pt x="3886999" y="431799"/>
                </a:lnTo>
                <a:lnTo>
                  <a:pt x="3843453" y="406399"/>
                </a:lnTo>
                <a:lnTo>
                  <a:pt x="3797638" y="393699"/>
                </a:lnTo>
                <a:lnTo>
                  <a:pt x="3792256" y="368299"/>
                </a:lnTo>
                <a:lnTo>
                  <a:pt x="1390353" y="368299"/>
                </a:lnTo>
                <a:lnTo>
                  <a:pt x="1346534" y="342899"/>
                </a:lnTo>
                <a:lnTo>
                  <a:pt x="1301313" y="330199"/>
                </a:lnTo>
                <a:lnTo>
                  <a:pt x="1254891" y="304799"/>
                </a:lnTo>
                <a:lnTo>
                  <a:pt x="1207466" y="292099"/>
                </a:lnTo>
                <a:lnTo>
                  <a:pt x="1159235" y="292099"/>
                </a:lnTo>
                <a:lnTo>
                  <a:pt x="1110398" y="279399"/>
                </a:lnTo>
                <a:close/>
              </a:path>
              <a:path w="4283075" h="3098800">
                <a:moveTo>
                  <a:pt x="3425940" y="2641599"/>
                </a:moveTo>
                <a:lnTo>
                  <a:pt x="2831041" y="2641599"/>
                </a:lnTo>
                <a:lnTo>
                  <a:pt x="2876962" y="2666999"/>
                </a:lnTo>
                <a:lnTo>
                  <a:pt x="2924852" y="2679699"/>
                </a:lnTo>
                <a:lnTo>
                  <a:pt x="3077157" y="2717799"/>
                </a:lnTo>
                <a:lnTo>
                  <a:pt x="3227495" y="2717799"/>
                </a:lnTo>
                <a:lnTo>
                  <a:pt x="3320016" y="2692399"/>
                </a:lnTo>
                <a:lnTo>
                  <a:pt x="3363883" y="2679699"/>
                </a:lnTo>
                <a:lnTo>
                  <a:pt x="3405921" y="2654299"/>
                </a:lnTo>
                <a:lnTo>
                  <a:pt x="3425940" y="2641599"/>
                </a:lnTo>
                <a:close/>
              </a:path>
              <a:path w="4283075" h="3098800">
                <a:moveTo>
                  <a:pt x="1971528" y="101600"/>
                </a:moveTo>
                <a:lnTo>
                  <a:pt x="1745645" y="101600"/>
                </a:lnTo>
                <a:lnTo>
                  <a:pt x="1659591" y="127000"/>
                </a:lnTo>
                <a:lnTo>
                  <a:pt x="1618494" y="152400"/>
                </a:lnTo>
                <a:lnTo>
                  <a:pt x="1579019" y="165099"/>
                </a:lnTo>
                <a:lnTo>
                  <a:pt x="1541418" y="190499"/>
                </a:lnTo>
                <a:lnTo>
                  <a:pt x="1505944" y="228599"/>
                </a:lnTo>
                <a:lnTo>
                  <a:pt x="1472848" y="253999"/>
                </a:lnTo>
                <a:lnTo>
                  <a:pt x="1442383" y="292099"/>
                </a:lnTo>
                <a:lnTo>
                  <a:pt x="1414801" y="330199"/>
                </a:lnTo>
                <a:lnTo>
                  <a:pt x="1390353" y="368299"/>
                </a:lnTo>
                <a:lnTo>
                  <a:pt x="3792256" y="368299"/>
                </a:lnTo>
                <a:lnTo>
                  <a:pt x="3786875" y="342899"/>
                </a:lnTo>
                <a:lnTo>
                  <a:pt x="3771681" y="304799"/>
                </a:lnTo>
                <a:lnTo>
                  <a:pt x="3752231" y="266699"/>
                </a:lnTo>
                <a:lnTo>
                  <a:pt x="3736543" y="241299"/>
                </a:lnTo>
                <a:lnTo>
                  <a:pt x="2227029" y="241299"/>
                </a:lnTo>
                <a:lnTo>
                  <a:pt x="2198877" y="215899"/>
                </a:lnTo>
                <a:lnTo>
                  <a:pt x="2168974" y="190499"/>
                </a:lnTo>
                <a:lnTo>
                  <a:pt x="2137429" y="165099"/>
                </a:lnTo>
                <a:lnTo>
                  <a:pt x="2104347" y="152400"/>
                </a:lnTo>
                <a:lnTo>
                  <a:pt x="2060888" y="127000"/>
                </a:lnTo>
                <a:lnTo>
                  <a:pt x="1971528" y="101600"/>
                </a:lnTo>
                <a:close/>
              </a:path>
              <a:path w="4283075" h="3098800">
                <a:moveTo>
                  <a:pt x="2629859" y="0"/>
                </a:moveTo>
                <a:lnTo>
                  <a:pt x="2585216" y="0"/>
                </a:lnTo>
                <a:lnTo>
                  <a:pt x="2541116" y="12700"/>
                </a:lnTo>
                <a:lnTo>
                  <a:pt x="2455961" y="38100"/>
                </a:lnTo>
                <a:lnTo>
                  <a:pt x="2415613" y="50800"/>
                </a:lnTo>
                <a:lnTo>
                  <a:pt x="2377223" y="76200"/>
                </a:lnTo>
                <a:lnTo>
                  <a:pt x="2341145" y="101600"/>
                </a:lnTo>
                <a:lnTo>
                  <a:pt x="2307733" y="127000"/>
                </a:lnTo>
                <a:lnTo>
                  <a:pt x="2277341" y="165099"/>
                </a:lnTo>
                <a:lnTo>
                  <a:pt x="2250321" y="203199"/>
                </a:lnTo>
                <a:lnTo>
                  <a:pt x="2227029" y="241299"/>
                </a:lnTo>
                <a:lnTo>
                  <a:pt x="3736543" y="241299"/>
                </a:lnTo>
                <a:lnTo>
                  <a:pt x="3728698" y="228599"/>
                </a:lnTo>
                <a:lnTo>
                  <a:pt x="3701255" y="190499"/>
                </a:lnTo>
                <a:lnTo>
                  <a:pt x="3690862" y="177799"/>
                </a:lnTo>
                <a:lnTo>
                  <a:pt x="2957533" y="177799"/>
                </a:lnTo>
                <a:lnTo>
                  <a:pt x="2925353" y="139700"/>
                </a:lnTo>
                <a:lnTo>
                  <a:pt x="2889255" y="101600"/>
                </a:lnTo>
                <a:lnTo>
                  <a:pt x="2849609" y="76200"/>
                </a:lnTo>
                <a:lnTo>
                  <a:pt x="2763507" y="25400"/>
                </a:lnTo>
                <a:lnTo>
                  <a:pt x="2719358" y="12700"/>
                </a:lnTo>
                <a:lnTo>
                  <a:pt x="2674691" y="12700"/>
                </a:lnTo>
                <a:lnTo>
                  <a:pt x="2629859" y="0"/>
                </a:lnTo>
                <a:close/>
              </a:path>
              <a:path w="4283075" h="3098800">
                <a:moveTo>
                  <a:pt x="3422896" y="12700"/>
                </a:moveTo>
                <a:lnTo>
                  <a:pt x="3239057" y="12700"/>
                </a:lnTo>
                <a:lnTo>
                  <a:pt x="3194005" y="25400"/>
                </a:lnTo>
                <a:lnTo>
                  <a:pt x="3107373" y="50800"/>
                </a:lnTo>
                <a:lnTo>
                  <a:pt x="3066475" y="76200"/>
                </a:lnTo>
                <a:lnTo>
                  <a:pt x="3027642" y="101600"/>
                </a:lnTo>
                <a:lnTo>
                  <a:pt x="2991214" y="139700"/>
                </a:lnTo>
                <a:lnTo>
                  <a:pt x="2957533" y="177799"/>
                </a:lnTo>
                <a:lnTo>
                  <a:pt x="3690862" y="177799"/>
                </a:lnTo>
                <a:lnTo>
                  <a:pt x="3635332" y="114300"/>
                </a:lnTo>
                <a:lnTo>
                  <a:pt x="3596204" y="88900"/>
                </a:lnTo>
                <a:lnTo>
                  <a:pt x="3555056" y="63500"/>
                </a:lnTo>
                <a:lnTo>
                  <a:pt x="3512228" y="38100"/>
                </a:lnTo>
                <a:lnTo>
                  <a:pt x="3422896" y="12700"/>
                </a:lnTo>
                <a:close/>
              </a:path>
              <a:path w="4283075" h="3098800">
                <a:moveTo>
                  <a:pt x="1880592" y="88900"/>
                </a:moveTo>
                <a:lnTo>
                  <a:pt x="1835164" y="88900"/>
                </a:lnTo>
                <a:lnTo>
                  <a:pt x="1790097" y="101600"/>
                </a:lnTo>
                <a:lnTo>
                  <a:pt x="1926131" y="101600"/>
                </a:lnTo>
                <a:lnTo>
                  <a:pt x="1880592" y="88900"/>
                </a:lnTo>
                <a:close/>
              </a:path>
              <a:path w="4283075" h="3098800">
                <a:moveTo>
                  <a:pt x="3330931" y="0"/>
                </a:moveTo>
                <a:lnTo>
                  <a:pt x="3284812" y="12700"/>
                </a:lnTo>
                <a:lnTo>
                  <a:pt x="3377072" y="12700"/>
                </a:lnTo>
                <a:lnTo>
                  <a:pt x="3330931" y="0"/>
                </a:lnTo>
                <a:close/>
              </a:path>
            </a:pathLst>
          </a:custGeom>
          <a:solidFill>
            <a:srgbClr val="4074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30668" y="2003425"/>
            <a:ext cx="250825" cy="58419"/>
          </a:xfrm>
          <a:custGeom>
            <a:avLst/>
            <a:gdLst/>
            <a:ahLst/>
            <a:cxnLst/>
            <a:rect l="l" t="t" r="r" b="b"/>
            <a:pathLst>
              <a:path w="250825" h="58419">
                <a:moveTo>
                  <a:pt x="250825" y="57150"/>
                </a:moveTo>
                <a:lnTo>
                  <a:pt x="198404" y="58009"/>
                </a:lnTo>
                <a:lnTo>
                  <a:pt x="146532" y="52596"/>
                </a:lnTo>
                <a:lnTo>
                  <a:pt x="95788" y="41038"/>
                </a:lnTo>
                <a:lnTo>
                  <a:pt x="46751" y="23463"/>
                </a:lnTo>
                <a:lnTo>
                  <a:pt x="0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2998" y="2686176"/>
            <a:ext cx="109855" cy="27940"/>
          </a:xfrm>
          <a:custGeom>
            <a:avLst/>
            <a:gdLst/>
            <a:ahLst/>
            <a:cxnLst/>
            <a:rect l="l" t="t" r="r" b="b"/>
            <a:pathLst>
              <a:path w="109854" h="27939">
                <a:moveTo>
                  <a:pt x="109727" y="0"/>
                </a:moveTo>
                <a:lnTo>
                  <a:pt x="83046" y="9519"/>
                </a:lnTo>
                <a:lnTo>
                  <a:pt x="55816" y="17287"/>
                </a:lnTo>
                <a:lnTo>
                  <a:pt x="28110" y="23270"/>
                </a:lnTo>
                <a:lnTo>
                  <a:pt x="0" y="27432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82202" y="2862072"/>
            <a:ext cx="66675" cy="125095"/>
          </a:xfrm>
          <a:custGeom>
            <a:avLst/>
            <a:gdLst/>
            <a:ahLst/>
            <a:cxnLst/>
            <a:rect l="l" t="t" r="r" b="b"/>
            <a:pathLst>
              <a:path w="66675" h="125094">
                <a:moveTo>
                  <a:pt x="66167" y="124840"/>
                </a:moveTo>
                <a:lnTo>
                  <a:pt x="47095" y="94940"/>
                </a:lnTo>
                <a:lnTo>
                  <a:pt x="29702" y="64134"/>
                </a:lnTo>
                <a:lnTo>
                  <a:pt x="13999" y="32472"/>
                </a:lnTo>
                <a:lnTo>
                  <a:pt x="0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44581" y="2675635"/>
            <a:ext cx="26670" cy="137160"/>
          </a:xfrm>
          <a:custGeom>
            <a:avLst/>
            <a:gdLst/>
            <a:ahLst/>
            <a:cxnLst/>
            <a:rect l="l" t="t" r="r" b="b"/>
            <a:pathLst>
              <a:path w="26670" h="137160">
                <a:moveTo>
                  <a:pt x="26416" y="0"/>
                </a:moveTo>
                <a:lnTo>
                  <a:pt x="22609" y="34732"/>
                </a:lnTo>
                <a:lnTo>
                  <a:pt x="16922" y="69167"/>
                </a:lnTo>
                <a:lnTo>
                  <a:pt x="9378" y="103245"/>
                </a:lnTo>
                <a:lnTo>
                  <a:pt x="0" y="136905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96016" y="1829435"/>
            <a:ext cx="321945" cy="511809"/>
          </a:xfrm>
          <a:custGeom>
            <a:avLst/>
            <a:gdLst/>
            <a:ahLst/>
            <a:cxnLst/>
            <a:rect l="l" t="t" r="r" b="b"/>
            <a:pathLst>
              <a:path w="321945" h="511810">
                <a:moveTo>
                  <a:pt x="0" y="0"/>
                </a:moveTo>
                <a:lnTo>
                  <a:pt x="44482" y="23785"/>
                </a:lnTo>
                <a:lnTo>
                  <a:pt x="86216" y="51026"/>
                </a:lnTo>
                <a:lnTo>
                  <a:pt x="125056" y="81487"/>
                </a:lnTo>
                <a:lnTo>
                  <a:pt x="160853" y="114935"/>
                </a:lnTo>
                <a:lnTo>
                  <a:pt x="193462" y="151136"/>
                </a:lnTo>
                <a:lnTo>
                  <a:pt x="222736" y="189857"/>
                </a:lnTo>
                <a:lnTo>
                  <a:pt x="248528" y="230864"/>
                </a:lnTo>
                <a:lnTo>
                  <a:pt x="270692" y="273922"/>
                </a:lnTo>
                <a:lnTo>
                  <a:pt x="289080" y="318798"/>
                </a:lnTo>
                <a:lnTo>
                  <a:pt x="303546" y="365259"/>
                </a:lnTo>
                <a:lnTo>
                  <a:pt x="313943" y="413070"/>
                </a:lnTo>
                <a:lnTo>
                  <a:pt x="320125" y="461998"/>
                </a:lnTo>
                <a:lnTo>
                  <a:pt x="321944" y="51181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11966" y="1284224"/>
            <a:ext cx="143510" cy="192405"/>
          </a:xfrm>
          <a:custGeom>
            <a:avLst/>
            <a:gdLst/>
            <a:ahLst/>
            <a:cxnLst/>
            <a:rect l="l" t="t" r="r" b="b"/>
            <a:pathLst>
              <a:path w="143509" h="192405">
                <a:moveTo>
                  <a:pt x="143382" y="0"/>
                </a:moveTo>
                <a:lnTo>
                  <a:pt x="122106" y="43390"/>
                </a:lnTo>
                <a:lnTo>
                  <a:pt x="96953" y="84537"/>
                </a:lnTo>
                <a:lnTo>
                  <a:pt x="68100" y="123178"/>
                </a:lnTo>
                <a:lnTo>
                  <a:pt x="35723" y="159052"/>
                </a:lnTo>
                <a:lnTo>
                  <a:pt x="0" y="191897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11432" y="572134"/>
            <a:ext cx="7620" cy="90805"/>
          </a:xfrm>
          <a:custGeom>
            <a:avLst/>
            <a:gdLst/>
            <a:ahLst/>
            <a:cxnLst/>
            <a:rect l="l" t="t" r="r" b="b"/>
            <a:pathLst>
              <a:path w="7620" h="90804">
                <a:moveTo>
                  <a:pt x="0" y="0"/>
                </a:moveTo>
                <a:lnTo>
                  <a:pt x="3546" y="22471"/>
                </a:lnTo>
                <a:lnTo>
                  <a:pt x="5984" y="45084"/>
                </a:lnTo>
                <a:lnTo>
                  <a:pt x="7304" y="67794"/>
                </a:lnTo>
                <a:lnTo>
                  <a:pt x="7493" y="9055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95890" y="350774"/>
            <a:ext cx="73660" cy="115570"/>
          </a:xfrm>
          <a:custGeom>
            <a:avLst/>
            <a:gdLst/>
            <a:ahLst/>
            <a:cxnLst/>
            <a:rect l="l" t="t" r="r" b="b"/>
            <a:pathLst>
              <a:path w="73659" h="115570">
                <a:moveTo>
                  <a:pt x="0" y="115570"/>
                </a:moveTo>
                <a:lnTo>
                  <a:pt x="15130" y="84778"/>
                </a:lnTo>
                <a:lnTo>
                  <a:pt x="32464" y="55165"/>
                </a:lnTo>
                <a:lnTo>
                  <a:pt x="51917" y="26862"/>
                </a:lnTo>
                <a:lnTo>
                  <a:pt x="73405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09073" y="421766"/>
            <a:ext cx="35560" cy="99695"/>
          </a:xfrm>
          <a:custGeom>
            <a:avLst/>
            <a:gdLst/>
            <a:ahLst/>
            <a:cxnLst/>
            <a:rect l="l" t="t" r="r" b="b"/>
            <a:pathLst>
              <a:path w="35559" h="99695">
                <a:moveTo>
                  <a:pt x="0" y="99695"/>
                </a:moveTo>
                <a:lnTo>
                  <a:pt x="6520" y="73991"/>
                </a:lnTo>
                <a:lnTo>
                  <a:pt x="14636" y="48752"/>
                </a:lnTo>
                <a:lnTo>
                  <a:pt x="24324" y="24060"/>
                </a:lnTo>
                <a:lnTo>
                  <a:pt x="35559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03005" y="555370"/>
            <a:ext cx="128905" cy="97155"/>
          </a:xfrm>
          <a:custGeom>
            <a:avLst/>
            <a:gdLst/>
            <a:ahLst/>
            <a:cxnLst/>
            <a:rect l="l" t="t" r="r" b="b"/>
            <a:pathLst>
              <a:path w="128904" h="97154">
                <a:moveTo>
                  <a:pt x="0" y="0"/>
                </a:moveTo>
                <a:lnTo>
                  <a:pt x="34371" y="21226"/>
                </a:lnTo>
                <a:lnTo>
                  <a:pt x="67325" y="44465"/>
                </a:lnTo>
                <a:lnTo>
                  <a:pt x="98780" y="69633"/>
                </a:lnTo>
                <a:lnTo>
                  <a:pt x="128650" y="96646"/>
                </a:lnTo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03006" y="1213738"/>
            <a:ext cx="22860" cy="102235"/>
          </a:xfrm>
          <a:custGeom>
            <a:avLst/>
            <a:gdLst/>
            <a:ahLst/>
            <a:cxnLst/>
            <a:rect l="l" t="t" r="r" b="b"/>
            <a:pathLst>
              <a:path w="22859" h="102234">
                <a:moveTo>
                  <a:pt x="22478" y="101726"/>
                </a:moveTo>
                <a:lnTo>
                  <a:pt x="15287" y="76634"/>
                </a:lnTo>
                <a:lnTo>
                  <a:pt x="9144" y="51292"/>
                </a:lnTo>
                <a:lnTo>
                  <a:pt x="4048" y="25735"/>
                </a:lnTo>
                <a:lnTo>
                  <a:pt x="0" y="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80603" y="1075435"/>
            <a:ext cx="24555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i="1" spc="-2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i="1" spc="-165" dirty="0">
                <a:solidFill>
                  <a:srgbClr val="FFFFFF"/>
                </a:solidFill>
                <a:latin typeface="Trebuchet MS"/>
                <a:cs typeface="Trebuchet MS"/>
              </a:rPr>
              <a:t>loop</a:t>
            </a:r>
            <a:r>
              <a:rPr sz="3600" i="1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i="1" spc="-150" dirty="0">
                <a:solidFill>
                  <a:srgbClr val="FFFFFF"/>
                </a:solidFill>
                <a:latin typeface="Trebuchet MS"/>
                <a:cs typeface="Trebuchet MS"/>
              </a:rPr>
              <a:t>runs  </a:t>
            </a:r>
            <a:r>
              <a:rPr sz="3600" i="1" spc="-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i="1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i="1" spc="-204" dirty="0">
                <a:solidFill>
                  <a:srgbClr val="FFFFFF"/>
                </a:solidFill>
                <a:latin typeface="Trebuchet MS"/>
                <a:cs typeface="Trebuchet MS"/>
              </a:rPr>
              <a:t>times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110490"/>
            <a:ext cx="2073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05" dirty="0"/>
              <a:t>A</a:t>
            </a:r>
            <a:r>
              <a:rPr sz="5400" spc="-565" dirty="0"/>
              <a:t>g</a:t>
            </a:r>
            <a:r>
              <a:rPr sz="5400" spc="-390" dirty="0"/>
              <a:t>e</a:t>
            </a:r>
            <a:r>
              <a:rPr sz="5400" spc="-250" dirty="0"/>
              <a:t>nd</a:t>
            </a:r>
            <a:r>
              <a:rPr sz="5400" spc="-465" dirty="0"/>
              <a:t>a</a:t>
            </a:r>
            <a:endParaRPr sz="5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98361"/>
            <a:ext cx="4114800" cy="281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23975"/>
            <a:ext cx="5977255" cy="24917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85" dirty="0">
                <a:latin typeface="Arial"/>
                <a:cs typeface="Arial"/>
              </a:rPr>
              <a:t>Logical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70" dirty="0">
                <a:latin typeface="Arial"/>
                <a:cs typeface="Arial"/>
              </a:rPr>
              <a:t>Comparison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operators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14" dirty="0">
                <a:latin typeface="Arial"/>
                <a:cs typeface="Arial"/>
              </a:rPr>
              <a:t>Branching/Conditionals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70" dirty="0">
                <a:latin typeface="Arial"/>
                <a:cs typeface="Arial"/>
              </a:rPr>
              <a:t>Indentation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019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80" dirty="0">
                <a:latin typeface="Arial"/>
                <a:cs typeface="Arial"/>
              </a:rPr>
              <a:t>Iteration/Loops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6066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265" dirty="0"/>
              <a:t>Flow: </a:t>
            </a:r>
            <a:r>
              <a:rPr sz="4800" spc="-35" dirty="0">
                <a:latin typeface="Courier New"/>
                <a:cs typeface="Courier New"/>
              </a:rPr>
              <a:t>for</a:t>
            </a:r>
            <a:r>
              <a:rPr sz="4800" spc="-395" dirty="0">
                <a:latin typeface="Courier New"/>
                <a:cs typeface="Courier New"/>
              </a:rPr>
              <a:t> </a:t>
            </a:r>
            <a:r>
              <a:rPr sz="4800" spc="-260" dirty="0"/>
              <a:t>loops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20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10972" y="1145286"/>
            <a:ext cx="7851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50" dirty="0">
                <a:solidFill>
                  <a:srgbClr val="404040"/>
                </a:solidFill>
                <a:latin typeface="Arial"/>
                <a:cs typeface="Arial"/>
              </a:rPr>
              <a:t>iterate </a:t>
            </a:r>
            <a:r>
              <a:rPr sz="3200" spc="-80" dirty="0">
                <a:solidFill>
                  <a:srgbClr val="404040"/>
                </a:solidFill>
                <a:latin typeface="Arial"/>
                <a:cs typeface="Arial"/>
              </a:rPr>
              <a:t>(loop) </a:t>
            </a:r>
            <a:r>
              <a:rPr sz="3200" spc="-70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numbers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200" spc="-6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85" dirty="0">
                <a:solidFill>
                  <a:srgbClr val="404040"/>
                </a:solidFill>
                <a:latin typeface="Arial"/>
                <a:cs typeface="Arial"/>
              </a:rPr>
              <a:t>sequence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804" y="2241905"/>
            <a:ext cx="6864984" cy="2354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2447290" indent="-914400">
              <a:lnSpc>
                <a:spcPct val="1262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for </a:t>
            </a:r>
            <a:r>
              <a:rPr sz="3200" dirty="0">
                <a:latin typeface="Courier New"/>
                <a:cs typeface="Courier New"/>
              </a:rPr>
              <a:t>i </a:t>
            </a:r>
            <a:r>
              <a:rPr sz="3200" spc="-5" dirty="0">
                <a:latin typeface="Courier New"/>
                <a:cs typeface="Courier New"/>
              </a:rPr>
              <a:t>in range(5):  print(i)</a:t>
            </a: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ts val="3460"/>
              </a:lnSpc>
              <a:spcBef>
                <a:spcPts val="1455"/>
              </a:spcBef>
            </a:pPr>
            <a:r>
              <a:rPr sz="3200" spc="-5" dirty="0">
                <a:latin typeface="Courier New"/>
                <a:cs typeface="Courier New"/>
              </a:rPr>
              <a:t>#more simpler </a:t>
            </a:r>
            <a:r>
              <a:rPr sz="3200" dirty="0">
                <a:latin typeface="Courier New"/>
                <a:cs typeface="Courier New"/>
              </a:rPr>
              <a:t>with for </a:t>
            </a:r>
            <a:r>
              <a:rPr sz="3200" spc="-5" dirty="0">
                <a:latin typeface="Courier New"/>
                <a:cs typeface="Courier New"/>
              </a:rPr>
              <a:t>loop  #than </a:t>
            </a:r>
            <a:r>
              <a:rPr sz="3200" dirty="0">
                <a:latin typeface="Courier New"/>
                <a:cs typeface="Courier New"/>
              </a:rPr>
              <a:t>while </a:t>
            </a:r>
            <a:r>
              <a:rPr sz="3200" spc="-5" dirty="0">
                <a:latin typeface="Courier New"/>
                <a:cs typeface="Courier New"/>
              </a:rPr>
              <a:t>loop </a:t>
            </a:r>
            <a:r>
              <a:rPr sz="3200" dirty="0">
                <a:latin typeface="Courier New"/>
                <a:cs typeface="Courier New"/>
              </a:rPr>
              <a:t>on </a:t>
            </a:r>
            <a:r>
              <a:rPr sz="3200" spc="-5" dirty="0">
                <a:latin typeface="Courier New"/>
                <a:cs typeface="Courier New"/>
              </a:rPr>
              <a:t>slide</a:t>
            </a:r>
            <a:r>
              <a:rPr sz="3200" spc="-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62109" y="1843481"/>
            <a:ext cx="75692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&gt;&gt;&gt;  </a:t>
            </a:r>
            <a:r>
              <a:rPr sz="3200" dirty="0">
                <a:latin typeface="Courier New"/>
                <a:cs typeface="Courier New"/>
              </a:rPr>
              <a:t>0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2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3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6" name="object 6"/>
          <p:cNvSpPr/>
          <p:nvPr/>
        </p:nvSpPr>
        <p:spPr>
          <a:xfrm>
            <a:off x="6035040" y="2994405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2385314" y="0"/>
                </a:moveTo>
                <a:lnTo>
                  <a:pt x="2385314" y="163703"/>
                </a:lnTo>
                <a:lnTo>
                  <a:pt x="0" y="163703"/>
                </a:lnTo>
                <a:lnTo>
                  <a:pt x="0" y="491109"/>
                </a:lnTo>
                <a:lnTo>
                  <a:pt x="2385314" y="491109"/>
                </a:lnTo>
                <a:lnTo>
                  <a:pt x="2385314" y="654812"/>
                </a:lnTo>
                <a:lnTo>
                  <a:pt x="2712719" y="327406"/>
                </a:lnTo>
                <a:lnTo>
                  <a:pt x="2385314" y="0"/>
                </a:lnTo>
                <a:close/>
              </a:path>
            </a:pathLst>
          </a:custGeom>
          <a:solidFill>
            <a:srgbClr val="F3B5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5040" y="2994405"/>
            <a:ext cx="2712720" cy="655320"/>
          </a:xfrm>
          <a:custGeom>
            <a:avLst/>
            <a:gdLst/>
            <a:ahLst/>
            <a:cxnLst/>
            <a:rect l="l" t="t" r="r" b="b"/>
            <a:pathLst>
              <a:path w="2712720" h="655320">
                <a:moveTo>
                  <a:pt x="0" y="163703"/>
                </a:moveTo>
                <a:lnTo>
                  <a:pt x="2385314" y="163703"/>
                </a:lnTo>
                <a:lnTo>
                  <a:pt x="2385314" y="0"/>
                </a:lnTo>
                <a:lnTo>
                  <a:pt x="2712719" y="327406"/>
                </a:lnTo>
                <a:lnTo>
                  <a:pt x="2385314" y="654812"/>
                </a:lnTo>
                <a:lnTo>
                  <a:pt x="2385314" y="491109"/>
                </a:lnTo>
                <a:lnTo>
                  <a:pt x="0" y="491109"/>
                </a:lnTo>
                <a:lnTo>
                  <a:pt x="0" y="163703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5839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Control </a:t>
            </a:r>
            <a:r>
              <a:rPr sz="4800" spc="-265" dirty="0"/>
              <a:t>Flow: </a:t>
            </a:r>
            <a:r>
              <a:rPr sz="4800" spc="-35" dirty="0">
                <a:latin typeface="Courier New"/>
                <a:cs typeface="Courier New"/>
              </a:rPr>
              <a:t>for</a:t>
            </a:r>
            <a:r>
              <a:rPr sz="4800" spc="-2185" dirty="0">
                <a:latin typeface="Courier New"/>
                <a:cs typeface="Courier New"/>
              </a:rPr>
              <a:t> </a:t>
            </a:r>
            <a:r>
              <a:rPr sz="4800" spc="-260" dirty="0"/>
              <a:t>loops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21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242161"/>
            <a:ext cx="5398770" cy="187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8355" marR="981075" indent="-796290">
              <a:lnSpc>
                <a:spcPct val="126600"/>
              </a:lnSpc>
              <a:spcBef>
                <a:spcPts val="95"/>
              </a:spcBef>
            </a:pPr>
            <a:r>
              <a:rPr sz="3200" spc="-5" dirty="0">
                <a:latin typeface="Courier New"/>
                <a:cs typeface="Courier New"/>
              </a:rPr>
              <a:t>for </a:t>
            </a:r>
            <a:r>
              <a:rPr sz="3200" dirty="0">
                <a:latin typeface="Courier New"/>
                <a:cs typeface="Courier New"/>
              </a:rPr>
              <a:t>i </a:t>
            </a:r>
            <a:r>
              <a:rPr sz="3200" spc="-5" dirty="0">
                <a:latin typeface="Courier New"/>
                <a:cs typeface="Courier New"/>
              </a:rPr>
              <a:t>in range(5):  print(“hello”)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200" spc="-5" dirty="0">
                <a:latin typeface="Courier New"/>
                <a:cs typeface="Courier New"/>
              </a:rPr>
              <a:t>#print “hello” </a:t>
            </a:r>
            <a:r>
              <a:rPr sz="3200" dirty="0">
                <a:latin typeface="Courier New"/>
                <a:cs typeface="Courier New"/>
              </a:rPr>
              <a:t>5</a:t>
            </a:r>
            <a:r>
              <a:rPr sz="3200" spc="-1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times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5930" y="2347087"/>
            <a:ext cx="124650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&gt;&gt;&gt;</a:t>
            </a:r>
            <a:endParaRPr sz="3200" dirty="0">
              <a:latin typeface="Courier New"/>
              <a:cs typeface="Courier New"/>
            </a:endParaRPr>
          </a:p>
          <a:p>
            <a:pPr marL="12700" marR="5080" algn="just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hello  hello  hello  hello  hello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0055" y="2840735"/>
            <a:ext cx="2475865" cy="1482725"/>
          </a:xfrm>
          <a:custGeom>
            <a:avLst/>
            <a:gdLst/>
            <a:ahLst/>
            <a:cxnLst/>
            <a:rect l="l" t="t" r="r" b="b"/>
            <a:pathLst>
              <a:path w="2475865" h="1482725">
                <a:moveTo>
                  <a:pt x="185293" y="0"/>
                </a:moveTo>
                <a:lnTo>
                  <a:pt x="0" y="434593"/>
                </a:lnTo>
                <a:lnTo>
                  <a:pt x="1948561" y="1265555"/>
                </a:lnTo>
                <a:lnTo>
                  <a:pt x="1855977" y="1482725"/>
                </a:lnTo>
                <a:lnTo>
                  <a:pt x="2475865" y="1233551"/>
                </a:lnTo>
                <a:lnTo>
                  <a:pt x="2313954" y="830961"/>
                </a:lnTo>
                <a:lnTo>
                  <a:pt x="2133854" y="830961"/>
                </a:lnTo>
                <a:lnTo>
                  <a:pt x="185293" y="0"/>
                </a:lnTo>
                <a:close/>
              </a:path>
              <a:path w="2475865" h="1482725">
                <a:moveTo>
                  <a:pt x="2226564" y="613663"/>
                </a:moveTo>
                <a:lnTo>
                  <a:pt x="2133854" y="830961"/>
                </a:lnTo>
                <a:lnTo>
                  <a:pt x="2313954" y="830961"/>
                </a:lnTo>
                <a:lnTo>
                  <a:pt x="2226564" y="613663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0055" y="2840735"/>
            <a:ext cx="2475865" cy="1482725"/>
          </a:xfrm>
          <a:custGeom>
            <a:avLst/>
            <a:gdLst/>
            <a:ahLst/>
            <a:cxnLst/>
            <a:rect l="l" t="t" r="r" b="b"/>
            <a:pathLst>
              <a:path w="2475865" h="1482725">
                <a:moveTo>
                  <a:pt x="185293" y="0"/>
                </a:moveTo>
                <a:lnTo>
                  <a:pt x="2133854" y="830961"/>
                </a:lnTo>
                <a:lnTo>
                  <a:pt x="2226564" y="613663"/>
                </a:lnTo>
                <a:lnTo>
                  <a:pt x="2475865" y="1233551"/>
                </a:lnTo>
                <a:lnTo>
                  <a:pt x="1855977" y="1482725"/>
                </a:lnTo>
                <a:lnTo>
                  <a:pt x="1948561" y="1265555"/>
                </a:lnTo>
                <a:lnTo>
                  <a:pt x="0" y="434593"/>
                </a:lnTo>
                <a:lnTo>
                  <a:pt x="185293" y="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4655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latin typeface="Courier New"/>
                <a:cs typeface="Courier New"/>
              </a:rPr>
              <a:t>break</a:t>
            </a:r>
            <a:r>
              <a:rPr sz="4800" spc="-220" dirty="0">
                <a:latin typeface="Courier New"/>
                <a:cs typeface="Courier New"/>
              </a:rPr>
              <a:t> </a:t>
            </a:r>
            <a:r>
              <a:rPr sz="4800" spc="-180" dirty="0"/>
              <a:t>statement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045711"/>
            <a:ext cx="7849234" cy="500829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immediately </a:t>
            </a:r>
            <a:r>
              <a:rPr sz="3200" spc="-110" dirty="0">
                <a:solidFill>
                  <a:srgbClr val="404040"/>
                </a:solidFill>
                <a:latin typeface="Arial"/>
                <a:cs typeface="Arial"/>
              </a:rPr>
              <a:t>exits/ends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32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loop</a:t>
            </a:r>
            <a:endParaRPr sz="3200" dirty="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01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90" dirty="0">
                <a:solidFill>
                  <a:srgbClr val="404040"/>
                </a:solidFill>
                <a:latin typeface="Arial"/>
                <a:cs typeface="Arial"/>
              </a:rPr>
              <a:t>skips </a:t>
            </a:r>
            <a:r>
              <a:rPr sz="3200" spc="-110" dirty="0">
                <a:solidFill>
                  <a:srgbClr val="404040"/>
                </a:solidFill>
                <a:latin typeface="Arial"/>
                <a:cs typeface="Arial"/>
              </a:rPr>
              <a:t>remaining </a:t>
            </a: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expressions </a:t>
            </a:r>
            <a:r>
              <a:rPr sz="3200" spc="-4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3200" spc="-4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404040"/>
                </a:solidFill>
                <a:latin typeface="Arial"/>
                <a:cs typeface="Arial"/>
              </a:rPr>
              <a:t>block</a:t>
            </a:r>
            <a:endParaRPr sz="320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985"/>
              </a:spcBef>
            </a:pPr>
            <a:r>
              <a:rPr sz="3200" dirty="0">
                <a:latin typeface="Courier New"/>
                <a:cs typeface="Courier New"/>
              </a:rPr>
              <a:t>n 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</a:p>
          <a:p>
            <a:pPr marL="808355">
              <a:lnSpc>
                <a:spcPct val="100000"/>
              </a:lnSpc>
              <a:spcBef>
                <a:spcPts val="969"/>
              </a:spcBef>
            </a:pPr>
            <a:r>
              <a:rPr sz="3200" spc="-5" dirty="0">
                <a:latin typeface="Courier New"/>
                <a:cs typeface="Courier New"/>
              </a:rPr>
              <a:t>while </a:t>
            </a:r>
            <a:r>
              <a:rPr sz="3200" dirty="0">
                <a:latin typeface="Courier New"/>
                <a:cs typeface="Courier New"/>
              </a:rPr>
              <a:t>n &lt; </a:t>
            </a:r>
            <a:r>
              <a:rPr sz="3200" spc="-5" dirty="0">
                <a:latin typeface="Courier New"/>
                <a:cs typeface="Courier New"/>
              </a:rPr>
              <a:t>5:</a:t>
            </a:r>
            <a:endParaRPr sz="3200" dirty="0">
              <a:latin typeface="Courier New"/>
              <a:cs typeface="Courier New"/>
            </a:endParaRPr>
          </a:p>
          <a:p>
            <a:pPr marL="1722755" marR="3676650">
              <a:lnSpc>
                <a:spcPct val="126600"/>
              </a:lnSpc>
            </a:pPr>
            <a:r>
              <a:rPr sz="3200" dirty="0">
                <a:latin typeface="Courier New"/>
                <a:cs typeface="Courier New"/>
              </a:rPr>
              <a:t>print(n)  </a:t>
            </a:r>
            <a:r>
              <a:rPr sz="3200" spc="-5" dirty="0">
                <a:latin typeface="Courier New"/>
                <a:cs typeface="Courier New"/>
              </a:rPr>
              <a:t>if </a:t>
            </a:r>
            <a:r>
              <a:rPr sz="3200" dirty="0">
                <a:latin typeface="Courier New"/>
                <a:cs typeface="Courier New"/>
              </a:rPr>
              <a:t>n </a:t>
            </a:r>
            <a:r>
              <a:rPr sz="3200" spc="-5" dirty="0">
                <a:latin typeface="Courier New"/>
                <a:cs typeface="Courier New"/>
              </a:rPr>
              <a:t>==</a:t>
            </a:r>
            <a:r>
              <a:rPr sz="3200" spc="-6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2:</a:t>
            </a:r>
            <a:endParaRPr sz="3200" dirty="0">
              <a:latin typeface="Courier New"/>
              <a:cs typeface="Courier New"/>
            </a:endParaRPr>
          </a:p>
          <a:p>
            <a:pPr marL="1722755" marR="3921125" indent="914400">
              <a:lnSpc>
                <a:spcPts val="4860"/>
              </a:lnSpc>
              <a:spcBef>
                <a:spcPts val="320"/>
              </a:spcBef>
            </a:pPr>
            <a:r>
              <a:rPr sz="3200" spc="-5" dirty="0">
                <a:latin typeface="Courier New"/>
                <a:cs typeface="Courier New"/>
              </a:rPr>
              <a:t>break  </a:t>
            </a:r>
            <a:r>
              <a:rPr sz="3200" dirty="0">
                <a:latin typeface="Courier New"/>
                <a:cs typeface="Courier New"/>
              </a:rPr>
              <a:t>n = n +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7730" y="3231007"/>
            <a:ext cx="7569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00000"/>
                </a:solidFill>
                <a:latin typeface="Courier New"/>
                <a:cs typeface="Courier New"/>
              </a:rPr>
              <a:t>&gt;&gt;&gt;  </a:t>
            </a:r>
            <a:r>
              <a:rPr sz="3200" dirty="0">
                <a:latin typeface="Courier New"/>
                <a:cs typeface="Courier New"/>
              </a:rPr>
              <a:t>0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5" name="object 5"/>
          <p:cNvSpPr/>
          <p:nvPr/>
        </p:nvSpPr>
        <p:spPr>
          <a:xfrm>
            <a:off x="5562600" y="3977640"/>
            <a:ext cx="2286000" cy="777240"/>
          </a:xfrm>
          <a:custGeom>
            <a:avLst/>
            <a:gdLst/>
            <a:ahLst/>
            <a:cxnLst/>
            <a:rect l="l" t="t" r="r" b="b"/>
            <a:pathLst>
              <a:path w="2286000" h="777239">
                <a:moveTo>
                  <a:pt x="1897379" y="0"/>
                </a:moveTo>
                <a:lnTo>
                  <a:pt x="1897379" y="194310"/>
                </a:lnTo>
                <a:lnTo>
                  <a:pt x="0" y="194310"/>
                </a:lnTo>
                <a:lnTo>
                  <a:pt x="0" y="582930"/>
                </a:lnTo>
                <a:lnTo>
                  <a:pt x="1897379" y="582930"/>
                </a:lnTo>
                <a:lnTo>
                  <a:pt x="1897379" y="777240"/>
                </a:lnTo>
                <a:lnTo>
                  <a:pt x="2286000" y="388620"/>
                </a:lnTo>
                <a:lnTo>
                  <a:pt x="189737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00" y="3977640"/>
            <a:ext cx="2286000" cy="777240"/>
          </a:xfrm>
          <a:custGeom>
            <a:avLst/>
            <a:gdLst/>
            <a:ahLst/>
            <a:cxnLst/>
            <a:rect l="l" t="t" r="r" b="b"/>
            <a:pathLst>
              <a:path w="2286000" h="777239">
                <a:moveTo>
                  <a:pt x="0" y="194310"/>
                </a:moveTo>
                <a:lnTo>
                  <a:pt x="1897379" y="194310"/>
                </a:lnTo>
                <a:lnTo>
                  <a:pt x="1897379" y="0"/>
                </a:lnTo>
                <a:lnTo>
                  <a:pt x="2286000" y="388620"/>
                </a:lnTo>
                <a:lnTo>
                  <a:pt x="1897379" y="777240"/>
                </a:lnTo>
                <a:lnTo>
                  <a:pt x="1897379" y="582930"/>
                </a:lnTo>
                <a:lnTo>
                  <a:pt x="0" y="582930"/>
                </a:lnTo>
                <a:lnTo>
                  <a:pt x="0" y="19431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4655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latin typeface="Courier New"/>
                <a:cs typeface="Courier New"/>
              </a:rPr>
              <a:t>break</a:t>
            </a:r>
            <a:r>
              <a:rPr sz="4800" spc="-220" dirty="0">
                <a:latin typeface="Courier New"/>
                <a:cs typeface="Courier New"/>
              </a:rPr>
              <a:t> </a:t>
            </a:r>
            <a:r>
              <a:rPr sz="4800" spc="-180" dirty="0"/>
              <a:t>statement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23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441451" y="1650507"/>
            <a:ext cx="6378575" cy="2524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330" marR="5080" indent="-977265">
              <a:lnSpc>
                <a:spcPct val="1266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for i in </a:t>
            </a:r>
            <a:r>
              <a:rPr sz="3200" spc="-5" dirty="0">
                <a:latin typeface="Courier New"/>
                <a:cs typeface="Courier New"/>
              </a:rPr>
              <a:t>range(10): </a:t>
            </a:r>
            <a:r>
              <a:rPr sz="3200" dirty="0">
                <a:latin typeface="Courier New"/>
                <a:cs typeface="Courier New"/>
              </a:rPr>
              <a:t>#(0-9)  </a:t>
            </a:r>
            <a:r>
              <a:rPr sz="3200" spc="-5" dirty="0">
                <a:latin typeface="Courier New"/>
                <a:cs typeface="Courier New"/>
              </a:rPr>
              <a:t>print(i)</a:t>
            </a:r>
            <a:endParaRPr sz="3200" dirty="0">
              <a:latin typeface="Courier New"/>
              <a:cs typeface="Courier New"/>
            </a:endParaRPr>
          </a:p>
          <a:p>
            <a:pPr marL="1966595" marR="1960245" indent="-977265">
              <a:lnSpc>
                <a:spcPts val="4860"/>
              </a:lnSpc>
              <a:spcBef>
                <a:spcPts val="320"/>
              </a:spcBef>
            </a:pPr>
            <a:r>
              <a:rPr sz="3200" spc="-5" dirty="0">
                <a:latin typeface="Courier New"/>
                <a:cs typeface="Courier New"/>
              </a:rPr>
              <a:t>if </a:t>
            </a:r>
            <a:r>
              <a:rPr sz="3200" dirty="0">
                <a:latin typeface="Courier New"/>
                <a:cs typeface="Courier New"/>
              </a:rPr>
              <a:t>i - 5 </a:t>
            </a:r>
            <a:r>
              <a:rPr sz="3200" spc="-5" dirty="0">
                <a:latin typeface="Courier New"/>
                <a:cs typeface="Courier New"/>
              </a:rPr>
              <a:t>==</a:t>
            </a:r>
            <a:r>
              <a:rPr sz="3200" spc="-5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0:  break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7730" y="1615186"/>
            <a:ext cx="75692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00000"/>
                </a:solidFill>
                <a:latin typeface="Courier New"/>
                <a:cs typeface="Courier New"/>
              </a:rPr>
              <a:t>&gt;&gt;&gt;  </a:t>
            </a:r>
            <a:r>
              <a:rPr sz="3200" dirty="0">
                <a:latin typeface="Courier New"/>
                <a:cs typeface="Courier New"/>
              </a:rPr>
              <a:t>0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2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urier New"/>
                <a:cs typeface="Courier New"/>
              </a:rPr>
              <a:t>4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5" name="object 5"/>
          <p:cNvSpPr/>
          <p:nvPr/>
        </p:nvSpPr>
        <p:spPr>
          <a:xfrm>
            <a:off x="5562600" y="2623185"/>
            <a:ext cx="2286000" cy="777240"/>
          </a:xfrm>
          <a:custGeom>
            <a:avLst/>
            <a:gdLst/>
            <a:ahLst/>
            <a:cxnLst/>
            <a:rect l="l" t="t" r="r" b="b"/>
            <a:pathLst>
              <a:path w="2286000" h="777239">
                <a:moveTo>
                  <a:pt x="1897379" y="0"/>
                </a:moveTo>
                <a:lnTo>
                  <a:pt x="1897379" y="194310"/>
                </a:lnTo>
                <a:lnTo>
                  <a:pt x="0" y="194310"/>
                </a:lnTo>
                <a:lnTo>
                  <a:pt x="0" y="582929"/>
                </a:lnTo>
                <a:lnTo>
                  <a:pt x="1897379" y="582929"/>
                </a:lnTo>
                <a:lnTo>
                  <a:pt x="1897379" y="777239"/>
                </a:lnTo>
                <a:lnTo>
                  <a:pt x="2286000" y="388619"/>
                </a:lnTo>
                <a:lnTo>
                  <a:pt x="189737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600" y="2623185"/>
            <a:ext cx="2286000" cy="777240"/>
          </a:xfrm>
          <a:custGeom>
            <a:avLst/>
            <a:gdLst/>
            <a:ahLst/>
            <a:cxnLst/>
            <a:rect l="l" t="t" r="r" b="b"/>
            <a:pathLst>
              <a:path w="2286000" h="777239">
                <a:moveTo>
                  <a:pt x="0" y="194310"/>
                </a:moveTo>
                <a:lnTo>
                  <a:pt x="1897379" y="194310"/>
                </a:lnTo>
                <a:lnTo>
                  <a:pt x="1897379" y="0"/>
                </a:lnTo>
                <a:lnTo>
                  <a:pt x="2286000" y="388619"/>
                </a:lnTo>
                <a:lnTo>
                  <a:pt x="1897379" y="777239"/>
                </a:lnTo>
                <a:lnTo>
                  <a:pt x="1897379" y="582929"/>
                </a:lnTo>
                <a:lnTo>
                  <a:pt x="0" y="582929"/>
                </a:lnTo>
                <a:lnTo>
                  <a:pt x="0" y="194310"/>
                </a:lnTo>
                <a:close/>
              </a:path>
            </a:pathLst>
          </a:custGeom>
          <a:ln w="15874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3453"/>
            <a:ext cx="5077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latin typeface="Courier New"/>
                <a:cs typeface="Courier New"/>
              </a:rPr>
              <a:t>for</a:t>
            </a:r>
            <a:r>
              <a:rPr sz="4800" spc="-1935" dirty="0">
                <a:latin typeface="Courier New"/>
                <a:cs typeface="Courier New"/>
              </a:rPr>
              <a:t> </a:t>
            </a:r>
            <a:r>
              <a:rPr sz="4800" spc="-455" dirty="0"/>
              <a:t>vs</a:t>
            </a:r>
            <a:r>
              <a:rPr sz="4800" spc="-375" dirty="0"/>
              <a:t> </a:t>
            </a:r>
            <a:r>
              <a:rPr sz="4800" spc="-40" dirty="0">
                <a:latin typeface="Courier New"/>
                <a:cs typeface="Courier New"/>
              </a:rPr>
              <a:t>while</a:t>
            </a:r>
            <a:r>
              <a:rPr sz="4800" spc="-1945" dirty="0">
                <a:latin typeface="Courier New"/>
                <a:cs typeface="Courier New"/>
              </a:rPr>
              <a:t> </a:t>
            </a:r>
            <a:r>
              <a:rPr sz="4800" spc="-260" dirty="0"/>
              <a:t>loops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1185" dirty="0">
                <a:latin typeface="Courier New"/>
                <a:cs typeface="Courier New"/>
              </a:rPr>
              <a:t> </a:t>
            </a:r>
            <a:r>
              <a:rPr spc="-190" dirty="0"/>
              <a:t>loops</a:t>
            </a:r>
          </a:p>
          <a:p>
            <a:pPr marL="350520" indent="-337820">
              <a:lnSpc>
                <a:spcPct val="100000"/>
              </a:lnSpc>
              <a:spcBef>
                <a:spcPts val="1045"/>
              </a:spcBef>
              <a:buChar char="•"/>
              <a:tabLst>
                <a:tab pos="350520" algn="l"/>
                <a:tab pos="351155" algn="l"/>
              </a:tabLst>
            </a:pPr>
            <a:r>
              <a:rPr b="0" i="0" spc="-95" dirty="0">
                <a:solidFill>
                  <a:srgbClr val="FF0000"/>
                </a:solidFill>
                <a:latin typeface="Arial"/>
                <a:cs typeface="Arial"/>
              </a:rPr>
              <a:t>know </a:t>
            </a:r>
            <a:r>
              <a:rPr b="0" i="0" spc="-95" dirty="0">
                <a:latin typeface="Arial"/>
                <a:cs typeface="Arial"/>
              </a:rPr>
              <a:t>number </a:t>
            </a:r>
            <a:r>
              <a:rPr b="0" i="0" spc="-5" dirty="0">
                <a:latin typeface="Arial"/>
                <a:cs typeface="Arial"/>
              </a:rPr>
              <a:t>of</a:t>
            </a:r>
            <a:r>
              <a:rPr b="0" i="0" spc="-330" dirty="0">
                <a:latin typeface="Arial"/>
                <a:cs typeface="Arial"/>
              </a:rPr>
              <a:t> </a:t>
            </a:r>
            <a:r>
              <a:rPr b="0" i="0" spc="-70" dirty="0">
                <a:latin typeface="Arial"/>
                <a:cs typeface="Arial"/>
              </a:rPr>
              <a:t>iterations</a:t>
            </a:r>
          </a:p>
          <a:p>
            <a:pPr marL="350520" indent="-337820">
              <a:lnSpc>
                <a:spcPct val="100000"/>
              </a:lnSpc>
              <a:spcBef>
                <a:spcPts val="985"/>
              </a:spcBef>
              <a:buChar char="•"/>
              <a:tabLst>
                <a:tab pos="350520" algn="l"/>
                <a:tab pos="351155" algn="l"/>
              </a:tabLst>
            </a:pPr>
            <a:r>
              <a:rPr b="0" i="0" spc="-204" dirty="0">
                <a:latin typeface="Arial"/>
                <a:cs typeface="Arial"/>
              </a:rPr>
              <a:t>can </a:t>
            </a:r>
            <a:r>
              <a:rPr b="0" i="0" spc="-130" dirty="0">
                <a:solidFill>
                  <a:srgbClr val="FF0000"/>
                </a:solidFill>
                <a:latin typeface="Arial"/>
                <a:cs typeface="Arial"/>
              </a:rPr>
              <a:t>end </a:t>
            </a:r>
            <a:r>
              <a:rPr b="0" i="0" spc="-105" dirty="0">
                <a:solidFill>
                  <a:srgbClr val="FF0000"/>
                </a:solidFill>
                <a:latin typeface="Arial"/>
                <a:cs typeface="Arial"/>
              </a:rPr>
              <a:t>early </a:t>
            </a:r>
            <a:r>
              <a:rPr b="0" i="0" spc="-125" dirty="0">
                <a:latin typeface="Arial"/>
                <a:cs typeface="Arial"/>
              </a:rPr>
              <a:t>via</a:t>
            </a:r>
            <a:r>
              <a:rPr b="0" i="0" spc="-260" dirty="0">
                <a:latin typeface="Arial"/>
                <a:cs typeface="Arial"/>
              </a:rPr>
              <a:t> </a:t>
            </a:r>
            <a:r>
              <a:rPr b="0" i="0" spc="-5" dirty="0">
                <a:latin typeface="Courier New"/>
                <a:cs typeface="Courier New"/>
              </a:rPr>
              <a:t>break</a:t>
            </a:r>
          </a:p>
          <a:p>
            <a:pPr marL="350520" indent="-337820">
              <a:lnSpc>
                <a:spcPct val="100000"/>
              </a:lnSpc>
              <a:spcBef>
                <a:spcPts val="1055"/>
              </a:spcBef>
              <a:buChar char="•"/>
              <a:tabLst>
                <a:tab pos="350520" algn="l"/>
                <a:tab pos="351155" algn="l"/>
              </a:tabLst>
            </a:pPr>
            <a:r>
              <a:rPr b="0" i="0" spc="-250" dirty="0">
                <a:latin typeface="Arial"/>
                <a:cs typeface="Arial"/>
              </a:rPr>
              <a:t>uses </a:t>
            </a:r>
            <a:r>
              <a:rPr b="0" i="0" spc="-245" dirty="0">
                <a:latin typeface="Arial"/>
                <a:cs typeface="Arial"/>
              </a:rPr>
              <a:t>a</a:t>
            </a:r>
            <a:r>
              <a:rPr b="0" i="0" spc="-95" dirty="0">
                <a:latin typeface="Arial"/>
                <a:cs typeface="Arial"/>
              </a:rPr>
              <a:t> </a:t>
            </a:r>
            <a:r>
              <a:rPr b="0" i="0" spc="-85" dirty="0">
                <a:solidFill>
                  <a:srgbClr val="FF0000"/>
                </a:solidFill>
                <a:latin typeface="Arial"/>
                <a:cs typeface="Arial"/>
              </a:rPr>
              <a:t>counter</a:t>
            </a:r>
          </a:p>
          <a:p>
            <a:pPr marL="350520" indent="-337820">
              <a:lnSpc>
                <a:spcPts val="3650"/>
              </a:lnSpc>
              <a:spcBef>
                <a:spcPts val="990"/>
              </a:spcBef>
              <a:buChar char="•"/>
              <a:tabLst>
                <a:tab pos="350520" algn="l"/>
                <a:tab pos="351155" algn="l"/>
              </a:tabLst>
            </a:pPr>
            <a:r>
              <a:rPr b="0" i="0" spc="-204" dirty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b="0" i="0" spc="-30" dirty="0">
                <a:solidFill>
                  <a:srgbClr val="FF0000"/>
                </a:solidFill>
                <a:latin typeface="Arial"/>
                <a:cs typeface="Arial"/>
              </a:rPr>
              <a:t>rewrite </a:t>
            </a:r>
            <a:r>
              <a:rPr b="0" i="0" spc="-245" dirty="0">
                <a:latin typeface="Arial"/>
                <a:cs typeface="Arial"/>
              </a:rPr>
              <a:t>a </a:t>
            </a:r>
            <a:r>
              <a:rPr b="0" i="0" dirty="0">
                <a:latin typeface="Courier New"/>
                <a:cs typeface="Courier New"/>
              </a:rPr>
              <a:t>for</a:t>
            </a:r>
            <a:r>
              <a:rPr b="0" i="0" spc="-1355" dirty="0">
                <a:latin typeface="Courier New"/>
                <a:cs typeface="Courier New"/>
              </a:rPr>
              <a:t> </a:t>
            </a:r>
            <a:r>
              <a:rPr b="0" i="0" spc="-65" dirty="0">
                <a:latin typeface="Arial"/>
                <a:cs typeface="Arial"/>
              </a:rPr>
              <a:t>loop </a:t>
            </a:r>
            <a:r>
              <a:rPr b="0" i="0" spc="-165" dirty="0">
                <a:latin typeface="Arial"/>
                <a:cs typeface="Arial"/>
              </a:rPr>
              <a:t>using </a:t>
            </a:r>
            <a:r>
              <a:rPr b="0" i="0" spc="-245" dirty="0">
                <a:latin typeface="Arial"/>
                <a:cs typeface="Arial"/>
              </a:rPr>
              <a:t>a</a:t>
            </a:r>
          </a:p>
          <a:p>
            <a:pPr marL="350520">
              <a:lnSpc>
                <a:spcPts val="3650"/>
              </a:lnSpc>
            </a:pPr>
            <a:r>
              <a:rPr b="0" i="0" spc="-5" dirty="0">
                <a:latin typeface="Courier New"/>
                <a:cs typeface="Courier New"/>
              </a:rPr>
              <a:t>while</a:t>
            </a:r>
            <a:r>
              <a:rPr b="0" i="0" spc="-1185" dirty="0">
                <a:latin typeface="Courier New"/>
                <a:cs typeface="Courier New"/>
              </a:rPr>
              <a:t> </a:t>
            </a:r>
            <a:r>
              <a:rPr b="0" i="0" spc="-65" dirty="0">
                <a:latin typeface="Arial"/>
                <a:cs typeface="Arial"/>
              </a:rPr>
              <a:t>loop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24</a:t>
            </a:fld>
            <a:endParaRPr spc="-130" dirty="0"/>
          </a:p>
        </p:txBody>
      </p:sp>
      <p:sp>
        <p:nvSpPr>
          <p:cNvPr id="4" name="object 4"/>
          <p:cNvSpPr txBox="1"/>
          <p:nvPr/>
        </p:nvSpPr>
        <p:spPr>
          <a:xfrm>
            <a:off x="6373748" y="1105915"/>
            <a:ext cx="5156200" cy="4920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-5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3200" b="1" i="1" spc="-11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b="1" i="1" spc="-190" dirty="0">
                <a:solidFill>
                  <a:srgbClr val="404040"/>
                </a:solidFill>
                <a:latin typeface="Trebuchet MS"/>
                <a:cs typeface="Trebuchet MS"/>
              </a:rPr>
              <a:t>loops</a:t>
            </a:r>
            <a:endParaRPr sz="3200">
              <a:latin typeface="Trebuchet MS"/>
              <a:cs typeface="Trebuchet MS"/>
            </a:endParaRPr>
          </a:p>
          <a:p>
            <a:pPr marL="469900" marR="928369" indent="-457200">
              <a:lnSpc>
                <a:spcPct val="100000"/>
              </a:lnSpc>
              <a:spcBef>
                <a:spcPts val="130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110" dirty="0">
                <a:solidFill>
                  <a:srgbClr val="FF0000"/>
                </a:solidFill>
                <a:latin typeface="Arial"/>
                <a:cs typeface="Arial"/>
              </a:rPr>
              <a:t>unbounded </a:t>
            </a:r>
            <a:r>
              <a:rPr sz="3200" spc="-95" dirty="0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sz="32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iterations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ts val="371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204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3200" spc="-130" dirty="0">
                <a:solidFill>
                  <a:srgbClr val="FF0000"/>
                </a:solidFill>
                <a:latin typeface="Arial"/>
                <a:cs typeface="Arial"/>
              </a:rPr>
              <a:t>end </a:t>
            </a:r>
            <a:r>
              <a:rPr sz="3200" spc="-105" dirty="0">
                <a:solidFill>
                  <a:srgbClr val="FF0000"/>
                </a:solidFill>
                <a:latin typeface="Arial"/>
                <a:cs typeface="Arial"/>
              </a:rPr>
              <a:t>early </a:t>
            </a:r>
            <a:r>
              <a:rPr sz="3200" spc="-125" dirty="0">
                <a:solidFill>
                  <a:srgbClr val="404040"/>
                </a:solidFill>
                <a:latin typeface="Arial"/>
                <a:cs typeface="Arial"/>
              </a:rPr>
              <a:t>via</a:t>
            </a:r>
            <a:r>
              <a:rPr sz="32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break</a:t>
            </a:r>
            <a:endParaRPr sz="3200">
              <a:latin typeface="Courier New"/>
              <a:cs typeface="Courier New"/>
            </a:endParaRPr>
          </a:p>
          <a:p>
            <a:pPr marL="469900" marR="193040" indent="-457200">
              <a:lnSpc>
                <a:spcPct val="100000"/>
              </a:lnSpc>
              <a:spcBef>
                <a:spcPts val="135"/>
              </a:spcBef>
              <a:buChar char="•"/>
              <a:tabLst>
                <a:tab pos="469265" algn="l"/>
                <a:tab pos="469900" algn="l"/>
              </a:tabLst>
            </a:pPr>
            <a:r>
              <a:rPr sz="3200" spc="-204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3200" spc="-220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85" dirty="0">
                <a:solidFill>
                  <a:srgbClr val="FF0000"/>
                </a:solidFill>
                <a:latin typeface="Arial"/>
                <a:cs typeface="Arial"/>
              </a:rPr>
              <a:t>counter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sz="32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05" dirty="0">
                <a:solidFill>
                  <a:srgbClr val="FF0000"/>
                </a:solidFill>
                <a:latin typeface="Arial"/>
                <a:cs typeface="Arial"/>
              </a:rPr>
              <a:t>must  </a:t>
            </a:r>
            <a:r>
              <a:rPr sz="3200" spc="-70" dirty="0">
                <a:solidFill>
                  <a:srgbClr val="FF0000"/>
                </a:solidFill>
                <a:latin typeface="Arial"/>
                <a:cs typeface="Arial"/>
              </a:rPr>
              <a:t>initialize </a:t>
            </a:r>
            <a:r>
              <a:rPr sz="3200" spc="-100" dirty="0">
                <a:solidFill>
                  <a:srgbClr val="404040"/>
                </a:solidFill>
                <a:latin typeface="Arial"/>
                <a:cs typeface="Arial"/>
              </a:rPr>
              <a:t>before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loop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3200" spc="-85" dirty="0">
                <a:solidFill>
                  <a:srgbClr val="404040"/>
                </a:solidFill>
                <a:latin typeface="Arial"/>
                <a:cs typeface="Arial"/>
              </a:rPr>
              <a:t>increment </a:t>
            </a:r>
            <a:r>
              <a:rPr sz="3200" spc="9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3200" spc="-120" dirty="0">
                <a:solidFill>
                  <a:srgbClr val="404040"/>
                </a:solidFill>
                <a:latin typeface="Arial"/>
                <a:cs typeface="Arial"/>
              </a:rPr>
              <a:t>inside</a:t>
            </a:r>
            <a:r>
              <a:rPr sz="3200" spc="-4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loop</a:t>
            </a:r>
            <a:endParaRPr sz="32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3200" spc="-190" dirty="0">
                <a:solidFill>
                  <a:srgbClr val="FF0000"/>
                </a:solidFill>
                <a:latin typeface="Arial"/>
                <a:cs typeface="Arial"/>
              </a:rPr>
              <a:t>may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3200" spc="-14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3200" spc="-130" dirty="0">
                <a:solidFill>
                  <a:srgbClr val="FF0000"/>
                </a:solidFill>
                <a:latin typeface="Arial"/>
                <a:cs typeface="Arial"/>
              </a:rPr>
              <a:t>able </a:t>
            </a:r>
            <a:r>
              <a:rPr sz="3200" spc="2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rewrite</a:t>
            </a:r>
            <a:r>
              <a:rPr sz="3200" spc="-5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while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loop </a:t>
            </a: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for  </a:t>
            </a:r>
            <a:r>
              <a:rPr sz="3200" spc="-65" dirty="0">
                <a:solidFill>
                  <a:srgbClr val="404040"/>
                </a:solidFill>
                <a:latin typeface="Arial"/>
                <a:cs typeface="Arial"/>
              </a:rPr>
              <a:t>loop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995"/>
              </a:lnSpc>
              <a:spcBef>
                <a:spcPts val="100"/>
              </a:spcBef>
            </a:pPr>
            <a:r>
              <a:rPr spc="-540" dirty="0"/>
              <a:t>Thank </a:t>
            </a:r>
            <a:r>
              <a:rPr spc="-375" dirty="0"/>
              <a:t>you</a:t>
            </a:r>
            <a:r>
              <a:rPr spc="-484" dirty="0"/>
              <a:t> </a:t>
            </a:r>
            <a:r>
              <a:rPr spc="340" dirty="0"/>
              <a:t>!</a:t>
            </a:r>
          </a:p>
          <a:p>
            <a:pPr algn="ctr">
              <a:lnSpc>
                <a:spcPts val="7995"/>
              </a:lnSpc>
            </a:pPr>
            <a:r>
              <a:rPr spc="-565" dirty="0"/>
              <a:t>Any </a:t>
            </a:r>
            <a:r>
              <a:rPr spc="-365" dirty="0"/>
              <a:t>questions</a:t>
            </a:r>
            <a:r>
              <a:rPr spc="-465" dirty="0"/>
              <a:t> </a:t>
            </a:r>
            <a:r>
              <a:rPr spc="-670" dirty="0"/>
              <a:t>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0"/>
              </a:lnSpc>
            </a:pPr>
            <a:r>
              <a:rPr spc="-220" dirty="0"/>
              <a:t>CC4002NI </a:t>
            </a:r>
            <a:r>
              <a:rPr spc="-245" dirty="0"/>
              <a:t>INFORMATION</a:t>
            </a:r>
            <a:r>
              <a:rPr spc="-80" dirty="0"/>
              <a:t> </a:t>
            </a:r>
            <a:r>
              <a:rPr spc="-400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pc="-125" dirty="0"/>
              <a:t>12 </a:t>
            </a:r>
            <a:r>
              <a:rPr spc="-110" dirty="0"/>
              <a:t>November</a:t>
            </a:r>
            <a:r>
              <a:rPr spc="-195" dirty="0"/>
              <a:t> </a:t>
            </a:r>
            <a:r>
              <a:rPr spc="-130" dirty="0"/>
              <a:t>2017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pc="-130" dirty="0"/>
              <a:t>25</a:t>
            </a:fld>
            <a:endParaRPr spc="-1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471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65" dirty="0"/>
              <a:t>R</a:t>
            </a:r>
            <a:r>
              <a:rPr sz="4800" spc="-345" dirty="0"/>
              <a:t>e</a:t>
            </a:r>
            <a:r>
              <a:rPr sz="4800" spc="-459" dirty="0"/>
              <a:t>c</a:t>
            </a:r>
            <a:r>
              <a:rPr sz="4800" spc="-470" dirty="0"/>
              <a:t>a</a:t>
            </a:r>
            <a:r>
              <a:rPr sz="4800" spc="-180" dirty="0"/>
              <a:t>p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53185"/>
            <a:ext cx="11323955" cy="45986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20" dirty="0">
                <a:latin typeface="Arial"/>
                <a:cs typeface="Arial"/>
              </a:rPr>
              <a:t>Python </a:t>
            </a:r>
            <a:r>
              <a:rPr sz="3200" spc="-140" dirty="0">
                <a:latin typeface="Arial"/>
                <a:cs typeface="Arial"/>
              </a:rPr>
              <a:t>variables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25" dirty="0">
                <a:latin typeface="Arial"/>
                <a:cs typeface="Arial"/>
              </a:rPr>
              <a:t>data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types</a:t>
            </a:r>
            <a:endParaRPr sz="3200" dirty="0">
              <a:latin typeface="Arial"/>
              <a:cs typeface="Arial"/>
            </a:endParaRPr>
          </a:p>
          <a:p>
            <a:pPr marL="350520" marR="146050" indent="-337820">
              <a:lnSpc>
                <a:spcPts val="3070"/>
              </a:lnSpc>
              <a:spcBef>
                <a:spcPts val="138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75" dirty="0">
                <a:latin typeface="Arial"/>
                <a:cs typeface="Arial"/>
              </a:rPr>
              <a:t>Variables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190" dirty="0">
                <a:latin typeface="Arial"/>
                <a:cs typeface="Arial"/>
              </a:rPr>
              <a:t>places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00" dirty="0">
                <a:latin typeface="Arial"/>
                <a:cs typeface="Arial"/>
              </a:rPr>
              <a:t>computer’s memory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105" dirty="0">
                <a:latin typeface="Arial"/>
                <a:cs typeface="Arial"/>
              </a:rPr>
              <a:t>store </a:t>
            </a:r>
            <a:r>
              <a:rPr sz="3200" spc="-120" dirty="0">
                <a:latin typeface="Arial"/>
                <a:cs typeface="Arial"/>
              </a:rPr>
              <a:t>data,</a:t>
            </a:r>
            <a:r>
              <a:rPr sz="3200" spc="-64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creating 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variable </a:t>
            </a:r>
            <a:r>
              <a:rPr sz="3200" spc="-170" dirty="0">
                <a:latin typeface="Arial"/>
                <a:cs typeface="Arial"/>
              </a:rPr>
              <a:t>reserves </a:t>
            </a:r>
            <a:r>
              <a:rPr sz="3200" spc="-190" dirty="0">
                <a:latin typeface="Arial"/>
                <a:cs typeface="Arial"/>
              </a:rPr>
              <a:t>some </a:t>
            </a:r>
            <a:r>
              <a:rPr sz="3200" spc="-229" dirty="0">
                <a:latin typeface="Arial"/>
                <a:cs typeface="Arial"/>
              </a:rPr>
              <a:t>space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00" dirty="0">
                <a:latin typeface="Arial"/>
                <a:cs typeface="Arial"/>
              </a:rPr>
              <a:t>computer’s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memory</a:t>
            </a:r>
            <a:endParaRPr sz="3200" dirty="0">
              <a:latin typeface="Arial"/>
              <a:cs typeface="Arial"/>
            </a:endParaRPr>
          </a:p>
          <a:p>
            <a:pPr marL="350520" marR="5080" indent="-337820">
              <a:lnSpc>
                <a:spcPct val="80000"/>
              </a:lnSpc>
              <a:spcBef>
                <a:spcPts val="142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90" dirty="0">
                <a:latin typeface="Arial"/>
                <a:cs typeface="Arial"/>
              </a:rPr>
              <a:t>In </a:t>
            </a:r>
            <a:r>
              <a:rPr sz="3200" spc="-60" dirty="0">
                <a:latin typeface="Arial"/>
                <a:cs typeface="Arial"/>
              </a:rPr>
              <a:t>python </a:t>
            </a:r>
            <a:r>
              <a:rPr sz="3200" spc="-130" dirty="0">
                <a:latin typeface="Arial"/>
                <a:cs typeface="Arial"/>
              </a:rPr>
              <a:t>you </a:t>
            </a:r>
            <a:r>
              <a:rPr sz="3200" spc="-70" dirty="0">
                <a:latin typeface="Arial"/>
                <a:cs typeface="Arial"/>
              </a:rPr>
              <a:t>just </a:t>
            </a:r>
            <a:r>
              <a:rPr sz="3200" spc="-140" dirty="0">
                <a:latin typeface="Arial"/>
                <a:cs typeface="Arial"/>
              </a:rPr>
              <a:t>declare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variable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20" dirty="0">
                <a:latin typeface="Arial"/>
                <a:cs typeface="Arial"/>
              </a:rPr>
              <a:t>assign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45" dirty="0">
                <a:latin typeface="Arial"/>
                <a:cs typeface="Arial"/>
              </a:rPr>
              <a:t>value </a:t>
            </a:r>
            <a:r>
              <a:rPr sz="3200" spc="10" dirty="0">
                <a:latin typeface="Arial"/>
                <a:cs typeface="Arial"/>
              </a:rPr>
              <a:t>without  </a:t>
            </a:r>
            <a:r>
              <a:rPr sz="3200" spc="-70" dirty="0">
                <a:latin typeface="Arial"/>
                <a:cs typeface="Arial"/>
              </a:rPr>
              <a:t>worrying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about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data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type,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python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interpreter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does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that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for  </a:t>
            </a:r>
            <a:r>
              <a:rPr sz="3200" spc="-130" dirty="0">
                <a:latin typeface="Arial"/>
                <a:cs typeface="Arial"/>
              </a:rPr>
              <a:t>you</a:t>
            </a:r>
            <a:endParaRPr sz="3200" dirty="0">
              <a:latin typeface="Arial"/>
              <a:cs typeface="Arial"/>
            </a:endParaRPr>
          </a:p>
          <a:p>
            <a:pPr marL="1722755">
              <a:lnSpc>
                <a:spcPct val="100000"/>
              </a:lnSpc>
              <a:spcBef>
                <a:spcPts val="575"/>
              </a:spcBef>
            </a:pPr>
            <a:r>
              <a:rPr sz="3200" dirty="0">
                <a:latin typeface="Courier New"/>
                <a:cs typeface="Courier New"/>
              </a:rPr>
              <a:t>a 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</a:t>
            </a:r>
          </a:p>
          <a:p>
            <a:pPr marL="1722755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latin typeface="Courier New"/>
                <a:cs typeface="Courier New"/>
              </a:rPr>
              <a:t>b 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2.0</a:t>
            </a:r>
            <a:endParaRPr sz="3200" dirty="0">
              <a:latin typeface="Courier New"/>
              <a:cs typeface="Courier New"/>
            </a:endParaRPr>
          </a:p>
          <a:p>
            <a:pPr marL="1722755">
              <a:lnSpc>
                <a:spcPct val="100000"/>
              </a:lnSpc>
              <a:spcBef>
                <a:spcPts val="635"/>
              </a:spcBef>
            </a:pPr>
            <a:r>
              <a:rPr sz="3200" dirty="0">
                <a:latin typeface="Courier New"/>
                <a:cs typeface="Courier New"/>
              </a:rPr>
              <a:t>c =</a:t>
            </a:r>
            <a:r>
              <a:rPr sz="3200" spc="-5" dirty="0">
                <a:latin typeface="Courier New"/>
                <a:cs typeface="Courier New"/>
              </a:rPr>
              <a:t> “Hello”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0869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/>
              <a:t>Things </a:t>
            </a:r>
            <a:r>
              <a:rPr sz="4800" spc="-15" dirty="0"/>
              <a:t>to </a:t>
            </a:r>
            <a:r>
              <a:rPr sz="4800" spc="-225" dirty="0"/>
              <a:t>remember </a:t>
            </a:r>
            <a:r>
              <a:rPr sz="4800" spc="-165" dirty="0"/>
              <a:t>while </a:t>
            </a:r>
            <a:r>
              <a:rPr sz="4800" spc="-245" dirty="0"/>
              <a:t>declaring</a:t>
            </a:r>
            <a:r>
              <a:rPr sz="4800" spc="-965" dirty="0"/>
              <a:t> </a:t>
            </a:r>
            <a:r>
              <a:rPr sz="4800" spc="-290" dirty="0"/>
              <a:t>variables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0607675" cy="3401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20" dirty="0">
                <a:latin typeface="Arial"/>
                <a:cs typeface="Arial"/>
              </a:rPr>
              <a:t>Python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65" dirty="0">
                <a:latin typeface="Arial"/>
                <a:cs typeface="Arial"/>
              </a:rPr>
              <a:t>case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sensitive</a:t>
            </a:r>
            <a:endParaRPr sz="320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/>
                <a:cs typeface="Courier New"/>
              </a:rPr>
              <a:t>word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“Hello”</a:t>
            </a:r>
            <a:endParaRPr sz="28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229"/>
              </a:spcBef>
            </a:pPr>
            <a:r>
              <a:rPr sz="2800" spc="-10" dirty="0">
                <a:latin typeface="Courier New"/>
                <a:cs typeface="Courier New"/>
              </a:rPr>
              <a:t>Word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“Hello”</a:t>
            </a:r>
            <a:endParaRPr sz="2800" dirty="0">
              <a:latin typeface="Courier New"/>
              <a:cs typeface="Courier New"/>
            </a:endParaRPr>
          </a:p>
          <a:p>
            <a:pPr marL="350520">
              <a:lnSpc>
                <a:spcPct val="100000"/>
              </a:lnSpc>
              <a:spcBef>
                <a:spcPts val="300"/>
              </a:spcBef>
              <a:tabLst>
                <a:tab pos="2172335" algn="l"/>
              </a:tabLst>
            </a:pPr>
            <a:r>
              <a:rPr sz="2800" i="1" spc="-5" dirty="0">
                <a:latin typeface="Courier New"/>
                <a:cs typeface="Courier New"/>
              </a:rPr>
              <a:t>word</a:t>
            </a:r>
            <a:r>
              <a:rPr sz="2800" i="1" spc="-15" dirty="0">
                <a:latin typeface="Courier New"/>
                <a:cs typeface="Courier New"/>
              </a:rPr>
              <a:t> </a:t>
            </a:r>
            <a:r>
              <a:rPr sz="2800" spc="-135" dirty="0">
                <a:latin typeface="Arial"/>
                <a:cs typeface="Arial"/>
              </a:rPr>
              <a:t>and	</a:t>
            </a:r>
            <a:r>
              <a:rPr sz="2800" i="1" spc="-5" dirty="0">
                <a:latin typeface="Courier New"/>
                <a:cs typeface="Courier New"/>
              </a:rPr>
              <a:t>Word </a:t>
            </a:r>
            <a:r>
              <a:rPr sz="2800" i="1" spc="-140" dirty="0">
                <a:latin typeface="Trebuchet MS"/>
                <a:cs typeface="Trebuchet MS"/>
              </a:rPr>
              <a:t>are </a:t>
            </a:r>
            <a:r>
              <a:rPr sz="2800" i="1" spc="-135" dirty="0">
                <a:latin typeface="Trebuchet MS"/>
                <a:cs typeface="Trebuchet MS"/>
              </a:rPr>
              <a:t>two </a:t>
            </a:r>
            <a:r>
              <a:rPr sz="2800" i="1" spc="-204" dirty="0">
                <a:latin typeface="Trebuchet MS"/>
                <a:cs typeface="Trebuchet MS"/>
              </a:rPr>
              <a:t>different </a:t>
            </a:r>
            <a:r>
              <a:rPr sz="2800" i="1" spc="-135" dirty="0">
                <a:latin typeface="Trebuchet MS"/>
                <a:cs typeface="Trebuchet MS"/>
              </a:rPr>
              <a:t>variables</a:t>
            </a:r>
            <a:r>
              <a:rPr sz="2800" i="1" spc="-380" dirty="0">
                <a:latin typeface="Trebuchet MS"/>
                <a:cs typeface="Trebuchet MS"/>
              </a:rPr>
              <a:t> </a:t>
            </a:r>
            <a:r>
              <a:rPr sz="2800" i="1" spc="-175" dirty="0">
                <a:latin typeface="Trebuchet MS"/>
                <a:cs typeface="Trebuchet MS"/>
              </a:rPr>
              <a:t>here</a:t>
            </a:r>
            <a:endParaRPr sz="2800" dirty="0">
              <a:latin typeface="Trebuchet MS"/>
              <a:cs typeface="Trebuchet MS"/>
            </a:endParaRPr>
          </a:p>
          <a:p>
            <a:pPr marL="350520" indent="-337820">
              <a:lnSpc>
                <a:spcPct val="100000"/>
              </a:lnSpc>
              <a:spcBef>
                <a:spcPts val="122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50" dirty="0">
                <a:latin typeface="Arial"/>
                <a:cs typeface="Arial"/>
              </a:rPr>
              <a:t>Variable </a:t>
            </a:r>
            <a:r>
              <a:rPr sz="3200" spc="-200" dirty="0">
                <a:latin typeface="Arial"/>
                <a:cs typeface="Arial"/>
              </a:rPr>
              <a:t>names </a:t>
            </a:r>
            <a:r>
              <a:rPr sz="3200" spc="-105" dirty="0">
                <a:latin typeface="Arial"/>
                <a:cs typeface="Arial"/>
              </a:rPr>
              <a:t>cannot </a:t>
            </a:r>
            <a:r>
              <a:rPr sz="3200" spc="-100" dirty="0">
                <a:latin typeface="Arial"/>
                <a:cs typeface="Arial"/>
              </a:rPr>
              <a:t>include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250" dirty="0">
                <a:latin typeface="Arial"/>
                <a:cs typeface="Arial"/>
              </a:rPr>
              <a:t>spaces</a:t>
            </a:r>
            <a:endParaRPr sz="320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65"/>
              </a:spcBef>
            </a:pPr>
            <a:r>
              <a:rPr sz="2800" spc="-10" dirty="0">
                <a:latin typeface="Courier New"/>
                <a:cs typeface="Courier New"/>
              </a:rPr>
              <a:t>word one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10" dirty="0">
                <a:latin typeface="Courier New"/>
                <a:cs typeface="Courier New"/>
              </a:rPr>
              <a:t>“Hello” #invalid variable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name</a:t>
            </a:r>
            <a:endParaRPr sz="28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229"/>
              </a:spcBef>
            </a:pPr>
            <a:r>
              <a:rPr sz="2800" spc="-10" dirty="0">
                <a:latin typeface="Courier New"/>
                <a:cs typeface="Courier New"/>
              </a:rPr>
              <a:t>word_two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10" dirty="0">
                <a:latin typeface="Courier New"/>
                <a:cs typeface="Courier New"/>
              </a:rPr>
              <a:t>“World” #use underscores for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spaces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0869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/>
              <a:t>Things </a:t>
            </a:r>
            <a:r>
              <a:rPr sz="4800" spc="-15" dirty="0"/>
              <a:t>to </a:t>
            </a:r>
            <a:r>
              <a:rPr sz="4800" spc="-225" dirty="0"/>
              <a:t>remember </a:t>
            </a:r>
            <a:r>
              <a:rPr sz="4800" spc="-165" dirty="0"/>
              <a:t>while </a:t>
            </a:r>
            <a:r>
              <a:rPr sz="4800" spc="-245" dirty="0"/>
              <a:t>declaring</a:t>
            </a:r>
            <a:r>
              <a:rPr sz="4800" spc="-965" dirty="0"/>
              <a:t> </a:t>
            </a:r>
            <a:r>
              <a:rPr sz="4800" spc="-290" dirty="0"/>
              <a:t>variables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1245215" cy="41700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0520" marR="1092200" indent="-337820">
              <a:lnSpc>
                <a:spcPts val="3460"/>
              </a:lnSpc>
              <a:spcBef>
                <a:spcPts val="53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60" dirty="0">
                <a:latin typeface="Arial"/>
                <a:cs typeface="Arial"/>
              </a:rPr>
              <a:t>Numbers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14" dirty="0">
                <a:latin typeface="Arial"/>
                <a:cs typeface="Arial"/>
              </a:rPr>
              <a:t>variable </a:t>
            </a:r>
            <a:r>
              <a:rPr sz="3200" spc="-185" dirty="0">
                <a:latin typeface="Arial"/>
                <a:cs typeface="Arial"/>
              </a:rPr>
              <a:t>names,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first  </a:t>
            </a:r>
            <a:r>
              <a:rPr sz="3200" spc="-120" dirty="0">
                <a:latin typeface="Arial"/>
                <a:cs typeface="Arial"/>
              </a:rPr>
              <a:t>character</a:t>
            </a:r>
            <a:endParaRPr sz="3200" dirty="0">
              <a:latin typeface="Arial"/>
              <a:cs typeface="Arial"/>
            </a:endParaRPr>
          </a:p>
          <a:p>
            <a:pPr marL="808355">
              <a:lnSpc>
                <a:spcPts val="3360"/>
              </a:lnSpc>
            </a:pPr>
            <a:r>
              <a:rPr sz="2800" spc="-10" dirty="0">
                <a:latin typeface="Courier New"/>
                <a:cs typeface="Courier New"/>
              </a:rPr>
              <a:t>word1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10" dirty="0">
                <a:latin typeface="Courier New"/>
                <a:cs typeface="Courier New"/>
              </a:rPr>
              <a:t>“Hello” #valid variable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name</a:t>
            </a:r>
            <a:endParaRPr sz="28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229"/>
              </a:spcBef>
            </a:pPr>
            <a:r>
              <a:rPr sz="2800" spc="-10" dirty="0">
                <a:latin typeface="Courier New"/>
                <a:cs typeface="Courier New"/>
              </a:rPr>
              <a:t>1word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10" dirty="0">
                <a:latin typeface="Courier New"/>
                <a:cs typeface="Courier New"/>
              </a:rPr>
              <a:t>“World” #invalid variable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name</a:t>
            </a:r>
            <a:endParaRPr sz="2800" dirty="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125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20" dirty="0">
                <a:latin typeface="Arial"/>
                <a:cs typeface="Arial"/>
              </a:rPr>
              <a:t>Reserved </a:t>
            </a:r>
            <a:r>
              <a:rPr sz="3200" spc="-120" dirty="0">
                <a:latin typeface="Arial"/>
                <a:cs typeface="Arial"/>
              </a:rPr>
              <a:t>words </a:t>
            </a:r>
            <a:r>
              <a:rPr sz="3200" spc="-125" dirty="0">
                <a:latin typeface="Arial"/>
                <a:cs typeface="Arial"/>
              </a:rPr>
              <a:t>should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145" dirty="0">
                <a:latin typeface="Arial"/>
                <a:cs typeface="Arial"/>
              </a:rPr>
              <a:t>be </a:t>
            </a:r>
            <a:r>
              <a:rPr sz="3200" spc="-185" dirty="0">
                <a:latin typeface="Arial"/>
                <a:cs typeface="Arial"/>
              </a:rPr>
              <a:t>used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114" dirty="0">
                <a:latin typeface="Arial"/>
                <a:cs typeface="Arial"/>
              </a:rPr>
              <a:t>variable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names</a:t>
            </a:r>
            <a:endParaRPr sz="320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1025"/>
              </a:spcBef>
            </a:pPr>
            <a:r>
              <a:rPr sz="2800" spc="-10" dirty="0">
                <a:latin typeface="Courier New"/>
                <a:cs typeface="Courier New"/>
              </a:rPr>
              <a:t>print </a:t>
            </a:r>
            <a:r>
              <a:rPr sz="2800" spc="-5" dirty="0">
                <a:latin typeface="Courier New"/>
                <a:cs typeface="Courier New"/>
              </a:rPr>
              <a:t>= 11 </a:t>
            </a:r>
            <a:r>
              <a:rPr sz="2800" spc="-10" dirty="0">
                <a:latin typeface="Courier New"/>
                <a:cs typeface="Courier New"/>
              </a:rPr>
              <a:t>#invalid variable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name</a:t>
            </a:r>
            <a:endParaRPr sz="2800" dirty="0">
              <a:latin typeface="Courier New"/>
              <a:cs typeface="Courier New"/>
            </a:endParaRPr>
          </a:p>
          <a:p>
            <a:pPr marL="808355" marR="5080">
              <a:lnSpc>
                <a:spcPct val="131500"/>
              </a:lnSpc>
              <a:spcBef>
                <a:spcPts val="10"/>
              </a:spcBef>
            </a:pPr>
            <a:r>
              <a:rPr sz="2800" spc="-5" dirty="0">
                <a:latin typeface="Courier New"/>
                <a:cs typeface="Courier New"/>
              </a:rPr>
              <a:t>sum = </a:t>
            </a:r>
            <a:r>
              <a:rPr sz="2800" spc="-10" dirty="0">
                <a:latin typeface="Courier New"/>
                <a:cs typeface="Courier New"/>
              </a:rPr>
              <a:t>23 #invalid, sum is </a:t>
            </a:r>
            <a:r>
              <a:rPr sz="2800" spc="-5" dirty="0">
                <a:latin typeface="Courier New"/>
                <a:cs typeface="Courier New"/>
              </a:rPr>
              <a:t>a </a:t>
            </a:r>
            <a:r>
              <a:rPr sz="2800" spc="-10" dirty="0">
                <a:latin typeface="Courier New"/>
                <a:cs typeface="Courier New"/>
              </a:rPr>
              <a:t>built </a:t>
            </a:r>
            <a:r>
              <a:rPr sz="2800" spc="-5" dirty="0">
                <a:latin typeface="Courier New"/>
                <a:cs typeface="Courier New"/>
              </a:rPr>
              <a:t>in </a:t>
            </a:r>
            <a:r>
              <a:rPr sz="2800" spc="-10" dirty="0">
                <a:latin typeface="Courier New"/>
                <a:cs typeface="Courier New"/>
              </a:rPr>
              <a:t>function  sum_ </a:t>
            </a:r>
            <a:r>
              <a:rPr sz="2800" spc="-5" dirty="0">
                <a:latin typeface="Courier New"/>
                <a:cs typeface="Courier New"/>
              </a:rPr>
              <a:t>= 23 </a:t>
            </a:r>
            <a:r>
              <a:rPr sz="2800" spc="-10" dirty="0">
                <a:latin typeface="Courier New"/>
                <a:cs typeface="Courier New"/>
              </a:rPr>
              <a:t>#valid, underscores </a:t>
            </a:r>
            <a:r>
              <a:rPr sz="2800" spc="-5" dirty="0">
                <a:latin typeface="Courier New"/>
                <a:cs typeface="Courier New"/>
              </a:rPr>
              <a:t>to </a:t>
            </a:r>
            <a:r>
              <a:rPr sz="2800" spc="-10" dirty="0">
                <a:latin typeface="Courier New"/>
                <a:cs typeface="Courier New"/>
              </a:rPr>
              <a:t>the rescue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again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10869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65" dirty="0"/>
              <a:t>Things </a:t>
            </a:r>
            <a:r>
              <a:rPr sz="4800" spc="-15" dirty="0"/>
              <a:t>to </a:t>
            </a:r>
            <a:r>
              <a:rPr sz="4800" spc="-225" dirty="0"/>
              <a:t>remember </a:t>
            </a:r>
            <a:r>
              <a:rPr sz="4800" spc="-165" dirty="0"/>
              <a:t>while </a:t>
            </a:r>
            <a:r>
              <a:rPr sz="4800" spc="-245" dirty="0"/>
              <a:t>declaring</a:t>
            </a:r>
            <a:r>
              <a:rPr sz="4800" spc="-965" dirty="0"/>
              <a:t> </a:t>
            </a:r>
            <a:r>
              <a:rPr sz="4800" spc="-290" dirty="0"/>
              <a:t>variables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172971"/>
            <a:ext cx="11181715" cy="4365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indent="-337820">
              <a:lnSpc>
                <a:spcPts val="3650"/>
              </a:lnSpc>
              <a:spcBef>
                <a:spcPts val="10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50" dirty="0">
                <a:latin typeface="Arial"/>
                <a:cs typeface="Arial"/>
              </a:rPr>
              <a:t>Variable </a:t>
            </a:r>
            <a:r>
              <a:rPr sz="3200" spc="-200" dirty="0">
                <a:latin typeface="Arial"/>
                <a:cs typeface="Arial"/>
              </a:rPr>
              <a:t>names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i="1" spc="-160" dirty="0">
                <a:latin typeface="Trebuchet MS"/>
                <a:cs typeface="Trebuchet MS"/>
              </a:rPr>
              <a:t>contain </a:t>
            </a:r>
            <a:r>
              <a:rPr sz="3200" spc="-190" dirty="0">
                <a:latin typeface="Arial"/>
                <a:cs typeface="Arial"/>
              </a:rPr>
              <a:t>any </a:t>
            </a:r>
            <a:r>
              <a:rPr sz="3200" i="1" spc="-235" dirty="0">
                <a:latin typeface="Trebuchet MS"/>
                <a:cs typeface="Trebuchet MS"/>
              </a:rPr>
              <a:t>letter</a:t>
            </a:r>
            <a:r>
              <a:rPr sz="3200" spc="-235" dirty="0">
                <a:latin typeface="Arial"/>
                <a:cs typeface="Arial"/>
              </a:rPr>
              <a:t>, </a:t>
            </a:r>
            <a:r>
              <a:rPr sz="3200" i="1" spc="-145" dirty="0">
                <a:latin typeface="Trebuchet MS"/>
                <a:cs typeface="Trebuchet MS"/>
              </a:rPr>
              <a:t>underscores </a:t>
            </a:r>
            <a:r>
              <a:rPr sz="3200" spc="114" dirty="0">
                <a:latin typeface="Arial"/>
                <a:cs typeface="Arial"/>
              </a:rPr>
              <a:t>“_” 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any</a:t>
            </a:r>
            <a:endParaRPr sz="3200" dirty="0">
              <a:latin typeface="Arial"/>
              <a:cs typeface="Arial"/>
            </a:endParaRPr>
          </a:p>
          <a:p>
            <a:pPr marL="350520">
              <a:lnSpc>
                <a:spcPts val="3650"/>
              </a:lnSpc>
            </a:pPr>
            <a:r>
              <a:rPr sz="3200" i="1" spc="-150" dirty="0">
                <a:latin typeface="Trebuchet MS"/>
                <a:cs typeface="Trebuchet MS"/>
              </a:rPr>
              <a:t>number</a:t>
            </a:r>
            <a:r>
              <a:rPr sz="3200" spc="-150" dirty="0">
                <a:latin typeface="Arial"/>
                <a:cs typeface="Arial"/>
              </a:rPr>
              <a:t>, </a:t>
            </a:r>
            <a:r>
              <a:rPr sz="3200" i="1" spc="-185" dirty="0">
                <a:latin typeface="Trebuchet MS"/>
                <a:cs typeface="Trebuchet MS"/>
              </a:rPr>
              <a:t>but </a:t>
            </a:r>
            <a:r>
              <a:rPr sz="3200" i="1" spc="-130" dirty="0">
                <a:latin typeface="Trebuchet MS"/>
                <a:cs typeface="Trebuchet MS"/>
              </a:rPr>
              <a:t>cannot </a:t>
            </a:r>
            <a:r>
              <a:rPr sz="3200" i="1" spc="-195" dirty="0">
                <a:latin typeface="Trebuchet MS"/>
                <a:cs typeface="Trebuchet MS"/>
              </a:rPr>
              <a:t>start </a:t>
            </a:r>
            <a:r>
              <a:rPr sz="3200" i="1" spc="-190" dirty="0">
                <a:latin typeface="Trebuchet MS"/>
                <a:cs typeface="Trebuchet MS"/>
              </a:rPr>
              <a:t>with </a:t>
            </a:r>
            <a:r>
              <a:rPr sz="3200" i="1" spc="-35" dirty="0">
                <a:latin typeface="Trebuchet MS"/>
                <a:cs typeface="Trebuchet MS"/>
              </a:rPr>
              <a:t>a</a:t>
            </a:r>
            <a:r>
              <a:rPr sz="3200" i="1" spc="-490" dirty="0">
                <a:latin typeface="Trebuchet MS"/>
                <a:cs typeface="Trebuchet MS"/>
              </a:rPr>
              <a:t> </a:t>
            </a:r>
            <a:r>
              <a:rPr sz="3200" i="1" spc="-160" dirty="0">
                <a:latin typeface="Trebuchet MS"/>
                <a:cs typeface="Trebuchet MS"/>
              </a:rPr>
              <a:t>number</a:t>
            </a:r>
            <a:endParaRPr sz="3200" dirty="0">
              <a:latin typeface="Trebuchet MS"/>
              <a:cs typeface="Trebuchet MS"/>
            </a:endParaRPr>
          </a:p>
          <a:p>
            <a:pPr marL="350520" marR="5080" indent="-337820">
              <a:lnSpc>
                <a:spcPts val="3460"/>
              </a:lnSpc>
              <a:spcBef>
                <a:spcPts val="1440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60" dirty="0">
                <a:latin typeface="Arial"/>
                <a:cs typeface="Arial"/>
              </a:rPr>
              <a:t>Whitespaces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other </a:t>
            </a:r>
            <a:r>
              <a:rPr sz="3200" spc="-160" dirty="0">
                <a:latin typeface="Arial"/>
                <a:cs typeface="Arial"/>
              </a:rPr>
              <a:t>special </a:t>
            </a:r>
            <a:r>
              <a:rPr sz="3200" spc="-150" dirty="0">
                <a:latin typeface="Arial"/>
                <a:cs typeface="Arial"/>
              </a:rPr>
              <a:t>characters </a:t>
            </a:r>
            <a:r>
              <a:rPr sz="3200" spc="15" dirty="0">
                <a:latin typeface="Arial"/>
                <a:cs typeface="Arial"/>
              </a:rPr>
              <a:t>with </a:t>
            </a:r>
            <a:r>
              <a:rPr sz="3200" spc="-160" dirty="0">
                <a:latin typeface="Arial"/>
                <a:cs typeface="Arial"/>
              </a:rPr>
              <a:t>special </a:t>
            </a:r>
            <a:r>
              <a:rPr sz="3200" spc="-140" dirty="0">
                <a:latin typeface="Arial"/>
                <a:cs typeface="Arial"/>
              </a:rPr>
              <a:t>meaning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60" dirty="0">
                <a:latin typeface="Arial"/>
                <a:cs typeface="Arial"/>
              </a:rPr>
              <a:t>python </a:t>
            </a:r>
            <a:r>
              <a:rPr sz="3200" spc="-180" dirty="0">
                <a:latin typeface="Arial"/>
                <a:cs typeface="Arial"/>
              </a:rPr>
              <a:t>(such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35" dirty="0">
                <a:latin typeface="Arial"/>
                <a:cs typeface="Arial"/>
              </a:rPr>
              <a:t>“+”, </a:t>
            </a:r>
            <a:r>
              <a:rPr sz="3200" spc="-45" dirty="0">
                <a:latin typeface="Arial"/>
                <a:cs typeface="Arial"/>
              </a:rPr>
              <a:t>“-”,etc.)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allowed</a:t>
            </a:r>
            <a:endParaRPr sz="3200" dirty="0">
              <a:latin typeface="Arial"/>
              <a:cs typeface="Arial"/>
            </a:endParaRPr>
          </a:p>
          <a:p>
            <a:pPr marL="350520" marR="1151890" indent="-337820">
              <a:lnSpc>
                <a:spcPts val="3460"/>
              </a:lnSpc>
              <a:spcBef>
                <a:spcPts val="139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i="1" spc="-175" dirty="0">
                <a:latin typeface="Trebuchet MS"/>
                <a:cs typeface="Trebuchet MS"/>
              </a:rPr>
              <a:t>Remember </a:t>
            </a:r>
            <a:r>
              <a:rPr sz="3200" i="1" spc="-185" dirty="0">
                <a:latin typeface="Trebuchet MS"/>
                <a:cs typeface="Trebuchet MS"/>
              </a:rPr>
              <a:t>that </a:t>
            </a:r>
            <a:r>
              <a:rPr sz="3200" i="1" spc="-155" dirty="0">
                <a:latin typeface="Trebuchet MS"/>
                <a:cs typeface="Trebuchet MS"/>
              </a:rPr>
              <a:t>python </a:t>
            </a:r>
            <a:r>
              <a:rPr sz="3200" i="1" spc="-150" dirty="0">
                <a:latin typeface="Trebuchet MS"/>
                <a:cs typeface="Trebuchet MS"/>
              </a:rPr>
              <a:t>is </a:t>
            </a:r>
            <a:r>
              <a:rPr sz="3200" i="1" spc="-110" dirty="0">
                <a:latin typeface="Trebuchet MS"/>
                <a:cs typeface="Trebuchet MS"/>
              </a:rPr>
              <a:t>case </a:t>
            </a:r>
            <a:r>
              <a:rPr sz="3200" i="1" spc="-170" dirty="0">
                <a:latin typeface="Trebuchet MS"/>
                <a:cs typeface="Trebuchet MS"/>
              </a:rPr>
              <a:t>sensitive </a:t>
            </a:r>
            <a:r>
              <a:rPr sz="3200" i="1" spc="-195" dirty="0">
                <a:latin typeface="Trebuchet MS"/>
                <a:cs typeface="Trebuchet MS"/>
              </a:rPr>
              <a:t>while </a:t>
            </a:r>
            <a:r>
              <a:rPr sz="3200" i="1" spc="-105" dirty="0">
                <a:latin typeface="Trebuchet MS"/>
                <a:cs typeface="Trebuchet MS"/>
              </a:rPr>
              <a:t>using</a:t>
            </a:r>
            <a:r>
              <a:rPr sz="3200" i="1" spc="-680" dirty="0">
                <a:latin typeface="Trebuchet MS"/>
                <a:cs typeface="Trebuchet MS"/>
              </a:rPr>
              <a:t> </a:t>
            </a:r>
            <a:r>
              <a:rPr sz="3200" i="1" spc="-225" dirty="0">
                <a:latin typeface="Trebuchet MS"/>
                <a:cs typeface="Trebuchet MS"/>
              </a:rPr>
              <a:t>built </a:t>
            </a:r>
            <a:r>
              <a:rPr sz="3200" i="1" spc="-175" dirty="0">
                <a:latin typeface="Trebuchet MS"/>
                <a:cs typeface="Trebuchet MS"/>
              </a:rPr>
              <a:t>in  </a:t>
            </a:r>
            <a:r>
              <a:rPr sz="3200" i="1" spc="-165" dirty="0">
                <a:latin typeface="Trebuchet MS"/>
                <a:cs typeface="Trebuchet MS"/>
              </a:rPr>
              <a:t>functions</a:t>
            </a:r>
            <a:r>
              <a:rPr sz="3200" i="1" spc="-220" dirty="0">
                <a:latin typeface="Trebuchet MS"/>
                <a:cs typeface="Trebuchet MS"/>
              </a:rPr>
              <a:t> </a:t>
            </a:r>
            <a:r>
              <a:rPr sz="3200" i="1" spc="-160" dirty="0">
                <a:latin typeface="Trebuchet MS"/>
                <a:cs typeface="Trebuchet MS"/>
              </a:rPr>
              <a:t>too</a:t>
            </a:r>
            <a:endParaRPr sz="3200" dirty="0">
              <a:latin typeface="Trebuchet MS"/>
              <a:cs typeface="Trebuchet MS"/>
            </a:endParaRPr>
          </a:p>
          <a:p>
            <a:pPr marL="808355" marR="3280410">
              <a:lnSpc>
                <a:spcPts val="4860"/>
              </a:lnSpc>
              <a:spcBef>
                <a:spcPts val="195"/>
              </a:spcBef>
            </a:pPr>
            <a:r>
              <a:rPr sz="3200" spc="-5" dirty="0">
                <a:latin typeface="Courier New"/>
                <a:cs typeface="Courier New"/>
              </a:rPr>
              <a:t>Print(“hello world”) #invalid  print(“hello </a:t>
            </a:r>
            <a:r>
              <a:rPr sz="3200" dirty="0">
                <a:latin typeface="Courier New"/>
                <a:cs typeface="Courier New"/>
              </a:rPr>
              <a:t>world”) </a:t>
            </a:r>
            <a:r>
              <a:rPr sz="3200" spc="-5" dirty="0">
                <a:latin typeface="Courier New"/>
                <a:cs typeface="Courier New"/>
              </a:rPr>
              <a:t>#valid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730" y="0"/>
            <a:ext cx="5354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5" dirty="0"/>
              <a:t>Comparison</a:t>
            </a:r>
            <a:r>
              <a:rPr sz="4800" spc="-415" dirty="0"/>
              <a:t> </a:t>
            </a:r>
            <a:r>
              <a:rPr sz="4800" spc="-235" dirty="0"/>
              <a:t>operators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1164696" y="6271513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162" y="833115"/>
            <a:ext cx="8911590" cy="126047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1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22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32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3200" spc="-145" dirty="0">
                <a:solidFill>
                  <a:srgbClr val="404040"/>
                </a:solidFill>
                <a:latin typeface="Arial"/>
                <a:cs typeface="Arial"/>
              </a:rPr>
              <a:t>compare </a:t>
            </a:r>
            <a:r>
              <a:rPr sz="3200" spc="-175" dirty="0">
                <a:solidFill>
                  <a:srgbClr val="404040"/>
                </a:solidFill>
                <a:latin typeface="Arial"/>
                <a:cs typeface="Arial"/>
              </a:rPr>
              <a:t>values 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3200" spc="-40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3200" spc="-4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float</a:t>
            </a:r>
            <a:r>
              <a:rPr sz="3200" spc="-14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15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str</a:t>
            </a:r>
            <a:r>
              <a:rPr sz="32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  <a:p>
            <a:pPr marL="350520" indent="-337820">
              <a:lnSpc>
                <a:spcPct val="100000"/>
              </a:lnSpc>
              <a:spcBef>
                <a:spcPts val="1025"/>
              </a:spcBef>
              <a:buChar char="•"/>
              <a:tabLst>
                <a:tab pos="350520" algn="l"/>
                <a:tab pos="351155" algn="l"/>
              </a:tabLst>
            </a:pPr>
            <a:r>
              <a:rPr sz="3200" spc="-165" dirty="0">
                <a:solidFill>
                  <a:srgbClr val="404040"/>
                </a:solidFill>
                <a:latin typeface="Arial"/>
                <a:cs typeface="Arial"/>
              </a:rPr>
              <a:t>Returns </a:t>
            </a:r>
            <a:r>
              <a:rPr sz="3200" spc="-24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200" spc="-114" dirty="0">
                <a:solidFill>
                  <a:srgbClr val="404040"/>
                </a:solidFill>
                <a:latin typeface="Arial"/>
                <a:cs typeface="Arial"/>
              </a:rPr>
              <a:t>boolean 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3200" spc="-35" dirty="0">
                <a:solidFill>
                  <a:srgbClr val="006FC0"/>
                </a:solidFill>
                <a:latin typeface="Courier New"/>
                <a:cs typeface="Courier New"/>
              </a:rPr>
              <a:t>bool</a:t>
            </a:r>
            <a:r>
              <a:rPr sz="3200" spc="-35" dirty="0">
                <a:solidFill>
                  <a:srgbClr val="404040"/>
                </a:solidFill>
                <a:latin typeface="Arial"/>
                <a:cs typeface="Arial"/>
              </a:rPr>
              <a:t>) </a:t>
            </a:r>
            <a:r>
              <a:rPr sz="3200" spc="-140" dirty="0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sz="3200" spc="-180" dirty="0">
                <a:solidFill>
                  <a:srgbClr val="404040"/>
                </a:solidFill>
                <a:latin typeface="Arial"/>
                <a:cs typeface="Arial"/>
              </a:rPr>
              <a:t>-&gt; </a:t>
            </a:r>
            <a:r>
              <a:rPr sz="3200" dirty="0">
                <a:solidFill>
                  <a:srgbClr val="006FC0"/>
                </a:solidFill>
                <a:latin typeface="Courier New"/>
                <a:cs typeface="Courier New"/>
              </a:rPr>
              <a:t>True</a:t>
            </a:r>
            <a:r>
              <a:rPr sz="3200" spc="-146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3200" spc="-5" dirty="0">
                <a:solidFill>
                  <a:srgbClr val="006FC0"/>
                </a:solidFill>
                <a:latin typeface="Courier New"/>
                <a:cs typeface="Courier New"/>
              </a:rPr>
              <a:t>False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70443"/>
              </p:ext>
            </p:extLst>
          </p:nvPr>
        </p:nvGraphicFramePr>
        <p:xfrm>
          <a:off x="2209800" y="2303018"/>
          <a:ext cx="8128000" cy="3625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3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50" dirty="0">
                          <a:latin typeface="Arial"/>
                          <a:cs typeface="Arial"/>
                        </a:rPr>
                        <a:t>==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65" dirty="0">
                          <a:latin typeface="Arial"/>
                          <a:cs typeface="Arial"/>
                        </a:rPr>
                        <a:t>equality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(equal</a:t>
                      </a:r>
                      <a:r>
                        <a:rPr sz="2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to)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5" dirty="0">
                          <a:latin typeface="Arial"/>
                          <a:cs typeface="Arial"/>
                        </a:rPr>
                        <a:t>!=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60" dirty="0">
                          <a:latin typeface="Arial"/>
                          <a:cs typeface="Arial"/>
                        </a:rPr>
                        <a:t>inequality 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(not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28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to)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&gt;</a:t>
                      </a: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2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than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&lt;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795020" algn="l"/>
                        </a:tabLst>
                      </a:pPr>
                      <a:r>
                        <a:rPr sz="2800" spc="-195" dirty="0">
                          <a:latin typeface="Arial"/>
                          <a:cs typeface="Arial"/>
                        </a:rPr>
                        <a:t>less	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than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50" dirty="0">
                          <a:latin typeface="Arial"/>
                          <a:cs typeface="Arial"/>
                        </a:rPr>
                        <a:t>&gt;=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greater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2800" spc="-2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2800" spc="-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25" dirty="0">
                          <a:latin typeface="Arial"/>
                          <a:cs typeface="Arial"/>
                        </a:rPr>
                        <a:t>to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50" dirty="0">
                          <a:latin typeface="Arial"/>
                          <a:cs typeface="Arial"/>
                        </a:rPr>
                        <a:t>&lt;=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95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2800" spc="-2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2800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to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5354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5" dirty="0"/>
              <a:t>Comparison</a:t>
            </a:r>
            <a:r>
              <a:rPr sz="4800" spc="-415" dirty="0"/>
              <a:t> </a:t>
            </a:r>
            <a:r>
              <a:rPr sz="4800" spc="-235" dirty="0"/>
              <a:t>operators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5" y="1035959"/>
            <a:ext cx="4612005" cy="49307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3150" spc="15" dirty="0">
                <a:latin typeface="Courier New"/>
                <a:cs typeface="Courier New"/>
              </a:rPr>
              <a:t>a =</a:t>
            </a:r>
            <a:r>
              <a:rPr sz="3150" spc="-110" dirty="0">
                <a:latin typeface="Courier New"/>
                <a:cs typeface="Courier New"/>
              </a:rPr>
              <a:t> </a:t>
            </a:r>
            <a:r>
              <a:rPr sz="3150" spc="15" dirty="0">
                <a:latin typeface="Courier New"/>
                <a:cs typeface="Courier New"/>
              </a:rPr>
              <a:t>1</a:t>
            </a:r>
            <a:endParaRPr sz="3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150" spc="15" dirty="0">
                <a:latin typeface="Courier New"/>
                <a:cs typeface="Courier New"/>
              </a:rPr>
              <a:t>b =</a:t>
            </a:r>
            <a:r>
              <a:rPr sz="3150" spc="-100" dirty="0">
                <a:latin typeface="Courier New"/>
                <a:cs typeface="Courier New"/>
              </a:rPr>
              <a:t> </a:t>
            </a:r>
            <a:r>
              <a:rPr sz="3150" spc="15" dirty="0">
                <a:latin typeface="Courier New"/>
                <a:cs typeface="Courier New"/>
              </a:rPr>
              <a:t>2</a:t>
            </a:r>
            <a:endParaRPr sz="3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150" spc="5" dirty="0">
                <a:latin typeface="Courier New"/>
                <a:cs typeface="Courier New"/>
              </a:rPr>
              <a:t>print(a==b)</a:t>
            </a:r>
            <a:r>
              <a:rPr sz="3150" spc="-30" dirty="0">
                <a:latin typeface="Courier New"/>
                <a:cs typeface="Courier New"/>
              </a:rPr>
              <a:t> </a:t>
            </a:r>
            <a:r>
              <a:rPr sz="3150" spc="5" dirty="0">
                <a:latin typeface="Courier New"/>
                <a:cs typeface="Courier New"/>
              </a:rPr>
              <a:t>#False</a:t>
            </a:r>
            <a:endParaRPr sz="3150" dirty="0">
              <a:latin typeface="Courier New"/>
              <a:cs typeface="Courier New"/>
            </a:endParaRPr>
          </a:p>
          <a:p>
            <a:pPr marL="12700" marR="5080">
              <a:lnSpc>
                <a:spcPct val="127699"/>
              </a:lnSpc>
              <a:spcBef>
                <a:spcPts val="10"/>
              </a:spcBef>
            </a:pPr>
            <a:r>
              <a:rPr sz="3150" spc="5" dirty="0">
                <a:latin typeface="Courier New"/>
                <a:cs typeface="Courier New"/>
              </a:rPr>
              <a:t>print(a!=b) #True  print(a&gt;b) #False  print(a&lt;b) #True  print(a&lt;=-1) #False  print(b&lt;=2)</a:t>
            </a:r>
            <a:r>
              <a:rPr sz="3150" spc="-25" dirty="0">
                <a:latin typeface="Courier New"/>
                <a:cs typeface="Courier New"/>
              </a:rPr>
              <a:t> </a:t>
            </a:r>
            <a:r>
              <a:rPr sz="3150" spc="5" dirty="0">
                <a:latin typeface="Courier New"/>
                <a:cs typeface="Courier New"/>
              </a:rPr>
              <a:t>#True</a:t>
            </a:r>
            <a:endParaRPr sz="3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06502"/>
            <a:ext cx="6271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0" dirty="0"/>
              <a:t>Logical </a:t>
            </a:r>
            <a:r>
              <a:rPr sz="4800" spc="-235" dirty="0"/>
              <a:t>operators </a:t>
            </a:r>
            <a:r>
              <a:rPr sz="4800" spc="-200" dirty="0"/>
              <a:t>on</a:t>
            </a:r>
            <a:r>
              <a:rPr sz="4800" spc="-540" dirty="0"/>
              <a:t> </a:t>
            </a:r>
            <a:r>
              <a:rPr sz="4800" spc="-254" dirty="0"/>
              <a:t>bools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0936985" y="6478015"/>
            <a:ext cx="2120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470"/>
              </a:lnSpc>
            </a:pPr>
            <a:fld id="{81D60167-4931-47E6-BA6A-407CBD079E47}" type="slidenum">
              <a:rPr sz="2500" spc="-130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51" y="1039617"/>
            <a:ext cx="9521190" cy="249301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1200" dirty="0">
                <a:latin typeface="Courier New"/>
                <a:cs typeface="Courier New"/>
              </a:rPr>
              <a:t>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dirty="0">
                <a:latin typeface="Courier New"/>
                <a:cs typeface="Courier New"/>
              </a:rPr>
              <a:t>b</a:t>
            </a:r>
            <a:r>
              <a:rPr sz="3200" spc="-1205" dirty="0">
                <a:latin typeface="Courier New"/>
                <a:cs typeface="Courier New"/>
              </a:rPr>
              <a:t> </a:t>
            </a:r>
            <a:r>
              <a:rPr sz="3200" spc="-140" dirty="0">
                <a:latin typeface="Arial"/>
                <a:cs typeface="Arial"/>
              </a:rPr>
              <a:t>are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variables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(with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Boolean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values)</a:t>
            </a:r>
            <a:endParaRPr sz="3200" dirty="0">
              <a:latin typeface="Arial"/>
              <a:cs typeface="Arial"/>
            </a:endParaRPr>
          </a:p>
          <a:p>
            <a:pPr marL="808355">
              <a:lnSpc>
                <a:spcPct val="100000"/>
              </a:lnSpc>
              <a:spcBef>
                <a:spcPts val="1025"/>
              </a:spcBef>
            </a:pPr>
            <a:r>
              <a:rPr sz="3200" b="1" dirty="0">
                <a:latin typeface="Courier New"/>
                <a:cs typeface="Courier New"/>
              </a:rPr>
              <a:t>not</a:t>
            </a:r>
            <a:r>
              <a:rPr sz="3200" b="1" spc="15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a</a:t>
            </a:r>
            <a:r>
              <a:rPr sz="3200" b="1" spc="-5" dirty="0">
                <a:latin typeface="Courier New"/>
                <a:cs typeface="Courier New"/>
              </a:rPr>
              <a:t> </a:t>
            </a:r>
            <a:r>
              <a:rPr sz="3200" b="1" spc="-240" dirty="0">
                <a:latin typeface="Trebuchet MS"/>
                <a:cs typeface="Trebuchet MS"/>
              </a:rPr>
              <a:t>-&gt;</a:t>
            </a:r>
            <a:r>
              <a:rPr sz="3200" b="1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Courier New"/>
                <a:cs typeface="Courier New"/>
              </a:rPr>
              <a:t>True</a:t>
            </a:r>
            <a:r>
              <a:rPr sz="3200" spc="-1180" dirty="0">
                <a:latin typeface="Courier New"/>
                <a:cs typeface="Courier New"/>
              </a:rPr>
              <a:t> </a:t>
            </a:r>
            <a:r>
              <a:rPr sz="3200" spc="50" dirty="0">
                <a:latin typeface="Arial"/>
                <a:cs typeface="Arial"/>
              </a:rPr>
              <a:t>if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1195" dirty="0">
                <a:latin typeface="Courier New"/>
                <a:cs typeface="Courier New"/>
              </a:rPr>
              <a:t>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55" dirty="0">
                <a:latin typeface="Courier New"/>
                <a:cs typeface="Courier New"/>
              </a:rPr>
              <a:t>False</a:t>
            </a:r>
            <a:r>
              <a:rPr sz="3200" spc="55" dirty="0">
                <a:latin typeface="Arial"/>
                <a:cs typeface="Arial"/>
              </a:rPr>
              <a:t>/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False</a:t>
            </a:r>
            <a:r>
              <a:rPr sz="3200" spc="-1170" dirty="0">
                <a:latin typeface="Courier New"/>
                <a:cs typeface="Courier New"/>
              </a:rPr>
              <a:t> </a:t>
            </a:r>
            <a:r>
              <a:rPr sz="3200" spc="50" dirty="0">
                <a:latin typeface="Arial"/>
                <a:cs typeface="Arial"/>
              </a:rPr>
              <a:t>if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1190" dirty="0">
                <a:latin typeface="Courier New"/>
                <a:cs typeface="Courier New"/>
              </a:rPr>
              <a:t>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5" dirty="0">
                <a:latin typeface="Courier New"/>
                <a:cs typeface="Courier New"/>
              </a:rPr>
              <a:t>True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05"/>
              </a:spcBef>
            </a:pPr>
            <a:r>
              <a:rPr sz="3200" b="1" dirty="0">
                <a:latin typeface="Courier New"/>
                <a:cs typeface="Courier New"/>
              </a:rPr>
              <a:t>a </a:t>
            </a:r>
            <a:r>
              <a:rPr sz="3200" b="1" spc="-5" dirty="0">
                <a:latin typeface="Courier New"/>
                <a:cs typeface="Courier New"/>
              </a:rPr>
              <a:t>and </a:t>
            </a:r>
            <a:r>
              <a:rPr sz="3200" b="1" dirty="0">
                <a:latin typeface="Courier New"/>
                <a:cs typeface="Courier New"/>
              </a:rPr>
              <a:t>b </a:t>
            </a:r>
            <a:r>
              <a:rPr sz="3200" b="1" spc="-240" dirty="0">
                <a:latin typeface="Trebuchet MS"/>
                <a:cs typeface="Trebuchet MS"/>
              </a:rPr>
              <a:t>-&gt; </a:t>
            </a:r>
            <a:r>
              <a:rPr sz="3200" spc="-5" dirty="0">
                <a:latin typeface="Courier New"/>
                <a:cs typeface="Courier New"/>
              </a:rPr>
              <a:t>True</a:t>
            </a:r>
            <a:r>
              <a:rPr sz="3200" spc="-1555" dirty="0">
                <a:latin typeface="Courier New"/>
                <a:cs typeface="Courier New"/>
              </a:rPr>
              <a:t> </a:t>
            </a:r>
            <a:r>
              <a:rPr sz="3200" spc="50" dirty="0">
                <a:latin typeface="Arial"/>
                <a:cs typeface="Arial"/>
              </a:rPr>
              <a:t>if </a:t>
            </a:r>
            <a:r>
              <a:rPr sz="3200" spc="-30" dirty="0">
                <a:latin typeface="Arial"/>
                <a:cs typeface="Arial"/>
              </a:rPr>
              <a:t>both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5" dirty="0">
                <a:latin typeface="Courier New"/>
                <a:cs typeface="Courier New"/>
              </a:rPr>
              <a:t>True</a:t>
            </a:r>
            <a:endParaRPr sz="3200" dirty="0">
              <a:latin typeface="Courier New"/>
              <a:cs typeface="Courier New"/>
            </a:endParaRPr>
          </a:p>
          <a:p>
            <a:pPr marL="808355">
              <a:lnSpc>
                <a:spcPct val="100000"/>
              </a:lnSpc>
              <a:spcBef>
                <a:spcPts val="1019"/>
              </a:spcBef>
            </a:pPr>
            <a:r>
              <a:rPr sz="3200" b="1" dirty="0">
                <a:latin typeface="Courier New"/>
                <a:cs typeface="Courier New"/>
              </a:rPr>
              <a:t>a </a:t>
            </a:r>
            <a:r>
              <a:rPr sz="3200" b="1" spc="-5" dirty="0">
                <a:latin typeface="Courier New"/>
                <a:cs typeface="Courier New"/>
              </a:rPr>
              <a:t>or</a:t>
            </a:r>
            <a:r>
              <a:rPr sz="3200" b="1" spc="5" dirty="0"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b </a:t>
            </a:r>
            <a:r>
              <a:rPr sz="3200" b="1" spc="-240" dirty="0">
                <a:latin typeface="Trebuchet MS"/>
                <a:cs typeface="Trebuchet MS"/>
              </a:rPr>
              <a:t>-&gt;</a:t>
            </a:r>
            <a:r>
              <a:rPr sz="3200" b="1" spc="-24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True</a:t>
            </a:r>
            <a:r>
              <a:rPr sz="3200" spc="-1180" dirty="0">
                <a:latin typeface="Courier New"/>
                <a:cs typeface="Courier New"/>
              </a:rPr>
              <a:t> </a:t>
            </a:r>
            <a:r>
              <a:rPr sz="3200" spc="50" dirty="0">
                <a:latin typeface="Arial"/>
                <a:cs typeface="Arial"/>
              </a:rPr>
              <a:t>if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either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both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are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True</a:t>
            </a:r>
            <a:endParaRPr sz="32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12348"/>
              </p:ext>
            </p:extLst>
          </p:nvPr>
        </p:nvGraphicFramePr>
        <p:xfrm>
          <a:off x="1949450" y="3624198"/>
          <a:ext cx="8128000" cy="26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2800" b="1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2800" b="1" spc="-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2800" b="1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85" dirty="0">
                          <a:latin typeface="Arial"/>
                          <a:cs typeface="Arial"/>
                        </a:rPr>
                        <a:t>True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85" dirty="0">
                          <a:latin typeface="Arial"/>
                          <a:cs typeface="Arial"/>
                        </a:rPr>
                        <a:t>True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85" dirty="0">
                          <a:latin typeface="Arial"/>
                          <a:cs typeface="Arial"/>
                        </a:rPr>
                        <a:t>True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85" dirty="0">
                          <a:latin typeface="Arial"/>
                          <a:cs typeface="Arial"/>
                        </a:rPr>
                        <a:t>True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85" dirty="0">
                          <a:latin typeface="Arial"/>
                          <a:cs typeface="Arial"/>
                        </a:rPr>
                        <a:t>True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False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False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85" dirty="0">
                          <a:latin typeface="Arial"/>
                          <a:cs typeface="Arial"/>
                        </a:rPr>
                        <a:t>True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False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85" dirty="0">
                          <a:latin typeface="Arial"/>
                          <a:cs typeface="Arial"/>
                        </a:rPr>
                        <a:t>True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False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85" dirty="0">
                          <a:latin typeface="Arial"/>
                          <a:cs typeface="Arial"/>
                        </a:rPr>
                        <a:t>True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False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False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False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35" dirty="0">
                          <a:latin typeface="Arial"/>
                          <a:cs typeface="Arial"/>
                        </a:rPr>
                        <a:t>False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1126</Words>
  <Application>Microsoft Macintosh PowerPoint</Application>
  <PresentationFormat>Widescreen</PresentationFormat>
  <Paragraphs>267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Trebuchet MS</vt:lpstr>
      <vt:lpstr>Office Theme</vt:lpstr>
      <vt:lpstr>Branching And Iteration</vt:lpstr>
      <vt:lpstr>Agenda</vt:lpstr>
      <vt:lpstr>Recap</vt:lpstr>
      <vt:lpstr>Things to remember while declaring variables</vt:lpstr>
      <vt:lpstr>Things to remember while declaring variables</vt:lpstr>
      <vt:lpstr>Things to remember while declaring variables</vt:lpstr>
      <vt:lpstr>Comparison operators</vt:lpstr>
      <vt:lpstr>Comparison operators</vt:lpstr>
      <vt:lpstr>Logical operators on bools</vt:lpstr>
      <vt:lpstr>Logical operators</vt:lpstr>
      <vt:lpstr>Control Flow – Branching/Conditionals</vt:lpstr>
      <vt:lpstr>Control Flow – Branching/Conditionals</vt:lpstr>
      <vt:lpstr>Control Flow – Branching/Conditionals</vt:lpstr>
      <vt:lpstr>Control Flow – Branching/Conditionals</vt:lpstr>
      <vt:lpstr>Control Flow – Branching/Conditionals</vt:lpstr>
      <vt:lpstr>Control Flow – Branching/Conditionals</vt:lpstr>
      <vt:lpstr>Control Flow: while loops</vt:lpstr>
      <vt:lpstr>Control Flow: while loops</vt:lpstr>
      <vt:lpstr>Control Flow: for loops</vt:lpstr>
      <vt:lpstr>Control Flow: for loops</vt:lpstr>
      <vt:lpstr>Control Flow: for loops</vt:lpstr>
      <vt:lpstr>break statement</vt:lpstr>
      <vt:lpstr>break statement</vt:lpstr>
      <vt:lpstr>for vs while loops</vt:lpstr>
      <vt:lpstr>Thank you ! Any questions ?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</dc:creator>
  <cp:lastModifiedBy>Microsoft Office User</cp:lastModifiedBy>
  <cp:revision>2</cp:revision>
  <dcterms:created xsi:type="dcterms:W3CDTF">2019-09-15T15:06:16Z</dcterms:created>
  <dcterms:modified xsi:type="dcterms:W3CDTF">2019-09-15T15:17:32Z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2019-09-15T00:00:00Z</vt:filetime>
  </property>
</Properties>
</file>