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276"/>
  </p:normalViewPr>
  <p:slideViewPr>
    <p:cSldViewPr>
      <p:cViewPr varScale="1">
        <p:scale>
          <a:sx n="120" d="100"/>
          <a:sy n="120" d="100"/>
        </p:scale>
        <p:origin x="65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9D72A-E1F4-BE48-B459-B8E343205D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AD52A-EC4F-164A-9EC1-7EA20CAD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A6CE-DE11-9742-846B-F9F73FBD8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E6B4E-7AF1-884B-8244-4CDCD6C2E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DF7C-152F-264B-BE28-8265D272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65CB-9107-CF4C-B161-58D965A3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4D79-D325-A247-9260-3FB54134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72479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7DC7-7C6D-8E41-835A-C61E2E0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2D0A5-1892-7E4D-A4FB-9707FAB16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6347-579D-9449-A4EC-233B0960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3EC9F-A5BC-4D42-B563-05BEE277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855D-B029-1743-A7DC-D0A3E9E3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416261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2D3-4254-B445-BF0D-DE25EA1D3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462D2-3545-C44D-BBC7-9D531E209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D22A-3166-B24F-BF76-F2E64E06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1391-E593-B74B-B9AD-72412D32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6B62-6E9F-D347-A44C-395058A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67769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8229" y="1272032"/>
            <a:ext cx="7495540" cy="188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9570" y="4759745"/>
            <a:ext cx="9912858" cy="1040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26F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5"/>
              </a:lnSpc>
            </a:pPr>
            <a:r>
              <a:rPr spc="-125" dirty="0"/>
              <a:t>12 </a:t>
            </a:r>
            <a:r>
              <a:rPr spc="-85" dirty="0"/>
              <a:t>March</a:t>
            </a:r>
            <a:r>
              <a:rPr spc="-215" dirty="0"/>
              <a:t> </a:t>
            </a:r>
            <a:r>
              <a:rPr spc="-13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0"/>
              </a:lnSpc>
            </a:pPr>
            <a:r>
              <a:rPr spc="-220"/>
              <a:t>CC4002NI </a:t>
            </a:r>
            <a:r>
              <a:rPr spc="-245"/>
              <a:t>INFORMATION</a:t>
            </a:r>
            <a:r>
              <a:rPr spc="-80"/>
              <a:t> </a:t>
            </a:r>
            <a:r>
              <a:rPr spc="-400"/>
              <a:t>SYSTEMS</a:t>
            </a:r>
            <a:endParaRPr spc="-40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‹#›</a:t>
            </a:fld>
            <a:endParaRPr spc="-130" dirty="0"/>
          </a:p>
        </p:txBody>
      </p:sp>
    </p:spTree>
    <p:extLst>
      <p:ext uri="{BB962C8B-B14F-4D97-AF65-F5344CB8AC3E}">
        <p14:creationId xmlns:p14="http://schemas.microsoft.com/office/powerpoint/2010/main" val="39899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BEA9-203B-5A40-B2F0-321BD8D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D8B4-3518-1A4D-B066-1F15775C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8733-C064-5940-8C29-59FB4D0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B60D-5744-C34E-868C-3F987ECE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9B43-211E-5146-9A66-D10D6642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19339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64C0-EEBF-CD4E-B03B-BA0EAED7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5463A-1BF0-2F46-B761-31B6EA2D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FAFF-6D9C-0449-A4B5-1F81D525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94B8-568C-8248-AAA1-E60E2CB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B566-234A-844D-9F70-FBE9D6AB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1517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A82C-C72B-B142-BF3F-3D9F6E92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E352-3795-814B-B5F9-40C924EA1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62272-C3FB-EC4C-BD1B-E66A18AC6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79F13-CA0E-4944-B073-560BC580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3796-CC9D-8147-8EFD-AC12322A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F2E94-5E0A-4543-9F16-3760C54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2661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E437-B697-6645-8BF9-91A852DD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54922-C36F-B044-9E5C-2BE9846E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4E431-C7D9-1641-8F7B-E1DC33362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1A78E-3ABE-2B49-8B12-109068A9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A0DBD-0943-3A4C-A61D-9A1D2EBC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EF7F9-48A6-9E45-A01A-039D0E3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911CC-99C9-A145-A2A3-9F3204F0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E224D-7116-4D43-B96E-D887046F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4408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9072-0FB4-3A4E-8ED8-2C90DA27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B5A3A-A549-E943-A945-6B02056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FED6-574D-D04F-AA90-26402C91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632F5-7F0C-564C-A01E-CCCC8391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43273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80059-16C3-E144-B848-4BFC1367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19D71-08C1-024A-86C5-0B349E4C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43B5-5938-444F-9F92-69905EE3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427206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2E5C-65D1-534D-870D-5807090C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8229-50B1-2641-B5A0-29713B574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D07EA-C6DD-5E4C-9801-DDD4AAAC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41F4-5845-A744-869D-3C76F00A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80E6C-3898-F445-968E-C3F7AA95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BEA3A-1445-134C-B4DD-051B00E0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6731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76A3-D42B-524E-8152-0EEDCE05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3FBEB-45AA-BC4C-B953-7653FCD1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B44A0-6CF2-4546-90D0-9B00516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C7312-4EA4-6845-99A3-FE1C779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F532C-4260-0742-9F77-1111A277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AC51-20AD-2640-8E7B-4A63C3A9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53059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AA24E-9F4A-9B4E-A9A8-8DCED983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4A1C0-F175-674F-B855-EE262409C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7C73-89F7-EB4D-A30C-9FC8678E2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BA46-0355-B846-BA27-998995CC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1E8D-D4C3-C945-A963-1EE950EB7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0535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 indent="2075814">
              <a:lnSpc>
                <a:spcPts val="6730"/>
              </a:lnSpc>
              <a:spcBef>
                <a:spcPts val="1315"/>
              </a:spcBef>
            </a:pPr>
            <a:r>
              <a:rPr spc="-350" dirty="0"/>
              <a:t>Lecture </a:t>
            </a:r>
            <a:r>
              <a:rPr spc="-240" dirty="0"/>
              <a:t>4:  </a:t>
            </a:r>
            <a:r>
              <a:rPr spc="-300" dirty="0"/>
              <a:t>Collection </a:t>
            </a:r>
            <a:r>
              <a:rPr spc="-465" dirty="0"/>
              <a:t>Data </a:t>
            </a:r>
            <a:r>
              <a:rPr spc="-635" dirty="0"/>
              <a:t>Types </a:t>
            </a:r>
            <a:r>
              <a:rPr spc="-225" dirty="0"/>
              <a:t>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139570" y="4759745"/>
            <a:ext cx="9912858" cy="46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0855" marR="5080" indent="0">
              <a:lnSpc>
                <a:spcPct val="138800"/>
              </a:lnSpc>
              <a:spcBef>
                <a:spcPts val="95"/>
              </a:spcBef>
              <a:buNone/>
            </a:pPr>
            <a:r>
              <a:rPr lang="en-AU" spc="65" dirty="0"/>
              <a:t>Subash Acharya</a:t>
            </a:r>
            <a:endParaRPr spc="80" dirty="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817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95" dirty="0"/>
              <a:t>List </a:t>
            </a:r>
            <a:r>
              <a:rPr sz="4800" spc="-270" dirty="0"/>
              <a:t>indices </a:t>
            </a:r>
            <a:r>
              <a:rPr sz="4800" spc="-290" dirty="0"/>
              <a:t>and</a:t>
            </a:r>
            <a:r>
              <a:rPr sz="4800" spc="-515" dirty="0"/>
              <a:t> </a:t>
            </a:r>
            <a:r>
              <a:rPr sz="4800" spc="-195" dirty="0"/>
              <a:t>ordering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10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54848"/>
            <a:ext cx="11265535" cy="43224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05" dirty="0">
                <a:latin typeface="Arial"/>
                <a:cs typeface="Arial"/>
              </a:rPr>
              <a:t>lists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support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negative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indexing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too,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starting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at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i="1" spc="-125" dirty="0">
                <a:latin typeface="Trebuchet MS"/>
                <a:cs typeface="Trebuchet MS"/>
              </a:rPr>
              <a:t>-1</a:t>
            </a:r>
            <a:r>
              <a:rPr sz="3200" i="1" spc="-25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Arial"/>
                <a:cs typeface="Arial"/>
              </a:rPr>
              <a:t>from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end</a:t>
            </a:r>
            <a:endParaRPr sz="3200" dirty="0">
              <a:latin typeface="Arial"/>
              <a:cs typeface="Arial"/>
            </a:endParaRPr>
          </a:p>
          <a:p>
            <a:pPr marL="1722755">
              <a:lnSpc>
                <a:spcPct val="100000"/>
              </a:lnSpc>
              <a:spcBef>
                <a:spcPts val="935"/>
              </a:spcBef>
            </a:pPr>
            <a:r>
              <a:rPr sz="3200" dirty="0">
                <a:latin typeface="Courier New"/>
                <a:cs typeface="Courier New"/>
              </a:rPr>
              <a:t>a = </a:t>
            </a:r>
            <a:r>
              <a:rPr sz="3200" spc="-5" dirty="0">
                <a:latin typeface="Courier New"/>
                <a:cs typeface="Courier New"/>
              </a:rPr>
              <a:t>[34,22,54,99,45] </a:t>
            </a:r>
            <a:r>
              <a:rPr sz="3200" dirty="0">
                <a:latin typeface="Courier New"/>
                <a:cs typeface="Courier New"/>
              </a:rPr>
              <a:t>#a list of</a:t>
            </a:r>
            <a:r>
              <a:rPr sz="3200" spc="2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numbers</a:t>
            </a:r>
            <a:endParaRPr sz="3200" dirty="0">
              <a:latin typeface="Courier New"/>
              <a:cs typeface="Courier New"/>
            </a:endParaRPr>
          </a:p>
          <a:p>
            <a:pPr marL="3038475">
              <a:lnSpc>
                <a:spcPct val="100000"/>
              </a:lnSpc>
              <a:spcBef>
                <a:spcPts val="2805"/>
              </a:spcBef>
            </a:pPr>
            <a:r>
              <a:rPr sz="2400" i="1" spc="-114" dirty="0">
                <a:latin typeface="Arial"/>
                <a:cs typeface="Arial"/>
              </a:rPr>
              <a:t>-5 -4 -3 </a:t>
            </a:r>
            <a:r>
              <a:rPr sz="2400" i="1" spc="-100" dirty="0">
                <a:latin typeface="Arial"/>
                <a:cs typeface="Arial"/>
              </a:rPr>
              <a:t>-2</a:t>
            </a:r>
            <a:r>
              <a:rPr sz="2400" i="1" spc="340" dirty="0">
                <a:latin typeface="Arial"/>
                <a:cs typeface="Arial"/>
              </a:rPr>
              <a:t> </a:t>
            </a:r>
            <a:r>
              <a:rPr sz="2400" i="1" spc="-100" dirty="0">
                <a:latin typeface="Arial"/>
                <a:cs typeface="Arial"/>
              </a:rPr>
              <a:t>-1</a:t>
            </a:r>
            <a:r>
              <a:rPr sz="2400" i="1" spc="-125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4403090">
              <a:lnSpc>
                <a:spcPct val="126400"/>
              </a:lnSpc>
              <a:spcBef>
                <a:spcPts val="5"/>
              </a:spcBef>
            </a:pPr>
            <a:r>
              <a:rPr sz="3200" dirty="0">
                <a:latin typeface="Courier New"/>
                <a:cs typeface="Courier New"/>
              </a:rPr>
              <a:t>print(a[-1]) </a:t>
            </a:r>
            <a:r>
              <a:rPr sz="3200" spc="-5" dirty="0">
                <a:latin typeface="Courier New"/>
                <a:cs typeface="Courier New"/>
              </a:rPr>
              <a:t>#prints </a:t>
            </a:r>
            <a:r>
              <a:rPr sz="3200" dirty="0">
                <a:latin typeface="Courier New"/>
                <a:cs typeface="Courier New"/>
              </a:rPr>
              <a:t>out </a:t>
            </a:r>
            <a:r>
              <a:rPr sz="3200" spc="-5" dirty="0">
                <a:latin typeface="Courier New"/>
                <a:cs typeface="Courier New"/>
              </a:rPr>
              <a:t>45  print(a[-5]) #prints out 34  print(a[-6]) #gives an</a:t>
            </a:r>
            <a:r>
              <a:rPr sz="3200" spc="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error</a:t>
            </a:r>
          </a:p>
        </p:txBody>
      </p:sp>
      <p:sp>
        <p:nvSpPr>
          <p:cNvPr id="4" name="object 4"/>
          <p:cNvSpPr/>
          <p:nvPr/>
        </p:nvSpPr>
        <p:spPr>
          <a:xfrm>
            <a:off x="3533921" y="2273173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800"/>
                </a:moveTo>
                <a:lnTo>
                  <a:pt x="66528" y="108458"/>
                </a:lnTo>
                <a:lnTo>
                  <a:pt x="66528" y="337057"/>
                </a:lnTo>
                <a:lnTo>
                  <a:pt x="104628" y="337057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33718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1321" y="2298573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800"/>
                </a:moveTo>
                <a:lnTo>
                  <a:pt x="66528" y="108458"/>
                </a:lnTo>
                <a:lnTo>
                  <a:pt x="66528" y="337057"/>
                </a:lnTo>
                <a:lnTo>
                  <a:pt x="104628" y="337057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33718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0771" y="2314701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6931"/>
                </a:lnTo>
                <a:lnTo>
                  <a:pt x="104628" y="336931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107597" y="37719"/>
                </a:moveTo>
                <a:lnTo>
                  <a:pt x="104628" y="37719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350"/>
                </a:lnTo>
                <a:lnTo>
                  <a:pt x="147395" y="170529"/>
                </a:lnTo>
                <a:lnTo>
                  <a:pt x="154709" y="170993"/>
                </a:lnTo>
                <a:lnTo>
                  <a:pt x="161905" y="168528"/>
                </a:lnTo>
                <a:lnTo>
                  <a:pt x="167512" y="163478"/>
                </a:lnTo>
                <a:lnTo>
                  <a:pt x="170668" y="156892"/>
                </a:lnTo>
                <a:lnTo>
                  <a:pt x="171156" y="149615"/>
                </a:lnTo>
                <a:lnTo>
                  <a:pt x="168763" y="142494"/>
                </a:lnTo>
                <a:lnTo>
                  <a:pt x="107597" y="37719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4"/>
                </a:lnTo>
                <a:lnTo>
                  <a:pt x="0" y="149615"/>
                </a:lnTo>
                <a:lnTo>
                  <a:pt x="488" y="156892"/>
                </a:lnTo>
                <a:lnTo>
                  <a:pt x="3643" y="163478"/>
                </a:lnTo>
                <a:lnTo>
                  <a:pt x="9251" y="168528"/>
                </a:lnTo>
                <a:lnTo>
                  <a:pt x="16446" y="170975"/>
                </a:lnTo>
                <a:lnTo>
                  <a:pt x="23760" y="170481"/>
                </a:lnTo>
                <a:lnTo>
                  <a:pt x="30360" y="167296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719"/>
                </a:lnTo>
                <a:lnTo>
                  <a:pt x="107597" y="37719"/>
                </a:lnTo>
                <a:lnTo>
                  <a:pt x="85578" y="0"/>
                </a:lnTo>
                <a:close/>
              </a:path>
              <a:path w="171450" h="337185">
                <a:moveTo>
                  <a:pt x="104628" y="37719"/>
                </a:moveTo>
                <a:lnTo>
                  <a:pt x="66528" y="37719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719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6421" y="2314701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6931"/>
                </a:lnTo>
                <a:lnTo>
                  <a:pt x="104628" y="336931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4"/>
                </a:lnTo>
                <a:lnTo>
                  <a:pt x="0" y="149615"/>
                </a:lnTo>
                <a:lnTo>
                  <a:pt x="488" y="156892"/>
                </a:lnTo>
                <a:lnTo>
                  <a:pt x="3643" y="163478"/>
                </a:lnTo>
                <a:lnTo>
                  <a:pt x="9251" y="168528"/>
                </a:lnTo>
                <a:lnTo>
                  <a:pt x="16446" y="170975"/>
                </a:lnTo>
                <a:lnTo>
                  <a:pt x="23760" y="170481"/>
                </a:lnTo>
                <a:lnTo>
                  <a:pt x="30360" y="167296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719"/>
                </a:lnTo>
                <a:lnTo>
                  <a:pt x="107597" y="37719"/>
                </a:lnTo>
                <a:lnTo>
                  <a:pt x="85578" y="0"/>
                </a:lnTo>
                <a:close/>
              </a:path>
              <a:path w="171450" h="337185">
                <a:moveTo>
                  <a:pt x="107597" y="37719"/>
                </a:moveTo>
                <a:lnTo>
                  <a:pt x="104628" y="37719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296"/>
                </a:lnTo>
                <a:lnTo>
                  <a:pt x="147395" y="170481"/>
                </a:lnTo>
                <a:lnTo>
                  <a:pt x="154709" y="170975"/>
                </a:lnTo>
                <a:lnTo>
                  <a:pt x="161905" y="168528"/>
                </a:lnTo>
                <a:lnTo>
                  <a:pt x="167512" y="163478"/>
                </a:lnTo>
                <a:lnTo>
                  <a:pt x="170668" y="156892"/>
                </a:lnTo>
                <a:lnTo>
                  <a:pt x="171156" y="149615"/>
                </a:lnTo>
                <a:lnTo>
                  <a:pt x="168763" y="142494"/>
                </a:lnTo>
                <a:lnTo>
                  <a:pt x="107597" y="37719"/>
                </a:lnTo>
                <a:close/>
              </a:path>
              <a:path w="171450" h="337185">
                <a:moveTo>
                  <a:pt x="104628" y="37719"/>
                </a:moveTo>
                <a:lnTo>
                  <a:pt x="66528" y="37719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719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5721" y="2298573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800"/>
                </a:moveTo>
                <a:lnTo>
                  <a:pt x="66528" y="108457"/>
                </a:lnTo>
                <a:lnTo>
                  <a:pt x="66528" y="337057"/>
                </a:lnTo>
                <a:lnTo>
                  <a:pt x="104628" y="337057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7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457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3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8"/>
                </a:lnTo>
                <a:close/>
              </a:path>
              <a:path w="171450" h="33718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3954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latin typeface="Courier New"/>
                <a:cs typeface="Courier New"/>
              </a:rPr>
              <a:t>len()</a:t>
            </a:r>
            <a:r>
              <a:rPr sz="4800" spc="-2010" dirty="0">
                <a:latin typeface="Courier New"/>
                <a:cs typeface="Courier New"/>
              </a:rPr>
              <a:t> </a:t>
            </a:r>
            <a:r>
              <a:rPr sz="4800" spc="-135" dirty="0"/>
              <a:t>function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11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68400"/>
            <a:ext cx="1583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len()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1633" y="1045708"/>
            <a:ext cx="8027034" cy="186499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70"/>
              </a:spcBef>
            </a:pPr>
            <a:r>
              <a:rPr sz="3200" spc="-75" dirty="0">
                <a:latin typeface="Arial"/>
                <a:cs typeface="Arial"/>
              </a:rPr>
              <a:t>returns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length(the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number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items)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list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3200" dirty="0">
                <a:latin typeface="Courier New"/>
                <a:cs typeface="Courier New"/>
              </a:rPr>
              <a:t>a = </a:t>
            </a:r>
            <a:r>
              <a:rPr sz="3200" spc="-5" dirty="0">
                <a:latin typeface="Courier New"/>
                <a:cs typeface="Courier New"/>
              </a:rPr>
              <a:t>[“h”, </a:t>
            </a:r>
            <a:r>
              <a:rPr sz="3200" dirty="0">
                <a:latin typeface="Courier New"/>
                <a:cs typeface="Courier New"/>
              </a:rPr>
              <a:t>“e”, “l”, “l”,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“o”]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3200" spc="-5" dirty="0">
                <a:latin typeface="Courier New"/>
                <a:cs typeface="Courier New"/>
              </a:rPr>
              <a:t>print(len(a)) #prints out</a:t>
            </a:r>
            <a:r>
              <a:rPr sz="3200" spc="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1633" y="3281568"/>
            <a:ext cx="9615170" cy="284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99105">
              <a:lnSpc>
                <a:spcPct val="1266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b = [] #an </a:t>
            </a:r>
            <a:r>
              <a:rPr sz="3200" spc="-5" dirty="0">
                <a:latin typeface="Courier New"/>
                <a:cs typeface="Courier New"/>
              </a:rPr>
              <a:t>empty list  print(len(b)) #prints out</a:t>
            </a:r>
            <a:r>
              <a:rPr sz="3200" spc="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</a:p>
          <a:p>
            <a:pPr marL="3947160" marR="5080">
              <a:lnSpc>
                <a:spcPct val="100000"/>
              </a:lnSpc>
              <a:spcBef>
                <a:spcPts val="2880"/>
              </a:spcBef>
            </a:pPr>
            <a:r>
              <a:rPr sz="2000" i="1" spc="-85" dirty="0">
                <a:latin typeface="Arial"/>
                <a:cs typeface="Arial"/>
              </a:rPr>
              <a:t>notice </a:t>
            </a:r>
            <a:r>
              <a:rPr sz="2000" i="1" spc="-30" dirty="0">
                <a:latin typeface="Arial"/>
                <a:cs typeface="Arial"/>
              </a:rPr>
              <a:t>that </a:t>
            </a:r>
            <a:r>
              <a:rPr sz="2000" i="1" spc="-120" dirty="0">
                <a:latin typeface="Arial"/>
                <a:cs typeface="Arial"/>
              </a:rPr>
              <a:t>here </a:t>
            </a:r>
            <a:r>
              <a:rPr sz="2000" i="1" spc="-110" dirty="0">
                <a:latin typeface="Arial"/>
                <a:cs typeface="Arial"/>
              </a:rPr>
              <a:t>a </a:t>
            </a:r>
            <a:r>
              <a:rPr sz="2000" i="1" spc="-65" dirty="0">
                <a:latin typeface="Arial"/>
                <a:cs typeface="Arial"/>
              </a:rPr>
              <a:t>function </a:t>
            </a:r>
            <a:r>
              <a:rPr sz="2000" i="1" spc="-120" dirty="0">
                <a:latin typeface="Arial"/>
                <a:cs typeface="Arial"/>
              </a:rPr>
              <a:t>is </a:t>
            </a:r>
            <a:r>
              <a:rPr sz="2000" i="1" spc="-70" dirty="0">
                <a:latin typeface="Arial"/>
                <a:cs typeface="Arial"/>
              </a:rPr>
              <a:t>taking </a:t>
            </a:r>
            <a:r>
              <a:rPr sz="2000" i="1" spc="-80" dirty="0">
                <a:latin typeface="Arial"/>
                <a:cs typeface="Arial"/>
              </a:rPr>
              <a:t>another </a:t>
            </a:r>
            <a:r>
              <a:rPr sz="2000" i="1" spc="-65" dirty="0">
                <a:latin typeface="Arial"/>
                <a:cs typeface="Arial"/>
              </a:rPr>
              <a:t>function </a:t>
            </a:r>
            <a:r>
              <a:rPr sz="2000" i="1" spc="-175" dirty="0">
                <a:latin typeface="Arial"/>
                <a:cs typeface="Arial"/>
              </a:rPr>
              <a:t>as  </a:t>
            </a:r>
            <a:r>
              <a:rPr sz="2000" i="1" spc="-110" dirty="0">
                <a:latin typeface="Arial"/>
                <a:cs typeface="Arial"/>
              </a:rPr>
              <a:t>a </a:t>
            </a:r>
            <a:r>
              <a:rPr sz="2000" i="1" spc="-105" dirty="0">
                <a:latin typeface="Arial"/>
                <a:cs typeface="Arial"/>
              </a:rPr>
              <a:t>parameter, </a:t>
            </a:r>
            <a:r>
              <a:rPr sz="2000" i="1" spc="-65" dirty="0">
                <a:latin typeface="Arial"/>
                <a:cs typeface="Arial"/>
              </a:rPr>
              <a:t>the </a:t>
            </a:r>
            <a:r>
              <a:rPr sz="2000" i="1" spc="-30" dirty="0">
                <a:latin typeface="Arial"/>
                <a:cs typeface="Arial"/>
              </a:rPr>
              <a:t>print </a:t>
            </a:r>
            <a:r>
              <a:rPr sz="2000" i="1" spc="-65" dirty="0">
                <a:latin typeface="Arial"/>
                <a:cs typeface="Arial"/>
              </a:rPr>
              <a:t>function </a:t>
            </a:r>
            <a:r>
              <a:rPr sz="2000" i="1" spc="-120" dirty="0">
                <a:latin typeface="Arial"/>
                <a:cs typeface="Arial"/>
              </a:rPr>
              <a:t>is </a:t>
            </a:r>
            <a:r>
              <a:rPr sz="2000" i="1" spc="-70" dirty="0">
                <a:latin typeface="Arial"/>
                <a:cs typeface="Arial"/>
              </a:rPr>
              <a:t>taking </a:t>
            </a:r>
            <a:r>
              <a:rPr sz="2000" i="1" spc="-65" dirty="0">
                <a:latin typeface="Arial"/>
                <a:cs typeface="Arial"/>
              </a:rPr>
              <a:t>the </a:t>
            </a:r>
            <a:r>
              <a:rPr sz="2000" i="1" spc="-95" dirty="0">
                <a:latin typeface="Arial"/>
                <a:cs typeface="Arial"/>
              </a:rPr>
              <a:t>len </a:t>
            </a:r>
            <a:r>
              <a:rPr sz="2000" i="1" spc="-65" dirty="0">
                <a:latin typeface="Arial"/>
                <a:cs typeface="Arial"/>
              </a:rPr>
              <a:t>function  </a:t>
            </a:r>
            <a:r>
              <a:rPr sz="2000" i="1" spc="-175" dirty="0">
                <a:latin typeface="Arial"/>
                <a:cs typeface="Arial"/>
              </a:rPr>
              <a:t>as </a:t>
            </a:r>
            <a:r>
              <a:rPr sz="2000" i="1" spc="-110" dirty="0">
                <a:latin typeface="Arial"/>
                <a:cs typeface="Arial"/>
              </a:rPr>
              <a:t>a </a:t>
            </a:r>
            <a:r>
              <a:rPr sz="2000" i="1" spc="-90" dirty="0">
                <a:latin typeface="Arial"/>
                <a:cs typeface="Arial"/>
              </a:rPr>
              <a:t>parameter </a:t>
            </a:r>
            <a:r>
              <a:rPr sz="2000" i="1" spc="-95" dirty="0">
                <a:latin typeface="Arial"/>
                <a:cs typeface="Arial"/>
              </a:rPr>
              <a:t>which </a:t>
            </a:r>
            <a:r>
              <a:rPr sz="2000" i="1" spc="-120" dirty="0">
                <a:latin typeface="Arial"/>
                <a:cs typeface="Arial"/>
              </a:rPr>
              <a:t>is </a:t>
            </a:r>
            <a:r>
              <a:rPr sz="2000" i="1" spc="-70" dirty="0">
                <a:latin typeface="Arial"/>
                <a:cs typeface="Arial"/>
              </a:rPr>
              <a:t>taking </a:t>
            </a:r>
            <a:r>
              <a:rPr sz="2000" i="1" spc="-110" dirty="0">
                <a:latin typeface="Arial"/>
                <a:cs typeface="Arial"/>
              </a:rPr>
              <a:t>a </a:t>
            </a:r>
            <a:r>
              <a:rPr sz="2000" i="1" spc="-95" dirty="0">
                <a:latin typeface="Arial"/>
                <a:cs typeface="Arial"/>
              </a:rPr>
              <a:t>parameter </a:t>
            </a:r>
            <a:r>
              <a:rPr sz="2000" i="1" spc="-50" dirty="0">
                <a:latin typeface="Arial"/>
                <a:cs typeface="Arial"/>
              </a:rPr>
              <a:t>itself </a:t>
            </a:r>
            <a:r>
              <a:rPr sz="2000" i="1" spc="-110" dirty="0">
                <a:latin typeface="Arial"/>
                <a:cs typeface="Arial"/>
              </a:rPr>
              <a:t>and  </a:t>
            </a:r>
            <a:r>
              <a:rPr sz="2000" i="1" spc="-60" dirty="0">
                <a:latin typeface="Arial"/>
                <a:cs typeface="Arial"/>
              </a:rPr>
              <a:t>returning </a:t>
            </a:r>
            <a:r>
              <a:rPr sz="2000" i="1" spc="-165" dirty="0">
                <a:latin typeface="Arial"/>
                <a:cs typeface="Arial"/>
              </a:rPr>
              <a:t>some</a:t>
            </a:r>
            <a:r>
              <a:rPr sz="2000" i="1" spc="-229" dirty="0">
                <a:latin typeface="Arial"/>
                <a:cs typeface="Arial"/>
              </a:rPr>
              <a:t> </a:t>
            </a:r>
            <a:r>
              <a:rPr sz="2000" i="1" spc="-110" dirty="0">
                <a:latin typeface="Arial"/>
                <a:cs typeface="Arial"/>
              </a:rPr>
              <a:t>value</a:t>
            </a:r>
            <a:r>
              <a:rPr sz="2000" i="1" spc="-105" dirty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1477" y="4534915"/>
            <a:ext cx="3326129" cy="1000760"/>
          </a:xfrm>
          <a:custGeom>
            <a:avLst/>
            <a:gdLst/>
            <a:ahLst/>
            <a:cxnLst/>
            <a:rect l="l" t="t" r="r" b="b"/>
            <a:pathLst>
              <a:path w="3326129" h="1000760">
                <a:moveTo>
                  <a:pt x="55372" y="37773"/>
                </a:moveTo>
                <a:lnTo>
                  <a:pt x="45847" y="54101"/>
                </a:lnTo>
                <a:lnTo>
                  <a:pt x="45847" y="996187"/>
                </a:lnTo>
                <a:lnTo>
                  <a:pt x="50165" y="1000378"/>
                </a:lnTo>
                <a:lnTo>
                  <a:pt x="3325622" y="1000378"/>
                </a:lnTo>
                <a:lnTo>
                  <a:pt x="3325622" y="990853"/>
                </a:lnTo>
                <a:lnTo>
                  <a:pt x="64897" y="990853"/>
                </a:lnTo>
                <a:lnTo>
                  <a:pt x="55372" y="981328"/>
                </a:lnTo>
                <a:lnTo>
                  <a:pt x="64897" y="981328"/>
                </a:lnTo>
                <a:lnTo>
                  <a:pt x="64897" y="54101"/>
                </a:lnTo>
                <a:lnTo>
                  <a:pt x="55372" y="37773"/>
                </a:lnTo>
                <a:close/>
              </a:path>
              <a:path w="3326129" h="1000760">
                <a:moveTo>
                  <a:pt x="64897" y="981328"/>
                </a:moveTo>
                <a:lnTo>
                  <a:pt x="55372" y="981328"/>
                </a:lnTo>
                <a:lnTo>
                  <a:pt x="64897" y="990853"/>
                </a:lnTo>
                <a:lnTo>
                  <a:pt x="64897" y="981328"/>
                </a:lnTo>
                <a:close/>
              </a:path>
              <a:path w="3326129" h="1000760">
                <a:moveTo>
                  <a:pt x="3325622" y="981328"/>
                </a:moveTo>
                <a:lnTo>
                  <a:pt x="64897" y="981328"/>
                </a:lnTo>
                <a:lnTo>
                  <a:pt x="64897" y="990853"/>
                </a:lnTo>
                <a:lnTo>
                  <a:pt x="3325622" y="990853"/>
                </a:lnTo>
                <a:lnTo>
                  <a:pt x="3325622" y="981328"/>
                </a:lnTo>
                <a:close/>
              </a:path>
              <a:path w="3326129" h="1000760">
                <a:moveTo>
                  <a:pt x="55372" y="0"/>
                </a:moveTo>
                <a:lnTo>
                  <a:pt x="0" y="94868"/>
                </a:lnTo>
                <a:lnTo>
                  <a:pt x="1524" y="100710"/>
                </a:lnTo>
                <a:lnTo>
                  <a:pt x="6096" y="103250"/>
                </a:lnTo>
                <a:lnTo>
                  <a:pt x="10668" y="105917"/>
                </a:lnTo>
                <a:lnTo>
                  <a:pt x="16510" y="104393"/>
                </a:lnTo>
                <a:lnTo>
                  <a:pt x="45846" y="54101"/>
                </a:lnTo>
                <a:lnTo>
                  <a:pt x="45847" y="18922"/>
                </a:lnTo>
                <a:lnTo>
                  <a:pt x="66416" y="18922"/>
                </a:lnTo>
                <a:lnTo>
                  <a:pt x="55372" y="0"/>
                </a:lnTo>
                <a:close/>
              </a:path>
              <a:path w="3326129" h="1000760">
                <a:moveTo>
                  <a:pt x="66416" y="18922"/>
                </a:moveTo>
                <a:lnTo>
                  <a:pt x="64897" y="18922"/>
                </a:lnTo>
                <a:lnTo>
                  <a:pt x="64897" y="54101"/>
                </a:lnTo>
                <a:lnTo>
                  <a:pt x="94234" y="104393"/>
                </a:lnTo>
                <a:lnTo>
                  <a:pt x="100076" y="105917"/>
                </a:lnTo>
                <a:lnTo>
                  <a:pt x="104648" y="103250"/>
                </a:lnTo>
                <a:lnTo>
                  <a:pt x="109220" y="100710"/>
                </a:lnTo>
                <a:lnTo>
                  <a:pt x="110744" y="94868"/>
                </a:lnTo>
                <a:lnTo>
                  <a:pt x="66416" y="18922"/>
                </a:lnTo>
                <a:close/>
              </a:path>
              <a:path w="3326129" h="1000760">
                <a:moveTo>
                  <a:pt x="64897" y="18922"/>
                </a:moveTo>
                <a:lnTo>
                  <a:pt x="45847" y="18922"/>
                </a:lnTo>
                <a:lnTo>
                  <a:pt x="45847" y="54101"/>
                </a:lnTo>
                <a:lnTo>
                  <a:pt x="55372" y="37773"/>
                </a:lnTo>
                <a:lnTo>
                  <a:pt x="47117" y="23621"/>
                </a:lnTo>
                <a:lnTo>
                  <a:pt x="64897" y="23621"/>
                </a:lnTo>
                <a:lnTo>
                  <a:pt x="64897" y="18922"/>
                </a:lnTo>
                <a:close/>
              </a:path>
              <a:path w="3326129" h="1000760">
                <a:moveTo>
                  <a:pt x="64897" y="23621"/>
                </a:moveTo>
                <a:lnTo>
                  <a:pt x="63627" y="23621"/>
                </a:lnTo>
                <a:lnTo>
                  <a:pt x="55372" y="37773"/>
                </a:lnTo>
                <a:lnTo>
                  <a:pt x="64897" y="54101"/>
                </a:lnTo>
                <a:lnTo>
                  <a:pt x="64897" y="23621"/>
                </a:lnTo>
                <a:close/>
              </a:path>
              <a:path w="3326129" h="1000760">
                <a:moveTo>
                  <a:pt x="63627" y="23621"/>
                </a:moveTo>
                <a:lnTo>
                  <a:pt x="47117" y="23621"/>
                </a:lnTo>
                <a:lnTo>
                  <a:pt x="55372" y="37773"/>
                </a:lnTo>
                <a:lnTo>
                  <a:pt x="63627" y="236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1378" y="4534915"/>
            <a:ext cx="2085975" cy="1000760"/>
          </a:xfrm>
          <a:custGeom>
            <a:avLst/>
            <a:gdLst/>
            <a:ahLst/>
            <a:cxnLst/>
            <a:rect l="l" t="t" r="r" b="b"/>
            <a:pathLst>
              <a:path w="2085975" h="1000760">
                <a:moveTo>
                  <a:pt x="55308" y="37664"/>
                </a:moveTo>
                <a:lnTo>
                  <a:pt x="45847" y="53884"/>
                </a:lnTo>
                <a:lnTo>
                  <a:pt x="45720" y="996187"/>
                </a:lnTo>
                <a:lnTo>
                  <a:pt x="50037" y="1000378"/>
                </a:lnTo>
                <a:lnTo>
                  <a:pt x="2085721" y="1000378"/>
                </a:lnTo>
                <a:lnTo>
                  <a:pt x="2085721" y="990853"/>
                </a:lnTo>
                <a:lnTo>
                  <a:pt x="64770" y="990853"/>
                </a:lnTo>
                <a:lnTo>
                  <a:pt x="55245" y="981328"/>
                </a:lnTo>
                <a:lnTo>
                  <a:pt x="64770" y="981328"/>
                </a:lnTo>
                <a:lnTo>
                  <a:pt x="64770" y="53884"/>
                </a:lnTo>
                <a:lnTo>
                  <a:pt x="55308" y="37664"/>
                </a:lnTo>
                <a:close/>
              </a:path>
              <a:path w="2085975" h="1000760">
                <a:moveTo>
                  <a:pt x="64770" y="981328"/>
                </a:moveTo>
                <a:lnTo>
                  <a:pt x="55245" y="981328"/>
                </a:lnTo>
                <a:lnTo>
                  <a:pt x="64770" y="990853"/>
                </a:lnTo>
                <a:lnTo>
                  <a:pt x="64770" y="981328"/>
                </a:lnTo>
                <a:close/>
              </a:path>
              <a:path w="2085975" h="1000760">
                <a:moveTo>
                  <a:pt x="2085721" y="981328"/>
                </a:moveTo>
                <a:lnTo>
                  <a:pt x="64770" y="981328"/>
                </a:lnTo>
                <a:lnTo>
                  <a:pt x="64770" y="990853"/>
                </a:lnTo>
                <a:lnTo>
                  <a:pt x="2085721" y="990853"/>
                </a:lnTo>
                <a:lnTo>
                  <a:pt x="2085721" y="981328"/>
                </a:lnTo>
                <a:close/>
              </a:path>
              <a:path w="2085975" h="1000760">
                <a:moveTo>
                  <a:pt x="55245" y="0"/>
                </a:moveTo>
                <a:lnTo>
                  <a:pt x="0" y="94868"/>
                </a:lnTo>
                <a:lnTo>
                  <a:pt x="1524" y="100710"/>
                </a:lnTo>
                <a:lnTo>
                  <a:pt x="6096" y="103250"/>
                </a:lnTo>
                <a:lnTo>
                  <a:pt x="10541" y="105917"/>
                </a:lnTo>
                <a:lnTo>
                  <a:pt x="16383" y="104393"/>
                </a:lnTo>
                <a:lnTo>
                  <a:pt x="45720" y="54101"/>
                </a:lnTo>
                <a:lnTo>
                  <a:pt x="45720" y="18922"/>
                </a:lnTo>
                <a:lnTo>
                  <a:pt x="66289" y="18922"/>
                </a:lnTo>
                <a:lnTo>
                  <a:pt x="55245" y="0"/>
                </a:lnTo>
                <a:close/>
              </a:path>
              <a:path w="2085975" h="1000760">
                <a:moveTo>
                  <a:pt x="66289" y="18922"/>
                </a:moveTo>
                <a:lnTo>
                  <a:pt x="64770" y="18922"/>
                </a:lnTo>
                <a:lnTo>
                  <a:pt x="64897" y="54101"/>
                </a:lnTo>
                <a:lnTo>
                  <a:pt x="94234" y="104393"/>
                </a:lnTo>
                <a:lnTo>
                  <a:pt x="100075" y="105917"/>
                </a:lnTo>
                <a:lnTo>
                  <a:pt x="104521" y="103250"/>
                </a:lnTo>
                <a:lnTo>
                  <a:pt x="109093" y="100710"/>
                </a:lnTo>
                <a:lnTo>
                  <a:pt x="110617" y="94868"/>
                </a:lnTo>
                <a:lnTo>
                  <a:pt x="66289" y="18922"/>
                </a:lnTo>
                <a:close/>
              </a:path>
              <a:path w="2085975" h="1000760">
                <a:moveTo>
                  <a:pt x="64770" y="18922"/>
                </a:moveTo>
                <a:lnTo>
                  <a:pt x="45720" y="18922"/>
                </a:lnTo>
                <a:lnTo>
                  <a:pt x="45720" y="54101"/>
                </a:lnTo>
                <a:lnTo>
                  <a:pt x="55308" y="37664"/>
                </a:lnTo>
                <a:lnTo>
                  <a:pt x="47117" y="23621"/>
                </a:lnTo>
                <a:lnTo>
                  <a:pt x="64770" y="23621"/>
                </a:lnTo>
                <a:lnTo>
                  <a:pt x="64770" y="18922"/>
                </a:lnTo>
                <a:close/>
              </a:path>
              <a:path w="2085975" h="1000760">
                <a:moveTo>
                  <a:pt x="64770" y="23621"/>
                </a:moveTo>
                <a:lnTo>
                  <a:pt x="63500" y="23621"/>
                </a:lnTo>
                <a:lnTo>
                  <a:pt x="55308" y="37664"/>
                </a:lnTo>
                <a:lnTo>
                  <a:pt x="64770" y="53884"/>
                </a:lnTo>
                <a:lnTo>
                  <a:pt x="64770" y="23621"/>
                </a:lnTo>
                <a:close/>
              </a:path>
              <a:path w="2085975" h="1000760">
                <a:moveTo>
                  <a:pt x="63500" y="23621"/>
                </a:moveTo>
                <a:lnTo>
                  <a:pt x="47117" y="23621"/>
                </a:lnTo>
                <a:lnTo>
                  <a:pt x="55308" y="37664"/>
                </a:lnTo>
                <a:lnTo>
                  <a:pt x="63500" y="236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604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0" dirty="0"/>
              <a:t>Changing</a:t>
            </a:r>
            <a:r>
              <a:rPr sz="4800" spc="-400" dirty="0"/>
              <a:t> </a:t>
            </a:r>
            <a:r>
              <a:rPr sz="4800" spc="-250" dirty="0"/>
              <a:t>elements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10425430" cy="310451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05" dirty="0">
                <a:latin typeface="Arial"/>
                <a:cs typeface="Arial"/>
              </a:rPr>
              <a:t>lists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85" dirty="0">
                <a:latin typeface="Arial"/>
                <a:cs typeface="Arial"/>
              </a:rPr>
              <a:t>mutable, </a:t>
            </a:r>
            <a:r>
              <a:rPr sz="3200" spc="-10" dirty="0">
                <a:latin typeface="Arial"/>
                <a:cs typeface="Arial"/>
              </a:rPr>
              <a:t>their </a:t>
            </a:r>
            <a:r>
              <a:rPr sz="3200" spc="-70" dirty="0">
                <a:latin typeface="Arial"/>
                <a:cs typeface="Arial"/>
              </a:rPr>
              <a:t>structure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70" dirty="0">
                <a:latin typeface="Arial"/>
                <a:cs typeface="Arial"/>
              </a:rPr>
              <a:t>content </a:t>
            </a:r>
            <a:r>
              <a:rPr sz="3200" spc="-210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57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changed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85" dirty="0">
                <a:latin typeface="Arial"/>
                <a:cs typeface="Arial"/>
              </a:rPr>
              <a:t>assigning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70" dirty="0">
                <a:latin typeface="Arial"/>
                <a:cs typeface="Arial"/>
              </a:rPr>
              <a:t>an </a:t>
            </a:r>
            <a:r>
              <a:rPr sz="3200" spc="-85" dirty="0">
                <a:latin typeface="Arial"/>
                <a:cs typeface="Arial"/>
              </a:rPr>
              <a:t>element </a:t>
            </a:r>
            <a:r>
              <a:rPr sz="3200" spc="-45" dirty="0">
                <a:latin typeface="Arial"/>
                <a:cs typeface="Arial"/>
              </a:rPr>
              <a:t>at </a:t>
            </a:r>
            <a:r>
              <a:rPr sz="3200" spc="-170" dirty="0">
                <a:latin typeface="Arial"/>
                <a:cs typeface="Arial"/>
              </a:rPr>
              <a:t>an </a:t>
            </a:r>
            <a:r>
              <a:rPr sz="3200" spc="-130" dirty="0">
                <a:latin typeface="Arial"/>
                <a:cs typeface="Arial"/>
              </a:rPr>
              <a:t>index </a:t>
            </a:r>
            <a:r>
              <a:rPr sz="3200" spc="-220" dirty="0">
                <a:latin typeface="Arial"/>
                <a:cs typeface="Arial"/>
              </a:rPr>
              <a:t>changes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value</a:t>
            </a:r>
            <a:endParaRPr sz="320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950"/>
              </a:spcBef>
            </a:pPr>
            <a:r>
              <a:rPr sz="3200" dirty="0">
                <a:latin typeface="Courier New"/>
                <a:cs typeface="Courier New"/>
              </a:rPr>
              <a:t>L = </a:t>
            </a:r>
            <a:r>
              <a:rPr sz="3200" spc="-5" dirty="0">
                <a:latin typeface="Courier New"/>
                <a:cs typeface="Courier New"/>
              </a:rPr>
              <a:t>[2, </a:t>
            </a:r>
            <a:r>
              <a:rPr sz="3200" dirty="0">
                <a:latin typeface="Courier New"/>
                <a:cs typeface="Courier New"/>
              </a:rPr>
              <a:t>1,</a:t>
            </a:r>
            <a:r>
              <a:rPr sz="3200" spc="-5" dirty="0">
                <a:latin typeface="Courier New"/>
                <a:cs typeface="Courier New"/>
              </a:rPr>
              <a:t> 3]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05"/>
              </a:spcBef>
            </a:pPr>
            <a:r>
              <a:rPr sz="3200" spc="-5" dirty="0">
                <a:latin typeface="Courier New"/>
                <a:cs typeface="Courier New"/>
              </a:rPr>
              <a:t>L[1] </a:t>
            </a:r>
            <a:r>
              <a:rPr sz="3200" dirty="0">
                <a:latin typeface="Courier New"/>
                <a:cs typeface="Courier New"/>
              </a:rPr>
              <a:t>= 5 </a:t>
            </a:r>
            <a:r>
              <a:rPr sz="3200" spc="-5" dirty="0">
                <a:latin typeface="Courier New"/>
                <a:cs typeface="Courier New"/>
              </a:rPr>
              <a:t>#puts </a:t>
            </a:r>
            <a:r>
              <a:rPr sz="3200" dirty="0">
                <a:latin typeface="Courier New"/>
                <a:cs typeface="Courier New"/>
              </a:rPr>
              <a:t>5 at </a:t>
            </a:r>
            <a:r>
              <a:rPr sz="3200" spc="-5" dirty="0">
                <a:latin typeface="Courier New"/>
                <a:cs typeface="Courier New"/>
              </a:rPr>
              <a:t>index</a:t>
            </a:r>
            <a:r>
              <a:rPr sz="3200" spc="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</a:t>
            </a:r>
          </a:p>
          <a:p>
            <a:pPr marL="350520" indent="-33782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dirty="0">
                <a:latin typeface="Courier New"/>
                <a:cs typeface="Courier New"/>
              </a:rPr>
              <a:t>L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75" dirty="0">
                <a:latin typeface="Arial"/>
                <a:cs typeface="Arial"/>
              </a:rPr>
              <a:t>now </a:t>
            </a:r>
            <a:r>
              <a:rPr sz="3200" dirty="0">
                <a:latin typeface="Courier New"/>
                <a:cs typeface="Courier New"/>
              </a:rPr>
              <a:t>[2, 5,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3]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864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Operations </a:t>
            </a:r>
            <a:r>
              <a:rPr sz="4800" spc="-200" dirty="0"/>
              <a:t>on </a:t>
            </a:r>
            <a:r>
              <a:rPr sz="4800" spc="-229" dirty="0"/>
              <a:t>lists </a:t>
            </a:r>
            <a:r>
              <a:rPr sz="4800" spc="-130" dirty="0"/>
              <a:t>-</a:t>
            </a:r>
            <a:r>
              <a:rPr sz="4800" spc="-710" dirty="0"/>
              <a:t> </a:t>
            </a:r>
            <a:r>
              <a:rPr sz="4800" spc="-320" dirty="0"/>
              <a:t>Add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13</a:t>
            </a:fld>
            <a:endParaRPr spc="-130" dirty="0"/>
          </a:p>
        </p:txBody>
      </p:sp>
      <p:sp>
        <p:nvSpPr>
          <p:cNvPr id="3" name="object 3"/>
          <p:cNvSpPr/>
          <p:nvPr/>
        </p:nvSpPr>
        <p:spPr>
          <a:xfrm>
            <a:off x="2667000" y="3611867"/>
            <a:ext cx="9281160" cy="2677795"/>
          </a:xfrm>
          <a:custGeom>
            <a:avLst/>
            <a:gdLst/>
            <a:ahLst/>
            <a:cxnLst/>
            <a:rect l="l" t="t" r="r" b="b"/>
            <a:pathLst>
              <a:path w="9281160" h="2677795">
                <a:moveTo>
                  <a:pt x="0" y="2677668"/>
                </a:moveTo>
                <a:lnTo>
                  <a:pt x="9281160" y="2677668"/>
                </a:lnTo>
                <a:lnTo>
                  <a:pt x="9281160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451" y="1036571"/>
            <a:ext cx="11129010" cy="517207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4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50" dirty="0">
                <a:latin typeface="Arial"/>
                <a:cs typeface="Arial"/>
              </a:rPr>
              <a:t>add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elements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end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list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L.append(element)</a:t>
            </a:r>
            <a:endParaRPr sz="3200" dirty="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104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05" dirty="0">
                <a:latin typeface="Arial"/>
                <a:cs typeface="Arial"/>
              </a:rPr>
              <a:t>mutates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list!</a:t>
            </a:r>
            <a:endParaRPr sz="320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950"/>
              </a:spcBef>
            </a:pPr>
            <a:r>
              <a:rPr sz="3200" dirty="0">
                <a:latin typeface="Courier New"/>
                <a:cs typeface="Courier New"/>
              </a:rPr>
              <a:t>L =</a:t>
            </a:r>
            <a:r>
              <a:rPr sz="3200" spc="-5" dirty="0">
                <a:latin typeface="Courier New"/>
                <a:cs typeface="Courier New"/>
              </a:rPr>
              <a:t> [2,1,3]</a:t>
            </a:r>
            <a:endParaRPr sz="3200" dirty="0">
              <a:latin typeface="Courier New"/>
              <a:cs typeface="Courier New"/>
            </a:endParaRPr>
          </a:p>
          <a:p>
            <a:pPr marL="1296670" lvl="1" indent="-488315">
              <a:lnSpc>
                <a:spcPct val="100000"/>
              </a:lnSpc>
              <a:spcBef>
                <a:spcPts val="1010"/>
              </a:spcBef>
              <a:buClr>
                <a:srgbClr val="404040"/>
              </a:buClr>
              <a:buSzPct val="96875"/>
              <a:buAutoNum type="alphaUcPeriod" startAt="12"/>
              <a:tabLst>
                <a:tab pos="1297305" algn="l"/>
              </a:tabLst>
            </a:pPr>
            <a:r>
              <a:rPr sz="3200" spc="-5" dirty="0">
                <a:latin typeface="Courier New"/>
                <a:cs typeface="Courier New"/>
              </a:rPr>
              <a:t>append(5) #L is now</a:t>
            </a:r>
            <a:r>
              <a:rPr sz="3200" spc="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[2,1,3,5]</a:t>
            </a:r>
          </a:p>
          <a:p>
            <a:pPr marL="2317115">
              <a:lnSpc>
                <a:spcPct val="100000"/>
              </a:lnSpc>
              <a:spcBef>
                <a:spcPts val="955"/>
              </a:spcBef>
            </a:pPr>
            <a:r>
              <a:rPr sz="2800" spc="-85" dirty="0">
                <a:latin typeface="Arial"/>
                <a:cs typeface="Arial"/>
              </a:rPr>
              <a:t>What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60" dirty="0">
                <a:latin typeface="Arial"/>
                <a:cs typeface="Arial"/>
              </a:rPr>
              <a:t>this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dot?</a:t>
            </a:r>
            <a:endParaRPr sz="2800" dirty="0">
              <a:latin typeface="Arial"/>
              <a:cs typeface="Arial"/>
            </a:endParaRPr>
          </a:p>
          <a:p>
            <a:pPr marL="2774315" lvl="2" indent="-457200">
              <a:lnSpc>
                <a:spcPct val="100000"/>
              </a:lnSpc>
              <a:buChar char="•"/>
              <a:tabLst>
                <a:tab pos="2774315" algn="l"/>
                <a:tab pos="2774950" algn="l"/>
              </a:tabLst>
            </a:pPr>
            <a:r>
              <a:rPr sz="2800" spc="-95" dirty="0">
                <a:latin typeface="Arial"/>
                <a:cs typeface="Arial"/>
              </a:rPr>
              <a:t>lists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60" dirty="0">
                <a:latin typeface="Arial"/>
                <a:cs typeface="Arial"/>
              </a:rPr>
              <a:t>python </a:t>
            </a:r>
            <a:r>
              <a:rPr sz="2800" spc="-100" dirty="0">
                <a:latin typeface="Arial"/>
                <a:cs typeface="Arial"/>
              </a:rPr>
              <a:t>objects, </a:t>
            </a:r>
            <a:r>
              <a:rPr sz="2800" spc="-90" dirty="0">
                <a:latin typeface="Arial"/>
                <a:cs typeface="Arial"/>
              </a:rPr>
              <a:t>everything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10" dirty="0">
                <a:latin typeface="Arial"/>
                <a:cs typeface="Arial"/>
              </a:rPr>
              <a:t>Python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5" dirty="0">
                <a:latin typeface="Arial"/>
                <a:cs typeface="Arial"/>
              </a:rPr>
              <a:t>an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object</a:t>
            </a:r>
            <a:endParaRPr sz="2800" dirty="0">
              <a:latin typeface="Arial"/>
              <a:cs typeface="Arial"/>
            </a:endParaRPr>
          </a:p>
          <a:p>
            <a:pPr marL="2774315" lvl="2" indent="-457200">
              <a:lnSpc>
                <a:spcPct val="100000"/>
              </a:lnSpc>
              <a:buChar char="•"/>
              <a:tabLst>
                <a:tab pos="2774315" algn="l"/>
                <a:tab pos="2774950" algn="l"/>
              </a:tabLst>
            </a:pP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105" dirty="0">
                <a:latin typeface="Arial"/>
                <a:cs typeface="Arial"/>
              </a:rPr>
              <a:t>data, </a:t>
            </a:r>
            <a:r>
              <a:rPr sz="2800" spc="-65" dirty="0">
                <a:latin typeface="Arial"/>
                <a:cs typeface="Arial"/>
              </a:rPr>
              <a:t>methods/functions </a:t>
            </a:r>
            <a:r>
              <a:rPr sz="2800" spc="-150" dirty="0">
                <a:latin typeface="Arial"/>
                <a:cs typeface="Arial"/>
              </a:rPr>
              <a:t>(</a:t>
            </a:r>
            <a:r>
              <a:rPr sz="2800" i="1" spc="-150" dirty="0">
                <a:latin typeface="Trebuchet MS"/>
                <a:cs typeface="Trebuchet MS"/>
              </a:rPr>
              <a:t>remember</a:t>
            </a:r>
            <a:r>
              <a:rPr sz="2800" i="1" spc="-245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OOP</a:t>
            </a:r>
            <a:r>
              <a:rPr sz="2800" spc="-7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2774315" lvl="2" indent="-457200">
              <a:lnSpc>
                <a:spcPts val="3290"/>
              </a:lnSpc>
              <a:buChar char="•"/>
              <a:tabLst>
                <a:tab pos="2774315" algn="l"/>
                <a:tab pos="2774950" algn="l"/>
              </a:tabLst>
            </a:pP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-114" dirty="0">
                <a:latin typeface="Arial"/>
                <a:cs typeface="Arial"/>
              </a:rPr>
              <a:t>these </a:t>
            </a:r>
            <a:r>
              <a:rPr sz="2800" spc="-75" dirty="0">
                <a:latin typeface="Arial"/>
                <a:cs typeface="Arial"/>
              </a:rPr>
              <a:t>functions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by</a:t>
            </a:r>
            <a:endParaRPr sz="2800" dirty="0">
              <a:latin typeface="Arial"/>
              <a:cs typeface="Arial"/>
            </a:endParaRPr>
          </a:p>
          <a:p>
            <a:pPr marL="2774315">
              <a:lnSpc>
                <a:spcPts val="3290"/>
              </a:lnSpc>
            </a:pPr>
            <a:r>
              <a:rPr sz="2800" spc="-10" dirty="0">
                <a:latin typeface="Courier New"/>
                <a:cs typeface="Courier New"/>
              </a:rPr>
              <a:t>object_name.function_name()</a:t>
            </a:r>
            <a:endParaRPr sz="2800" dirty="0">
              <a:latin typeface="Courier New"/>
              <a:cs typeface="Courier New"/>
            </a:endParaRPr>
          </a:p>
          <a:p>
            <a:pPr marL="2774315" lvl="2" indent="-457200">
              <a:lnSpc>
                <a:spcPct val="100000"/>
              </a:lnSpc>
              <a:spcBef>
                <a:spcPts val="145"/>
              </a:spcBef>
              <a:buChar char="•"/>
              <a:tabLst>
                <a:tab pos="2774315" algn="l"/>
                <a:tab pos="2774950" algn="l"/>
              </a:tabLst>
            </a:pPr>
            <a:r>
              <a:rPr sz="2800" spc="-105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85" dirty="0">
                <a:latin typeface="Arial"/>
                <a:cs typeface="Arial"/>
              </a:rPr>
              <a:t>learn </a:t>
            </a:r>
            <a:r>
              <a:rPr sz="2800" spc="-90" dirty="0">
                <a:latin typeface="Arial"/>
                <a:cs typeface="Arial"/>
              </a:rPr>
              <a:t>more </a:t>
            </a:r>
            <a:r>
              <a:rPr sz="2800" spc="-70" dirty="0">
                <a:latin typeface="Arial"/>
                <a:cs typeface="Arial"/>
              </a:rPr>
              <a:t>about </a:t>
            </a:r>
            <a:r>
              <a:rPr sz="2800" spc="-114" dirty="0">
                <a:latin typeface="Arial"/>
                <a:cs typeface="Arial"/>
              </a:rPr>
              <a:t>these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later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0067" y="3429000"/>
            <a:ext cx="1107440" cy="1531620"/>
          </a:xfrm>
          <a:custGeom>
            <a:avLst/>
            <a:gdLst/>
            <a:ahLst/>
            <a:cxnLst/>
            <a:rect l="l" t="t" r="r" b="b"/>
            <a:pathLst>
              <a:path w="1107439" h="1531620">
                <a:moveTo>
                  <a:pt x="55371" y="37773"/>
                </a:moveTo>
                <a:lnTo>
                  <a:pt x="45846" y="54102"/>
                </a:lnTo>
                <a:lnTo>
                  <a:pt x="45846" y="1526920"/>
                </a:lnTo>
                <a:lnTo>
                  <a:pt x="50165" y="1531239"/>
                </a:lnTo>
                <a:lnTo>
                  <a:pt x="1106932" y="1531239"/>
                </a:lnTo>
                <a:lnTo>
                  <a:pt x="1106932" y="1521714"/>
                </a:lnTo>
                <a:lnTo>
                  <a:pt x="64896" y="1521714"/>
                </a:lnTo>
                <a:lnTo>
                  <a:pt x="55371" y="1512189"/>
                </a:lnTo>
                <a:lnTo>
                  <a:pt x="64896" y="1512189"/>
                </a:lnTo>
                <a:lnTo>
                  <a:pt x="64896" y="54102"/>
                </a:lnTo>
                <a:lnTo>
                  <a:pt x="55371" y="37773"/>
                </a:lnTo>
                <a:close/>
              </a:path>
              <a:path w="1107439" h="1531620">
                <a:moveTo>
                  <a:pt x="64896" y="1512189"/>
                </a:moveTo>
                <a:lnTo>
                  <a:pt x="55371" y="1512189"/>
                </a:lnTo>
                <a:lnTo>
                  <a:pt x="64896" y="1521714"/>
                </a:lnTo>
                <a:lnTo>
                  <a:pt x="64896" y="1512189"/>
                </a:lnTo>
                <a:close/>
              </a:path>
              <a:path w="1107439" h="1531620">
                <a:moveTo>
                  <a:pt x="1106932" y="1512189"/>
                </a:moveTo>
                <a:lnTo>
                  <a:pt x="64896" y="1512189"/>
                </a:lnTo>
                <a:lnTo>
                  <a:pt x="64896" y="1521714"/>
                </a:lnTo>
                <a:lnTo>
                  <a:pt x="1106932" y="1521714"/>
                </a:lnTo>
                <a:lnTo>
                  <a:pt x="1106932" y="1512189"/>
                </a:lnTo>
                <a:close/>
              </a:path>
              <a:path w="1107439" h="1531620">
                <a:moveTo>
                  <a:pt x="55371" y="0"/>
                </a:moveTo>
                <a:lnTo>
                  <a:pt x="2666" y="90297"/>
                </a:lnTo>
                <a:lnTo>
                  <a:pt x="0" y="94741"/>
                </a:lnTo>
                <a:lnTo>
                  <a:pt x="1523" y="100584"/>
                </a:lnTo>
                <a:lnTo>
                  <a:pt x="10668" y="105917"/>
                </a:lnTo>
                <a:lnTo>
                  <a:pt x="16509" y="104394"/>
                </a:lnTo>
                <a:lnTo>
                  <a:pt x="45846" y="54102"/>
                </a:lnTo>
                <a:lnTo>
                  <a:pt x="45846" y="18796"/>
                </a:lnTo>
                <a:lnTo>
                  <a:pt x="66342" y="18796"/>
                </a:lnTo>
                <a:lnTo>
                  <a:pt x="55371" y="0"/>
                </a:lnTo>
                <a:close/>
              </a:path>
              <a:path w="1107439" h="1531620">
                <a:moveTo>
                  <a:pt x="66342" y="18796"/>
                </a:moveTo>
                <a:lnTo>
                  <a:pt x="64896" y="18796"/>
                </a:lnTo>
                <a:lnTo>
                  <a:pt x="64896" y="54102"/>
                </a:lnTo>
                <a:lnTo>
                  <a:pt x="94233" y="104394"/>
                </a:lnTo>
                <a:lnTo>
                  <a:pt x="100075" y="105917"/>
                </a:lnTo>
                <a:lnTo>
                  <a:pt x="109219" y="100584"/>
                </a:lnTo>
                <a:lnTo>
                  <a:pt x="110743" y="94741"/>
                </a:lnTo>
                <a:lnTo>
                  <a:pt x="108076" y="90297"/>
                </a:lnTo>
                <a:lnTo>
                  <a:pt x="66342" y="18796"/>
                </a:lnTo>
                <a:close/>
              </a:path>
              <a:path w="1107439" h="1531620">
                <a:moveTo>
                  <a:pt x="64896" y="18796"/>
                </a:moveTo>
                <a:lnTo>
                  <a:pt x="45846" y="18796"/>
                </a:lnTo>
                <a:lnTo>
                  <a:pt x="45846" y="54102"/>
                </a:lnTo>
                <a:lnTo>
                  <a:pt x="55371" y="37773"/>
                </a:lnTo>
                <a:lnTo>
                  <a:pt x="47116" y="23622"/>
                </a:lnTo>
                <a:lnTo>
                  <a:pt x="64896" y="23622"/>
                </a:lnTo>
                <a:lnTo>
                  <a:pt x="64896" y="18796"/>
                </a:lnTo>
                <a:close/>
              </a:path>
              <a:path w="1107439" h="1531620">
                <a:moveTo>
                  <a:pt x="64896" y="23622"/>
                </a:moveTo>
                <a:lnTo>
                  <a:pt x="63626" y="23622"/>
                </a:lnTo>
                <a:lnTo>
                  <a:pt x="55371" y="37773"/>
                </a:lnTo>
                <a:lnTo>
                  <a:pt x="64896" y="54102"/>
                </a:lnTo>
                <a:lnTo>
                  <a:pt x="64896" y="23622"/>
                </a:lnTo>
                <a:close/>
              </a:path>
              <a:path w="1107439" h="1531620">
                <a:moveTo>
                  <a:pt x="63626" y="23622"/>
                </a:moveTo>
                <a:lnTo>
                  <a:pt x="47116" y="23622"/>
                </a:lnTo>
                <a:lnTo>
                  <a:pt x="55371" y="37773"/>
                </a:lnTo>
                <a:lnTo>
                  <a:pt x="63626" y="236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864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Operations </a:t>
            </a:r>
            <a:r>
              <a:rPr sz="4800" spc="-200" dirty="0"/>
              <a:t>on </a:t>
            </a:r>
            <a:r>
              <a:rPr sz="4800" spc="-229" dirty="0"/>
              <a:t>lists </a:t>
            </a:r>
            <a:r>
              <a:rPr sz="4800" spc="-130" dirty="0"/>
              <a:t>-</a:t>
            </a:r>
            <a:r>
              <a:rPr sz="4800" spc="-710" dirty="0"/>
              <a:t> </a:t>
            </a:r>
            <a:r>
              <a:rPr sz="4800" spc="-320" dirty="0"/>
              <a:t>Add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1263630" cy="44665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0520" marR="466725" indent="-337820">
              <a:lnSpc>
                <a:spcPts val="3460"/>
              </a:lnSpc>
              <a:spcBef>
                <a:spcPts val="5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25" dirty="0">
                <a:latin typeface="Arial"/>
                <a:cs typeface="Arial"/>
              </a:rPr>
              <a:t>combine </a:t>
            </a:r>
            <a:r>
              <a:rPr sz="3200" spc="-105" dirty="0">
                <a:latin typeface="Arial"/>
                <a:cs typeface="Arial"/>
              </a:rPr>
              <a:t>lists </a:t>
            </a:r>
            <a:r>
              <a:rPr sz="3200" spc="-65" dirty="0">
                <a:latin typeface="Arial"/>
                <a:cs typeface="Arial"/>
              </a:rPr>
              <a:t>together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110" dirty="0">
                <a:latin typeface="Arial"/>
                <a:cs typeface="Arial"/>
              </a:rPr>
              <a:t>concatenation, </a:t>
            </a:r>
            <a:r>
              <a:rPr sz="3200" spc="-275" dirty="0">
                <a:latin typeface="Arial"/>
                <a:cs typeface="Arial"/>
              </a:rPr>
              <a:t>+ </a:t>
            </a:r>
            <a:r>
              <a:rPr sz="3200" spc="-110" dirty="0">
                <a:latin typeface="Arial"/>
                <a:cs typeface="Arial"/>
              </a:rPr>
              <a:t>operator, </a:t>
            </a:r>
            <a:r>
              <a:rPr sz="3200" spc="-195" dirty="0">
                <a:latin typeface="Arial"/>
                <a:cs typeface="Arial"/>
              </a:rPr>
              <a:t>gives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  </a:t>
            </a:r>
            <a:r>
              <a:rPr sz="3200" spc="-110" dirty="0">
                <a:latin typeface="Arial"/>
                <a:cs typeface="Arial"/>
              </a:rPr>
              <a:t>new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list</a:t>
            </a:r>
            <a:endParaRPr sz="3200" dirty="0">
              <a:latin typeface="Arial"/>
              <a:cs typeface="Arial"/>
            </a:endParaRPr>
          </a:p>
          <a:p>
            <a:pPr marL="350520" marR="1150620" indent="-337820">
              <a:lnSpc>
                <a:spcPts val="3479"/>
              </a:lnSpc>
              <a:spcBef>
                <a:spcPts val="134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65" dirty="0">
                <a:latin typeface="Arial"/>
                <a:cs typeface="Arial"/>
              </a:rPr>
              <a:t>mutate </a:t>
            </a:r>
            <a:r>
              <a:rPr sz="3200" spc="-105" dirty="0">
                <a:latin typeface="Arial"/>
                <a:cs typeface="Arial"/>
              </a:rPr>
              <a:t>lists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10" dirty="0">
                <a:latin typeface="Courier New"/>
                <a:cs typeface="Courier New"/>
              </a:rPr>
              <a:t>L.extend(some_list)</a:t>
            </a:r>
            <a:r>
              <a:rPr sz="3200" spc="-10" dirty="0">
                <a:latin typeface="Arial"/>
                <a:cs typeface="Arial"/>
              </a:rPr>
              <a:t>, </a:t>
            </a:r>
            <a:r>
              <a:rPr sz="3200" spc="-200" dirty="0">
                <a:latin typeface="Arial"/>
                <a:cs typeface="Arial"/>
              </a:rPr>
              <a:t>adds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45" dirty="0">
                <a:latin typeface="Arial"/>
                <a:cs typeface="Arial"/>
              </a:rPr>
              <a:t>list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40" dirty="0">
                <a:latin typeface="Arial"/>
                <a:cs typeface="Arial"/>
              </a:rPr>
              <a:t>numbers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end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3200" spc="-5" dirty="0">
                <a:latin typeface="Courier New"/>
                <a:cs typeface="Courier New"/>
              </a:rPr>
              <a:t>L1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[2,1]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200" spc="-5" dirty="0">
                <a:latin typeface="Courier New"/>
                <a:cs typeface="Courier New"/>
              </a:rPr>
              <a:t>L2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[4,5]</a:t>
            </a:r>
          </a:p>
          <a:p>
            <a:pPr marL="12700" marR="5080">
              <a:lnSpc>
                <a:spcPct val="125400"/>
              </a:lnSpc>
              <a:spcBef>
                <a:spcPts val="90"/>
              </a:spcBef>
            </a:pPr>
            <a:r>
              <a:rPr sz="3200" spc="-5" dirty="0">
                <a:latin typeface="Courier New"/>
                <a:cs typeface="Courier New"/>
              </a:rPr>
              <a:t>L3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5" dirty="0">
                <a:latin typeface="Courier New"/>
                <a:cs typeface="Courier New"/>
              </a:rPr>
              <a:t>L1 </a:t>
            </a:r>
            <a:r>
              <a:rPr sz="3200" dirty="0">
                <a:latin typeface="Courier New"/>
                <a:cs typeface="Courier New"/>
              </a:rPr>
              <a:t>+ </a:t>
            </a:r>
            <a:r>
              <a:rPr sz="3200" spc="-5" dirty="0">
                <a:latin typeface="Courier New"/>
                <a:cs typeface="Courier New"/>
              </a:rPr>
              <a:t>L2 #L3 </a:t>
            </a:r>
            <a:r>
              <a:rPr sz="3200" dirty="0">
                <a:latin typeface="Courier New"/>
                <a:cs typeface="Courier New"/>
              </a:rPr>
              <a:t>is </a:t>
            </a:r>
            <a:r>
              <a:rPr sz="3200" spc="-5" dirty="0">
                <a:latin typeface="Courier New"/>
                <a:cs typeface="Courier New"/>
              </a:rPr>
              <a:t>[2,1,4,5], L1&amp;L2 unchanged  </a:t>
            </a:r>
            <a:r>
              <a:rPr sz="3200" dirty="0">
                <a:latin typeface="Courier New"/>
                <a:cs typeface="Courier New"/>
              </a:rPr>
              <a:t>L1.extend([0,6]) #L1 is now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[2,1,0,6]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6843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Operations </a:t>
            </a:r>
            <a:r>
              <a:rPr sz="4800" spc="-200" dirty="0"/>
              <a:t>on </a:t>
            </a:r>
            <a:r>
              <a:rPr sz="4800" spc="-229" dirty="0"/>
              <a:t>lists </a:t>
            </a:r>
            <a:r>
              <a:rPr sz="4800" spc="-130" dirty="0"/>
              <a:t>-</a:t>
            </a:r>
            <a:r>
              <a:rPr sz="4800" spc="-685" dirty="0"/>
              <a:t> </a:t>
            </a:r>
            <a:r>
              <a:rPr sz="4800" spc="-434" dirty="0"/>
              <a:t>Remove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15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39617"/>
            <a:ext cx="9975215" cy="367792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1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90" dirty="0">
                <a:latin typeface="Arial"/>
                <a:cs typeface="Arial"/>
              </a:rPr>
              <a:t>delete </a:t>
            </a:r>
            <a:r>
              <a:rPr sz="3200" spc="-85" dirty="0">
                <a:latin typeface="Arial"/>
                <a:cs typeface="Arial"/>
              </a:rPr>
              <a:t>element </a:t>
            </a:r>
            <a:r>
              <a:rPr sz="3200" spc="-50" dirty="0">
                <a:latin typeface="Arial"/>
                <a:cs typeface="Arial"/>
              </a:rPr>
              <a:t>at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specific </a:t>
            </a:r>
            <a:r>
              <a:rPr sz="3200" spc="-125" dirty="0">
                <a:latin typeface="Arial"/>
                <a:cs typeface="Arial"/>
              </a:rPr>
              <a:t>index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del(L[index])</a:t>
            </a:r>
            <a:endParaRPr sz="3200" dirty="0">
              <a:latin typeface="Courier New"/>
              <a:cs typeface="Courier New"/>
            </a:endParaRPr>
          </a:p>
          <a:p>
            <a:pPr marL="350520" marR="83185" indent="-337820">
              <a:lnSpc>
                <a:spcPts val="3479"/>
              </a:lnSpc>
              <a:spcBef>
                <a:spcPts val="144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30" dirty="0">
                <a:latin typeface="Arial"/>
                <a:cs typeface="Arial"/>
              </a:rPr>
              <a:t>remove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element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at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end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list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5" dirty="0">
                <a:latin typeface="Courier New"/>
                <a:cs typeface="Courier New"/>
              </a:rPr>
              <a:t>L.pop()</a:t>
            </a:r>
            <a:r>
              <a:rPr sz="3200" spc="-15" dirty="0">
                <a:latin typeface="Arial"/>
                <a:cs typeface="Arial"/>
              </a:rPr>
              <a:t>,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returns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25" dirty="0">
                <a:latin typeface="Arial"/>
                <a:cs typeface="Arial"/>
              </a:rPr>
              <a:t>removed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element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93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30" dirty="0">
                <a:latin typeface="Arial"/>
                <a:cs typeface="Arial"/>
              </a:rPr>
              <a:t>remove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specific </a:t>
            </a:r>
            <a:r>
              <a:rPr sz="3200" spc="-85" dirty="0">
                <a:latin typeface="Arial"/>
                <a:cs typeface="Arial"/>
              </a:rPr>
              <a:t>element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L.remove(element)</a:t>
            </a:r>
            <a:endParaRPr sz="3200" dirty="0">
              <a:latin typeface="Courier New"/>
              <a:cs typeface="Courier New"/>
            </a:endParaRPr>
          </a:p>
          <a:p>
            <a:pPr marL="808355" lvl="1" indent="-457834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25" dirty="0">
                <a:latin typeface="Arial"/>
                <a:cs typeface="Arial"/>
              </a:rPr>
              <a:t>looks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element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45" dirty="0">
                <a:latin typeface="Arial"/>
                <a:cs typeface="Arial"/>
              </a:rPr>
              <a:t>removes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85" dirty="0">
                <a:latin typeface="Arial"/>
                <a:cs typeface="Arial"/>
              </a:rPr>
              <a:t>it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45" dirty="0">
                <a:latin typeface="Arial"/>
                <a:cs typeface="Arial"/>
              </a:rPr>
              <a:t>if </a:t>
            </a:r>
            <a:r>
              <a:rPr sz="2800" spc="-80" dirty="0">
                <a:latin typeface="Arial"/>
                <a:cs typeface="Arial"/>
              </a:rPr>
              <a:t>element </a:t>
            </a:r>
            <a:r>
              <a:rPr sz="2800" spc="-160" dirty="0">
                <a:latin typeface="Arial"/>
                <a:cs typeface="Arial"/>
              </a:rPr>
              <a:t>occurs </a:t>
            </a:r>
            <a:r>
              <a:rPr sz="2800" spc="-35" dirty="0">
                <a:latin typeface="Arial"/>
                <a:cs typeface="Arial"/>
              </a:rPr>
              <a:t>multiple </a:t>
            </a:r>
            <a:r>
              <a:rPr sz="2800" spc="-85" dirty="0">
                <a:latin typeface="Arial"/>
                <a:cs typeface="Arial"/>
              </a:rPr>
              <a:t>times, </a:t>
            </a:r>
            <a:r>
              <a:rPr sz="2800" spc="-145" dirty="0">
                <a:latin typeface="Arial"/>
                <a:cs typeface="Arial"/>
              </a:rPr>
              <a:t>removes </a:t>
            </a:r>
            <a:r>
              <a:rPr sz="2800" spc="-25" dirty="0">
                <a:latin typeface="Arial"/>
                <a:cs typeface="Arial"/>
              </a:rPr>
              <a:t>first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occurrence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45" dirty="0">
                <a:latin typeface="Arial"/>
                <a:cs typeface="Arial"/>
              </a:rPr>
              <a:t>if </a:t>
            </a:r>
            <a:r>
              <a:rPr sz="2800" spc="-80" dirty="0">
                <a:latin typeface="Arial"/>
                <a:cs typeface="Arial"/>
              </a:rPr>
              <a:t>element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list,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gives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40" dirty="0">
                <a:latin typeface="Arial"/>
                <a:cs typeface="Arial"/>
              </a:rPr>
              <a:t>error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6843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Operations </a:t>
            </a:r>
            <a:r>
              <a:rPr sz="4800" spc="-200" dirty="0"/>
              <a:t>on </a:t>
            </a:r>
            <a:r>
              <a:rPr sz="4800" spc="-229" dirty="0"/>
              <a:t>lists </a:t>
            </a:r>
            <a:r>
              <a:rPr sz="4800" spc="-130" dirty="0"/>
              <a:t>-</a:t>
            </a:r>
            <a:r>
              <a:rPr sz="4800" spc="-685" dirty="0"/>
              <a:t> </a:t>
            </a:r>
            <a:r>
              <a:rPr sz="4800" spc="-434" dirty="0"/>
              <a:t>Remove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16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33520"/>
            <a:ext cx="10287000" cy="311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1710">
              <a:lnSpc>
                <a:spcPct val="126499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L = </a:t>
            </a:r>
            <a:r>
              <a:rPr sz="3200" spc="-5" dirty="0">
                <a:latin typeface="Courier New"/>
                <a:cs typeface="Courier New"/>
              </a:rPr>
              <a:t>[2,1,3,6,3,7,0] #a </a:t>
            </a:r>
            <a:r>
              <a:rPr sz="3200" dirty="0">
                <a:latin typeface="Courier New"/>
                <a:cs typeface="Courier New"/>
              </a:rPr>
              <a:t>list </a:t>
            </a:r>
            <a:r>
              <a:rPr sz="3200" spc="-5" dirty="0">
                <a:latin typeface="Courier New"/>
                <a:cs typeface="Courier New"/>
              </a:rPr>
              <a:t>of numbers  L.remove(2) #mutates </a:t>
            </a:r>
            <a:r>
              <a:rPr sz="3200" dirty="0">
                <a:latin typeface="Courier New"/>
                <a:cs typeface="Courier New"/>
              </a:rPr>
              <a:t>L = </a:t>
            </a:r>
            <a:r>
              <a:rPr sz="3200" spc="-5" dirty="0">
                <a:latin typeface="Courier New"/>
                <a:cs typeface="Courier New"/>
              </a:rPr>
              <a:t>[1,3,6,3,7,0]  L.remove(3) #mutates </a:t>
            </a:r>
            <a:r>
              <a:rPr sz="3200" dirty="0">
                <a:latin typeface="Courier New"/>
                <a:cs typeface="Courier New"/>
              </a:rPr>
              <a:t>L = </a:t>
            </a:r>
            <a:r>
              <a:rPr sz="3200" spc="-5" dirty="0">
                <a:latin typeface="Courier New"/>
                <a:cs typeface="Courier New"/>
              </a:rPr>
              <a:t>[1,6,3,7,0]  del(L[1]) #mutates </a:t>
            </a:r>
            <a:r>
              <a:rPr sz="3200" dirty="0">
                <a:latin typeface="Courier New"/>
                <a:cs typeface="Courier New"/>
              </a:rPr>
              <a:t>L =</a:t>
            </a:r>
            <a:r>
              <a:rPr sz="3200" spc="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[1,3,7,0]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dirty="0">
                <a:latin typeface="Courier New"/>
                <a:cs typeface="Courier New"/>
              </a:rPr>
              <a:t>L.pop() </a:t>
            </a:r>
            <a:r>
              <a:rPr sz="3200" spc="-5" dirty="0">
                <a:latin typeface="Courier New"/>
                <a:cs typeface="Courier New"/>
              </a:rPr>
              <a:t>#returns </a:t>
            </a:r>
            <a:r>
              <a:rPr sz="3200" dirty="0">
                <a:latin typeface="Courier New"/>
                <a:cs typeface="Courier New"/>
              </a:rPr>
              <a:t>0 and </a:t>
            </a:r>
            <a:r>
              <a:rPr sz="3200" spc="-5" dirty="0">
                <a:latin typeface="Courier New"/>
                <a:cs typeface="Courier New"/>
              </a:rPr>
              <a:t>mutates </a:t>
            </a:r>
            <a:r>
              <a:rPr sz="3200" dirty="0">
                <a:latin typeface="Courier New"/>
                <a:cs typeface="Courier New"/>
              </a:rPr>
              <a:t>L =</a:t>
            </a:r>
            <a:r>
              <a:rPr sz="3200" spc="2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[1,3,7]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448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Iterating </a:t>
            </a:r>
            <a:r>
              <a:rPr sz="4800" spc="-229" dirty="0"/>
              <a:t>over </a:t>
            </a:r>
            <a:r>
              <a:rPr sz="4800" spc="-415" dirty="0"/>
              <a:t>a</a:t>
            </a:r>
            <a:r>
              <a:rPr sz="4800" spc="-730" dirty="0"/>
              <a:t> </a:t>
            </a:r>
            <a:r>
              <a:rPr sz="4800" spc="-135" dirty="0"/>
              <a:t>list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17</a:t>
            </a:fld>
            <a:endParaRPr spc="-13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94329" y="3834129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7213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207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7213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207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1451" y="1054709"/>
            <a:ext cx="11235690" cy="50091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0520" indent="-350520">
              <a:lnSpc>
                <a:spcPct val="100000"/>
              </a:lnSpc>
              <a:spcBef>
                <a:spcPts val="72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35" dirty="0">
                <a:latin typeface="Arial"/>
                <a:cs typeface="Arial"/>
              </a:rPr>
              <a:t>remember, </a:t>
            </a:r>
            <a:r>
              <a:rPr sz="3200" spc="-45" dirty="0">
                <a:latin typeface="Arial"/>
                <a:cs typeface="Arial"/>
              </a:rPr>
              <a:t>list </a:t>
            </a:r>
            <a:r>
              <a:rPr sz="3200" spc="-135" dirty="0">
                <a:latin typeface="Arial"/>
                <a:cs typeface="Arial"/>
              </a:rPr>
              <a:t>indices </a:t>
            </a:r>
            <a:r>
              <a:rPr sz="3200" spc="-55" dirty="0">
                <a:latin typeface="Arial"/>
                <a:cs typeface="Arial"/>
              </a:rPr>
              <a:t>start </a:t>
            </a:r>
            <a:r>
              <a:rPr sz="3200" spc="-45" dirty="0">
                <a:latin typeface="Arial"/>
                <a:cs typeface="Arial"/>
              </a:rPr>
              <a:t>at</a:t>
            </a:r>
            <a:r>
              <a:rPr sz="3200" spc="-45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0</a:t>
            </a:r>
            <a:endParaRPr sz="3200" dirty="0">
              <a:latin typeface="Arial"/>
              <a:cs typeface="Arial"/>
            </a:endParaRPr>
          </a:p>
          <a:p>
            <a:pPr marL="350520" marR="2312670" indent="-350520">
              <a:lnSpc>
                <a:spcPct val="115399"/>
              </a:lnSpc>
              <a:spcBef>
                <a:spcPts val="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25" dirty="0">
                <a:latin typeface="Arial"/>
                <a:cs typeface="Arial"/>
              </a:rPr>
              <a:t>so </a:t>
            </a:r>
            <a:r>
              <a:rPr sz="3200" spc="-190" dirty="0">
                <a:latin typeface="Arial"/>
                <a:cs typeface="Arial"/>
              </a:rPr>
              <a:t>any </a:t>
            </a:r>
            <a:r>
              <a:rPr sz="3200" spc="-40" dirty="0">
                <a:latin typeface="Arial"/>
                <a:cs typeface="Arial"/>
              </a:rPr>
              <a:t>list </a:t>
            </a:r>
            <a:r>
              <a:rPr sz="3200" spc="-65" dirty="0">
                <a:latin typeface="Arial"/>
                <a:cs typeface="Arial"/>
              </a:rPr>
              <a:t>would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35" dirty="0">
                <a:latin typeface="Arial"/>
                <a:cs typeface="Arial"/>
              </a:rPr>
              <a:t>indices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dirty="0">
                <a:latin typeface="Courier New"/>
                <a:cs typeface="Courier New"/>
              </a:rPr>
              <a:t>0</a:t>
            </a:r>
            <a:r>
              <a:rPr sz="3200" spc="-1635" dirty="0">
                <a:latin typeface="Courier New"/>
                <a:cs typeface="Courier New"/>
              </a:rPr>
              <a:t>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5" dirty="0">
                <a:latin typeface="Courier New"/>
                <a:cs typeface="Courier New"/>
              </a:rPr>
              <a:t>len(L)-1  </a:t>
            </a:r>
            <a:r>
              <a:rPr sz="3200" dirty="0">
                <a:latin typeface="Courier New"/>
                <a:cs typeface="Courier New"/>
              </a:rPr>
              <a:t>L 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[2,43,21,5,46]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Courier New"/>
                <a:cs typeface="Courier New"/>
              </a:rPr>
              <a:t>print(len(L))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5" dirty="0">
                <a:latin typeface="Courier New"/>
                <a:cs typeface="Courier New"/>
              </a:rPr>
              <a:t>#5</a:t>
            </a:r>
            <a:endParaRPr sz="3200" dirty="0">
              <a:latin typeface="Courier New"/>
              <a:cs typeface="Courier New"/>
            </a:endParaRPr>
          </a:p>
          <a:p>
            <a:pPr marL="243840" marR="9833610">
              <a:lnSpc>
                <a:spcPct val="137500"/>
              </a:lnSpc>
              <a:spcBef>
                <a:spcPts val="2785"/>
              </a:spcBef>
            </a:pPr>
            <a:r>
              <a:rPr sz="2400" spc="-100" dirty="0">
                <a:latin typeface="Arial"/>
                <a:cs typeface="Arial"/>
              </a:rPr>
              <a:t>indices  </a:t>
            </a:r>
            <a:r>
              <a:rPr sz="2400" spc="-80" dirty="0">
                <a:latin typeface="Arial"/>
                <a:cs typeface="Arial"/>
              </a:rPr>
              <a:t>el</a:t>
            </a:r>
            <a:r>
              <a:rPr sz="2400" spc="-105" dirty="0">
                <a:latin typeface="Arial"/>
                <a:cs typeface="Arial"/>
              </a:rPr>
              <a:t>e</a:t>
            </a:r>
            <a:r>
              <a:rPr sz="2400" spc="-110" dirty="0">
                <a:latin typeface="Arial"/>
                <a:cs typeface="Arial"/>
              </a:rPr>
              <a:t>me</a:t>
            </a:r>
            <a:r>
              <a:rPr sz="2400" spc="-105" dirty="0">
                <a:latin typeface="Arial"/>
                <a:cs typeface="Arial"/>
              </a:rPr>
              <a:t>n</a:t>
            </a:r>
            <a:r>
              <a:rPr sz="2400" spc="-65" dirty="0">
                <a:latin typeface="Arial"/>
                <a:cs typeface="Arial"/>
              </a:rPr>
              <a:t>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50520" marR="5080" indent="-337820">
              <a:lnSpc>
                <a:spcPts val="3070"/>
              </a:lnSpc>
              <a:spcBef>
                <a:spcPts val="13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204" dirty="0">
                <a:latin typeface="Trebuchet MS"/>
                <a:cs typeface="Trebuchet MS"/>
              </a:rPr>
              <a:t>the </a:t>
            </a:r>
            <a:r>
              <a:rPr sz="3200" i="1" spc="-165" dirty="0">
                <a:latin typeface="Trebuchet MS"/>
                <a:cs typeface="Trebuchet MS"/>
              </a:rPr>
              <a:t>indices </a:t>
            </a:r>
            <a:r>
              <a:rPr sz="3200" i="1" spc="-195" dirty="0">
                <a:latin typeface="Trebuchet MS"/>
                <a:cs typeface="Trebuchet MS"/>
              </a:rPr>
              <a:t>of </a:t>
            </a:r>
            <a:r>
              <a:rPr sz="3200" i="1" spc="-204" dirty="0">
                <a:latin typeface="Trebuchet MS"/>
                <a:cs typeface="Trebuchet MS"/>
              </a:rPr>
              <a:t>the </a:t>
            </a:r>
            <a:r>
              <a:rPr sz="3200" i="1" spc="-229" dirty="0">
                <a:latin typeface="Trebuchet MS"/>
                <a:cs typeface="Trebuchet MS"/>
              </a:rPr>
              <a:t>list </a:t>
            </a:r>
            <a:r>
              <a:rPr sz="3200" i="1" spc="-160" dirty="0">
                <a:latin typeface="Trebuchet MS"/>
                <a:cs typeface="Trebuchet MS"/>
              </a:rPr>
              <a:t>need </a:t>
            </a:r>
            <a:r>
              <a:rPr sz="3200" i="1" spc="-195" dirty="0">
                <a:latin typeface="Trebuchet MS"/>
                <a:cs typeface="Trebuchet MS"/>
              </a:rPr>
              <a:t>to </a:t>
            </a:r>
            <a:r>
              <a:rPr sz="3200" i="1" spc="-165" dirty="0">
                <a:latin typeface="Trebuchet MS"/>
                <a:cs typeface="Trebuchet MS"/>
              </a:rPr>
              <a:t>be </a:t>
            </a:r>
            <a:r>
              <a:rPr sz="3200" i="1" spc="-155" dirty="0">
                <a:latin typeface="Trebuchet MS"/>
                <a:cs typeface="Trebuchet MS"/>
              </a:rPr>
              <a:t>generated </a:t>
            </a:r>
            <a:r>
              <a:rPr sz="3200" i="1" spc="-185" dirty="0">
                <a:latin typeface="Trebuchet MS"/>
                <a:cs typeface="Trebuchet MS"/>
              </a:rPr>
              <a:t>sequentially </a:t>
            </a:r>
            <a:r>
              <a:rPr sz="3200" i="1" spc="-175" dirty="0">
                <a:latin typeface="Trebuchet MS"/>
                <a:cs typeface="Trebuchet MS"/>
              </a:rPr>
              <a:t>in </a:t>
            </a:r>
            <a:r>
              <a:rPr sz="3200" i="1" spc="-180" dirty="0">
                <a:latin typeface="Trebuchet MS"/>
                <a:cs typeface="Trebuchet MS"/>
              </a:rPr>
              <a:t>order</a:t>
            </a:r>
            <a:r>
              <a:rPr sz="3200" i="1" spc="-750" dirty="0">
                <a:latin typeface="Trebuchet MS"/>
                <a:cs typeface="Trebuchet MS"/>
              </a:rPr>
              <a:t> </a:t>
            </a:r>
            <a:r>
              <a:rPr sz="3200" i="1" spc="-195" dirty="0">
                <a:latin typeface="Trebuchet MS"/>
                <a:cs typeface="Trebuchet MS"/>
              </a:rPr>
              <a:t>to  </a:t>
            </a:r>
            <a:r>
              <a:rPr sz="3200" i="1" spc="-114" dirty="0">
                <a:latin typeface="Trebuchet MS"/>
                <a:cs typeface="Trebuchet MS"/>
              </a:rPr>
              <a:t>access </a:t>
            </a:r>
            <a:r>
              <a:rPr sz="3200" i="1" spc="-200" dirty="0">
                <a:latin typeface="Trebuchet MS"/>
                <a:cs typeface="Trebuchet MS"/>
              </a:rPr>
              <a:t>the </a:t>
            </a:r>
            <a:r>
              <a:rPr sz="3200" i="1" spc="-180" dirty="0">
                <a:latin typeface="Trebuchet MS"/>
                <a:cs typeface="Trebuchet MS"/>
              </a:rPr>
              <a:t>elements</a:t>
            </a:r>
            <a:r>
              <a:rPr sz="3200" i="1" spc="-395" dirty="0">
                <a:latin typeface="Trebuchet MS"/>
                <a:cs typeface="Trebuchet MS"/>
              </a:rPr>
              <a:t> </a:t>
            </a:r>
            <a:r>
              <a:rPr sz="3200" i="1" spc="-215" dirty="0">
                <a:latin typeface="Trebuchet MS"/>
                <a:cs typeface="Trebuchet MS"/>
              </a:rPr>
              <a:t>iteratively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0720" y="3970273"/>
            <a:ext cx="731520" cy="111125"/>
          </a:xfrm>
          <a:custGeom>
            <a:avLst/>
            <a:gdLst/>
            <a:ahLst/>
            <a:cxnLst/>
            <a:rect l="l" t="t" r="r" b="b"/>
            <a:pathLst>
              <a:path w="731519" h="111125">
                <a:moveTo>
                  <a:pt x="693855" y="55308"/>
                </a:moveTo>
                <a:lnTo>
                  <a:pt x="627126" y="94233"/>
                </a:lnTo>
                <a:lnTo>
                  <a:pt x="625602" y="100075"/>
                </a:lnTo>
                <a:lnTo>
                  <a:pt x="628269" y="104520"/>
                </a:lnTo>
                <a:lnTo>
                  <a:pt x="630936" y="109093"/>
                </a:lnTo>
                <a:lnTo>
                  <a:pt x="636778" y="110617"/>
                </a:lnTo>
                <a:lnTo>
                  <a:pt x="641223" y="107950"/>
                </a:lnTo>
                <a:lnTo>
                  <a:pt x="715161" y="64896"/>
                </a:lnTo>
                <a:lnTo>
                  <a:pt x="712724" y="64896"/>
                </a:lnTo>
                <a:lnTo>
                  <a:pt x="712724" y="63500"/>
                </a:lnTo>
                <a:lnTo>
                  <a:pt x="707898" y="63500"/>
                </a:lnTo>
                <a:lnTo>
                  <a:pt x="693855" y="55308"/>
                </a:lnTo>
                <a:close/>
              </a:path>
              <a:path w="731519" h="111125">
                <a:moveTo>
                  <a:pt x="677635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677418" y="64896"/>
                </a:lnTo>
                <a:lnTo>
                  <a:pt x="693855" y="55308"/>
                </a:lnTo>
                <a:lnTo>
                  <a:pt x="677635" y="45846"/>
                </a:lnTo>
                <a:close/>
              </a:path>
              <a:path w="731519" h="111125">
                <a:moveTo>
                  <a:pt x="715201" y="45846"/>
                </a:moveTo>
                <a:lnTo>
                  <a:pt x="712724" y="45846"/>
                </a:lnTo>
                <a:lnTo>
                  <a:pt x="712724" y="64896"/>
                </a:lnTo>
                <a:lnTo>
                  <a:pt x="715161" y="64896"/>
                </a:lnTo>
                <a:lnTo>
                  <a:pt x="731519" y="55371"/>
                </a:lnTo>
                <a:lnTo>
                  <a:pt x="715201" y="45846"/>
                </a:lnTo>
                <a:close/>
              </a:path>
              <a:path w="731519" h="111125">
                <a:moveTo>
                  <a:pt x="707898" y="47117"/>
                </a:moveTo>
                <a:lnTo>
                  <a:pt x="693855" y="55308"/>
                </a:lnTo>
                <a:lnTo>
                  <a:pt x="707898" y="63500"/>
                </a:lnTo>
                <a:lnTo>
                  <a:pt x="707898" y="47117"/>
                </a:lnTo>
                <a:close/>
              </a:path>
              <a:path w="731519" h="111125">
                <a:moveTo>
                  <a:pt x="712724" y="47117"/>
                </a:moveTo>
                <a:lnTo>
                  <a:pt x="707898" y="47117"/>
                </a:lnTo>
                <a:lnTo>
                  <a:pt x="707898" y="63500"/>
                </a:lnTo>
                <a:lnTo>
                  <a:pt x="712724" y="63500"/>
                </a:lnTo>
                <a:lnTo>
                  <a:pt x="712724" y="47117"/>
                </a:lnTo>
                <a:close/>
              </a:path>
              <a:path w="731519" h="111125">
                <a:moveTo>
                  <a:pt x="636778" y="0"/>
                </a:moveTo>
                <a:lnTo>
                  <a:pt x="630936" y="1524"/>
                </a:lnTo>
                <a:lnTo>
                  <a:pt x="625602" y="10668"/>
                </a:lnTo>
                <a:lnTo>
                  <a:pt x="627126" y="16382"/>
                </a:lnTo>
                <a:lnTo>
                  <a:pt x="693855" y="55308"/>
                </a:lnTo>
                <a:lnTo>
                  <a:pt x="707898" y="47117"/>
                </a:lnTo>
                <a:lnTo>
                  <a:pt x="712724" y="47117"/>
                </a:lnTo>
                <a:lnTo>
                  <a:pt x="712724" y="45846"/>
                </a:lnTo>
                <a:lnTo>
                  <a:pt x="715201" y="45846"/>
                </a:lnTo>
                <a:lnTo>
                  <a:pt x="641223" y="2667"/>
                </a:lnTo>
                <a:lnTo>
                  <a:pt x="636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0720" y="4473194"/>
            <a:ext cx="746760" cy="111125"/>
          </a:xfrm>
          <a:custGeom>
            <a:avLst/>
            <a:gdLst/>
            <a:ahLst/>
            <a:cxnLst/>
            <a:rect l="l" t="t" r="r" b="b"/>
            <a:pathLst>
              <a:path w="746760" h="111125">
                <a:moveTo>
                  <a:pt x="709095" y="55308"/>
                </a:moveTo>
                <a:lnTo>
                  <a:pt x="642366" y="94233"/>
                </a:lnTo>
                <a:lnTo>
                  <a:pt x="640842" y="100075"/>
                </a:lnTo>
                <a:lnTo>
                  <a:pt x="643509" y="104520"/>
                </a:lnTo>
                <a:lnTo>
                  <a:pt x="646176" y="109092"/>
                </a:lnTo>
                <a:lnTo>
                  <a:pt x="652018" y="110616"/>
                </a:lnTo>
                <a:lnTo>
                  <a:pt x="656463" y="107949"/>
                </a:lnTo>
                <a:lnTo>
                  <a:pt x="730401" y="64896"/>
                </a:lnTo>
                <a:lnTo>
                  <a:pt x="727963" y="64896"/>
                </a:lnTo>
                <a:lnTo>
                  <a:pt x="727963" y="63499"/>
                </a:lnTo>
                <a:lnTo>
                  <a:pt x="723138" y="63499"/>
                </a:lnTo>
                <a:lnTo>
                  <a:pt x="709095" y="55308"/>
                </a:lnTo>
                <a:close/>
              </a:path>
              <a:path w="746760" h="111125">
                <a:moveTo>
                  <a:pt x="692875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692657" y="64896"/>
                </a:lnTo>
                <a:lnTo>
                  <a:pt x="709095" y="55308"/>
                </a:lnTo>
                <a:lnTo>
                  <a:pt x="692875" y="45846"/>
                </a:lnTo>
                <a:close/>
              </a:path>
              <a:path w="746760" h="111125">
                <a:moveTo>
                  <a:pt x="730441" y="45846"/>
                </a:moveTo>
                <a:lnTo>
                  <a:pt x="727963" y="45846"/>
                </a:lnTo>
                <a:lnTo>
                  <a:pt x="727963" y="64896"/>
                </a:lnTo>
                <a:lnTo>
                  <a:pt x="730401" y="64896"/>
                </a:lnTo>
                <a:lnTo>
                  <a:pt x="746760" y="55371"/>
                </a:lnTo>
                <a:lnTo>
                  <a:pt x="730441" y="45846"/>
                </a:lnTo>
                <a:close/>
              </a:path>
              <a:path w="746760" h="111125">
                <a:moveTo>
                  <a:pt x="723138" y="47116"/>
                </a:moveTo>
                <a:lnTo>
                  <a:pt x="709095" y="55308"/>
                </a:lnTo>
                <a:lnTo>
                  <a:pt x="723138" y="63499"/>
                </a:lnTo>
                <a:lnTo>
                  <a:pt x="723138" y="47116"/>
                </a:lnTo>
                <a:close/>
              </a:path>
              <a:path w="746760" h="111125">
                <a:moveTo>
                  <a:pt x="727963" y="47116"/>
                </a:moveTo>
                <a:lnTo>
                  <a:pt x="723138" y="47116"/>
                </a:lnTo>
                <a:lnTo>
                  <a:pt x="723138" y="63499"/>
                </a:lnTo>
                <a:lnTo>
                  <a:pt x="727963" y="63499"/>
                </a:lnTo>
                <a:lnTo>
                  <a:pt x="727963" y="47116"/>
                </a:lnTo>
                <a:close/>
              </a:path>
              <a:path w="746760" h="111125">
                <a:moveTo>
                  <a:pt x="652018" y="0"/>
                </a:moveTo>
                <a:lnTo>
                  <a:pt x="646176" y="1523"/>
                </a:lnTo>
                <a:lnTo>
                  <a:pt x="640842" y="10667"/>
                </a:lnTo>
                <a:lnTo>
                  <a:pt x="642366" y="16382"/>
                </a:lnTo>
                <a:lnTo>
                  <a:pt x="709095" y="55308"/>
                </a:lnTo>
                <a:lnTo>
                  <a:pt x="723138" y="47116"/>
                </a:lnTo>
                <a:lnTo>
                  <a:pt x="727963" y="47116"/>
                </a:lnTo>
                <a:lnTo>
                  <a:pt x="727963" y="45846"/>
                </a:lnTo>
                <a:lnTo>
                  <a:pt x="730441" y="45846"/>
                </a:lnTo>
                <a:lnTo>
                  <a:pt x="656463" y="2666"/>
                </a:lnTo>
                <a:lnTo>
                  <a:pt x="652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8425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Iterating </a:t>
            </a:r>
            <a:r>
              <a:rPr sz="4800" spc="-229" dirty="0"/>
              <a:t>over </a:t>
            </a:r>
            <a:r>
              <a:rPr sz="4800" spc="-415" dirty="0"/>
              <a:t>a </a:t>
            </a:r>
            <a:r>
              <a:rPr sz="4800" spc="-145" dirty="0"/>
              <a:t>list- </a:t>
            </a:r>
            <a:r>
              <a:rPr sz="4800" spc="-305" dirty="0"/>
              <a:t>using </a:t>
            </a:r>
            <a:r>
              <a:rPr sz="4800" spc="-35" dirty="0">
                <a:latin typeface="Courier New"/>
                <a:cs typeface="Courier New"/>
              </a:rPr>
              <a:t>for</a:t>
            </a:r>
            <a:r>
              <a:rPr sz="4800" spc="-2425" dirty="0">
                <a:latin typeface="Courier New"/>
                <a:cs typeface="Courier New"/>
              </a:rPr>
              <a:t> </a:t>
            </a:r>
            <a:r>
              <a:rPr sz="4800" spc="-170" dirty="0"/>
              <a:t>loop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18</a:t>
            </a:fld>
            <a:endParaRPr spc="-13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77210" y="2510535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416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423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416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423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1451" y="1033520"/>
            <a:ext cx="11420475" cy="484940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3200" dirty="0">
                <a:latin typeface="Courier New"/>
                <a:cs typeface="Courier New"/>
              </a:rPr>
              <a:t>L =</a:t>
            </a:r>
            <a:r>
              <a:rPr sz="3200" spc="-5" dirty="0">
                <a:latin typeface="Courier New"/>
                <a:cs typeface="Courier New"/>
              </a:rPr>
              <a:t> [2,43,21,5,46]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432810" algn="l"/>
              </a:tabLst>
            </a:pPr>
            <a:r>
              <a:rPr sz="3200" dirty="0">
                <a:latin typeface="Courier New"/>
                <a:cs typeface="Courier New"/>
              </a:rPr>
              <a:t>print(len(L))	</a:t>
            </a:r>
            <a:r>
              <a:rPr sz="3200" spc="5" dirty="0">
                <a:latin typeface="Courier New"/>
                <a:cs typeface="Courier New"/>
              </a:rPr>
              <a:t>#5</a:t>
            </a:r>
            <a:endParaRPr sz="3200" dirty="0">
              <a:latin typeface="Courier New"/>
              <a:cs typeface="Courier New"/>
            </a:endParaRPr>
          </a:p>
          <a:p>
            <a:pPr marL="472440">
              <a:lnSpc>
                <a:spcPct val="100000"/>
              </a:lnSpc>
              <a:spcBef>
                <a:spcPts val="1670"/>
              </a:spcBef>
            </a:pPr>
            <a:r>
              <a:rPr sz="2400" spc="-100" dirty="0">
                <a:latin typeface="Arial"/>
                <a:cs typeface="Arial"/>
              </a:rPr>
              <a:t>indices</a:t>
            </a:r>
            <a:endParaRPr sz="2400" dirty="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1085"/>
              </a:spcBef>
            </a:pPr>
            <a:r>
              <a:rPr sz="2400" spc="-90" dirty="0"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for i in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range(len(L)):</a:t>
            </a:r>
          </a:p>
          <a:p>
            <a:pPr marL="808355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latin typeface="Courier New"/>
                <a:cs typeface="Courier New"/>
              </a:rPr>
              <a:t>print(L[i]) #print </a:t>
            </a:r>
            <a:r>
              <a:rPr sz="3200" dirty="0">
                <a:latin typeface="Courier New"/>
                <a:cs typeface="Courier New"/>
              </a:rPr>
              <a:t>the </a:t>
            </a:r>
            <a:r>
              <a:rPr sz="3200" spc="-5" dirty="0">
                <a:latin typeface="Courier New"/>
                <a:cs typeface="Courier New"/>
              </a:rPr>
              <a:t>element at index</a:t>
            </a:r>
            <a:r>
              <a:rPr sz="3200" spc="6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i</a:t>
            </a:r>
          </a:p>
          <a:p>
            <a:pPr marL="350520" marR="5080" indent="-337820">
              <a:lnSpc>
                <a:spcPts val="3460"/>
              </a:lnSpc>
              <a:spcBef>
                <a:spcPts val="149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 dirty="0">
                <a:latin typeface="Courier New"/>
                <a:cs typeface="Courier New"/>
              </a:rPr>
              <a:t>range(len(L)) </a:t>
            </a:r>
            <a:r>
              <a:rPr sz="3200" b="1" spc="-5" dirty="0">
                <a:latin typeface="Courier New"/>
                <a:cs typeface="Courier New"/>
              </a:rPr>
              <a:t>-&gt; </a:t>
            </a:r>
            <a:r>
              <a:rPr sz="3200" spc="-5" dirty="0">
                <a:latin typeface="Courier New"/>
                <a:cs typeface="Courier New"/>
              </a:rPr>
              <a:t>range(5) </a:t>
            </a:r>
            <a:r>
              <a:rPr sz="3200" b="1" spc="-5" dirty="0">
                <a:latin typeface="Courier New"/>
                <a:cs typeface="Courier New"/>
              </a:rPr>
              <a:t>-&gt; </a:t>
            </a:r>
            <a:r>
              <a:rPr sz="3200" dirty="0">
                <a:latin typeface="Courier New"/>
                <a:cs typeface="Courier New"/>
              </a:rPr>
              <a:t>0 </a:t>
            </a:r>
            <a:r>
              <a:rPr sz="3200" spc="-5" dirty="0">
                <a:latin typeface="Courier New"/>
                <a:cs typeface="Courier New"/>
              </a:rPr>
              <a:t>to </a:t>
            </a:r>
            <a:r>
              <a:rPr sz="3200" dirty="0">
                <a:latin typeface="Courier New"/>
                <a:cs typeface="Courier New"/>
              </a:rPr>
              <a:t>4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35" dirty="0">
                <a:latin typeface="Arial"/>
                <a:cs typeface="Arial"/>
              </a:rPr>
              <a:t>indices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list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9320" y="2642107"/>
            <a:ext cx="731520" cy="111125"/>
          </a:xfrm>
          <a:custGeom>
            <a:avLst/>
            <a:gdLst/>
            <a:ahLst/>
            <a:cxnLst/>
            <a:rect l="l" t="t" r="r" b="b"/>
            <a:pathLst>
              <a:path w="731519" h="111125">
                <a:moveTo>
                  <a:pt x="693746" y="55371"/>
                </a:moveTo>
                <a:lnTo>
                  <a:pt x="627126" y="94233"/>
                </a:lnTo>
                <a:lnTo>
                  <a:pt x="625602" y="100075"/>
                </a:lnTo>
                <a:lnTo>
                  <a:pt x="630936" y="109219"/>
                </a:lnTo>
                <a:lnTo>
                  <a:pt x="636778" y="110743"/>
                </a:lnTo>
                <a:lnTo>
                  <a:pt x="641223" y="108076"/>
                </a:lnTo>
                <a:lnTo>
                  <a:pt x="715201" y="64896"/>
                </a:lnTo>
                <a:lnTo>
                  <a:pt x="712724" y="64896"/>
                </a:lnTo>
                <a:lnTo>
                  <a:pt x="712724" y="63626"/>
                </a:lnTo>
                <a:lnTo>
                  <a:pt x="707898" y="63626"/>
                </a:lnTo>
                <a:lnTo>
                  <a:pt x="693746" y="55371"/>
                </a:lnTo>
                <a:close/>
              </a:path>
              <a:path w="731519" h="111125">
                <a:moveTo>
                  <a:pt x="677417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677418" y="64896"/>
                </a:lnTo>
                <a:lnTo>
                  <a:pt x="693746" y="55371"/>
                </a:lnTo>
                <a:lnTo>
                  <a:pt x="677417" y="45846"/>
                </a:lnTo>
                <a:close/>
              </a:path>
              <a:path w="731519" h="111125">
                <a:moveTo>
                  <a:pt x="715201" y="45846"/>
                </a:moveTo>
                <a:lnTo>
                  <a:pt x="712724" y="45846"/>
                </a:lnTo>
                <a:lnTo>
                  <a:pt x="712724" y="64896"/>
                </a:lnTo>
                <a:lnTo>
                  <a:pt x="715201" y="64896"/>
                </a:lnTo>
                <a:lnTo>
                  <a:pt x="731519" y="55371"/>
                </a:lnTo>
                <a:lnTo>
                  <a:pt x="715201" y="45846"/>
                </a:lnTo>
                <a:close/>
              </a:path>
              <a:path w="731519" h="111125">
                <a:moveTo>
                  <a:pt x="707898" y="47116"/>
                </a:moveTo>
                <a:lnTo>
                  <a:pt x="693746" y="55371"/>
                </a:lnTo>
                <a:lnTo>
                  <a:pt x="707898" y="63626"/>
                </a:lnTo>
                <a:lnTo>
                  <a:pt x="707898" y="47116"/>
                </a:lnTo>
                <a:close/>
              </a:path>
              <a:path w="731519" h="111125">
                <a:moveTo>
                  <a:pt x="712724" y="47116"/>
                </a:moveTo>
                <a:lnTo>
                  <a:pt x="707898" y="47116"/>
                </a:lnTo>
                <a:lnTo>
                  <a:pt x="707898" y="63626"/>
                </a:lnTo>
                <a:lnTo>
                  <a:pt x="712724" y="63626"/>
                </a:lnTo>
                <a:lnTo>
                  <a:pt x="712724" y="47116"/>
                </a:lnTo>
                <a:close/>
              </a:path>
              <a:path w="731519" h="111125">
                <a:moveTo>
                  <a:pt x="636778" y="0"/>
                </a:moveTo>
                <a:lnTo>
                  <a:pt x="630936" y="1524"/>
                </a:lnTo>
                <a:lnTo>
                  <a:pt x="625602" y="10667"/>
                </a:lnTo>
                <a:lnTo>
                  <a:pt x="627126" y="16509"/>
                </a:lnTo>
                <a:lnTo>
                  <a:pt x="693746" y="55371"/>
                </a:lnTo>
                <a:lnTo>
                  <a:pt x="707898" y="47116"/>
                </a:lnTo>
                <a:lnTo>
                  <a:pt x="712724" y="47116"/>
                </a:lnTo>
                <a:lnTo>
                  <a:pt x="712724" y="45846"/>
                </a:lnTo>
                <a:lnTo>
                  <a:pt x="715201" y="45846"/>
                </a:lnTo>
                <a:lnTo>
                  <a:pt x="641223" y="2666"/>
                </a:lnTo>
                <a:lnTo>
                  <a:pt x="636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9320" y="3145027"/>
            <a:ext cx="746760" cy="111125"/>
          </a:xfrm>
          <a:custGeom>
            <a:avLst/>
            <a:gdLst/>
            <a:ahLst/>
            <a:cxnLst/>
            <a:rect l="l" t="t" r="r" b="b"/>
            <a:pathLst>
              <a:path w="746760" h="111125">
                <a:moveTo>
                  <a:pt x="708986" y="55372"/>
                </a:moveTo>
                <a:lnTo>
                  <a:pt x="642366" y="94234"/>
                </a:lnTo>
                <a:lnTo>
                  <a:pt x="640842" y="100075"/>
                </a:lnTo>
                <a:lnTo>
                  <a:pt x="646176" y="109220"/>
                </a:lnTo>
                <a:lnTo>
                  <a:pt x="652018" y="110744"/>
                </a:lnTo>
                <a:lnTo>
                  <a:pt x="656463" y="108076"/>
                </a:lnTo>
                <a:lnTo>
                  <a:pt x="730441" y="64897"/>
                </a:lnTo>
                <a:lnTo>
                  <a:pt x="727963" y="64897"/>
                </a:lnTo>
                <a:lnTo>
                  <a:pt x="727963" y="63626"/>
                </a:lnTo>
                <a:lnTo>
                  <a:pt x="723138" y="63626"/>
                </a:lnTo>
                <a:lnTo>
                  <a:pt x="708986" y="55372"/>
                </a:lnTo>
                <a:close/>
              </a:path>
              <a:path w="746760" h="111125">
                <a:moveTo>
                  <a:pt x="69265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692658" y="64897"/>
                </a:lnTo>
                <a:lnTo>
                  <a:pt x="708986" y="55372"/>
                </a:lnTo>
                <a:lnTo>
                  <a:pt x="692658" y="45847"/>
                </a:lnTo>
                <a:close/>
              </a:path>
              <a:path w="746760" h="111125">
                <a:moveTo>
                  <a:pt x="730441" y="45847"/>
                </a:moveTo>
                <a:lnTo>
                  <a:pt x="727963" y="45847"/>
                </a:lnTo>
                <a:lnTo>
                  <a:pt x="727963" y="64897"/>
                </a:lnTo>
                <a:lnTo>
                  <a:pt x="730441" y="64897"/>
                </a:lnTo>
                <a:lnTo>
                  <a:pt x="746760" y="55372"/>
                </a:lnTo>
                <a:lnTo>
                  <a:pt x="730441" y="45847"/>
                </a:lnTo>
                <a:close/>
              </a:path>
              <a:path w="746760" h="111125">
                <a:moveTo>
                  <a:pt x="723138" y="47117"/>
                </a:moveTo>
                <a:lnTo>
                  <a:pt x="708986" y="55372"/>
                </a:lnTo>
                <a:lnTo>
                  <a:pt x="723138" y="63626"/>
                </a:lnTo>
                <a:lnTo>
                  <a:pt x="723138" y="47117"/>
                </a:lnTo>
                <a:close/>
              </a:path>
              <a:path w="746760" h="111125">
                <a:moveTo>
                  <a:pt x="727963" y="47117"/>
                </a:moveTo>
                <a:lnTo>
                  <a:pt x="723138" y="47117"/>
                </a:lnTo>
                <a:lnTo>
                  <a:pt x="723138" y="63626"/>
                </a:lnTo>
                <a:lnTo>
                  <a:pt x="727963" y="63626"/>
                </a:lnTo>
                <a:lnTo>
                  <a:pt x="727963" y="47117"/>
                </a:lnTo>
                <a:close/>
              </a:path>
              <a:path w="746760" h="111125">
                <a:moveTo>
                  <a:pt x="652018" y="0"/>
                </a:moveTo>
                <a:lnTo>
                  <a:pt x="646176" y="1524"/>
                </a:lnTo>
                <a:lnTo>
                  <a:pt x="640842" y="10668"/>
                </a:lnTo>
                <a:lnTo>
                  <a:pt x="642366" y="16510"/>
                </a:lnTo>
                <a:lnTo>
                  <a:pt x="708986" y="55372"/>
                </a:lnTo>
                <a:lnTo>
                  <a:pt x="723138" y="47117"/>
                </a:lnTo>
                <a:lnTo>
                  <a:pt x="727963" y="47117"/>
                </a:lnTo>
                <a:lnTo>
                  <a:pt x="727963" y="45847"/>
                </a:lnTo>
                <a:lnTo>
                  <a:pt x="730441" y="45847"/>
                </a:lnTo>
                <a:lnTo>
                  <a:pt x="656463" y="2667"/>
                </a:lnTo>
                <a:lnTo>
                  <a:pt x="652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8152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Iterating </a:t>
            </a:r>
            <a:r>
              <a:rPr sz="4800" spc="-229" dirty="0"/>
              <a:t>over </a:t>
            </a:r>
            <a:r>
              <a:rPr sz="4800" spc="-415" dirty="0"/>
              <a:t>a </a:t>
            </a:r>
            <a:r>
              <a:rPr sz="4800" spc="-135" dirty="0"/>
              <a:t>list </a:t>
            </a:r>
            <a:r>
              <a:rPr sz="4800" spc="-280" dirty="0"/>
              <a:t>– </a:t>
            </a:r>
            <a:r>
              <a:rPr sz="4800" spc="-75" dirty="0"/>
              <a:t>for</a:t>
            </a:r>
            <a:r>
              <a:rPr sz="4800" spc="-925" dirty="0"/>
              <a:t> </a:t>
            </a:r>
            <a:r>
              <a:rPr sz="4800" spc="-350" dirty="0"/>
              <a:t>each </a:t>
            </a:r>
            <a:r>
              <a:rPr sz="4800" spc="-170" dirty="0"/>
              <a:t>loop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19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650507"/>
            <a:ext cx="5889625" cy="372681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200" dirty="0">
                <a:latin typeface="Courier New"/>
                <a:cs typeface="Courier New"/>
              </a:rPr>
              <a:t>for </a:t>
            </a:r>
            <a:r>
              <a:rPr sz="3200" spc="-5" dirty="0">
                <a:latin typeface="Courier New"/>
                <a:cs typeface="Courier New"/>
              </a:rPr>
              <a:t>&lt;element&gt; </a:t>
            </a:r>
            <a:r>
              <a:rPr sz="3200" spc="5" dirty="0">
                <a:latin typeface="Courier New"/>
                <a:cs typeface="Courier New"/>
              </a:rPr>
              <a:t>in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&lt;list&gt;: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latin typeface="Courier New"/>
                <a:cs typeface="Courier New"/>
              </a:rPr>
              <a:t>&lt;expression&gt;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10"/>
              </a:spcBef>
            </a:pPr>
            <a:r>
              <a:rPr sz="3200" spc="-5" dirty="0">
                <a:latin typeface="Courier New"/>
                <a:cs typeface="Courier New"/>
              </a:rPr>
              <a:t>...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dirty="0">
                <a:latin typeface="Courier New"/>
                <a:cs typeface="Courier New"/>
              </a:rPr>
              <a:t>L 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[2,43,21,5,46]</a:t>
            </a:r>
            <a:endParaRPr sz="3200" dirty="0">
              <a:latin typeface="Courier New"/>
              <a:cs typeface="Courier New"/>
            </a:endParaRPr>
          </a:p>
          <a:p>
            <a:pPr marL="808355" marR="2385695" indent="-796290">
              <a:lnSpc>
                <a:spcPct val="126200"/>
              </a:lnSpc>
              <a:spcBef>
                <a:spcPts val="15"/>
              </a:spcBef>
            </a:pPr>
            <a:r>
              <a:rPr sz="3200" spc="-5" dirty="0">
                <a:latin typeface="Courier New"/>
                <a:cs typeface="Courier New"/>
              </a:rPr>
              <a:t>for each in L:  print(ea</a:t>
            </a:r>
            <a:r>
              <a:rPr sz="3200" spc="5" dirty="0">
                <a:latin typeface="Courier New"/>
                <a:cs typeface="Courier New"/>
              </a:rPr>
              <a:t>c</a:t>
            </a:r>
            <a:r>
              <a:rPr sz="3200" spc="-5" dirty="0">
                <a:latin typeface="Courier New"/>
                <a:cs typeface="Courier New"/>
              </a:rPr>
              <a:t>h)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1172971"/>
            <a:ext cx="11454765" cy="935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ts val="382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95" dirty="0">
                <a:solidFill>
                  <a:srgbClr val="404040"/>
                </a:solidFill>
                <a:latin typeface="Arial"/>
                <a:cs typeface="Arial"/>
              </a:rPr>
              <a:t>more simpler 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way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3200" spc="-1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3200" spc="-3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404040"/>
                </a:solidFill>
                <a:latin typeface="Arial"/>
                <a:cs typeface="Arial"/>
              </a:rPr>
              <a:t>loop</a:t>
            </a:r>
            <a:endParaRPr sz="3200">
              <a:latin typeface="Arial"/>
              <a:cs typeface="Arial"/>
            </a:endParaRPr>
          </a:p>
          <a:p>
            <a:pPr marL="6950709">
              <a:lnSpc>
                <a:spcPts val="3340"/>
              </a:lnSpc>
            </a:pP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note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2800" spc="-175" dirty="0">
                <a:solidFill>
                  <a:srgbClr val="006FC0"/>
                </a:solidFill>
                <a:latin typeface="Arial"/>
                <a:cs typeface="Arial"/>
              </a:rPr>
              <a:t>each </a:t>
            </a:r>
            <a:r>
              <a:rPr sz="2800" spc="-14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800" spc="-60" dirty="0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sz="2800" spc="-2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4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9627" y="2328926"/>
            <a:ext cx="5450840" cy="2652395"/>
          </a:xfrm>
          <a:custGeom>
            <a:avLst/>
            <a:gdLst/>
            <a:ahLst/>
            <a:cxnLst/>
            <a:rect l="l" t="t" r="r" b="b"/>
            <a:pathLst>
              <a:path w="5450840" h="2652395">
                <a:moveTo>
                  <a:pt x="55372" y="2482523"/>
                </a:moveTo>
                <a:lnTo>
                  <a:pt x="45847" y="2498852"/>
                </a:lnTo>
                <a:lnTo>
                  <a:pt x="45847" y="2648077"/>
                </a:lnTo>
                <a:lnTo>
                  <a:pt x="50165" y="2652395"/>
                </a:lnTo>
                <a:lnTo>
                  <a:pt x="3855339" y="2652395"/>
                </a:lnTo>
                <a:lnTo>
                  <a:pt x="3859657" y="2648077"/>
                </a:lnTo>
                <a:lnTo>
                  <a:pt x="3859657" y="2642870"/>
                </a:lnTo>
                <a:lnTo>
                  <a:pt x="64897" y="2642870"/>
                </a:lnTo>
                <a:lnTo>
                  <a:pt x="55372" y="2633345"/>
                </a:lnTo>
                <a:lnTo>
                  <a:pt x="64897" y="2633345"/>
                </a:lnTo>
                <a:lnTo>
                  <a:pt x="64897" y="2498852"/>
                </a:lnTo>
                <a:lnTo>
                  <a:pt x="55372" y="2482523"/>
                </a:lnTo>
                <a:close/>
              </a:path>
              <a:path w="5450840" h="2652395">
                <a:moveTo>
                  <a:pt x="64897" y="2633345"/>
                </a:moveTo>
                <a:lnTo>
                  <a:pt x="55372" y="2633345"/>
                </a:lnTo>
                <a:lnTo>
                  <a:pt x="64897" y="2642870"/>
                </a:lnTo>
                <a:lnTo>
                  <a:pt x="64897" y="2633345"/>
                </a:lnTo>
                <a:close/>
              </a:path>
              <a:path w="5450840" h="2652395">
                <a:moveTo>
                  <a:pt x="3840607" y="2633345"/>
                </a:moveTo>
                <a:lnTo>
                  <a:pt x="64897" y="2633345"/>
                </a:lnTo>
                <a:lnTo>
                  <a:pt x="64897" y="2642870"/>
                </a:lnTo>
                <a:lnTo>
                  <a:pt x="3840607" y="2642870"/>
                </a:lnTo>
                <a:lnTo>
                  <a:pt x="3840607" y="2633345"/>
                </a:lnTo>
                <a:close/>
              </a:path>
              <a:path w="5450840" h="2652395">
                <a:moveTo>
                  <a:pt x="5450332" y="0"/>
                </a:moveTo>
                <a:lnTo>
                  <a:pt x="3844925" y="0"/>
                </a:lnTo>
                <a:lnTo>
                  <a:pt x="3840607" y="4190"/>
                </a:lnTo>
                <a:lnTo>
                  <a:pt x="3840607" y="2642870"/>
                </a:lnTo>
                <a:lnTo>
                  <a:pt x="3850132" y="2633345"/>
                </a:lnTo>
                <a:lnTo>
                  <a:pt x="3859657" y="2633345"/>
                </a:lnTo>
                <a:lnTo>
                  <a:pt x="3859657" y="19050"/>
                </a:lnTo>
                <a:lnTo>
                  <a:pt x="3850132" y="19050"/>
                </a:lnTo>
                <a:lnTo>
                  <a:pt x="3859657" y="9525"/>
                </a:lnTo>
                <a:lnTo>
                  <a:pt x="5450332" y="9525"/>
                </a:lnTo>
                <a:lnTo>
                  <a:pt x="5450332" y="0"/>
                </a:lnTo>
                <a:close/>
              </a:path>
              <a:path w="5450840" h="2652395">
                <a:moveTo>
                  <a:pt x="3859657" y="2633345"/>
                </a:moveTo>
                <a:lnTo>
                  <a:pt x="3850132" y="2633345"/>
                </a:lnTo>
                <a:lnTo>
                  <a:pt x="3840607" y="2642870"/>
                </a:lnTo>
                <a:lnTo>
                  <a:pt x="3859657" y="2642870"/>
                </a:lnTo>
                <a:lnTo>
                  <a:pt x="3859657" y="2633345"/>
                </a:lnTo>
                <a:close/>
              </a:path>
              <a:path w="5450840" h="2652395">
                <a:moveTo>
                  <a:pt x="55372" y="2444750"/>
                </a:moveTo>
                <a:lnTo>
                  <a:pt x="0" y="2539619"/>
                </a:lnTo>
                <a:lnTo>
                  <a:pt x="1524" y="2545461"/>
                </a:lnTo>
                <a:lnTo>
                  <a:pt x="6096" y="2548001"/>
                </a:lnTo>
                <a:lnTo>
                  <a:pt x="10668" y="2550668"/>
                </a:lnTo>
                <a:lnTo>
                  <a:pt x="16510" y="2549144"/>
                </a:lnTo>
                <a:lnTo>
                  <a:pt x="45847" y="2498852"/>
                </a:lnTo>
                <a:lnTo>
                  <a:pt x="45847" y="2463673"/>
                </a:lnTo>
                <a:lnTo>
                  <a:pt x="66417" y="2463673"/>
                </a:lnTo>
                <a:lnTo>
                  <a:pt x="55372" y="2444750"/>
                </a:lnTo>
                <a:close/>
              </a:path>
              <a:path w="5450840" h="2652395">
                <a:moveTo>
                  <a:pt x="66417" y="2463673"/>
                </a:moveTo>
                <a:lnTo>
                  <a:pt x="64897" y="2463673"/>
                </a:lnTo>
                <a:lnTo>
                  <a:pt x="64897" y="2498852"/>
                </a:lnTo>
                <a:lnTo>
                  <a:pt x="94234" y="2549144"/>
                </a:lnTo>
                <a:lnTo>
                  <a:pt x="100076" y="2550668"/>
                </a:lnTo>
                <a:lnTo>
                  <a:pt x="104648" y="2548001"/>
                </a:lnTo>
                <a:lnTo>
                  <a:pt x="109220" y="2545461"/>
                </a:lnTo>
                <a:lnTo>
                  <a:pt x="110744" y="2539619"/>
                </a:lnTo>
                <a:lnTo>
                  <a:pt x="66417" y="2463673"/>
                </a:lnTo>
                <a:close/>
              </a:path>
              <a:path w="5450840" h="2652395">
                <a:moveTo>
                  <a:pt x="64897" y="2463673"/>
                </a:moveTo>
                <a:lnTo>
                  <a:pt x="45847" y="2463673"/>
                </a:lnTo>
                <a:lnTo>
                  <a:pt x="45847" y="2498852"/>
                </a:lnTo>
                <a:lnTo>
                  <a:pt x="55372" y="2482523"/>
                </a:lnTo>
                <a:lnTo>
                  <a:pt x="47117" y="2468372"/>
                </a:lnTo>
                <a:lnTo>
                  <a:pt x="64897" y="2468372"/>
                </a:lnTo>
                <a:lnTo>
                  <a:pt x="64897" y="2463673"/>
                </a:lnTo>
                <a:close/>
              </a:path>
              <a:path w="5450840" h="2652395">
                <a:moveTo>
                  <a:pt x="64897" y="2468372"/>
                </a:moveTo>
                <a:lnTo>
                  <a:pt x="63627" y="2468372"/>
                </a:lnTo>
                <a:lnTo>
                  <a:pt x="55372" y="2482523"/>
                </a:lnTo>
                <a:lnTo>
                  <a:pt x="64897" y="2498852"/>
                </a:lnTo>
                <a:lnTo>
                  <a:pt x="64897" y="2468372"/>
                </a:lnTo>
                <a:close/>
              </a:path>
              <a:path w="5450840" h="2652395">
                <a:moveTo>
                  <a:pt x="63627" y="2468372"/>
                </a:moveTo>
                <a:lnTo>
                  <a:pt x="47117" y="2468372"/>
                </a:lnTo>
                <a:lnTo>
                  <a:pt x="55372" y="2482523"/>
                </a:lnTo>
                <a:lnTo>
                  <a:pt x="63627" y="2468372"/>
                </a:lnTo>
                <a:close/>
              </a:path>
              <a:path w="5450840" h="2652395">
                <a:moveTo>
                  <a:pt x="3859657" y="9525"/>
                </a:moveTo>
                <a:lnTo>
                  <a:pt x="3850132" y="19050"/>
                </a:lnTo>
                <a:lnTo>
                  <a:pt x="3859657" y="19050"/>
                </a:lnTo>
                <a:lnTo>
                  <a:pt x="3859657" y="9525"/>
                </a:lnTo>
                <a:close/>
              </a:path>
              <a:path w="5450840" h="2652395">
                <a:moveTo>
                  <a:pt x="5450332" y="9525"/>
                </a:moveTo>
                <a:lnTo>
                  <a:pt x="3859657" y="9525"/>
                </a:lnTo>
                <a:lnTo>
                  <a:pt x="3859657" y="19050"/>
                </a:lnTo>
                <a:lnTo>
                  <a:pt x="5450332" y="19050"/>
                </a:lnTo>
                <a:lnTo>
                  <a:pt x="5450332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79589" y="2083130"/>
            <a:ext cx="4361815" cy="398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latin typeface="Arial"/>
                <a:cs typeface="Arial"/>
              </a:rPr>
              <a:t>here, </a:t>
            </a:r>
            <a:r>
              <a:rPr sz="2800" spc="-165" dirty="0">
                <a:latin typeface="Arial"/>
                <a:cs typeface="Arial"/>
              </a:rPr>
              <a:t>any </a:t>
            </a:r>
            <a:r>
              <a:rPr sz="2800" spc="-35" dirty="0">
                <a:latin typeface="Arial"/>
                <a:cs typeface="Arial"/>
              </a:rPr>
              <a:t>other </a:t>
            </a:r>
            <a:r>
              <a:rPr sz="2800" spc="-105" dirty="0">
                <a:latin typeface="Arial"/>
                <a:cs typeface="Arial"/>
              </a:rPr>
              <a:t>variable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name 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used</a:t>
            </a:r>
            <a:endParaRPr sz="2800" dirty="0">
              <a:latin typeface="Arial"/>
              <a:cs typeface="Arial"/>
            </a:endParaRPr>
          </a:p>
          <a:p>
            <a:pPr marL="1353820" marR="2267585">
              <a:lnSpc>
                <a:spcPct val="100000"/>
              </a:lnSpc>
              <a:spcBef>
                <a:spcPts val="1385"/>
              </a:spcBef>
            </a:pPr>
            <a:r>
              <a:rPr sz="3200" spc="-5" dirty="0">
                <a:latin typeface="Courier New"/>
                <a:cs typeface="Courier New"/>
              </a:rPr>
              <a:t>&gt;&gt;&gt;  </a:t>
            </a:r>
            <a:r>
              <a:rPr sz="3200" dirty="0">
                <a:latin typeface="Courier New"/>
                <a:cs typeface="Courier New"/>
              </a:rPr>
              <a:t>2</a:t>
            </a:r>
          </a:p>
          <a:p>
            <a:pPr marL="135382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43</a:t>
            </a:r>
            <a:endParaRPr sz="3200" dirty="0">
              <a:latin typeface="Courier New"/>
              <a:cs typeface="Courier New"/>
            </a:endParaRPr>
          </a:p>
          <a:p>
            <a:pPr marL="135382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21</a:t>
            </a:r>
            <a:endParaRPr sz="3200" dirty="0">
              <a:latin typeface="Courier New"/>
              <a:cs typeface="Courier New"/>
            </a:endParaRPr>
          </a:p>
          <a:p>
            <a:pPr marL="135382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5</a:t>
            </a:r>
          </a:p>
          <a:p>
            <a:pPr marL="135382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46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4440" y="4947920"/>
            <a:ext cx="2834640" cy="609600"/>
          </a:xfrm>
          <a:custGeom>
            <a:avLst/>
            <a:gdLst/>
            <a:ahLst/>
            <a:cxnLst/>
            <a:rect l="l" t="t" r="r" b="b"/>
            <a:pathLst>
              <a:path w="2834640" h="609600">
                <a:moveTo>
                  <a:pt x="2529840" y="0"/>
                </a:moveTo>
                <a:lnTo>
                  <a:pt x="2529840" y="152399"/>
                </a:lnTo>
                <a:lnTo>
                  <a:pt x="0" y="152399"/>
                </a:lnTo>
                <a:lnTo>
                  <a:pt x="0" y="457199"/>
                </a:lnTo>
                <a:lnTo>
                  <a:pt x="2529840" y="457199"/>
                </a:lnTo>
                <a:lnTo>
                  <a:pt x="2529840" y="609599"/>
                </a:lnTo>
                <a:lnTo>
                  <a:pt x="2834640" y="304799"/>
                </a:lnTo>
                <a:lnTo>
                  <a:pt x="252984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4440" y="4947920"/>
            <a:ext cx="2834640" cy="609600"/>
          </a:xfrm>
          <a:custGeom>
            <a:avLst/>
            <a:gdLst/>
            <a:ahLst/>
            <a:cxnLst/>
            <a:rect l="l" t="t" r="r" b="b"/>
            <a:pathLst>
              <a:path w="2834640" h="609600">
                <a:moveTo>
                  <a:pt x="0" y="152399"/>
                </a:moveTo>
                <a:lnTo>
                  <a:pt x="2529840" y="152399"/>
                </a:lnTo>
                <a:lnTo>
                  <a:pt x="2529840" y="0"/>
                </a:lnTo>
                <a:lnTo>
                  <a:pt x="2834640" y="304799"/>
                </a:lnTo>
                <a:lnTo>
                  <a:pt x="2529840" y="609599"/>
                </a:lnTo>
                <a:lnTo>
                  <a:pt x="2529840" y="457199"/>
                </a:lnTo>
                <a:lnTo>
                  <a:pt x="0" y="457199"/>
                </a:lnTo>
                <a:lnTo>
                  <a:pt x="0" y="15239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2378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/>
              <a:t>Last</a:t>
            </a:r>
            <a:r>
              <a:rPr sz="4800" spc="-430" dirty="0"/>
              <a:t> </a:t>
            </a:r>
            <a:r>
              <a:rPr sz="4800" spc="-295" dirty="0"/>
              <a:t>week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3978910" cy="18745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30" dirty="0">
                <a:solidFill>
                  <a:srgbClr val="404040"/>
                </a:solidFill>
                <a:latin typeface="Arial"/>
                <a:cs typeface="Arial"/>
              </a:rPr>
              <a:t>branching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32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i="1" spc="-280" dirty="0">
                <a:solidFill>
                  <a:srgbClr val="404040"/>
                </a:solidFill>
                <a:latin typeface="Trebuchet MS"/>
                <a:cs typeface="Trebuchet MS"/>
              </a:rPr>
              <a:t>if/elif/else</a:t>
            </a:r>
            <a:endParaRPr sz="320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iteration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3200" i="1" spc="-22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3200" i="1" spc="-4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30" dirty="0">
                <a:solidFill>
                  <a:srgbClr val="404040"/>
                </a:solidFill>
                <a:latin typeface="Trebuchet MS"/>
                <a:cs typeface="Trebuchet MS"/>
              </a:rPr>
              <a:t>loops</a:t>
            </a:r>
            <a:endParaRPr sz="320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iteration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3200" i="1" spc="-195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3200" i="1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30" dirty="0">
                <a:solidFill>
                  <a:srgbClr val="404040"/>
                </a:solidFill>
                <a:latin typeface="Trebuchet MS"/>
                <a:cs typeface="Trebuchet MS"/>
              </a:rPr>
              <a:t>loops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8998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Iterating </a:t>
            </a:r>
            <a:r>
              <a:rPr sz="4800" spc="-175" dirty="0"/>
              <a:t>through </a:t>
            </a:r>
            <a:r>
              <a:rPr sz="4800" spc="-415" dirty="0"/>
              <a:t>a </a:t>
            </a:r>
            <a:r>
              <a:rPr sz="4800" spc="-135" dirty="0"/>
              <a:t>list </a:t>
            </a:r>
            <a:r>
              <a:rPr sz="4800" spc="-280" dirty="0"/>
              <a:t>– </a:t>
            </a:r>
            <a:r>
              <a:rPr sz="4800" spc="-75" dirty="0"/>
              <a:t>for</a:t>
            </a:r>
            <a:r>
              <a:rPr sz="4800" spc="-969" dirty="0"/>
              <a:t> </a:t>
            </a:r>
            <a:r>
              <a:rPr sz="4800" spc="-350" dirty="0"/>
              <a:t>each </a:t>
            </a:r>
            <a:r>
              <a:rPr sz="4800" spc="-170" dirty="0"/>
              <a:t>loop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20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33520"/>
            <a:ext cx="9067800" cy="458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5"/>
              </a:spcBef>
            </a:pPr>
            <a:r>
              <a:rPr sz="3200" spc="-5" dirty="0">
                <a:latin typeface="Courier New"/>
                <a:cs typeface="Courier New"/>
              </a:rPr>
              <a:t>fruits </a:t>
            </a:r>
            <a:r>
              <a:rPr sz="3200" dirty="0">
                <a:latin typeface="Courier New"/>
                <a:cs typeface="Courier New"/>
              </a:rPr>
              <a:t>= [“apple”, “orange”, “mango”]  for </a:t>
            </a:r>
            <a:r>
              <a:rPr sz="3200" spc="-5" dirty="0">
                <a:latin typeface="Courier New"/>
                <a:cs typeface="Courier New"/>
              </a:rPr>
              <a:t>fruit </a:t>
            </a:r>
            <a:r>
              <a:rPr sz="3200" dirty="0">
                <a:latin typeface="Courier New"/>
                <a:cs typeface="Courier New"/>
              </a:rPr>
              <a:t>in</a:t>
            </a:r>
            <a:r>
              <a:rPr sz="3200" spc="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fruits: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latin typeface="Courier New"/>
                <a:cs typeface="Courier New"/>
              </a:rPr>
              <a:t>print(fruit)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 dirty="0">
              <a:latin typeface="Times New Roman"/>
              <a:cs typeface="Times New Roman"/>
            </a:endParaRPr>
          </a:p>
          <a:p>
            <a:pPr marL="739267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&gt;&gt;&gt;</a:t>
            </a:r>
            <a:endParaRPr sz="3200" dirty="0">
              <a:latin typeface="Courier New"/>
              <a:cs typeface="Courier New"/>
            </a:endParaRPr>
          </a:p>
          <a:p>
            <a:pPr marL="7392670" marR="20193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apple  orange  mango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0211" y="3104895"/>
            <a:ext cx="2724150" cy="1645285"/>
          </a:xfrm>
          <a:custGeom>
            <a:avLst/>
            <a:gdLst/>
            <a:ahLst/>
            <a:cxnLst/>
            <a:rect l="l" t="t" r="r" b="b"/>
            <a:pathLst>
              <a:path w="2724150" h="1645285">
                <a:moveTo>
                  <a:pt x="152146" y="0"/>
                </a:moveTo>
                <a:lnTo>
                  <a:pt x="0" y="298703"/>
                </a:lnTo>
                <a:lnTo>
                  <a:pt x="2349245" y="1495552"/>
                </a:lnTo>
                <a:lnTo>
                  <a:pt x="2273045" y="1644903"/>
                </a:lnTo>
                <a:lnTo>
                  <a:pt x="2724022" y="1498345"/>
                </a:lnTo>
                <a:lnTo>
                  <a:pt x="2626042" y="1196847"/>
                </a:lnTo>
                <a:lnTo>
                  <a:pt x="2501391" y="1196847"/>
                </a:lnTo>
                <a:lnTo>
                  <a:pt x="152146" y="0"/>
                </a:lnTo>
                <a:close/>
              </a:path>
              <a:path w="2724150" h="1645285">
                <a:moveTo>
                  <a:pt x="2577465" y="1047368"/>
                </a:moveTo>
                <a:lnTo>
                  <a:pt x="2501391" y="1196847"/>
                </a:lnTo>
                <a:lnTo>
                  <a:pt x="2626042" y="1196847"/>
                </a:lnTo>
                <a:lnTo>
                  <a:pt x="2577465" y="1047368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0211" y="3104895"/>
            <a:ext cx="2724150" cy="1645285"/>
          </a:xfrm>
          <a:custGeom>
            <a:avLst/>
            <a:gdLst/>
            <a:ahLst/>
            <a:cxnLst/>
            <a:rect l="l" t="t" r="r" b="b"/>
            <a:pathLst>
              <a:path w="2724150" h="1645285">
                <a:moveTo>
                  <a:pt x="152146" y="0"/>
                </a:moveTo>
                <a:lnTo>
                  <a:pt x="2501391" y="1196847"/>
                </a:lnTo>
                <a:lnTo>
                  <a:pt x="2577465" y="1047368"/>
                </a:lnTo>
                <a:lnTo>
                  <a:pt x="2724022" y="1498345"/>
                </a:lnTo>
                <a:lnTo>
                  <a:pt x="2273045" y="1644903"/>
                </a:lnTo>
                <a:lnTo>
                  <a:pt x="2349245" y="1495552"/>
                </a:lnTo>
                <a:lnTo>
                  <a:pt x="0" y="298703"/>
                </a:lnTo>
                <a:lnTo>
                  <a:pt x="152146" y="0"/>
                </a:lnTo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59" y="1057401"/>
            <a:ext cx="9067800" cy="15113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85" dirty="0">
                <a:latin typeface="Arial"/>
                <a:cs typeface="Arial"/>
              </a:rPr>
              <a:t>check </a:t>
            </a:r>
            <a:r>
              <a:rPr sz="3200" spc="55" dirty="0">
                <a:latin typeface="Arial"/>
                <a:cs typeface="Arial"/>
              </a:rPr>
              <a:t>if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85" dirty="0">
                <a:latin typeface="Arial"/>
                <a:cs typeface="Arial"/>
              </a:rPr>
              <a:t>element </a:t>
            </a:r>
            <a:r>
              <a:rPr sz="3200" spc="-170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member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40" dirty="0">
                <a:latin typeface="Arial"/>
                <a:cs typeface="Arial"/>
              </a:rPr>
              <a:t>list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595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fruits </a:t>
            </a:r>
            <a:r>
              <a:rPr sz="3200" dirty="0">
                <a:latin typeface="Courier New"/>
                <a:cs typeface="Courier New"/>
              </a:rPr>
              <a:t>= [“apple”, “orange”,</a:t>
            </a:r>
            <a:r>
              <a:rPr sz="3200" spc="-5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“mango”]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528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35" dirty="0"/>
              <a:t>Membership</a:t>
            </a:r>
            <a:r>
              <a:rPr sz="4800" spc="-375" dirty="0"/>
              <a:t> </a:t>
            </a:r>
            <a:r>
              <a:rPr sz="4800" spc="-235" dirty="0"/>
              <a:t>operators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21</a:t>
            </a:fld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441451" y="2540355"/>
            <a:ext cx="5219065" cy="2493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8355" marR="67310" indent="-796290">
              <a:lnSpc>
                <a:spcPct val="126600"/>
              </a:lnSpc>
              <a:spcBef>
                <a:spcPts val="95"/>
              </a:spcBef>
              <a:tabLst>
                <a:tab pos="3432810" algn="l"/>
              </a:tabLst>
            </a:pPr>
            <a:r>
              <a:rPr sz="3200" spc="-5" dirty="0">
                <a:latin typeface="Courier New"/>
                <a:cs typeface="Courier New"/>
              </a:rPr>
              <a:t>i</a:t>
            </a:r>
            <a:r>
              <a:rPr sz="3200" dirty="0">
                <a:latin typeface="Courier New"/>
                <a:cs typeface="Courier New"/>
              </a:rPr>
              <a:t>f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“apple</a:t>
            </a:r>
            <a:r>
              <a:rPr sz="3200" dirty="0">
                <a:latin typeface="Courier New"/>
                <a:cs typeface="Courier New"/>
              </a:rPr>
              <a:t>”</a:t>
            </a:r>
            <a:r>
              <a:rPr sz="3200" spc="5" dirty="0">
                <a:latin typeface="Courier New"/>
                <a:cs typeface="Courier New"/>
              </a:rPr>
              <a:t> i</a:t>
            </a:r>
            <a:r>
              <a:rPr sz="3200" dirty="0">
                <a:latin typeface="Courier New"/>
                <a:cs typeface="Courier New"/>
              </a:rPr>
              <a:t>n	</a:t>
            </a:r>
            <a:r>
              <a:rPr sz="3200" spc="-5" dirty="0">
                <a:latin typeface="Courier New"/>
                <a:cs typeface="Courier New"/>
              </a:rPr>
              <a:t>fru</a:t>
            </a:r>
            <a:r>
              <a:rPr sz="3200" spc="5" dirty="0">
                <a:latin typeface="Courier New"/>
                <a:cs typeface="Courier New"/>
              </a:rPr>
              <a:t>i</a:t>
            </a:r>
            <a:r>
              <a:rPr sz="3200" spc="-5" dirty="0">
                <a:latin typeface="Courier New"/>
                <a:cs typeface="Courier New"/>
              </a:rPr>
              <a:t>ts:  print(“fruit”)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-5" dirty="0">
                <a:latin typeface="Courier New"/>
                <a:cs typeface="Courier New"/>
              </a:rPr>
              <a:t>else: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05"/>
              </a:spcBef>
            </a:pPr>
            <a:r>
              <a:rPr sz="3200" spc="-5" dirty="0">
                <a:latin typeface="Courier New"/>
                <a:cs typeface="Courier New"/>
              </a:rPr>
              <a:t>print(“not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fruit”)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92621" y="2509875"/>
            <a:ext cx="5400040" cy="2493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720" marR="5080" indent="-795655">
              <a:lnSpc>
                <a:spcPct val="126600"/>
              </a:lnSpc>
              <a:spcBef>
                <a:spcPts val="95"/>
              </a:spcBef>
            </a:pPr>
            <a:r>
              <a:rPr sz="3200" spc="-5" dirty="0">
                <a:latin typeface="Courier New"/>
                <a:cs typeface="Courier New"/>
              </a:rPr>
              <a:t>if “potato” in fruits:  print(“fruit”)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-5" dirty="0">
                <a:latin typeface="Courier New"/>
                <a:cs typeface="Courier New"/>
              </a:rPr>
              <a:t>else:</a:t>
            </a:r>
            <a:endParaRPr sz="3200" dirty="0">
              <a:latin typeface="Courier New"/>
              <a:cs typeface="Courier New"/>
            </a:endParaRPr>
          </a:p>
          <a:p>
            <a:pPr marL="807720">
              <a:lnSpc>
                <a:spcPct val="100000"/>
              </a:lnSpc>
              <a:spcBef>
                <a:spcPts val="1005"/>
              </a:spcBef>
            </a:pPr>
            <a:r>
              <a:rPr sz="3200" spc="-5" dirty="0">
                <a:latin typeface="Courier New"/>
                <a:cs typeface="Courier New"/>
              </a:rPr>
              <a:t>print(“not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fruit”)</a:t>
            </a:r>
          </a:p>
        </p:txBody>
      </p:sp>
      <p:sp>
        <p:nvSpPr>
          <p:cNvPr id="6" name="object 6"/>
          <p:cNvSpPr/>
          <p:nvPr/>
        </p:nvSpPr>
        <p:spPr>
          <a:xfrm>
            <a:off x="6233159" y="2646933"/>
            <a:ext cx="30480" cy="3327400"/>
          </a:xfrm>
          <a:custGeom>
            <a:avLst/>
            <a:gdLst/>
            <a:ahLst/>
            <a:cxnLst/>
            <a:rect l="l" t="t" r="r" b="b"/>
            <a:pathLst>
              <a:path w="30479" h="3327400">
                <a:moveTo>
                  <a:pt x="0" y="0"/>
                </a:moveTo>
                <a:lnTo>
                  <a:pt x="30479" y="3327171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59" y="1074165"/>
            <a:ext cx="6555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3200" spc="-105" dirty="0">
                <a:latin typeface="Arial"/>
                <a:cs typeface="Arial"/>
              </a:rPr>
              <a:t>compute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90" dirty="0">
                <a:latin typeface="Arial"/>
                <a:cs typeface="Arial"/>
              </a:rPr>
              <a:t>sum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0" dirty="0">
                <a:latin typeface="Arial"/>
                <a:cs typeface="Arial"/>
              </a:rPr>
              <a:t>elements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00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45" dirty="0">
                <a:latin typeface="Arial"/>
                <a:cs typeface="Arial"/>
              </a:rPr>
              <a:t>list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5464251"/>
            <a:ext cx="6271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3200" spc="-30" dirty="0">
                <a:solidFill>
                  <a:srgbClr val="404040"/>
                </a:solidFill>
                <a:latin typeface="Arial"/>
                <a:cs typeface="Arial"/>
              </a:rPr>
              <a:t>both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would 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give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out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spc="-5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25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3200" spc="-7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293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Iterating </a:t>
            </a:r>
            <a:r>
              <a:rPr sz="4800" spc="-175" dirty="0"/>
              <a:t>through </a:t>
            </a:r>
            <a:r>
              <a:rPr sz="4800" spc="-415" dirty="0"/>
              <a:t>a</a:t>
            </a:r>
            <a:r>
              <a:rPr sz="4800" spc="-780" dirty="0"/>
              <a:t> </a:t>
            </a:r>
            <a:r>
              <a:rPr sz="4800" spc="-135" dirty="0"/>
              <a:t>list</a:t>
            </a:r>
            <a:endParaRPr sz="4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22</a:t>
            </a:fld>
            <a:endParaRPr spc="-130" dirty="0"/>
          </a:p>
        </p:txBody>
      </p:sp>
      <p:sp>
        <p:nvSpPr>
          <p:cNvPr id="5" name="object 5"/>
          <p:cNvSpPr txBox="1"/>
          <p:nvPr/>
        </p:nvSpPr>
        <p:spPr>
          <a:xfrm>
            <a:off x="441451" y="1734327"/>
            <a:ext cx="5645150" cy="311086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200" dirty="0">
                <a:latin typeface="Courier New"/>
                <a:cs typeface="Courier New"/>
              </a:rPr>
              <a:t>L =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[22,33,44,55]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latin typeface="Courier New"/>
                <a:cs typeface="Courier New"/>
              </a:rPr>
              <a:t>total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</a:p>
          <a:p>
            <a:pPr marL="808355" marR="5080" indent="-796290">
              <a:lnSpc>
                <a:spcPct val="126299"/>
              </a:lnSpc>
              <a:spcBef>
                <a:spcPts val="10"/>
              </a:spcBef>
            </a:pPr>
            <a:r>
              <a:rPr sz="3200" spc="-5" dirty="0">
                <a:latin typeface="Courier New"/>
                <a:cs typeface="Courier New"/>
              </a:rPr>
              <a:t>for </a:t>
            </a:r>
            <a:r>
              <a:rPr sz="3200" dirty="0">
                <a:latin typeface="Courier New"/>
                <a:cs typeface="Courier New"/>
              </a:rPr>
              <a:t>i </a:t>
            </a:r>
            <a:r>
              <a:rPr sz="3200" spc="-5" dirty="0">
                <a:latin typeface="Courier New"/>
                <a:cs typeface="Courier New"/>
              </a:rPr>
              <a:t>in range(len(L)):  total +=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L[i]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latin typeface="Courier New"/>
                <a:cs typeface="Courier New"/>
              </a:rPr>
              <a:t>print(total)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2621" y="1703847"/>
            <a:ext cx="4485640" cy="311086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L =</a:t>
            </a:r>
            <a:r>
              <a:rPr sz="32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[22,33,44,55]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total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32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3200" dirty="0">
              <a:latin typeface="Courier New"/>
              <a:cs typeface="Courier New"/>
            </a:endParaRPr>
          </a:p>
          <a:p>
            <a:pPr marL="807720" marR="5080" indent="-795655">
              <a:lnSpc>
                <a:spcPct val="126299"/>
              </a:lnSpc>
              <a:spcBef>
                <a:spcPts val="10"/>
              </a:spcBef>
            </a:pP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for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numb</a:t>
            </a:r>
            <a:r>
              <a:rPr lang="en-AU" sz="3200" spc="-5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3200" spc="-5" dirty="0" err="1">
                <a:solidFill>
                  <a:srgbClr val="404040"/>
                </a:solidFill>
                <a:latin typeface="Courier New"/>
                <a:cs typeface="Courier New"/>
              </a:rPr>
              <a:t>er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C000"/>
                </a:solidFill>
                <a:latin typeface="Courier New"/>
                <a:cs typeface="Courier New"/>
              </a:rPr>
              <a:t>in </a:t>
            </a:r>
            <a:r>
              <a:rPr sz="3200" spc="5" dirty="0">
                <a:solidFill>
                  <a:srgbClr val="404040"/>
                </a:solidFill>
                <a:latin typeface="Courier New"/>
                <a:cs typeface="Courier New"/>
              </a:rPr>
              <a:t>L: 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total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+=</a:t>
            </a:r>
            <a:r>
              <a:rPr sz="32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number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(total)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3159" y="1808733"/>
            <a:ext cx="30480" cy="3327400"/>
          </a:xfrm>
          <a:custGeom>
            <a:avLst/>
            <a:gdLst/>
            <a:ahLst/>
            <a:cxnLst/>
            <a:rect l="l" t="t" r="r" b="b"/>
            <a:pathLst>
              <a:path w="30479" h="3327400">
                <a:moveTo>
                  <a:pt x="0" y="0"/>
                </a:moveTo>
                <a:lnTo>
                  <a:pt x="30479" y="3327146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553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94" dirty="0"/>
              <a:t>T</a:t>
            </a:r>
            <a:r>
              <a:rPr sz="4800" spc="-229" dirty="0"/>
              <a:t>up</a:t>
            </a:r>
            <a:r>
              <a:rPr sz="4800" spc="-65" dirty="0"/>
              <a:t>l</a:t>
            </a:r>
            <a:r>
              <a:rPr sz="4800" spc="-345" dirty="0"/>
              <a:t>e</a:t>
            </a:r>
            <a:r>
              <a:rPr sz="4800" spc="-545" dirty="0"/>
              <a:t>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67665" indent="-337820">
              <a:lnSpc>
                <a:spcPct val="100000"/>
              </a:lnSpc>
              <a:spcBef>
                <a:spcPts val="1105"/>
              </a:spcBef>
              <a:buChar char="•"/>
              <a:tabLst>
                <a:tab pos="367665" algn="l"/>
                <a:tab pos="368300" algn="l"/>
              </a:tabLst>
            </a:pPr>
            <a:r>
              <a:rPr spc="-175" dirty="0">
                <a:solidFill>
                  <a:schemeClr val="tx1"/>
                </a:solidFill>
              </a:rPr>
              <a:t>an </a:t>
            </a:r>
            <a:r>
              <a:rPr spc="-95" dirty="0">
                <a:solidFill>
                  <a:schemeClr val="tx1"/>
                </a:solidFill>
              </a:rPr>
              <a:t>ordered </a:t>
            </a:r>
            <a:r>
              <a:rPr spc="-185" dirty="0">
                <a:solidFill>
                  <a:schemeClr val="tx1"/>
                </a:solidFill>
              </a:rPr>
              <a:t>sequence </a:t>
            </a:r>
            <a:r>
              <a:rPr spc="-5" dirty="0">
                <a:solidFill>
                  <a:schemeClr val="tx1"/>
                </a:solidFill>
              </a:rPr>
              <a:t>of</a:t>
            </a:r>
            <a:r>
              <a:rPr spc="-235" dirty="0">
                <a:solidFill>
                  <a:schemeClr val="tx1"/>
                </a:solidFill>
              </a:rPr>
              <a:t> </a:t>
            </a:r>
            <a:r>
              <a:rPr spc="-120" dirty="0">
                <a:solidFill>
                  <a:schemeClr val="tx1"/>
                </a:solidFill>
              </a:rPr>
              <a:t>elements</a:t>
            </a:r>
          </a:p>
          <a:p>
            <a:pPr marL="367665" indent="-337820">
              <a:lnSpc>
                <a:spcPct val="100000"/>
              </a:lnSpc>
              <a:spcBef>
                <a:spcPts val="1010"/>
              </a:spcBef>
              <a:buChar char="•"/>
              <a:tabLst>
                <a:tab pos="367665" algn="l"/>
                <a:tab pos="368300" algn="l"/>
              </a:tabLst>
            </a:pPr>
            <a:r>
              <a:rPr spc="-204" dirty="0">
                <a:solidFill>
                  <a:schemeClr val="tx1"/>
                </a:solidFill>
              </a:rPr>
              <a:t>can </a:t>
            </a:r>
            <a:r>
              <a:rPr spc="-105" dirty="0">
                <a:solidFill>
                  <a:schemeClr val="tx1"/>
                </a:solidFill>
              </a:rPr>
              <a:t>mix </a:t>
            </a:r>
            <a:r>
              <a:rPr spc="-85" dirty="0">
                <a:solidFill>
                  <a:schemeClr val="tx1"/>
                </a:solidFill>
              </a:rPr>
              <a:t>element</a:t>
            </a:r>
            <a:r>
              <a:rPr spc="-190" dirty="0">
                <a:solidFill>
                  <a:schemeClr val="tx1"/>
                </a:solidFill>
              </a:rPr>
              <a:t> </a:t>
            </a:r>
            <a:r>
              <a:rPr spc="-120" dirty="0">
                <a:solidFill>
                  <a:schemeClr val="tx1"/>
                </a:solidFill>
              </a:rPr>
              <a:t>types</a:t>
            </a:r>
          </a:p>
          <a:p>
            <a:pPr marL="367665" indent="-337820">
              <a:lnSpc>
                <a:spcPct val="100000"/>
              </a:lnSpc>
              <a:spcBef>
                <a:spcPts val="1019"/>
              </a:spcBef>
              <a:buChar char="•"/>
              <a:tabLst>
                <a:tab pos="367665" algn="l"/>
                <a:tab pos="368300" algn="l"/>
              </a:tabLst>
            </a:pPr>
            <a:r>
              <a:rPr spc="-90" dirty="0">
                <a:solidFill>
                  <a:schemeClr val="tx1"/>
                </a:solidFill>
              </a:rPr>
              <a:t>tuples </a:t>
            </a:r>
            <a:r>
              <a:rPr spc="-160" dirty="0">
                <a:solidFill>
                  <a:schemeClr val="tx1"/>
                </a:solidFill>
              </a:rPr>
              <a:t>once </a:t>
            </a:r>
            <a:r>
              <a:rPr spc="-120" dirty="0">
                <a:solidFill>
                  <a:schemeClr val="tx1"/>
                </a:solidFill>
              </a:rPr>
              <a:t>created </a:t>
            </a:r>
            <a:r>
              <a:rPr spc="-105" dirty="0">
                <a:solidFill>
                  <a:schemeClr val="tx1"/>
                </a:solidFill>
              </a:rPr>
              <a:t>cannot </a:t>
            </a:r>
            <a:r>
              <a:rPr spc="-145" dirty="0">
                <a:solidFill>
                  <a:schemeClr val="tx1"/>
                </a:solidFill>
              </a:rPr>
              <a:t>be </a:t>
            </a:r>
            <a:r>
              <a:rPr spc="-170" dirty="0">
                <a:solidFill>
                  <a:schemeClr val="tx1"/>
                </a:solidFill>
              </a:rPr>
              <a:t>changed, </a:t>
            </a:r>
            <a:r>
              <a:rPr spc="-90" dirty="0">
                <a:solidFill>
                  <a:schemeClr val="tx1"/>
                </a:solidFill>
              </a:rPr>
              <a:t>tuples </a:t>
            </a:r>
            <a:r>
              <a:rPr spc="-140" dirty="0">
                <a:solidFill>
                  <a:schemeClr val="tx1"/>
                </a:solidFill>
              </a:rPr>
              <a:t>are</a:t>
            </a:r>
            <a:r>
              <a:rPr spc="-475" dirty="0">
                <a:solidFill>
                  <a:schemeClr val="tx1"/>
                </a:solidFill>
              </a:rPr>
              <a:t> </a:t>
            </a:r>
            <a:r>
              <a:rPr spc="-75" dirty="0">
                <a:solidFill>
                  <a:schemeClr val="tx1"/>
                </a:solidFill>
              </a:rPr>
              <a:t>immutable</a:t>
            </a:r>
          </a:p>
          <a:p>
            <a:pPr marL="367665" indent="-337820">
              <a:lnSpc>
                <a:spcPct val="100000"/>
              </a:lnSpc>
              <a:spcBef>
                <a:spcPts val="985"/>
              </a:spcBef>
              <a:buChar char="•"/>
              <a:tabLst>
                <a:tab pos="367665" algn="l"/>
                <a:tab pos="368300" algn="l"/>
              </a:tabLst>
            </a:pPr>
            <a:r>
              <a:rPr spc="-114" dirty="0">
                <a:solidFill>
                  <a:schemeClr val="tx1"/>
                </a:solidFill>
              </a:rPr>
              <a:t>represented </a:t>
            </a:r>
            <a:r>
              <a:rPr spc="20" dirty="0">
                <a:solidFill>
                  <a:schemeClr val="tx1"/>
                </a:solidFill>
              </a:rPr>
              <a:t>with </a:t>
            </a:r>
            <a:r>
              <a:rPr spc="-150" dirty="0">
                <a:solidFill>
                  <a:schemeClr val="tx1"/>
                </a:solidFill>
              </a:rPr>
              <a:t>parentheses</a:t>
            </a:r>
            <a:r>
              <a:rPr spc="-450" dirty="0">
                <a:solidFill>
                  <a:schemeClr val="tx1"/>
                </a:solidFill>
              </a:rPr>
              <a:t> </a:t>
            </a:r>
            <a:r>
              <a:rPr spc="-95" dirty="0">
                <a:solidFill>
                  <a:schemeClr val="tx1"/>
                </a:solidFill>
              </a:rPr>
              <a:t>()</a:t>
            </a:r>
          </a:p>
          <a:p>
            <a:pPr marL="825500">
              <a:lnSpc>
                <a:spcPct val="100000"/>
              </a:lnSpc>
              <a:spcBef>
                <a:spcPts val="975"/>
              </a:spcBef>
            </a:pP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te = () </a:t>
            </a:r>
            <a:r>
              <a:rPr spc="-5" dirty="0">
                <a:solidFill>
                  <a:schemeClr val="tx1"/>
                </a:solidFill>
                <a:latin typeface="Courier New"/>
                <a:cs typeface="Courier New"/>
              </a:rPr>
              <a:t>#empty</a:t>
            </a:r>
            <a:r>
              <a:rPr spc="-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chemeClr val="tx1"/>
                </a:solidFill>
                <a:latin typeface="Courier New"/>
                <a:cs typeface="Courier New"/>
              </a:rPr>
              <a:t>tuple</a:t>
            </a:r>
          </a:p>
          <a:p>
            <a:pPr marL="825500" marR="5080">
              <a:lnSpc>
                <a:spcPct val="126200"/>
              </a:lnSpc>
              <a:spcBef>
                <a:spcPts val="10"/>
              </a:spcBef>
            </a:pP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t = </a:t>
            </a:r>
            <a:r>
              <a:rPr spc="-5" dirty="0">
                <a:solidFill>
                  <a:schemeClr val="tx1"/>
                </a:solidFill>
                <a:latin typeface="Courier New"/>
                <a:cs typeface="Courier New"/>
              </a:rPr>
              <a:t>(“python”,3,5) #a 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tuple </a:t>
            </a:r>
            <a:r>
              <a:rPr spc="-5" dirty="0">
                <a:solidFill>
                  <a:schemeClr val="tx1"/>
                </a:solidFill>
                <a:latin typeface="Courier New"/>
                <a:cs typeface="Courier New"/>
              </a:rPr>
              <a:t>with 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3 </a:t>
            </a:r>
            <a:r>
              <a:rPr spc="-5" dirty="0">
                <a:solidFill>
                  <a:schemeClr val="tx1"/>
                </a:solidFill>
                <a:latin typeface="Courier New"/>
                <a:cs typeface="Courier New"/>
              </a:rPr>
              <a:t>elements  print(len(t))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pc="5" dirty="0">
                <a:solidFill>
                  <a:schemeClr val="tx1"/>
                </a:solidFill>
                <a:latin typeface="Courier New"/>
                <a:cs typeface="Courier New"/>
              </a:rPr>
              <a:t>#3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23</a:t>
            </a:fld>
            <a:endParaRPr spc="-13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3874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90" dirty="0"/>
              <a:t>Indices </a:t>
            </a:r>
            <a:r>
              <a:rPr sz="4800" spc="-120" dirty="0"/>
              <a:t>in</a:t>
            </a:r>
            <a:r>
              <a:rPr sz="4800" spc="-459" dirty="0"/>
              <a:t> </a:t>
            </a:r>
            <a:r>
              <a:rPr sz="4800" spc="-204" dirty="0"/>
              <a:t>tuples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54848"/>
            <a:ext cx="10287000" cy="370649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40" dirty="0">
                <a:latin typeface="Arial"/>
                <a:cs typeface="Arial"/>
              </a:rPr>
              <a:t>Indexing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25" dirty="0">
                <a:latin typeface="Arial"/>
                <a:cs typeface="Arial"/>
              </a:rPr>
              <a:t>same </a:t>
            </a:r>
            <a:r>
              <a:rPr sz="3200" spc="-295" dirty="0">
                <a:latin typeface="Arial"/>
                <a:cs typeface="Arial"/>
              </a:rPr>
              <a:t>as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05" dirty="0">
                <a:latin typeface="Arial"/>
                <a:cs typeface="Arial"/>
              </a:rPr>
              <a:t>lists,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i="1" spc="-180" dirty="0">
                <a:latin typeface="Trebuchet MS"/>
                <a:cs typeface="Trebuchet MS"/>
              </a:rPr>
              <a:t>tuples </a:t>
            </a:r>
            <a:r>
              <a:rPr sz="3200" i="1" spc="-160" dirty="0">
                <a:latin typeface="Trebuchet MS"/>
                <a:cs typeface="Trebuchet MS"/>
              </a:rPr>
              <a:t>are</a:t>
            </a:r>
            <a:r>
              <a:rPr sz="3200" i="1" spc="-415" dirty="0">
                <a:latin typeface="Trebuchet MS"/>
                <a:cs typeface="Trebuchet MS"/>
              </a:rPr>
              <a:t> </a:t>
            </a:r>
            <a:r>
              <a:rPr sz="3200" i="1" spc="-185" dirty="0">
                <a:latin typeface="Trebuchet MS"/>
                <a:cs typeface="Trebuchet MS"/>
              </a:rPr>
              <a:t>immutable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3200" dirty="0">
                <a:latin typeface="Courier New"/>
                <a:cs typeface="Courier New"/>
              </a:rPr>
              <a:t>t =</a:t>
            </a:r>
            <a:r>
              <a:rPr sz="3200" spc="-5" dirty="0">
                <a:latin typeface="Courier New"/>
                <a:cs typeface="Courier New"/>
              </a:rPr>
              <a:t> (1,23,43,4)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latin typeface="Courier New"/>
                <a:cs typeface="Courier New"/>
              </a:rPr>
              <a:t>print(t[0])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#1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200" spc="-5" dirty="0">
                <a:latin typeface="Courier New"/>
                <a:cs typeface="Courier New"/>
              </a:rPr>
              <a:t>print(t[-1])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#4</a:t>
            </a: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ct val="126600"/>
              </a:lnSpc>
            </a:pPr>
            <a:r>
              <a:rPr sz="3200" dirty="0">
                <a:latin typeface="Courier New"/>
                <a:cs typeface="Courier New"/>
              </a:rPr>
              <a:t>t[1] = 4 </a:t>
            </a:r>
            <a:r>
              <a:rPr sz="3200" spc="-5" dirty="0">
                <a:latin typeface="Courier New"/>
                <a:cs typeface="Courier New"/>
              </a:rPr>
              <a:t>#gives error, can’t modify tuples  t.append(12) #error, can’t modify</a:t>
            </a:r>
            <a:r>
              <a:rPr sz="3200" spc="6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tuples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676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Iterating </a:t>
            </a:r>
            <a:r>
              <a:rPr sz="4800" spc="-175" dirty="0"/>
              <a:t>through</a:t>
            </a:r>
            <a:r>
              <a:rPr sz="4800" spc="-610" dirty="0"/>
              <a:t> </a:t>
            </a:r>
            <a:r>
              <a:rPr sz="4800" spc="-204" dirty="0"/>
              <a:t>tuples</a:t>
            </a:r>
            <a:endParaRPr sz="4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25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5448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works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200" spc="-225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way </a:t>
            </a:r>
            <a:r>
              <a:rPr sz="3200" spc="-30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3200" spc="-1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32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4873878"/>
            <a:ext cx="1041400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0520" marR="5080" indent="-337820">
              <a:lnSpc>
                <a:spcPts val="3460"/>
              </a:lnSpc>
              <a:spcBef>
                <a:spcPts val="5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75" dirty="0">
                <a:latin typeface="Arial"/>
                <a:cs typeface="Arial"/>
              </a:rPr>
              <a:t>since </a:t>
            </a:r>
            <a:r>
              <a:rPr sz="3200" spc="-90" dirty="0">
                <a:latin typeface="Arial"/>
                <a:cs typeface="Arial"/>
              </a:rPr>
              <a:t>tuples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75" dirty="0">
                <a:latin typeface="Arial"/>
                <a:cs typeface="Arial"/>
              </a:rPr>
              <a:t>immutable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05" dirty="0">
                <a:latin typeface="Arial"/>
                <a:cs typeface="Arial"/>
              </a:rPr>
              <a:t>cannot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60" dirty="0">
                <a:latin typeface="Arial"/>
                <a:cs typeface="Arial"/>
              </a:rPr>
              <a:t>modified, </a:t>
            </a:r>
            <a:r>
              <a:rPr sz="3200" spc="-75" dirty="0">
                <a:latin typeface="Arial"/>
                <a:cs typeface="Arial"/>
              </a:rPr>
              <a:t>they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14" dirty="0">
                <a:latin typeface="Arial"/>
                <a:cs typeface="Arial"/>
              </a:rPr>
              <a:t>useful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95" dirty="0">
                <a:latin typeface="Arial"/>
                <a:cs typeface="Arial"/>
              </a:rPr>
              <a:t>storing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constants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451" y="1932787"/>
            <a:ext cx="5645150" cy="189731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200" dirty="0">
                <a:latin typeface="Courier New"/>
                <a:cs typeface="Courier New"/>
              </a:rPr>
              <a:t>T =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(22,33,44,55)</a:t>
            </a:r>
            <a:endParaRPr sz="3200" dirty="0">
              <a:latin typeface="Courier New"/>
              <a:cs typeface="Courier New"/>
            </a:endParaRPr>
          </a:p>
          <a:p>
            <a:pPr marL="808355" marR="5080" indent="-796290">
              <a:lnSpc>
                <a:spcPts val="4860"/>
              </a:lnSpc>
              <a:spcBef>
                <a:spcPts val="330"/>
              </a:spcBef>
            </a:pPr>
            <a:r>
              <a:rPr sz="3200" spc="-5" dirty="0">
                <a:latin typeface="Courier New"/>
                <a:cs typeface="Courier New"/>
              </a:rPr>
              <a:t>for </a:t>
            </a:r>
            <a:r>
              <a:rPr sz="3200" dirty="0">
                <a:latin typeface="Courier New"/>
                <a:cs typeface="Courier New"/>
              </a:rPr>
              <a:t>i </a:t>
            </a:r>
            <a:r>
              <a:rPr sz="3200" spc="-5" dirty="0">
                <a:latin typeface="Courier New"/>
                <a:cs typeface="Courier New"/>
              </a:rPr>
              <a:t>in range(len(T)):  print(T[i])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2621" y="1917547"/>
            <a:ext cx="4177665" cy="189731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200" dirty="0">
                <a:latin typeface="Courier New"/>
                <a:cs typeface="Courier New"/>
              </a:rPr>
              <a:t>T =</a:t>
            </a:r>
            <a:r>
              <a:rPr sz="3200" spc="-5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(22,33,44,55)</a:t>
            </a:r>
            <a:endParaRPr sz="3200" dirty="0">
              <a:latin typeface="Courier New"/>
              <a:cs typeface="Courier New"/>
            </a:endParaRPr>
          </a:p>
          <a:p>
            <a:pPr marL="807720" marR="186055" indent="-795655">
              <a:lnSpc>
                <a:spcPts val="4860"/>
              </a:lnSpc>
              <a:spcBef>
                <a:spcPts val="330"/>
              </a:spcBef>
            </a:pPr>
            <a:r>
              <a:rPr sz="3200" spc="-5" dirty="0">
                <a:latin typeface="Courier New"/>
                <a:cs typeface="Courier New"/>
              </a:rPr>
              <a:t>for number </a:t>
            </a:r>
            <a:r>
              <a:rPr sz="3200" dirty="0">
                <a:latin typeface="Courier New"/>
                <a:cs typeface="Courier New"/>
              </a:rPr>
              <a:t>in </a:t>
            </a:r>
            <a:r>
              <a:rPr sz="3200" spc="5" dirty="0">
                <a:latin typeface="Courier New"/>
                <a:cs typeface="Courier New"/>
              </a:rPr>
              <a:t>T:  </a:t>
            </a:r>
            <a:r>
              <a:rPr sz="3200" spc="-5" dirty="0">
                <a:latin typeface="Courier New"/>
                <a:cs typeface="Courier New"/>
              </a:rPr>
              <a:t>prin</a:t>
            </a:r>
            <a:r>
              <a:rPr sz="3200" dirty="0">
                <a:latin typeface="Courier New"/>
                <a:cs typeface="Courier New"/>
              </a:rPr>
              <a:t>t</a:t>
            </a:r>
            <a:r>
              <a:rPr sz="3200" spc="-5" dirty="0">
                <a:latin typeface="Courier New"/>
                <a:cs typeface="Courier New"/>
              </a:rPr>
              <a:t>(nu</a:t>
            </a:r>
            <a:r>
              <a:rPr sz="3200" spc="5" dirty="0">
                <a:latin typeface="Courier New"/>
                <a:cs typeface="Courier New"/>
              </a:rPr>
              <a:t>m</a:t>
            </a:r>
            <a:r>
              <a:rPr sz="3200" spc="-5" dirty="0">
                <a:latin typeface="Courier New"/>
                <a:cs typeface="Courier New"/>
              </a:rPr>
              <a:t>ber)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3159" y="1808733"/>
            <a:ext cx="30480" cy="2763520"/>
          </a:xfrm>
          <a:custGeom>
            <a:avLst/>
            <a:gdLst/>
            <a:ahLst/>
            <a:cxnLst/>
            <a:rect l="l" t="t" r="r" b="b"/>
            <a:pathLst>
              <a:path w="30479" h="2763520">
                <a:moveTo>
                  <a:pt x="0" y="0"/>
                </a:moveTo>
                <a:lnTo>
                  <a:pt x="30479" y="2763266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669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/>
              <a:t>Tuple </a:t>
            </a:r>
            <a:r>
              <a:rPr sz="4800" spc="-430" dirty="0"/>
              <a:t>uses</a:t>
            </a:r>
            <a:r>
              <a:rPr sz="4800" spc="-360" dirty="0"/>
              <a:t> </a:t>
            </a:r>
            <a:r>
              <a:rPr sz="4800" spc="-325" dirty="0"/>
              <a:t>example</a:t>
            </a:r>
            <a:endParaRPr sz="4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26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7273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05" dirty="0">
                <a:latin typeface="Arial"/>
                <a:cs typeface="Arial"/>
              </a:rPr>
              <a:t>conveniently </a:t>
            </a:r>
            <a:r>
              <a:rPr sz="3200" spc="-190" dirty="0">
                <a:latin typeface="Arial"/>
                <a:cs typeface="Arial"/>
              </a:rPr>
              <a:t>used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lang="en-AU" sz="3200" spc="-195" dirty="0">
                <a:latin typeface="Arial"/>
                <a:cs typeface="Arial"/>
              </a:rPr>
              <a:t>swap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variable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values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2012695"/>
            <a:ext cx="1090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x 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y  y 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x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175" y="2012695"/>
            <a:ext cx="17284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temp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x  x =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y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y 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temp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068" y="2012695"/>
            <a:ext cx="279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(x,y)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(y,x)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50920" y="2140585"/>
            <a:ext cx="0" cy="1264920"/>
          </a:xfrm>
          <a:custGeom>
            <a:avLst/>
            <a:gdLst/>
            <a:ahLst/>
            <a:cxnLst/>
            <a:rect l="l" t="t" r="r" b="b"/>
            <a:pathLst>
              <a:path h="1264920">
                <a:moveTo>
                  <a:pt x="0" y="0"/>
                </a:moveTo>
                <a:lnTo>
                  <a:pt x="0" y="1264919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7119" y="2095754"/>
            <a:ext cx="0" cy="1264920"/>
          </a:xfrm>
          <a:custGeom>
            <a:avLst/>
            <a:gdLst/>
            <a:ahLst/>
            <a:cxnLst/>
            <a:rect l="l" t="t" r="r" b="b"/>
            <a:pathLst>
              <a:path h="1264920">
                <a:moveTo>
                  <a:pt x="0" y="0"/>
                </a:moveTo>
                <a:lnTo>
                  <a:pt x="0" y="126492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40925" y="2833357"/>
            <a:ext cx="668337" cy="586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0543" y="2850883"/>
            <a:ext cx="668337" cy="586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8900" y="2858135"/>
            <a:ext cx="5715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519" y="2440889"/>
            <a:ext cx="5915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40" dirty="0"/>
              <a:t>End </a:t>
            </a:r>
            <a:r>
              <a:rPr spc="-75" dirty="0"/>
              <a:t>of </a:t>
            </a:r>
            <a:r>
              <a:rPr spc="-380" dirty="0"/>
              <a:t>Lecture</a:t>
            </a:r>
            <a:r>
              <a:rPr spc="-790" dirty="0"/>
              <a:t> </a:t>
            </a:r>
            <a:r>
              <a:rPr spc="-355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20"/>
              <a:t>CC4002NI </a:t>
            </a:r>
            <a:r>
              <a:rPr spc="-245"/>
              <a:t>INFORMATION</a:t>
            </a:r>
            <a:r>
              <a:rPr spc="-80"/>
              <a:t> </a:t>
            </a:r>
            <a:r>
              <a:rPr spc="-400"/>
              <a:t>SYSTEMS</a:t>
            </a:r>
            <a:endParaRPr spc="-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12 </a:t>
            </a:r>
            <a:r>
              <a:rPr spc="-85" dirty="0"/>
              <a:t>March</a:t>
            </a:r>
            <a:r>
              <a:rPr spc="-215" dirty="0"/>
              <a:t> </a:t>
            </a:r>
            <a:r>
              <a:rPr spc="-130" dirty="0"/>
              <a:t>2018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27</a:t>
            </a:fld>
            <a:endParaRPr spc="-13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995"/>
              </a:lnSpc>
              <a:spcBef>
                <a:spcPts val="100"/>
              </a:spcBef>
            </a:pPr>
            <a:r>
              <a:rPr spc="-540" dirty="0"/>
              <a:t>Thank </a:t>
            </a:r>
            <a:r>
              <a:rPr spc="-375" dirty="0"/>
              <a:t>you</a:t>
            </a:r>
            <a:r>
              <a:rPr spc="-484" dirty="0"/>
              <a:t> </a:t>
            </a:r>
            <a:r>
              <a:rPr spc="340" dirty="0"/>
              <a:t>!</a:t>
            </a:r>
          </a:p>
          <a:p>
            <a:pPr algn="ctr">
              <a:lnSpc>
                <a:spcPts val="7995"/>
              </a:lnSpc>
            </a:pPr>
            <a:r>
              <a:rPr spc="-565" dirty="0"/>
              <a:t>Any </a:t>
            </a:r>
            <a:r>
              <a:rPr spc="-365" dirty="0"/>
              <a:t>questions</a:t>
            </a:r>
            <a:r>
              <a:rPr spc="-465" dirty="0"/>
              <a:t> </a:t>
            </a:r>
            <a:r>
              <a:rPr spc="-670" dirty="0"/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20"/>
              <a:t>CC4002NI </a:t>
            </a:r>
            <a:r>
              <a:rPr spc="-245"/>
              <a:t>INFORMATION</a:t>
            </a:r>
            <a:r>
              <a:rPr spc="-80"/>
              <a:t> </a:t>
            </a:r>
            <a:r>
              <a:rPr spc="-400"/>
              <a:t>SYSTEMS</a:t>
            </a:r>
            <a:endParaRPr spc="-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12 </a:t>
            </a:r>
            <a:r>
              <a:rPr spc="-85" dirty="0"/>
              <a:t>March</a:t>
            </a:r>
            <a:r>
              <a:rPr spc="-215" dirty="0"/>
              <a:t> </a:t>
            </a:r>
            <a:r>
              <a:rPr spc="-130" dirty="0"/>
              <a:t>2018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28</a:t>
            </a:fld>
            <a:endParaRPr spc="-1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419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00" dirty="0"/>
              <a:t>T</a:t>
            </a:r>
            <a:r>
              <a:rPr sz="4800" spc="-220" dirty="0"/>
              <a:t>o</a:t>
            </a:r>
            <a:r>
              <a:rPr sz="4800" spc="-229" dirty="0"/>
              <a:t>d</a:t>
            </a:r>
            <a:r>
              <a:rPr sz="4800" spc="-565" dirty="0"/>
              <a:t>a</a:t>
            </a:r>
            <a:r>
              <a:rPr sz="4800" spc="-285" dirty="0"/>
              <a:t>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36571"/>
            <a:ext cx="10770235" cy="23698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4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50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3200" spc="-210" dirty="0">
                <a:solidFill>
                  <a:srgbClr val="404040"/>
                </a:solidFill>
                <a:latin typeface="Arial"/>
                <a:cs typeface="Arial"/>
              </a:rPr>
              <a:t>seen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primitive 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types: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int,float,bool,string</a:t>
            </a:r>
            <a:endParaRPr sz="320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104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Introduce 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compound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32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i="1" spc="-190" dirty="0">
                <a:solidFill>
                  <a:srgbClr val="404040"/>
                </a:solidFill>
                <a:latin typeface="Trebuchet MS"/>
                <a:cs typeface="Trebuchet MS"/>
              </a:rPr>
              <a:t>Lists</a:t>
            </a:r>
            <a:endParaRPr sz="3200">
              <a:latin typeface="Trebuchet MS"/>
              <a:cs typeface="Trebuchet MS"/>
            </a:endParaRPr>
          </a:p>
          <a:p>
            <a:pPr marL="808355" lvl="1" indent="-457834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i="1" spc="-215" dirty="0">
                <a:solidFill>
                  <a:srgbClr val="404040"/>
                </a:solidFill>
                <a:latin typeface="Trebuchet MS"/>
                <a:cs typeface="Trebuchet MS"/>
              </a:rPr>
              <a:t>Tuples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8366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" dirty="0"/>
              <a:t>Iteration/Control </a:t>
            </a:r>
            <a:r>
              <a:rPr sz="4800" spc="-300" dirty="0"/>
              <a:t>Flow </a:t>
            </a:r>
            <a:r>
              <a:rPr sz="4800" spc="-280" dirty="0"/>
              <a:t>– </a:t>
            </a:r>
            <a:r>
              <a:rPr sz="4800" spc="-35" dirty="0">
                <a:latin typeface="Courier New"/>
                <a:cs typeface="Courier New"/>
              </a:rPr>
              <a:t>for</a:t>
            </a:r>
            <a:r>
              <a:rPr sz="4800" spc="-2285" dirty="0">
                <a:latin typeface="Courier New"/>
                <a:cs typeface="Courier New"/>
              </a:rPr>
              <a:t> </a:t>
            </a:r>
            <a:r>
              <a:rPr sz="4800" spc="-260" dirty="0"/>
              <a:t>loops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972" y="1105662"/>
            <a:ext cx="7851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50" dirty="0">
                <a:solidFill>
                  <a:srgbClr val="404040"/>
                </a:solidFill>
                <a:latin typeface="Arial"/>
                <a:cs typeface="Arial"/>
              </a:rPr>
              <a:t>iterate </a:t>
            </a:r>
            <a:r>
              <a:rPr sz="3200" spc="-80" dirty="0">
                <a:solidFill>
                  <a:srgbClr val="404040"/>
                </a:solidFill>
                <a:latin typeface="Arial"/>
                <a:cs typeface="Arial"/>
              </a:rPr>
              <a:t>(loop) </a:t>
            </a:r>
            <a:r>
              <a:rPr sz="3200" spc="-70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numbers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6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sequence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804" y="2156561"/>
            <a:ext cx="6866255" cy="172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2448560" indent="-914400">
              <a:lnSpc>
                <a:spcPct val="116199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for </a:t>
            </a:r>
            <a:r>
              <a:rPr sz="3200" dirty="0">
                <a:latin typeface="Courier New"/>
                <a:cs typeface="Courier New"/>
              </a:rPr>
              <a:t>i </a:t>
            </a:r>
            <a:r>
              <a:rPr sz="3200" spc="-5" dirty="0">
                <a:latin typeface="Courier New"/>
                <a:cs typeface="Courier New"/>
              </a:rPr>
              <a:t>in range(5):  print(i)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latin typeface="Courier New"/>
                <a:cs typeface="Courier New"/>
              </a:rPr>
              <a:t>#for </a:t>
            </a:r>
            <a:r>
              <a:rPr sz="3200" spc="-5" dirty="0">
                <a:latin typeface="Courier New"/>
                <a:cs typeface="Courier New"/>
              </a:rPr>
              <a:t>&lt;variable&gt; </a:t>
            </a:r>
            <a:r>
              <a:rPr sz="3200" dirty="0">
                <a:latin typeface="Courier New"/>
                <a:cs typeface="Courier New"/>
              </a:rPr>
              <a:t>in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range(n):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804" y="3860647"/>
            <a:ext cx="387096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3200" dirty="0">
                <a:latin typeface="Courier New"/>
                <a:cs typeface="Courier New"/>
              </a:rPr>
              <a:t>#	</a:t>
            </a:r>
            <a:r>
              <a:rPr sz="3200" spc="-5" dirty="0">
                <a:latin typeface="Courier New"/>
                <a:cs typeface="Courier New"/>
              </a:rPr>
              <a:t>&lt;express</a:t>
            </a:r>
            <a:r>
              <a:rPr sz="3200" spc="5" dirty="0">
                <a:latin typeface="Courier New"/>
                <a:cs typeface="Courier New"/>
              </a:rPr>
              <a:t>i</a:t>
            </a:r>
            <a:r>
              <a:rPr sz="3200" spc="-5" dirty="0">
                <a:latin typeface="Courier New"/>
                <a:cs typeface="Courier New"/>
              </a:rPr>
              <a:t>on&gt;  </a:t>
            </a:r>
            <a:r>
              <a:rPr sz="3200" dirty="0">
                <a:latin typeface="Courier New"/>
                <a:cs typeface="Courier New"/>
              </a:rPr>
              <a:t>#	</a:t>
            </a:r>
            <a:r>
              <a:rPr sz="3200" spc="-5" dirty="0">
                <a:latin typeface="Courier New"/>
                <a:cs typeface="Courier New"/>
              </a:rPr>
              <a:t>...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804" y="5074742"/>
            <a:ext cx="93116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#range generates numbers </a:t>
            </a:r>
            <a:r>
              <a:rPr sz="3200" dirty="0">
                <a:latin typeface="Courier New"/>
                <a:cs typeface="Courier New"/>
              </a:rPr>
              <a:t>from 0 to</a:t>
            </a:r>
            <a:r>
              <a:rPr sz="3200" spc="30" dirty="0">
                <a:latin typeface="Courier New"/>
                <a:cs typeface="Courier New"/>
              </a:rPr>
              <a:t> </a:t>
            </a:r>
            <a:r>
              <a:rPr sz="3200" spc="5" dirty="0">
                <a:latin typeface="Courier New"/>
                <a:cs typeface="Courier New"/>
              </a:rPr>
              <a:t>n-1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2109" y="1843481"/>
            <a:ext cx="75692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00000"/>
                </a:solidFill>
                <a:latin typeface="Courier New"/>
                <a:cs typeface="Courier New"/>
              </a:rPr>
              <a:t>&gt;&gt;&gt;  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35040" y="2770885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2385314" y="0"/>
                </a:moveTo>
                <a:lnTo>
                  <a:pt x="2385314" y="163702"/>
                </a:lnTo>
                <a:lnTo>
                  <a:pt x="0" y="163702"/>
                </a:lnTo>
                <a:lnTo>
                  <a:pt x="0" y="491109"/>
                </a:lnTo>
                <a:lnTo>
                  <a:pt x="2385314" y="491109"/>
                </a:lnTo>
                <a:lnTo>
                  <a:pt x="2385314" y="654812"/>
                </a:lnTo>
                <a:lnTo>
                  <a:pt x="2712719" y="327405"/>
                </a:lnTo>
                <a:lnTo>
                  <a:pt x="2385314" y="0"/>
                </a:lnTo>
                <a:close/>
              </a:path>
            </a:pathLst>
          </a:custGeom>
          <a:solidFill>
            <a:srgbClr val="F3B5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5040" y="2770885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0" y="163702"/>
                </a:moveTo>
                <a:lnTo>
                  <a:pt x="2385314" y="163702"/>
                </a:lnTo>
                <a:lnTo>
                  <a:pt x="2385314" y="0"/>
                </a:lnTo>
                <a:lnTo>
                  <a:pt x="2712719" y="327405"/>
                </a:lnTo>
                <a:lnTo>
                  <a:pt x="2385314" y="654812"/>
                </a:lnTo>
                <a:lnTo>
                  <a:pt x="2385314" y="491109"/>
                </a:lnTo>
                <a:lnTo>
                  <a:pt x="0" y="491109"/>
                </a:lnTo>
                <a:lnTo>
                  <a:pt x="0" y="163702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195834"/>
            <a:ext cx="792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latin typeface="Courier New"/>
                <a:cs typeface="Courier New"/>
              </a:rPr>
              <a:t>range(start,stop,step)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168400"/>
            <a:ext cx="8601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default 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values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start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 0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step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32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4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1487271"/>
            <a:ext cx="7199630" cy="371284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1085"/>
              </a:spcBef>
            </a:pPr>
            <a:r>
              <a:rPr sz="3200" spc="-30" dirty="0">
                <a:latin typeface="Arial"/>
                <a:cs typeface="Arial"/>
              </a:rPr>
              <a:t>both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60" dirty="0">
                <a:latin typeface="Arial"/>
                <a:cs typeface="Arial"/>
              </a:rPr>
              <a:t>optional,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overwritten</a:t>
            </a:r>
            <a:endParaRPr sz="3200" dirty="0">
              <a:latin typeface="Arial"/>
              <a:cs typeface="Arial"/>
            </a:endParaRPr>
          </a:p>
          <a:p>
            <a:pPr marL="350520" marR="1895475" indent="-350520">
              <a:lnSpc>
                <a:spcPct val="125299"/>
              </a:lnSpc>
              <a:spcBef>
                <a:spcPts val="1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65" dirty="0">
                <a:latin typeface="Arial"/>
                <a:cs typeface="Arial"/>
              </a:rPr>
              <a:t>loop </a:t>
            </a:r>
            <a:r>
              <a:rPr sz="3200" dirty="0">
                <a:latin typeface="Arial"/>
                <a:cs typeface="Arial"/>
              </a:rPr>
              <a:t>until </a:t>
            </a:r>
            <a:r>
              <a:rPr sz="3200" spc="-145" dirty="0">
                <a:latin typeface="Arial"/>
                <a:cs typeface="Arial"/>
              </a:rPr>
              <a:t>value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5" dirty="0">
                <a:latin typeface="Courier New"/>
                <a:cs typeface="Courier New"/>
              </a:rPr>
              <a:t>stop </a:t>
            </a:r>
            <a:r>
              <a:rPr sz="3200" dirty="0">
                <a:latin typeface="Courier New"/>
                <a:cs typeface="Courier New"/>
              </a:rPr>
              <a:t>–</a:t>
            </a:r>
            <a:r>
              <a:rPr sz="3200" spc="-2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  </a:t>
            </a:r>
            <a:r>
              <a:rPr sz="3200" spc="-5" dirty="0">
                <a:latin typeface="Courier New"/>
                <a:cs typeface="Courier New"/>
              </a:rPr>
              <a:t>mysum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</a:p>
          <a:p>
            <a:pPr marL="1722755" marR="1252220" indent="-914400">
              <a:lnSpc>
                <a:spcPts val="4860"/>
              </a:lnSpc>
              <a:spcBef>
                <a:spcPts val="320"/>
              </a:spcBef>
            </a:pPr>
            <a:r>
              <a:rPr sz="3200" dirty="0">
                <a:latin typeface="Courier New"/>
                <a:cs typeface="Courier New"/>
              </a:rPr>
              <a:t>for i in </a:t>
            </a:r>
            <a:r>
              <a:rPr sz="3200" spc="-5" dirty="0">
                <a:latin typeface="Courier New"/>
                <a:cs typeface="Courier New"/>
              </a:rPr>
              <a:t>range(5,10):  mysum </a:t>
            </a:r>
            <a:r>
              <a:rPr sz="3200" dirty="0">
                <a:latin typeface="Courier New"/>
                <a:cs typeface="Courier New"/>
              </a:rPr>
              <a:t>= mysum +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i</a:t>
            </a:r>
          </a:p>
          <a:p>
            <a:pPr marL="808355">
              <a:lnSpc>
                <a:spcPct val="100000"/>
              </a:lnSpc>
              <a:spcBef>
                <a:spcPts val="690"/>
              </a:spcBef>
            </a:pPr>
            <a:r>
              <a:rPr sz="3200" spc="-5" dirty="0">
                <a:latin typeface="Courier New"/>
                <a:cs typeface="Courier New"/>
              </a:rPr>
              <a:t>print(mysum)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2230" y="2762757"/>
            <a:ext cx="7569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00000"/>
                </a:solidFill>
                <a:latin typeface="Courier New"/>
                <a:cs typeface="Courier New"/>
              </a:rPr>
              <a:t>&gt;&gt;&gt; 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35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0108" y="4596129"/>
            <a:ext cx="3444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5+6+7+8+9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5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35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15480" y="2971800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2385314" y="0"/>
                </a:moveTo>
                <a:lnTo>
                  <a:pt x="2385314" y="163702"/>
                </a:lnTo>
                <a:lnTo>
                  <a:pt x="0" y="163702"/>
                </a:lnTo>
                <a:lnTo>
                  <a:pt x="0" y="491109"/>
                </a:lnTo>
                <a:lnTo>
                  <a:pt x="2385314" y="491109"/>
                </a:lnTo>
                <a:lnTo>
                  <a:pt x="2385314" y="654812"/>
                </a:lnTo>
                <a:lnTo>
                  <a:pt x="2712720" y="327405"/>
                </a:lnTo>
                <a:lnTo>
                  <a:pt x="23853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5480" y="2971800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0" y="163702"/>
                </a:moveTo>
                <a:lnTo>
                  <a:pt x="2385314" y="163702"/>
                </a:lnTo>
                <a:lnTo>
                  <a:pt x="2385314" y="0"/>
                </a:lnTo>
                <a:lnTo>
                  <a:pt x="2712720" y="327405"/>
                </a:lnTo>
                <a:lnTo>
                  <a:pt x="2385314" y="654812"/>
                </a:lnTo>
                <a:lnTo>
                  <a:pt x="2385314" y="491109"/>
                </a:lnTo>
                <a:lnTo>
                  <a:pt x="0" y="491109"/>
                </a:lnTo>
                <a:lnTo>
                  <a:pt x="0" y="163702"/>
                </a:lnTo>
                <a:close/>
              </a:path>
            </a:pathLst>
          </a:custGeom>
          <a:ln w="15874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195834"/>
            <a:ext cx="792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latin typeface="Courier New"/>
                <a:cs typeface="Courier New"/>
              </a:rPr>
              <a:t>range(start,stop,step)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124961"/>
            <a:ext cx="5644515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8355" marR="5080" indent="-796290">
              <a:lnSpc>
                <a:spcPct val="126600"/>
              </a:lnSpc>
              <a:spcBef>
                <a:spcPts val="95"/>
              </a:spcBef>
            </a:pPr>
            <a:r>
              <a:rPr sz="3200" spc="-5" dirty="0">
                <a:latin typeface="Courier New"/>
                <a:cs typeface="Courier New"/>
              </a:rPr>
              <a:t>for </a:t>
            </a:r>
            <a:r>
              <a:rPr sz="3200" dirty="0">
                <a:latin typeface="Courier New"/>
                <a:cs typeface="Courier New"/>
              </a:rPr>
              <a:t>i </a:t>
            </a:r>
            <a:r>
              <a:rPr sz="3200" spc="-5" dirty="0">
                <a:latin typeface="Courier New"/>
                <a:cs typeface="Courier New"/>
              </a:rPr>
              <a:t>in range(5,10,2):  print(i)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2974822"/>
            <a:ext cx="564515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" marR="5080" indent="-796290">
              <a:lnSpc>
                <a:spcPct val="1266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for </a:t>
            </a:r>
            <a:r>
              <a:rPr sz="3200" dirty="0">
                <a:latin typeface="Courier New"/>
                <a:cs typeface="Courier New"/>
              </a:rPr>
              <a:t>i </a:t>
            </a:r>
            <a:r>
              <a:rPr sz="3200" spc="-5" dirty="0">
                <a:latin typeface="Courier New"/>
                <a:cs typeface="Courier New"/>
              </a:rPr>
              <a:t>in range(5,11,2):  print(i)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451" y="4825608"/>
            <a:ext cx="564515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" marR="5080" indent="-796290">
              <a:lnSpc>
                <a:spcPct val="1266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for i in </a:t>
            </a:r>
            <a:r>
              <a:rPr sz="3200" spc="-5" dirty="0">
                <a:latin typeface="Courier New"/>
                <a:cs typeface="Courier New"/>
              </a:rPr>
              <a:t>range(5,12,2):  print(i)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4590" y="1037336"/>
            <a:ext cx="7569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&gt;&gt;&gt;  </a:t>
            </a:r>
            <a:r>
              <a:rPr sz="3200" dirty="0">
                <a:latin typeface="Courier New"/>
                <a:cs typeface="Courier New"/>
              </a:rPr>
              <a:t>5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7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9</a:t>
            </a:r>
          </a:p>
        </p:txBody>
      </p:sp>
      <p:sp>
        <p:nvSpPr>
          <p:cNvPr id="7" name="object 7"/>
          <p:cNvSpPr/>
          <p:nvPr/>
        </p:nvSpPr>
        <p:spPr>
          <a:xfrm>
            <a:off x="6606540" y="1756410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19">
                <a:moveTo>
                  <a:pt x="2385313" y="0"/>
                </a:moveTo>
                <a:lnTo>
                  <a:pt x="2385313" y="163702"/>
                </a:lnTo>
                <a:lnTo>
                  <a:pt x="0" y="163702"/>
                </a:lnTo>
                <a:lnTo>
                  <a:pt x="0" y="491109"/>
                </a:lnTo>
                <a:lnTo>
                  <a:pt x="2385313" y="491109"/>
                </a:lnTo>
                <a:lnTo>
                  <a:pt x="2385313" y="654812"/>
                </a:lnTo>
                <a:lnTo>
                  <a:pt x="2712719" y="327405"/>
                </a:lnTo>
                <a:lnTo>
                  <a:pt x="2385313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6540" y="1756410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19">
                <a:moveTo>
                  <a:pt x="0" y="163702"/>
                </a:moveTo>
                <a:lnTo>
                  <a:pt x="2385313" y="163702"/>
                </a:lnTo>
                <a:lnTo>
                  <a:pt x="2385313" y="0"/>
                </a:lnTo>
                <a:lnTo>
                  <a:pt x="2712719" y="327405"/>
                </a:lnTo>
                <a:lnTo>
                  <a:pt x="2385313" y="654812"/>
                </a:lnTo>
                <a:lnTo>
                  <a:pt x="2385313" y="491109"/>
                </a:lnTo>
                <a:lnTo>
                  <a:pt x="0" y="491109"/>
                </a:lnTo>
                <a:lnTo>
                  <a:pt x="0" y="163702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3773" y="2608452"/>
            <a:ext cx="2791460" cy="1283970"/>
          </a:xfrm>
          <a:custGeom>
            <a:avLst/>
            <a:gdLst/>
            <a:ahLst/>
            <a:cxnLst/>
            <a:rect l="l" t="t" r="r" b="b"/>
            <a:pathLst>
              <a:path w="2791459" h="1283970">
                <a:moveTo>
                  <a:pt x="2391282" y="0"/>
                </a:moveTo>
                <a:lnTo>
                  <a:pt x="2443226" y="155194"/>
                </a:lnTo>
                <a:lnTo>
                  <a:pt x="0" y="973201"/>
                </a:lnTo>
                <a:lnTo>
                  <a:pt x="104012" y="1283716"/>
                </a:lnTo>
                <a:lnTo>
                  <a:pt x="2547239" y="465709"/>
                </a:lnTo>
                <a:lnTo>
                  <a:pt x="2671942" y="465709"/>
                </a:lnTo>
                <a:lnTo>
                  <a:pt x="2791205" y="211327"/>
                </a:lnTo>
                <a:lnTo>
                  <a:pt x="2391282" y="0"/>
                </a:lnTo>
                <a:close/>
              </a:path>
              <a:path w="2791459" h="1283970">
                <a:moveTo>
                  <a:pt x="2671942" y="465709"/>
                </a:moveTo>
                <a:lnTo>
                  <a:pt x="2547239" y="465709"/>
                </a:lnTo>
                <a:lnTo>
                  <a:pt x="2599181" y="620902"/>
                </a:lnTo>
                <a:lnTo>
                  <a:pt x="2671942" y="46570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3773" y="2608452"/>
            <a:ext cx="2791460" cy="1283970"/>
          </a:xfrm>
          <a:custGeom>
            <a:avLst/>
            <a:gdLst/>
            <a:ahLst/>
            <a:cxnLst/>
            <a:rect l="l" t="t" r="r" b="b"/>
            <a:pathLst>
              <a:path w="2791459" h="1283970">
                <a:moveTo>
                  <a:pt x="0" y="973201"/>
                </a:moveTo>
                <a:lnTo>
                  <a:pt x="2443226" y="155194"/>
                </a:lnTo>
                <a:lnTo>
                  <a:pt x="2391282" y="0"/>
                </a:lnTo>
                <a:lnTo>
                  <a:pt x="2791205" y="211327"/>
                </a:lnTo>
                <a:lnTo>
                  <a:pt x="2599181" y="620902"/>
                </a:lnTo>
                <a:lnTo>
                  <a:pt x="2547239" y="465709"/>
                </a:lnTo>
                <a:lnTo>
                  <a:pt x="104012" y="1283716"/>
                </a:lnTo>
                <a:lnTo>
                  <a:pt x="0" y="973201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30790" y="3613530"/>
            <a:ext cx="75692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&gt;&gt;&gt;  </a:t>
            </a:r>
            <a:r>
              <a:rPr sz="3200" dirty="0">
                <a:latin typeface="Courier New"/>
                <a:cs typeface="Courier New"/>
              </a:rPr>
              <a:t>5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/>
                <a:cs typeface="Courier New"/>
              </a:rPr>
              <a:t>9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11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6272" y="4905628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2385313" y="0"/>
                </a:moveTo>
                <a:lnTo>
                  <a:pt x="2385313" y="163703"/>
                </a:lnTo>
                <a:lnTo>
                  <a:pt x="0" y="163703"/>
                </a:lnTo>
                <a:lnTo>
                  <a:pt x="0" y="491109"/>
                </a:lnTo>
                <a:lnTo>
                  <a:pt x="2385313" y="491109"/>
                </a:lnTo>
                <a:lnTo>
                  <a:pt x="2385313" y="654812"/>
                </a:lnTo>
                <a:lnTo>
                  <a:pt x="2712720" y="327406"/>
                </a:lnTo>
                <a:lnTo>
                  <a:pt x="2385313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6272" y="4905628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0" y="163703"/>
                </a:moveTo>
                <a:lnTo>
                  <a:pt x="2385313" y="163703"/>
                </a:lnTo>
                <a:lnTo>
                  <a:pt x="2385313" y="0"/>
                </a:lnTo>
                <a:lnTo>
                  <a:pt x="2712720" y="327406"/>
                </a:lnTo>
                <a:lnTo>
                  <a:pt x="2385313" y="654812"/>
                </a:lnTo>
                <a:lnTo>
                  <a:pt x="2385313" y="491109"/>
                </a:lnTo>
                <a:lnTo>
                  <a:pt x="0" y="491109"/>
                </a:lnTo>
                <a:lnTo>
                  <a:pt x="0" y="163703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195834"/>
            <a:ext cx="792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latin typeface="Courier New"/>
                <a:cs typeface="Courier New"/>
              </a:rPr>
              <a:t>range(start,stop,step)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124961"/>
            <a:ext cx="5644515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8355" marR="5080" indent="-796290">
              <a:lnSpc>
                <a:spcPct val="126600"/>
              </a:lnSpc>
              <a:spcBef>
                <a:spcPts val="95"/>
              </a:spcBef>
            </a:pPr>
            <a:r>
              <a:rPr sz="3200" spc="-5" dirty="0">
                <a:latin typeface="Courier New"/>
                <a:cs typeface="Courier New"/>
              </a:rPr>
              <a:t>for </a:t>
            </a:r>
            <a:r>
              <a:rPr sz="3200" dirty="0">
                <a:latin typeface="Courier New"/>
                <a:cs typeface="Courier New"/>
              </a:rPr>
              <a:t>i </a:t>
            </a:r>
            <a:r>
              <a:rPr sz="3200" spc="-5" dirty="0">
                <a:latin typeface="Courier New"/>
                <a:cs typeface="Courier New"/>
              </a:rPr>
              <a:t>in range(5,0,-1):  print(i)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3592804"/>
            <a:ext cx="5888990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8355" marR="5080" indent="-796290">
              <a:lnSpc>
                <a:spcPct val="126600"/>
              </a:lnSpc>
              <a:spcBef>
                <a:spcPts val="95"/>
              </a:spcBef>
            </a:pPr>
            <a:r>
              <a:rPr sz="3200" spc="-5" dirty="0">
                <a:latin typeface="Courier New"/>
                <a:cs typeface="Courier New"/>
              </a:rPr>
              <a:t>for </a:t>
            </a:r>
            <a:r>
              <a:rPr sz="3200" dirty="0">
                <a:latin typeface="Courier New"/>
                <a:cs typeface="Courier New"/>
              </a:rPr>
              <a:t>i </a:t>
            </a:r>
            <a:r>
              <a:rPr sz="3200" spc="-5" dirty="0">
                <a:latin typeface="Courier New"/>
                <a:cs typeface="Courier New"/>
              </a:rPr>
              <a:t>in range(5,-1,-1):  print(i)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5869" y="847470"/>
            <a:ext cx="75692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00000"/>
                </a:solidFill>
                <a:latin typeface="Courier New"/>
                <a:cs typeface="Courier New"/>
              </a:rPr>
              <a:t>&gt;&gt;&gt;  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1659" y="2059051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19">
                <a:moveTo>
                  <a:pt x="2385314" y="0"/>
                </a:moveTo>
                <a:lnTo>
                  <a:pt x="2385314" y="163702"/>
                </a:lnTo>
                <a:lnTo>
                  <a:pt x="0" y="163702"/>
                </a:lnTo>
                <a:lnTo>
                  <a:pt x="0" y="491109"/>
                </a:lnTo>
                <a:lnTo>
                  <a:pt x="2385314" y="491109"/>
                </a:lnTo>
                <a:lnTo>
                  <a:pt x="2385314" y="654812"/>
                </a:lnTo>
                <a:lnTo>
                  <a:pt x="2712719" y="327406"/>
                </a:lnTo>
                <a:lnTo>
                  <a:pt x="238531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1659" y="2059051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19">
                <a:moveTo>
                  <a:pt x="0" y="163702"/>
                </a:moveTo>
                <a:lnTo>
                  <a:pt x="2385314" y="163702"/>
                </a:lnTo>
                <a:lnTo>
                  <a:pt x="2385314" y="0"/>
                </a:lnTo>
                <a:lnTo>
                  <a:pt x="2712719" y="327406"/>
                </a:lnTo>
                <a:lnTo>
                  <a:pt x="2385314" y="654812"/>
                </a:lnTo>
                <a:lnTo>
                  <a:pt x="2385314" y="491109"/>
                </a:lnTo>
                <a:lnTo>
                  <a:pt x="0" y="491109"/>
                </a:lnTo>
                <a:lnTo>
                  <a:pt x="0" y="163702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30790" y="2783839"/>
            <a:ext cx="75692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00000"/>
                </a:solidFill>
                <a:latin typeface="Courier New"/>
                <a:cs typeface="Courier New"/>
              </a:rPr>
              <a:t>&gt;&gt;&gt;  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68440" y="4588128"/>
            <a:ext cx="2931160" cy="655320"/>
          </a:xfrm>
          <a:custGeom>
            <a:avLst/>
            <a:gdLst/>
            <a:ahLst/>
            <a:cxnLst/>
            <a:rect l="l" t="t" r="r" b="b"/>
            <a:pathLst>
              <a:path w="2931159" h="655320">
                <a:moveTo>
                  <a:pt x="2603627" y="0"/>
                </a:moveTo>
                <a:lnTo>
                  <a:pt x="2603627" y="163703"/>
                </a:lnTo>
                <a:lnTo>
                  <a:pt x="0" y="163703"/>
                </a:lnTo>
                <a:lnTo>
                  <a:pt x="0" y="491109"/>
                </a:lnTo>
                <a:lnTo>
                  <a:pt x="2603627" y="491109"/>
                </a:lnTo>
                <a:lnTo>
                  <a:pt x="2603627" y="654812"/>
                </a:lnTo>
                <a:lnTo>
                  <a:pt x="2931032" y="327406"/>
                </a:lnTo>
                <a:lnTo>
                  <a:pt x="2603627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8440" y="4588128"/>
            <a:ext cx="2931160" cy="655320"/>
          </a:xfrm>
          <a:custGeom>
            <a:avLst/>
            <a:gdLst/>
            <a:ahLst/>
            <a:cxnLst/>
            <a:rect l="l" t="t" r="r" b="b"/>
            <a:pathLst>
              <a:path w="2931159" h="655320">
                <a:moveTo>
                  <a:pt x="0" y="163703"/>
                </a:moveTo>
                <a:lnTo>
                  <a:pt x="2603627" y="163703"/>
                </a:lnTo>
                <a:lnTo>
                  <a:pt x="2603627" y="0"/>
                </a:lnTo>
                <a:lnTo>
                  <a:pt x="2931032" y="327406"/>
                </a:lnTo>
                <a:lnTo>
                  <a:pt x="2603627" y="654812"/>
                </a:lnTo>
                <a:lnTo>
                  <a:pt x="2603627" y="491109"/>
                </a:lnTo>
                <a:lnTo>
                  <a:pt x="0" y="491109"/>
                </a:lnTo>
                <a:lnTo>
                  <a:pt x="0" y="163703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055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5" dirty="0"/>
              <a:t>L</a:t>
            </a:r>
            <a:r>
              <a:rPr sz="4800" spc="-65" dirty="0"/>
              <a:t>i</a:t>
            </a:r>
            <a:r>
              <a:rPr sz="4800" spc="-650" dirty="0"/>
              <a:t>s</a:t>
            </a:r>
            <a:r>
              <a:rPr sz="4800" spc="180" dirty="0"/>
              <a:t>t</a:t>
            </a:r>
            <a:r>
              <a:rPr sz="4800" spc="-545" dirty="0"/>
              <a:t>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8757"/>
            <a:ext cx="11020425" cy="46335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8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95" dirty="0">
                <a:latin typeface="Arial"/>
                <a:cs typeface="Arial"/>
              </a:rPr>
              <a:t>ordered </a:t>
            </a:r>
            <a:r>
              <a:rPr sz="3200" spc="-185" dirty="0">
                <a:latin typeface="Arial"/>
                <a:cs typeface="Arial"/>
              </a:rPr>
              <a:t>sequence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5" dirty="0">
                <a:latin typeface="Arial"/>
                <a:cs typeface="Arial"/>
              </a:rPr>
              <a:t>information, </a:t>
            </a:r>
            <a:r>
              <a:rPr sz="3200" spc="-190" dirty="0">
                <a:latin typeface="Arial"/>
                <a:cs typeface="Arial"/>
              </a:rPr>
              <a:t>accessible </a:t>
            </a:r>
            <a:r>
              <a:rPr sz="3200" spc="-135" dirty="0">
                <a:latin typeface="Arial"/>
                <a:cs typeface="Arial"/>
              </a:rPr>
              <a:t>by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index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98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40" dirty="0">
                <a:latin typeface="Arial"/>
                <a:cs typeface="Arial"/>
              </a:rPr>
              <a:t>list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90" dirty="0">
                <a:latin typeface="Arial"/>
                <a:cs typeface="Arial"/>
              </a:rPr>
              <a:t>denoted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165" dirty="0">
                <a:latin typeface="Arial"/>
                <a:cs typeface="Arial"/>
              </a:rPr>
              <a:t>square </a:t>
            </a:r>
            <a:r>
              <a:rPr sz="3200" spc="-150" dirty="0">
                <a:latin typeface="Arial"/>
                <a:cs typeface="Arial"/>
              </a:rPr>
              <a:t>brackets,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[]</a:t>
            </a:r>
            <a:endParaRPr sz="3200" dirty="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104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40" dirty="0">
                <a:latin typeface="Arial"/>
                <a:cs typeface="Arial"/>
              </a:rPr>
              <a:t>list </a:t>
            </a:r>
            <a:r>
              <a:rPr sz="3200" spc="-130" dirty="0">
                <a:latin typeface="Arial"/>
                <a:cs typeface="Arial"/>
              </a:rPr>
              <a:t>contains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elements</a:t>
            </a:r>
            <a:endParaRPr sz="32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20" dirty="0">
                <a:latin typeface="Arial"/>
                <a:cs typeface="Arial"/>
              </a:rPr>
              <a:t>usually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04" dirty="0">
                <a:latin typeface="Arial"/>
                <a:cs typeface="Arial"/>
              </a:rPr>
              <a:t>same </a:t>
            </a:r>
            <a:r>
              <a:rPr sz="2800" spc="-65" dirty="0">
                <a:latin typeface="Arial"/>
                <a:cs typeface="Arial"/>
              </a:rPr>
              <a:t>type </a:t>
            </a:r>
            <a:r>
              <a:rPr sz="2800" spc="-120" dirty="0">
                <a:latin typeface="Arial"/>
                <a:cs typeface="Arial"/>
              </a:rPr>
              <a:t>(e.g., </a:t>
            </a:r>
            <a:r>
              <a:rPr sz="2800" spc="-60" dirty="0">
                <a:latin typeface="Arial"/>
                <a:cs typeface="Arial"/>
              </a:rPr>
              <a:t>all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integers)</a:t>
            </a:r>
            <a:endParaRPr sz="2800" dirty="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90" dirty="0">
                <a:latin typeface="Arial"/>
                <a:cs typeface="Arial"/>
              </a:rPr>
              <a:t>contain </a:t>
            </a:r>
            <a:r>
              <a:rPr sz="2800" spc="-125" dirty="0">
                <a:latin typeface="Arial"/>
                <a:cs typeface="Arial"/>
              </a:rPr>
              <a:t>mixed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types</a:t>
            </a:r>
            <a:endParaRPr sz="28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19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45" dirty="0">
                <a:latin typeface="Arial"/>
                <a:cs typeface="Arial"/>
              </a:rPr>
              <a:t>list </a:t>
            </a:r>
            <a:r>
              <a:rPr sz="3200" spc="-120" dirty="0">
                <a:latin typeface="Arial"/>
                <a:cs typeface="Arial"/>
              </a:rPr>
              <a:t>elements </a:t>
            </a:r>
            <a:r>
              <a:rPr sz="3200" spc="-210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85" dirty="0">
                <a:latin typeface="Arial"/>
                <a:cs typeface="Arial"/>
              </a:rPr>
              <a:t>changed </a:t>
            </a:r>
            <a:r>
              <a:rPr sz="3200" spc="-225" dirty="0">
                <a:latin typeface="Arial"/>
                <a:cs typeface="Arial"/>
              </a:rPr>
              <a:t>so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45" dirty="0">
                <a:latin typeface="Arial"/>
                <a:cs typeface="Arial"/>
              </a:rPr>
              <a:t>list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mutable</a:t>
            </a:r>
            <a:endParaRPr sz="3200" dirty="0">
              <a:latin typeface="Arial"/>
              <a:cs typeface="Arial"/>
            </a:endParaRPr>
          </a:p>
          <a:p>
            <a:pPr marL="1722755">
              <a:lnSpc>
                <a:spcPct val="100000"/>
              </a:lnSpc>
              <a:spcBef>
                <a:spcPts val="940"/>
              </a:spcBef>
            </a:pPr>
            <a:r>
              <a:rPr sz="3200" dirty="0">
                <a:latin typeface="Courier New"/>
                <a:cs typeface="Courier New"/>
              </a:rPr>
              <a:t>a = </a:t>
            </a:r>
            <a:r>
              <a:rPr sz="3200" spc="-5" dirty="0">
                <a:latin typeface="Courier New"/>
                <a:cs typeface="Courier New"/>
              </a:rPr>
              <a:t>[1,2,3,4,5,6] #a</a:t>
            </a:r>
            <a:r>
              <a:rPr sz="3200" spc="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list</a:t>
            </a:r>
            <a:endParaRPr sz="3200" dirty="0">
              <a:latin typeface="Courier New"/>
              <a:cs typeface="Courier New"/>
            </a:endParaRPr>
          </a:p>
          <a:p>
            <a:pPr marL="1722755">
              <a:lnSpc>
                <a:spcPct val="100000"/>
              </a:lnSpc>
              <a:spcBef>
                <a:spcPts val="1019"/>
              </a:spcBef>
            </a:pPr>
            <a:r>
              <a:rPr sz="3200" dirty="0">
                <a:latin typeface="Courier New"/>
                <a:cs typeface="Courier New"/>
              </a:rPr>
              <a:t>b = </a:t>
            </a:r>
            <a:r>
              <a:rPr sz="3200" spc="-5" dirty="0">
                <a:latin typeface="Courier New"/>
                <a:cs typeface="Courier New"/>
              </a:rPr>
              <a:t>[1,”Hello”,2.0,True] #another</a:t>
            </a:r>
            <a:r>
              <a:rPr sz="3200" spc="6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list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817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95" dirty="0"/>
              <a:t>List </a:t>
            </a:r>
            <a:r>
              <a:rPr sz="4800" spc="-270" dirty="0"/>
              <a:t>indices </a:t>
            </a:r>
            <a:r>
              <a:rPr sz="4800" spc="-290" dirty="0"/>
              <a:t>and</a:t>
            </a:r>
            <a:r>
              <a:rPr sz="4800" spc="-515" dirty="0"/>
              <a:t> </a:t>
            </a:r>
            <a:r>
              <a:rPr sz="4800" spc="-195" dirty="0"/>
              <a:t>ordering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41451" y="1054848"/>
            <a:ext cx="11265535" cy="43224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45" dirty="0">
                <a:latin typeface="Arial"/>
                <a:cs typeface="Arial"/>
              </a:rPr>
              <a:t>list </a:t>
            </a:r>
            <a:r>
              <a:rPr sz="3200" spc="-135" dirty="0">
                <a:latin typeface="Arial"/>
                <a:cs typeface="Arial"/>
              </a:rPr>
              <a:t>indices </a:t>
            </a:r>
            <a:r>
              <a:rPr sz="3200" spc="-55" dirty="0">
                <a:latin typeface="Arial"/>
                <a:cs typeface="Arial"/>
              </a:rPr>
              <a:t>start </a:t>
            </a:r>
            <a:r>
              <a:rPr sz="3200" spc="-45" dirty="0">
                <a:latin typeface="Arial"/>
                <a:cs typeface="Arial"/>
              </a:rPr>
              <a:t>at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i="1" spc="-55" dirty="0">
                <a:latin typeface="Trebuchet MS"/>
                <a:cs typeface="Trebuchet MS"/>
              </a:rPr>
              <a:t>0</a:t>
            </a:r>
            <a:endParaRPr sz="3200" dirty="0">
              <a:latin typeface="Trebuchet MS"/>
              <a:cs typeface="Trebuchet MS"/>
            </a:endParaRPr>
          </a:p>
          <a:p>
            <a:pPr marL="1722755">
              <a:lnSpc>
                <a:spcPct val="100000"/>
              </a:lnSpc>
              <a:spcBef>
                <a:spcPts val="935"/>
              </a:spcBef>
            </a:pPr>
            <a:r>
              <a:rPr sz="3200" dirty="0">
                <a:latin typeface="Courier New"/>
                <a:cs typeface="Courier New"/>
              </a:rPr>
              <a:t>a = </a:t>
            </a:r>
            <a:r>
              <a:rPr sz="3200" spc="-5" dirty="0">
                <a:latin typeface="Courier New"/>
                <a:cs typeface="Courier New"/>
              </a:rPr>
              <a:t>[34,22,54,99,45] </a:t>
            </a:r>
            <a:r>
              <a:rPr sz="3200" dirty="0">
                <a:latin typeface="Courier New"/>
                <a:cs typeface="Courier New"/>
              </a:rPr>
              <a:t>#a list of</a:t>
            </a:r>
            <a:r>
              <a:rPr sz="3200" spc="2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numbers</a:t>
            </a:r>
            <a:endParaRPr sz="3200" dirty="0">
              <a:latin typeface="Courier New"/>
              <a:cs typeface="Courier New"/>
            </a:endParaRPr>
          </a:p>
          <a:p>
            <a:pPr marL="3105785">
              <a:lnSpc>
                <a:spcPct val="100000"/>
              </a:lnSpc>
              <a:spcBef>
                <a:spcPts val="2805"/>
              </a:spcBef>
            </a:pPr>
            <a:r>
              <a:rPr sz="2400" i="1" spc="-165" dirty="0">
                <a:latin typeface="Arial"/>
                <a:cs typeface="Arial"/>
              </a:rPr>
              <a:t>0 </a:t>
            </a:r>
            <a:r>
              <a:rPr sz="2400" i="1" spc="-175" dirty="0">
                <a:latin typeface="Arial"/>
                <a:cs typeface="Arial"/>
              </a:rPr>
              <a:t>1 </a:t>
            </a:r>
            <a:r>
              <a:rPr sz="2400" i="1" spc="-200" dirty="0">
                <a:latin typeface="Arial"/>
                <a:cs typeface="Arial"/>
              </a:rPr>
              <a:t>2 </a:t>
            </a:r>
            <a:r>
              <a:rPr sz="2400" i="1" spc="-175" dirty="0">
                <a:latin typeface="Arial"/>
                <a:cs typeface="Arial"/>
              </a:rPr>
              <a:t>3</a:t>
            </a:r>
            <a:r>
              <a:rPr sz="2400" i="1" spc="145" dirty="0">
                <a:latin typeface="Arial"/>
                <a:cs typeface="Arial"/>
              </a:rPr>
              <a:t> </a:t>
            </a:r>
            <a:r>
              <a:rPr sz="2400" i="1" spc="-165" dirty="0">
                <a:latin typeface="Arial"/>
                <a:cs typeface="Arial"/>
              </a:rPr>
              <a:t>4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25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4648835">
              <a:lnSpc>
                <a:spcPct val="126400"/>
              </a:lnSpc>
              <a:spcBef>
                <a:spcPts val="5"/>
              </a:spcBef>
            </a:pPr>
            <a:r>
              <a:rPr sz="3200" spc="-5" dirty="0">
                <a:latin typeface="Courier New"/>
                <a:cs typeface="Courier New"/>
              </a:rPr>
              <a:t>print(a[0]) #prints </a:t>
            </a:r>
            <a:r>
              <a:rPr sz="3200" dirty="0">
                <a:latin typeface="Courier New"/>
                <a:cs typeface="Courier New"/>
              </a:rPr>
              <a:t>out </a:t>
            </a:r>
            <a:r>
              <a:rPr sz="3200" spc="-5" dirty="0">
                <a:latin typeface="Courier New"/>
                <a:cs typeface="Courier New"/>
              </a:rPr>
              <a:t>34  print(a[4]) #prints </a:t>
            </a:r>
            <a:r>
              <a:rPr sz="3200" dirty="0">
                <a:latin typeface="Courier New"/>
                <a:cs typeface="Courier New"/>
              </a:rPr>
              <a:t>out </a:t>
            </a:r>
            <a:r>
              <a:rPr sz="3200" spc="-5" dirty="0">
                <a:latin typeface="Courier New"/>
                <a:cs typeface="Courier New"/>
              </a:rPr>
              <a:t>45  print(a[5]) #gives an</a:t>
            </a:r>
            <a:r>
              <a:rPr sz="3200" spc="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error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3921" y="2273173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800"/>
                </a:moveTo>
                <a:lnTo>
                  <a:pt x="66528" y="108458"/>
                </a:lnTo>
                <a:lnTo>
                  <a:pt x="66528" y="337057"/>
                </a:lnTo>
                <a:lnTo>
                  <a:pt x="104628" y="337057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33718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1321" y="2298573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800"/>
                </a:moveTo>
                <a:lnTo>
                  <a:pt x="66528" y="108458"/>
                </a:lnTo>
                <a:lnTo>
                  <a:pt x="66528" y="337057"/>
                </a:lnTo>
                <a:lnTo>
                  <a:pt x="104628" y="337057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33718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0771" y="2314701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6931"/>
                </a:lnTo>
                <a:lnTo>
                  <a:pt x="104628" y="336931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107597" y="37719"/>
                </a:moveTo>
                <a:lnTo>
                  <a:pt x="104628" y="37719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350"/>
                </a:lnTo>
                <a:lnTo>
                  <a:pt x="147395" y="170529"/>
                </a:lnTo>
                <a:lnTo>
                  <a:pt x="154709" y="170993"/>
                </a:lnTo>
                <a:lnTo>
                  <a:pt x="161905" y="168528"/>
                </a:lnTo>
                <a:lnTo>
                  <a:pt x="167512" y="163478"/>
                </a:lnTo>
                <a:lnTo>
                  <a:pt x="170668" y="156892"/>
                </a:lnTo>
                <a:lnTo>
                  <a:pt x="171156" y="149615"/>
                </a:lnTo>
                <a:lnTo>
                  <a:pt x="168763" y="142494"/>
                </a:lnTo>
                <a:lnTo>
                  <a:pt x="107597" y="37719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4"/>
                </a:lnTo>
                <a:lnTo>
                  <a:pt x="0" y="149615"/>
                </a:lnTo>
                <a:lnTo>
                  <a:pt x="488" y="156892"/>
                </a:lnTo>
                <a:lnTo>
                  <a:pt x="3643" y="163478"/>
                </a:lnTo>
                <a:lnTo>
                  <a:pt x="9251" y="168528"/>
                </a:lnTo>
                <a:lnTo>
                  <a:pt x="16446" y="170975"/>
                </a:lnTo>
                <a:lnTo>
                  <a:pt x="23760" y="170481"/>
                </a:lnTo>
                <a:lnTo>
                  <a:pt x="30360" y="167296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719"/>
                </a:lnTo>
                <a:lnTo>
                  <a:pt x="107597" y="37719"/>
                </a:lnTo>
                <a:lnTo>
                  <a:pt x="85578" y="0"/>
                </a:lnTo>
                <a:close/>
              </a:path>
              <a:path w="171450" h="337185">
                <a:moveTo>
                  <a:pt x="104628" y="37719"/>
                </a:moveTo>
                <a:lnTo>
                  <a:pt x="66528" y="37719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719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6421" y="2314701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6931"/>
                </a:lnTo>
                <a:lnTo>
                  <a:pt x="104628" y="336931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4"/>
                </a:lnTo>
                <a:lnTo>
                  <a:pt x="0" y="149615"/>
                </a:lnTo>
                <a:lnTo>
                  <a:pt x="488" y="156892"/>
                </a:lnTo>
                <a:lnTo>
                  <a:pt x="3643" y="163478"/>
                </a:lnTo>
                <a:lnTo>
                  <a:pt x="9251" y="168528"/>
                </a:lnTo>
                <a:lnTo>
                  <a:pt x="16446" y="170975"/>
                </a:lnTo>
                <a:lnTo>
                  <a:pt x="23760" y="170481"/>
                </a:lnTo>
                <a:lnTo>
                  <a:pt x="30360" y="167296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719"/>
                </a:lnTo>
                <a:lnTo>
                  <a:pt x="107597" y="37719"/>
                </a:lnTo>
                <a:lnTo>
                  <a:pt x="85578" y="0"/>
                </a:lnTo>
                <a:close/>
              </a:path>
              <a:path w="171450" h="337185">
                <a:moveTo>
                  <a:pt x="107597" y="37719"/>
                </a:moveTo>
                <a:lnTo>
                  <a:pt x="104628" y="37719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296"/>
                </a:lnTo>
                <a:lnTo>
                  <a:pt x="147395" y="170481"/>
                </a:lnTo>
                <a:lnTo>
                  <a:pt x="154709" y="170975"/>
                </a:lnTo>
                <a:lnTo>
                  <a:pt x="161905" y="168528"/>
                </a:lnTo>
                <a:lnTo>
                  <a:pt x="167512" y="163478"/>
                </a:lnTo>
                <a:lnTo>
                  <a:pt x="170668" y="156892"/>
                </a:lnTo>
                <a:lnTo>
                  <a:pt x="171156" y="149615"/>
                </a:lnTo>
                <a:lnTo>
                  <a:pt x="168763" y="142494"/>
                </a:lnTo>
                <a:lnTo>
                  <a:pt x="107597" y="37719"/>
                </a:lnTo>
                <a:close/>
              </a:path>
              <a:path w="171450" h="337185">
                <a:moveTo>
                  <a:pt x="104628" y="37719"/>
                </a:moveTo>
                <a:lnTo>
                  <a:pt x="66528" y="37719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719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5721" y="2298573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800"/>
                </a:moveTo>
                <a:lnTo>
                  <a:pt x="66528" y="108457"/>
                </a:lnTo>
                <a:lnTo>
                  <a:pt x="66528" y="337057"/>
                </a:lnTo>
                <a:lnTo>
                  <a:pt x="104628" y="337057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7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457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3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8"/>
                </a:lnTo>
                <a:close/>
              </a:path>
              <a:path w="171450" h="33718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1458</Words>
  <Application>Microsoft Macintosh PowerPoint</Application>
  <PresentationFormat>Widescreen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Lecture 4:  Collection Data Types I</vt:lpstr>
      <vt:lpstr>Last week</vt:lpstr>
      <vt:lpstr>Today</vt:lpstr>
      <vt:lpstr>Iteration/Control Flow – for loops</vt:lpstr>
      <vt:lpstr>range(start,stop,step)</vt:lpstr>
      <vt:lpstr>range(start,stop,step)</vt:lpstr>
      <vt:lpstr>range(start,stop,step)</vt:lpstr>
      <vt:lpstr>Lists</vt:lpstr>
      <vt:lpstr>List indices and ordering</vt:lpstr>
      <vt:lpstr>List indices and ordering</vt:lpstr>
      <vt:lpstr>len() function</vt:lpstr>
      <vt:lpstr>Changing elements</vt:lpstr>
      <vt:lpstr>Operations on lists - Add</vt:lpstr>
      <vt:lpstr>Operations on lists - Add</vt:lpstr>
      <vt:lpstr>Operations on lists - Remove</vt:lpstr>
      <vt:lpstr>Operations on lists - Remove</vt:lpstr>
      <vt:lpstr>Iterating over a list</vt:lpstr>
      <vt:lpstr>Iterating over a list- using for loop</vt:lpstr>
      <vt:lpstr>Iterating over a list – for each loop</vt:lpstr>
      <vt:lpstr>Iterating through a list – for each loop</vt:lpstr>
      <vt:lpstr>Membership operators</vt:lpstr>
      <vt:lpstr>Iterating through a list</vt:lpstr>
      <vt:lpstr>Tuples</vt:lpstr>
      <vt:lpstr>Indices in tuples</vt:lpstr>
      <vt:lpstr>Iterating through tuples</vt:lpstr>
      <vt:lpstr>Tuple uses example</vt:lpstr>
      <vt:lpstr>End of Lecture 4</vt:lpstr>
      <vt:lpstr>Thank you ! Any questions 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Microsoft Office User</cp:lastModifiedBy>
  <cp:revision>2</cp:revision>
  <dcterms:created xsi:type="dcterms:W3CDTF">2019-09-23T01:48:03Z</dcterms:created>
  <dcterms:modified xsi:type="dcterms:W3CDTF">2019-09-23T01:56:34Z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2019-09-23T00:00:00Z</vt:filetime>
  </property>
</Properties>
</file>