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BE66DB-A14E-449E-8132-3DAA260680C0}"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34899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BE66DB-A14E-449E-8132-3DAA260680C0}"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410437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BE66DB-A14E-449E-8132-3DAA260680C0}"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245275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BE66DB-A14E-449E-8132-3DAA260680C0}"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125039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BE66DB-A14E-449E-8132-3DAA260680C0}" type="datetimeFigureOut">
              <a:rPr lang="en-GB" smtClean="0"/>
              <a:t>14/01/2020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76709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BE66DB-A14E-449E-8132-3DAA260680C0}"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55786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BE66DB-A14E-449E-8132-3DAA260680C0}" type="datetimeFigureOut">
              <a:rPr lang="en-GB" smtClean="0"/>
              <a:t>14/01/2020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327315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BE66DB-A14E-449E-8132-3DAA260680C0}" type="datetimeFigureOut">
              <a:rPr lang="en-GB" smtClean="0"/>
              <a:t>14/01/2020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243938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E66DB-A14E-449E-8132-3DAA260680C0}" type="datetimeFigureOut">
              <a:rPr lang="en-GB" smtClean="0"/>
              <a:t>14/01/2020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28737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E66DB-A14E-449E-8132-3DAA260680C0}"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323254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E66DB-A14E-449E-8132-3DAA260680C0}" type="datetimeFigureOut">
              <a:rPr lang="en-GB" smtClean="0"/>
              <a:t>14/01/2020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9EDEE-33A6-4827-9657-556200AB9EF0}" type="slidenum">
              <a:rPr lang="en-GB" smtClean="0"/>
              <a:t>‹#›</a:t>
            </a:fld>
            <a:endParaRPr lang="en-GB"/>
          </a:p>
        </p:txBody>
      </p:sp>
    </p:spTree>
    <p:extLst>
      <p:ext uri="{BB962C8B-B14F-4D97-AF65-F5344CB8AC3E}">
        <p14:creationId xmlns:p14="http://schemas.microsoft.com/office/powerpoint/2010/main" val="68153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E66DB-A14E-449E-8132-3DAA260680C0}" type="datetimeFigureOut">
              <a:rPr lang="en-GB" smtClean="0"/>
              <a:t>14/01/2020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9EDEE-33A6-4827-9657-556200AB9EF0}" type="slidenum">
              <a:rPr lang="en-GB" smtClean="0"/>
              <a:t>‹#›</a:t>
            </a:fld>
            <a:endParaRPr lang="en-GB"/>
          </a:p>
        </p:txBody>
      </p:sp>
    </p:spTree>
    <p:extLst>
      <p:ext uri="{BB962C8B-B14F-4D97-AF65-F5344CB8AC3E}">
        <p14:creationId xmlns:p14="http://schemas.microsoft.com/office/powerpoint/2010/main" val="154533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 Id="rId4" Type="http://schemas.openxmlformats.org/officeDocument/2006/relationships/image" Target="../media/image40.jpg"/></Relationships>
</file>

<file path=ppt/slides/_rels/slide3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1313"/>
            <a:ext cx="9144000" cy="1158649"/>
          </a:xfrm>
          <a:solidFill>
            <a:schemeClr val="bg2"/>
          </a:solidFill>
        </p:spPr>
        <p:txBody>
          <a:bodyPr/>
          <a:lstStyle/>
          <a:p>
            <a:r>
              <a:rPr lang="en-GB" dirty="0" smtClean="0"/>
              <a:t>Exception Handling</a:t>
            </a:r>
            <a:endParaRPr lang="en-GB" dirty="0"/>
          </a:p>
        </p:txBody>
      </p:sp>
    </p:spTree>
    <p:extLst>
      <p:ext uri="{BB962C8B-B14F-4D97-AF65-F5344CB8AC3E}">
        <p14:creationId xmlns:p14="http://schemas.microsoft.com/office/powerpoint/2010/main" val="228003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Exception-Handling?</a:t>
            </a:r>
            <a:endParaRPr lang="en-GB" dirty="0"/>
          </a:p>
        </p:txBody>
      </p:sp>
      <p:sp>
        <p:nvSpPr>
          <p:cNvPr id="3" name="Content Placeholder 2"/>
          <p:cNvSpPr>
            <a:spLocks noGrp="1"/>
          </p:cNvSpPr>
          <p:nvPr>
            <p:ph idx="1"/>
          </p:nvPr>
        </p:nvSpPr>
        <p:spPr>
          <a:solidFill>
            <a:schemeClr val="bg2"/>
          </a:solidFill>
        </p:spPr>
        <p:txBody>
          <a:bodyPr/>
          <a:lstStyle/>
          <a:p>
            <a:r>
              <a:rPr lang="en-GB" dirty="0" smtClean="0"/>
              <a:t>The process of handling the runtime errors (exception) occurred during the execution of program is known as Exception-Handling.</a:t>
            </a:r>
          </a:p>
          <a:p>
            <a:endParaRPr lang="en-GB" dirty="0" smtClean="0"/>
          </a:p>
          <a:p>
            <a:r>
              <a:rPr lang="en-GB" dirty="0" smtClean="0"/>
              <a:t>Defining alternative way to continue rest of the program normally.</a:t>
            </a:r>
          </a:p>
          <a:p>
            <a:endParaRPr lang="en-GB" dirty="0" smtClean="0"/>
          </a:p>
          <a:p>
            <a:r>
              <a:rPr lang="en-GB" dirty="0" smtClean="0"/>
              <a:t>Objectives:</a:t>
            </a:r>
          </a:p>
          <a:p>
            <a:pPr lvl="1"/>
            <a:r>
              <a:rPr lang="en-GB" dirty="0" smtClean="0"/>
              <a:t>In order to stop the abnormal flow of execution. </a:t>
            </a:r>
          </a:p>
          <a:p>
            <a:pPr lvl="1"/>
            <a:r>
              <a:rPr lang="en-GB" dirty="0" smtClean="0"/>
              <a:t>Providing user-friendly message.</a:t>
            </a:r>
          </a:p>
          <a:p>
            <a:pPr lvl="1"/>
            <a:r>
              <a:rPr lang="en-GB" dirty="0" smtClean="0"/>
              <a:t>Continuing rest of program.</a:t>
            </a:r>
            <a:endParaRPr lang="en-GB" dirty="0"/>
          </a:p>
        </p:txBody>
      </p:sp>
    </p:spTree>
    <p:extLst>
      <p:ext uri="{BB962C8B-B14F-4D97-AF65-F5344CB8AC3E}">
        <p14:creationId xmlns:p14="http://schemas.microsoft.com/office/powerpoint/2010/main" val="1889143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3563983" cy="993412"/>
          </a:xfrm>
        </p:spPr>
        <p:txBody>
          <a:bodyPr/>
          <a:lstStyle/>
          <a:p>
            <a:r>
              <a:rPr lang="en-GB" dirty="0" smtClean="0"/>
              <a:t>Think:</a:t>
            </a:r>
            <a:endParaRPr lang="en-GB" dirty="0"/>
          </a:p>
        </p:txBody>
      </p:sp>
      <p:sp>
        <p:nvSpPr>
          <p:cNvPr id="3" name="Content Placeholder 2"/>
          <p:cNvSpPr>
            <a:spLocks noGrp="1"/>
          </p:cNvSpPr>
          <p:nvPr>
            <p:ph idx="1"/>
          </p:nvPr>
        </p:nvSpPr>
        <p:spPr>
          <a:xfrm>
            <a:off x="838200" y="1825625"/>
            <a:ext cx="10515600" cy="1126581"/>
          </a:xfrm>
          <a:solidFill>
            <a:schemeClr val="bg2"/>
          </a:solidFill>
        </p:spPr>
        <p:txBody>
          <a:bodyPr/>
          <a:lstStyle/>
          <a:p>
            <a:r>
              <a:rPr lang="en-GB" dirty="0" smtClean="0"/>
              <a:t>What are the errors that you get when an exception occur?</a:t>
            </a:r>
          </a:p>
          <a:p>
            <a:r>
              <a:rPr lang="en-GB" dirty="0" smtClean="0"/>
              <a:t>From where they are coming?</a:t>
            </a:r>
          </a:p>
          <a:p>
            <a:endParaRPr lang="en-GB" dirty="0"/>
          </a:p>
        </p:txBody>
      </p:sp>
      <p:sp>
        <p:nvSpPr>
          <p:cNvPr id="4" name="TextBox 3"/>
          <p:cNvSpPr txBox="1"/>
          <p:nvPr/>
        </p:nvSpPr>
        <p:spPr>
          <a:xfrm>
            <a:off x="838200" y="3579223"/>
            <a:ext cx="10515599" cy="83099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sz="2400" dirty="0" smtClean="0"/>
              <a:t>Python has many built-in exceptions which forces your program to output an error when something in it goes wrong.</a:t>
            </a:r>
            <a:endParaRPr lang="en-GB" sz="2400" dirty="0"/>
          </a:p>
        </p:txBody>
      </p:sp>
    </p:spTree>
    <p:extLst>
      <p:ext uri="{BB962C8B-B14F-4D97-AF65-F5344CB8AC3E}">
        <p14:creationId xmlns:p14="http://schemas.microsoft.com/office/powerpoint/2010/main" val="1665125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508" y="1296365"/>
            <a:ext cx="7530925" cy="3424303"/>
          </a:xfrm>
        </p:spPr>
      </p:pic>
      <p:sp>
        <p:nvSpPr>
          <p:cNvPr id="7" name="TextBox 6"/>
          <p:cNvSpPr txBox="1"/>
          <p:nvPr/>
        </p:nvSpPr>
        <p:spPr>
          <a:xfrm>
            <a:off x="1097280" y="522514"/>
            <a:ext cx="5603966" cy="523220"/>
          </a:xfrm>
          <a:prstGeom prst="rect">
            <a:avLst/>
          </a:prstGeom>
          <a:noFill/>
        </p:spPr>
        <p:txBody>
          <a:bodyPr wrap="square" rtlCol="0">
            <a:spAutoFit/>
          </a:bodyPr>
          <a:lstStyle/>
          <a:p>
            <a:r>
              <a:rPr lang="en-GB" sz="2800" dirty="0" smtClean="0"/>
              <a:t>Exception Hierarchy in Python:</a:t>
            </a:r>
            <a:endParaRPr lang="en-GB" sz="2800" dirty="0"/>
          </a:p>
        </p:txBody>
      </p:sp>
      <p:sp>
        <p:nvSpPr>
          <p:cNvPr id="8" name="TextBox 7"/>
          <p:cNvSpPr txBox="1"/>
          <p:nvPr/>
        </p:nvSpPr>
        <p:spPr>
          <a:xfrm>
            <a:off x="1495508" y="5394960"/>
            <a:ext cx="5597623"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These are the built-in exception in Python.</a:t>
            </a:r>
            <a:endParaRPr lang="en-GB" dirty="0"/>
          </a:p>
        </p:txBody>
      </p:sp>
    </p:spTree>
    <p:extLst>
      <p:ext uri="{BB962C8B-B14F-4D97-AF65-F5344CB8AC3E}">
        <p14:creationId xmlns:p14="http://schemas.microsoft.com/office/powerpoint/2010/main" val="3176899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17" y="258772"/>
            <a:ext cx="10515600" cy="821057"/>
          </a:xfrm>
        </p:spPr>
        <p:txBody>
          <a:bodyPr/>
          <a:lstStyle/>
          <a:p>
            <a:r>
              <a:rPr lang="en-GB" dirty="0" smtClean="0"/>
              <a:t>How Exception occur: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530" y="1800746"/>
            <a:ext cx="4010025" cy="95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own Arrow 4"/>
          <p:cNvSpPr/>
          <p:nvPr/>
        </p:nvSpPr>
        <p:spPr>
          <a:xfrm>
            <a:off x="2586446" y="2965269"/>
            <a:ext cx="235131" cy="7053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091542" y="3226526"/>
            <a:ext cx="931818" cy="369332"/>
          </a:xfrm>
          <a:prstGeom prst="rect">
            <a:avLst/>
          </a:prstGeom>
          <a:solidFill>
            <a:schemeClr val="bg2"/>
          </a:solidFill>
        </p:spPr>
        <p:txBody>
          <a:bodyPr wrap="square" rtlCol="0">
            <a:spAutoFit/>
          </a:bodyPr>
          <a:lstStyle/>
          <a:p>
            <a:r>
              <a:rPr lang="en-GB" dirty="0" smtClean="0"/>
              <a:t>Execute</a:t>
            </a:r>
            <a:endParaRPr lang="en-GB" dirty="0"/>
          </a:p>
        </p:txBody>
      </p:sp>
      <p:sp>
        <p:nvSpPr>
          <p:cNvPr id="7" name="TextBox 6"/>
          <p:cNvSpPr txBox="1"/>
          <p:nvPr/>
        </p:nvSpPr>
        <p:spPr>
          <a:xfrm>
            <a:off x="1397726" y="4101737"/>
            <a:ext cx="3396343" cy="646331"/>
          </a:xfrm>
          <a:prstGeom prst="rect">
            <a:avLst/>
          </a:prstGeom>
          <a:solidFill>
            <a:schemeClr val="bg2"/>
          </a:solidFill>
        </p:spPr>
        <p:txBody>
          <a:bodyPr wrap="square" rtlCol="0">
            <a:spAutoFit/>
          </a:bodyPr>
          <a:lstStyle/>
          <a:p>
            <a:r>
              <a:rPr lang="en-GB" dirty="0" smtClean="0"/>
              <a:t>Enter first </a:t>
            </a:r>
            <a:r>
              <a:rPr lang="en-GB" dirty="0" err="1" smtClean="0"/>
              <a:t>num</a:t>
            </a:r>
            <a:r>
              <a:rPr lang="en-GB" dirty="0" smtClean="0"/>
              <a:t>: 5</a:t>
            </a:r>
          </a:p>
          <a:p>
            <a:r>
              <a:rPr lang="en-GB" dirty="0" smtClean="0"/>
              <a:t>Enter the second num:0</a:t>
            </a:r>
            <a:endParaRPr lang="en-GB" dirty="0"/>
          </a:p>
        </p:txBody>
      </p:sp>
      <p:sp>
        <p:nvSpPr>
          <p:cNvPr id="8" name="Rounded Rectangle 7"/>
          <p:cNvSpPr/>
          <p:nvPr/>
        </p:nvSpPr>
        <p:spPr>
          <a:xfrm>
            <a:off x="1397726" y="5016137"/>
            <a:ext cx="3698829"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Line 3   c = a/b </a:t>
            </a:r>
          </a:p>
          <a:p>
            <a:pPr algn="ctr"/>
            <a:r>
              <a:rPr lang="en-GB" dirty="0" smtClean="0"/>
              <a:t>[Error occurred: cannot dived by 0]	</a:t>
            </a:r>
            <a:endParaRPr lang="en-GB" dirty="0"/>
          </a:p>
        </p:txBody>
      </p:sp>
      <p:sp>
        <p:nvSpPr>
          <p:cNvPr id="9" name="Rounded Rectangle 8"/>
          <p:cNvSpPr/>
          <p:nvPr/>
        </p:nvSpPr>
        <p:spPr>
          <a:xfrm>
            <a:off x="7504611" y="2586446"/>
            <a:ext cx="2207623" cy="2651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PVM</a:t>
            </a:r>
          </a:p>
          <a:p>
            <a:pPr algn="ctr"/>
            <a:r>
              <a:rPr lang="en-GB" dirty="0" smtClean="0"/>
              <a:t>Match the exception and make the object of exception : throw that in your program</a:t>
            </a:r>
            <a:endParaRPr lang="en-GB" dirty="0"/>
          </a:p>
        </p:txBody>
      </p:sp>
      <p:sp>
        <p:nvSpPr>
          <p:cNvPr id="10" name="Bent-Up Arrow 9"/>
          <p:cNvSpPr/>
          <p:nvPr/>
        </p:nvSpPr>
        <p:spPr>
          <a:xfrm>
            <a:off x="5656217" y="5238206"/>
            <a:ext cx="2952206" cy="50945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Bent Arrow 18"/>
          <p:cNvSpPr/>
          <p:nvPr/>
        </p:nvSpPr>
        <p:spPr>
          <a:xfrm flipH="1">
            <a:off x="5370874" y="2309111"/>
            <a:ext cx="3206932" cy="27733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Rectangle 19"/>
          <p:cNvSpPr/>
          <p:nvPr/>
        </p:nvSpPr>
        <p:spPr>
          <a:xfrm>
            <a:off x="6257109" y="1619794"/>
            <a:ext cx="14107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Throw object at line 3.</a:t>
            </a:r>
            <a:endParaRPr lang="en-GB" dirty="0"/>
          </a:p>
        </p:txBody>
      </p:sp>
    </p:spTree>
    <p:extLst>
      <p:ext uri="{BB962C8B-B14F-4D97-AF65-F5344CB8AC3E}">
        <p14:creationId xmlns:p14="http://schemas.microsoft.com/office/powerpoint/2010/main" val="1072440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3"/>
          </a:xfrm>
        </p:spPr>
        <p:txBody>
          <a:bodyPr>
            <a:normAutofit fontScale="90000"/>
          </a:bodyPr>
          <a:lstStyle/>
          <a:p>
            <a:r>
              <a:rPr lang="en-GB" dirty="0" smtClean="0"/>
              <a:t>How to handle this?: Exception Handling</a:t>
            </a:r>
            <a:endParaRPr lang="en-GB" dirty="0"/>
          </a:p>
        </p:txBody>
      </p:sp>
      <p:sp>
        <p:nvSpPr>
          <p:cNvPr id="3" name="Content Placeholder 2"/>
          <p:cNvSpPr>
            <a:spLocks noGrp="1"/>
          </p:cNvSpPr>
          <p:nvPr>
            <p:ph idx="1"/>
          </p:nvPr>
        </p:nvSpPr>
        <p:spPr>
          <a:xfrm>
            <a:off x="838200" y="1948135"/>
            <a:ext cx="4151811" cy="2231980"/>
          </a:xfrm>
          <a:solidFill>
            <a:schemeClr val="bg2"/>
          </a:solidFill>
        </p:spPr>
        <p:txBody>
          <a:bodyPr>
            <a:normAutofit/>
          </a:bodyPr>
          <a:lstStyle/>
          <a:p>
            <a:r>
              <a:rPr lang="en-GB" dirty="0" smtClean="0"/>
              <a:t>To handle exception properly in Python, We have four keywords: </a:t>
            </a:r>
            <a:r>
              <a:rPr lang="en-GB" dirty="0" smtClean="0">
                <a:solidFill>
                  <a:srgbClr val="00B0F0"/>
                </a:solidFill>
              </a:rPr>
              <a:t>try, except, else</a:t>
            </a:r>
            <a:r>
              <a:rPr lang="en-GB" dirty="0">
                <a:solidFill>
                  <a:srgbClr val="00B0F0"/>
                </a:solidFill>
              </a:rPr>
              <a:t> </a:t>
            </a:r>
            <a:r>
              <a:rPr lang="en-GB" dirty="0" smtClean="0">
                <a:solidFill>
                  <a:srgbClr val="00B0F0"/>
                </a:solidFill>
              </a:rPr>
              <a:t>and finally</a:t>
            </a:r>
            <a:r>
              <a:rPr lang="en-GB" dirty="0" smtClean="0"/>
              <a:t>.</a:t>
            </a:r>
          </a:p>
          <a:p>
            <a:endParaRPr lang="en-GB" dirty="0" smtClean="0"/>
          </a:p>
          <a:p>
            <a:pPr marL="0" indent="0">
              <a:buNone/>
            </a:pP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9973"/>
            <a:ext cx="4886325" cy="4705350"/>
          </a:xfrm>
          <a:prstGeom prst="rect">
            <a:avLst/>
          </a:prstGeom>
        </p:spPr>
      </p:pic>
    </p:spTree>
    <p:extLst>
      <p:ext uri="{BB962C8B-B14F-4D97-AF65-F5344CB8AC3E}">
        <p14:creationId xmlns:p14="http://schemas.microsoft.com/office/powerpoint/2010/main" val="1887661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26" y="1371112"/>
            <a:ext cx="4010025" cy="95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own Arrow 4"/>
          <p:cNvSpPr/>
          <p:nvPr/>
        </p:nvSpPr>
        <p:spPr>
          <a:xfrm>
            <a:off x="2422076" y="2790707"/>
            <a:ext cx="235131" cy="7053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890090" y="2929248"/>
            <a:ext cx="931818" cy="369332"/>
          </a:xfrm>
          <a:prstGeom prst="rect">
            <a:avLst/>
          </a:prstGeom>
          <a:solidFill>
            <a:schemeClr val="bg2"/>
          </a:solidFill>
        </p:spPr>
        <p:txBody>
          <a:bodyPr wrap="square" rtlCol="0">
            <a:spAutoFit/>
          </a:bodyPr>
          <a:lstStyle/>
          <a:p>
            <a:r>
              <a:rPr lang="en-GB" dirty="0" smtClean="0"/>
              <a:t>Execute</a:t>
            </a:r>
            <a:endParaRPr lang="en-GB" dirty="0"/>
          </a:p>
        </p:txBody>
      </p:sp>
      <p:sp>
        <p:nvSpPr>
          <p:cNvPr id="7" name="TextBox 6"/>
          <p:cNvSpPr txBox="1"/>
          <p:nvPr/>
        </p:nvSpPr>
        <p:spPr>
          <a:xfrm>
            <a:off x="1184366" y="3778571"/>
            <a:ext cx="3396343" cy="646331"/>
          </a:xfrm>
          <a:prstGeom prst="rect">
            <a:avLst/>
          </a:prstGeom>
          <a:solidFill>
            <a:schemeClr val="bg2"/>
          </a:solidFill>
        </p:spPr>
        <p:txBody>
          <a:bodyPr wrap="square" rtlCol="0">
            <a:spAutoFit/>
          </a:bodyPr>
          <a:lstStyle/>
          <a:p>
            <a:r>
              <a:rPr lang="en-GB" dirty="0" smtClean="0"/>
              <a:t>Enter first </a:t>
            </a:r>
            <a:r>
              <a:rPr lang="en-GB" dirty="0" err="1" smtClean="0"/>
              <a:t>num</a:t>
            </a:r>
            <a:r>
              <a:rPr lang="en-GB" dirty="0" smtClean="0"/>
              <a:t>: 5</a:t>
            </a:r>
          </a:p>
          <a:p>
            <a:r>
              <a:rPr lang="en-GB" dirty="0" smtClean="0"/>
              <a:t>Enter the second num:0</a:t>
            </a:r>
            <a:endParaRPr lang="en-GB" dirty="0"/>
          </a:p>
        </p:txBody>
      </p:sp>
      <p:sp>
        <p:nvSpPr>
          <p:cNvPr id="8" name="Rounded Rectangle 7"/>
          <p:cNvSpPr/>
          <p:nvPr/>
        </p:nvSpPr>
        <p:spPr>
          <a:xfrm>
            <a:off x="1188722" y="5016137"/>
            <a:ext cx="3698829"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Line 3   c = a/b </a:t>
            </a:r>
          </a:p>
          <a:p>
            <a:pPr algn="ctr"/>
            <a:r>
              <a:rPr lang="en-GB" dirty="0" smtClean="0"/>
              <a:t>[Error occurred: cannot dived by 0]	</a:t>
            </a:r>
            <a:endParaRPr lang="en-GB" dirty="0"/>
          </a:p>
        </p:txBody>
      </p:sp>
      <p:sp>
        <p:nvSpPr>
          <p:cNvPr id="9" name="Rounded Rectangle 8"/>
          <p:cNvSpPr/>
          <p:nvPr/>
        </p:nvSpPr>
        <p:spPr>
          <a:xfrm>
            <a:off x="8066316" y="2586446"/>
            <a:ext cx="2207623" cy="2651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PVM</a:t>
            </a:r>
          </a:p>
          <a:p>
            <a:pPr algn="ctr"/>
            <a:r>
              <a:rPr lang="en-GB" dirty="0" smtClean="0"/>
              <a:t>Match the exception and make the object of exception : throw that in your program</a:t>
            </a:r>
            <a:endParaRPr lang="en-GB" dirty="0"/>
          </a:p>
        </p:txBody>
      </p:sp>
      <p:sp>
        <p:nvSpPr>
          <p:cNvPr id="10" name="Bent-Up Arrow 9"/>
          <p:cNvSpPr/>
          <p:nvPr/>
        </p:nvSpPr>
        <p:spPr>
          <a:xfrm>
            <a:off x="6230985" y="5238206"/>
            <a:ext cx="2952206" cy="50945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8190414" y="1358537"/>
            <a:ext cx="141078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Throw object at line 3.</a:t>
            </a:r>
            <a:endParaRPr lang="en-GB" dirty="0"/>
          </a:p>
        </p:txBody>
      </p:sp>
      <p:sp>
        <p:nvSpPr>
          <p:cNvPr id="13" name="Up Arrow 12"/>
          <p:cNvSpPr/>
          <p:nvPr/>
        </p:nvSpPr>
        <p:spPr>
          <a:xfrm>
            <a:off x="8758648" y="2057400"/>
            <a:ext cx="274320" cy="3788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7707088" y="1358537"/>
            <a:ext cx="261255" cy="2743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0613" y="420869"/>
            <a:ext cx="2276475" cy="2009775"/>
          </a:xfrm>
          <a:prstGeom prst="rect">
            <a:avLst/>
          </a:prstGeom>
        </p:spPr>
      </p:pic>
    </p:spTree>
    <p:extLst>
      <p:ext uri="{BB962C8B-B14F-4D97-AF65-F5344CB8AC3E}">
        <p14:creationId xmlns:p14="http://schemas.microsoft.com/office/powerpoint/2010/main" val="1663747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8" y="963476"/>
            <a:ext cx="10515600" cy="2929255"/>
          </a:xfrm>
          <a:solidFill>
            <a:schemeClr val="bg2"/>
          </a:solidFill>
        </p:spPr>
        <p:txBody>
          <a:bodyPr/>
          <a:lstStyle/>
          <a:p>
            <a:r>
              <a:rPr lang="en-GB" dirty="0">
                <a:solidFill>
                  <a:srgbClr val="00B0F0"/>
                </a:solidFill>
              </a:rPr>
              <a:t>t</a:t>
            </a:r>
            <a:r>
              <a:rPr lang="en-GB" dirty="0" smtClean="0">
                <a:solidFill>
                  <a:srgbClr val="00B0F0"/>
                </a:solidFill>
              </a:rPr>
              <a:t>ry block </a:t>
            </a:r>
            <a:r>
              <a:rPr lang="en-GB" dirty="0" smtClean="0"/>
              <a:t>:</a:t>
            </a:r>
          </a:p>
          <a:p>
            <a:pPr lvl="1"/>
            <a:r>
              <a:rPr lang="en-GB" dirty="0" smtClean="0"/>
              <a:t>if the Python program contains suspicious code that may throw the exception, we must place that code in the try block.</a:t>
            </a:r>
          </a:p>
          <a:p>
            <a:pPr lvl="1"/>
            <a:endParaRPr lang="en-GB" dirty="0" smtClean="0"/>
          </a:p>
          <a:p>
            <a:pPr lvl="1"/>
            <a:r>
              <a:rPr lang="en-GB" dirty="0" smtClean="0"/>
              <a:t>The try block must be followed with the except block which contains a block of code that will be executed if there is some exception in the try block.</a:t>
            </a:r>
            <a:endParaRPr lang="en-GB" dirty="0"/>
          </a:p>
        </p:txBody>
      </p:sp>
      <p:sp>
        <p:nvSpPr>
          <p:cNvPr id="4" name="Rectangle 3"/>
          <p:cNvSpPr/>
          <p:nvPr/>
        </p:nvSpPr>
        <p:spPr>
          <a:xfrm>
            <a:off x="3971109" y="4336868"/>
            <a:ext cx="3775165" cy="1672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Try block contains the risky code </a:t>
            </a:r>
            <a:endParaRPr lang="en-GB" sz="2800" dirty="0"/>
          </a:p>
        </p:txBody>
      </p:sp>
    </p:spTree>
    <p:extLst>
      <p:ext uri="{BB962C8B-B14F-4D97-AF65-F5344CB8AC3E}">
        <p14:creationId xmlns:p14="http://schemas.microsoft.com/office/powerpoint/2010/main" val="2127985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508" y="1067979"/>
            <a:ext cx="9481458" cy="4131038"/>
          </a:xfrm>
          <a:solidFill>
            <a:schemeClr val="bg2"/>
          </a:solidFill>
        </p:spPr>
        <p:txBody>
          <a:bodyPr/>
          <a:lstStyle/>
          <a:p>
            <a:r>
              <a:rPr lang="en-GB" dirty="0">
                <a:solidFill>
                  <a:srgbClr val="00B0F0"/>
                </a:solidFill>
              </a:rPr>
              <a:t>e</a:t>
            </a:r>
            <a:r>
              <a:rPr lang="en-GB" dirty="0" smtClean="0">
                <a:solidFill>
                  <a:srgbClr val="00B0F0"/>
                </a:solidFill>
              </a:rPr>
              <a:t>xcept block </a:t>
            </a:r>
            <a:r>
              <a:rPr lang="en-GB" dirty="0" smtClean="0"/>
              <a:t>–</a:t>
            </a:r>
          </a:p>
          <a:p>
            <a:pPr lvl="1"/>
            <a:r>
              <a:rPr lang="en-GB" dirty="0" smtClean="0"/>
              <a:t>It contains the error handling code(alternative code).</a:t>
            </a:r>
          </a:p>
          <a:p>
            <a:pPr lvl="1"/>
            <a:endParaRPr lang="en-GB" dirty="0" smtClean="0"/>
          </a:p>
          <a:p>
            <a:r>
              <a:rPr lang="en-GB" dirty="0">
                <a:solidFill>
                  <a:srgbClr val="00B0F0"/>
                </a:solidFill>
              </a:rPr>
              <a:t>e</a:t>
            </a:r>
            <a:r>
              <a:rPr lang="en-GB" dirty="0" smtClean="0">
                <a:solidFill>
                  <a:srgbClr val="00B0F0"/>
                </a:solidFill>
              </a:rPr>
              <a:t>lse block </a:t>
            </a:r>
            <a:r>
              <a:rPr lang="en-GB" dirty="0" smtClean="0"/>
              <a:t>– </a:t>
            </a:r>
          </a:p>
          <a:p>
            <a:pPr lvl="1"/>
            <a:r>
              <a:rPr lang="en-GB" dirty="0" smtClean="0"/>
              <a:t>It contains the code which should be executed if the exception do not occur.</a:t>
            </a:r>
          </a:p>
          <a:p>
            <a:pPr lvl="1"/>
            <a:endParaRPr lang="en-GB" dirty="0" smtClean="0"/>
          </a:p>
          <a:p>
            <a:r>
              <a:rPr lang="en-GB" dirty="0">
                <a:solidFill>
                  <a:srgbClr val="00B0F0"/>
                </a:solidFill>
              </a:rPr>
              <a:t>f</a:t>
            </a:r>
            <a:r>
              <a:rPr lang="en-GB" dirty="0" smtClean="0">
                <a:solidFill>
                  <a:srgbClr val="00B0F0"/>
                </a:solidFill>
              </a:rPr>
              <a:t>inally block </a:t>
            </a:r>
            <a:r>
              <a:rPr lang="en-GB" dirty="0" smtClean="0"/>
              <a:t>– </a:t>
            </a:r>
          </a:p>
          <a:p>
            <a:pPr lvl="1"/>
            <a:r>
              <a:rPr lang="en-GB" dirty="0" smtClean="0"/>
              <a:t>it contains the code which should be executed whether exception occur or not.</a:t>
            </a:r>
          </a:p>
          <a:p>
            <a:pPr marL="0" indent="0">
              <a:buNone/>
            </a:pPr>
            <a:endParaRPr lang="en-GB" dirty="0" smtClean="0"/>
          </a:p>
          <a:p>
            <a:endParaRPr lang="en-GB" dirty="0" smtClean="0"/>
          </a:p>
          <a:p>
            <a:pPr marL="0" indent="0">
              <a:buNone/>
            </a:pPr>
            <a:endParaRPr lang="en-GB" dirty="0"/>
          </a:p>
        </p:txBody>
      </p:sp>
    </p:spTree>
    <p:extLst>
      <p:ext uri="{BB962C8B-B14F-4D97-AF65-F5344CB8AC3E}">
        <p14:creationId xmlns:p14="http://schemas.microsoft.com/office/powerpoint/2010/main" val="916423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GB" dirty="0" smtClean="0"/>
              <a:t>Code:</a:t>
            </a:r>
            <a:endParaRPr lang="en-GB"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4296"/>
            <a:ext cx="4114800" cy="1819275"/>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824" y="1354296"/>
            <a:ext cx="2324100" cy="8191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824" y="2879271"/>
            <a:ext cx="2971800" cy="838200"/>
          </a:xfrm>
          <a:prstGeom prst="rect">
            <a:avLst/>
          </a:prstGeom>
        </p:spPr>
      </p:pic>
      <p:sp>
        <p:nvSpPr>
          <p:cNvPr id="12" name="TextBox 11"/>
          <p:cNvSpPr txBox="1"/>
          <p:nvPr/>
        </p:nvSpPr>
        <p:spPr>
          <a:xfrm>
            <a:off x="2312126" y="4493623"/>
            <a:ext cx="4741817" cy="92333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If exception occur this will handle the code and stops from abnormal termination and executes rest of the code.</a:t>
            </a:r>
            <a:endParaRPr lang="en-GB" dirty="0"/>
          </a:p>
        </p:txBody>
      </p:sp>
    </p:spTree>
    <p:extLst>
      <p:ext uri="{BB962C8B-B14F-4D97-AF65-F5344CB8AC3E}">
        <p14:creationId xmlns:p14="http://schemas.microsoft.com/office/powerpoint/2010/main" val="2632977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GB" dirty="0" smtClean="0"/>
              <a:t>Control flow in try-except block</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8538"/>
            <a:ext cx="2228850" cy="1619250"/>
          </a:xfrm>
        </p:spPr>
      </p:pic>
      <p:sp>
        <p:nvSpPr>
          <p:cNvPr id="5" name="TextBox 4"/>
          <p:cNvSpPr txBox="1"/>
          <p:nvPr/>
        </p:nvSpPr>
        <p:spPr>
          <a:xfrm>
            <a:off x="4162697" y="1798831"/>
            <a:ext cx="3866606"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Case-1: if exception do not occur</a:t>
            </a:r>
            <a:endParaRPr lang="en-GB" dirty="0"/>
          </a:p>
        </p:txBody>
      </p:sp>
      <p:sp>
        <p:nvSpPr>
          <p:cNvPr id="6" name="Explosion 1 5"/>
          <p:cNvSpPr/>
          <p:nvPr/>
        </p:nvSpPr>
        <p:spPr>
          <a:xfrm>
            <a:off x="8595360" y="1619794"/>
            <a:ext cx="1619794" cy="90133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86026"/>
            <a:ext cx="2228850" cy="1619250"/>
          </a:xfrm>
          <a:prstGeom prst="rect">
            <a:avLst/>
          </a:prstGeom>
        </p:spPr>
      </p:pic>
      <p:sp>
        <p:nvSpPr>
          <p:cNvPr id="8" name="TextBox 7"/>
          <p:cNvSpPr txBox="1"/>
          <p:nvPr/>
        </p:nvSpPr>
        <p:spPr>
          <a:xfrm>
            <a:off x="4402183" y="4003765"/>
            <a:ext cx="3814354"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Case-2: if exception occur at line3</a:t>
            </a:r>
            <a:endParaRPr lang="en-GB" dirty="0"/>
          </a:p>
        </p:txBody>
      </p:sp>
      <p:sp>
        <p:nvSpPr>
          <p:cNvPr id="9" name="Explosion 1 8"/>
          <p:cNvSpPr/>
          <p:nvPr/>
        </p:nvSpPr>
        <p:spPr>
          <a:xfrm>
            <a:off x="8741773" y="3737762"/>
            <a:ext cx="1619794" cy="90133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819249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Exception?</a:t>
            </a:r>
            <a:endParaRPr lang="en-GB" dirty="0"/>
          </a:p>
        </p:txBody>
      </p:sp>
      <p:sp>
        <p:nvSpPr>
          <p:cNvPr id="3" name="Content Placeholder 2"/>
          <p:cNvSpPr>
            <a:spLocks noGrp="1"/>
          </p:cNvSpPr>
          <p:nvPr>
            <p:ph idx="1"/>
          </p:nvPr>
        </p:nvSpPr>
        <p:spPr>
          <a:xfrm>
            <a:off x="838200" y="1825625"/>
            <a:ext cx="10515600" cy="3699964"/>
          </a:xfrm>
          <a:solidFill>
            <a:schemeClr val="bg2"/>
          </a:solidFill>
        </p:spPr>
        <p:txBody>
          <a:bodyPr/>
          <a:lstStyle/>
          <a:p>
            <a:r>
              <a:rPr lang="en-GB" dirty="0" smtClean="0"/>
              <a:t>An exception is an event, which occurs during the execution  of a program that disrupts the normal flow of the program’s instructions.</a:t>
            </a:r>
          </a:p>
          <a:p>
            <a:r>
              <a:rPr lang="en-GB" dirty="0" smtClean="0"/>
              <a:t>In general, when a Python script encounters a situation that it cannot cope with, it raises an exception.</a:t>
            </a:r>
          </a:p>
          <a:p>
            <a:r>
              <a:rPr lang="en-GB" dirty="0" smtClean="0"/>
              <a:t>An exception is a Python object that represents an error.</a:t>
            </a:r>
          </a:p>
          <a:p>
            <a:r>
              <a:rPr lang="en-GB" dirty="0" smtClean="0"/>
              <a:t>When a Python script (code) raises an exception, it must either handle the exception immediately otherwise it terminates and quits.</a:t>
            </a:r>
            <a:endParaRPr lang="en-GB" dirty="0"/>
          </a:p>
        </p:txBody>
      </p:sp>
    </p:spTree>
    <p:extLst>
      <p:ext uri="{BB962C8B-B14F-4D97-AF65-F5344CB8AC3E}">
        <p14:creationId xmlns:p14="http://schemas.microsoft.com/office/powerpoint/2010/main" val="15029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076" y="1016159"/>
            <a:ext cx="2476500" cy="1581150"/>
          </a:xfrm>
        </p:spPr>
      </p:pic>
      <p:sp>
        <p:nvSpPr>
          <p:cNvPr id="8" name="TextBox 7"/>
          <p:cNvSpPr txBox="1"/>
          <p:nvPr/>
        </p:nvSpPr>
        <p:spPr>
          <a:xfrm>
            <a:off x="3657599" y="1711234"/>
            <a:ext cx="4558937" cy="646331"/>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Case-3: if exception occur at line 3 but corresponding except block do not matched</a:t>
            </a:r>
            <a:endParaRPr lang="en-GB" dirty="0"/>
          </a:p>
        </p:txBody>
      </p:sp>
      <p:sp>
        <p:nvSpPr>
          <p:cNvPr id="9" name="Explosion 1 8"/>
          <p:cNvSpPr/>
          <p:nvPr/>
        </p:nvSpPr>
        <p:spPr>
          <a:xfrm>
            <a:off x="8948057" y="1443165"/>
            <a:ext cx="914400"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76" y="3605076"/>
            <a:ext cx="2476500" cy="1581150"/>
          </a:xfrm>
          <a:prstGeom prst="rect">
            <a:avLst/>
          </a:prstGeom>
        </p:spPr>
      </p:pic>
      <p:sp>
        <p:nvSpPr>
          <p:cNvPr id="11" name="TextBox 10"/>
          <p:cNvSpPr txBox="1"/>
          <p:nvPr/>
        </p:nvSpPr>
        <p:spPr>
          <a:xfrm>
            <a:off x="3657599" y="4206240"/>
            <a:ext cx="4558937"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Case-4: if exception occur at line 6.</a:t>
            </a:r>
            <a:endParaRPr lang="en-GB" dirty="0"/>
          </a:p>
        </p:txBody>
      </p:sp>
      <p:sp>
        <p:nvSpPr>
          <p:cNvPr id="12" name="Explosion 1 11"/>
          <p:cNvSpPr/>
          <p:nvPr/>
        </p:nvSpPr>
        <p:spPr>
          <a:xfrm>
            <a:off x="9052561" y="3933706"/>
            <a:ext cx="914400" cy="9144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4053008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GB" dirty="0" smtClean="0"/>
              <a:t>How to print except information: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3010"/>
            <a:ext cx="3324225" cy="22669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104" y="2206398"/>
            <a:ext cx="2933700" cy="1400175"/>
          </a:xfrm>
          <a:prstGeom prst="rect">
            <a:avLst/>
          </a:prstGeom>
        </p:spPr>
      </p:pic>
      <p:sp>
        <p:nvSpPr>
          <p:cNvPr id="6" name="Right Arrow 5"/>
          <p:cNvSpPr/>
          <p:nvPr/>
        </p:nvSpPr>
        <p:spPr>
          <a:xfrm>
            <a:off x="4937760" y="2560320"/>
            <a:ext cx="1332411" cy="346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756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1"/>
          </a:xfrm>
        </p:spPr>
        <p:txBody>
          <a:bodyPr>
            <a:normAutofit fontScale="90000"/>
          </a:bodyPr>
          <a:lstStyle/>
          <a:p>
            <a:r>
              <a:rPr lang="en-GB" dirty="0" smtClean="0"/>
              <a:t>Handling more than one exception: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012" y="1259772"/>
            <a:ext cx="4505325" cy="1581150"/>
          </a:xfrm>
        </p:spPr>
      </p:pic>
      <p:sp>
        <p:nvSpPr>
          <p:cNvPr id="5" name="Left Brace 4"/>
          <p:cNvSpPr/>
          <p:nvPr/>
        </p:nvSpPr>
        <p:spPr>
          <a:xfrm>
            <a:off x="5867400" y="1456492"/>
            <a:ext cx="457200" cy="13909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p:cNvSpPr txBox="1"/>
          <p:nvPr/>
        </p:nvSpPr>
        <p:spPr>
          <a:xfrm>
            <a:off x="6324599" y="1828798"/>
            <a:ext cx="3903617" cy="646331"/>
          </a:xfrm>
          <a:prstGeom prst="rect">
            <a:avLst/>
          </a:prstGeom>
          <a:noFill/>
        </p:spPr>
        <p:txBody>
          <a:bodyPr wrap="square" rtlCol="0">
            <a:spAutoFit/>
          </a:bodyPr>
          <a:lstStyle/>
          <a:p>
            <a:r>
              <a:rPr lang="en-GB" dirty="0" smtClean="0"/>
              <a:t>Possible error:</a:t>
            </a:r>
          </a:p>
          <a:p>
            <a:r>
              <a:rPr lang="en-GB" dirty="0" err="1" smtClean="0"/>
              <a:t>ZeroDivisionError</a:t>
            </a:r>
            <a:r>
              <a:rPr lang="en-GB" dirty="0" smtClean="0"/>
              <a:t> and </a:t>
            </a:r>
            <a:r>
              <a:rPr lang="en-GB" dirty="0" err="1" smtClean="0"/>
              <a:t>ValueError</a:t>
            </a:r>
            <a:endParaRPr lang="en-GB" dirty="0"/>
          </a:p>
        </p:txBody>
      </p:sp>
      <p:sp>
        <p:nvSpPr>
          <p:cNvPr id="7" name="TextBox 6"/>
          <p:cNvSpPr txBox="1"/>
          <p:nvPr/>
        </p:nvSpPr>
        <p:spPr>
          <a:xfrm>
            <a:off x="1319349" y="3605349"/>
            <a:ext cx="8268788"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Such method handling error is suitable if you want to print the type of error and message.</a:t>
            </a:r>
          </a:p>
          <a:p>
            <a:pPr marL="285750" indent="-285750">
              <a:buFont typeface="Arial" panose="020B0604020202020204" pitchFamily="34" charset="0"/>
              <a:buChar char="•"/>
            </a:pPr>
            <a:r>
              <a:rPr lang="en-GB" dirty="0" smtClean="0"/>
              <a:t>If you want to handle it by writing alternative code then it will have problem.</a:t>
            </a:r>
          </a:p>
          <a:p>
            <a:pPr marL="742950" lvl="1" indent="-285750">
              <a:buFont typeface="Arial" panose="020B0604020202020204" pitchFamily="34" charset="0"/>
              <a:buChar char="•"/>
            </a:pPr>
            <a:r>
              <a:rPr lang="en-GB" dirty="0" smtClean="0"/>
              <a:t>Example – For every different questions in exam papers, we didn’t provide same answer.</a:t>
            </a:r>
          </a:p>
          <a:p>
            <a:pPr marL="742950" lvl="1" indent="-285750">
              <a:buFont typeface="Arial" panose="020B0604020202020204" pitchFamily="34" charset="0"/>
              <a:buChar char="•"/>
            </a:pPr>
            <a:r>
              <a:rPr lang="en-GB" dirty="0" smtClean="0"/>
              <a:t>If there is different question, we provide different answers.</a:t>
            </a:r>
            <a:endParaRPr lang="en-GB" dirty="0"/>
          </a:p>
        </p:txBody>
      </p:sp>
    </p:spTree>
    <p:extLst>
      <p:ext uri="{BB962C8B-B14F-4D97-AF65-F5344CB8AC3E}">
        <p14:creationId xmlns:p14="http://schemas.microsoft.com/office/powerpoint/2010/main" val="3491403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lstStyle/>
          <a:p>
            <a:r>
              <a:rPr lang="en-GB" dirty="0" smtClean="0"/>
              <a:t>Problems: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65343"/>
            <a:ext cx="4762500" cy="20764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407" y="668950"/>
            <a:ext cx="4410075" cy="3657600"/>
          </a:xfrm>
          <a:prstGeom prst="rect">
            <a:avLst/>
          </a:prstGeom>
        </p:spPr>
      </p:pic>
      <p:sp>
        <p:nvSpPr>
          <p:cNvPr id="7" name="Oval 6"/>
          <p:cNvSpPr/>
          <p:nvPr/>
        </p:nvSpPr>
        <p:spPr>
          <a:xfrm>
            <a:off x="5381897" y="1998617"/>
            <a:ext cx="714103" cy="604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a:t>
            </a:r>
            <a:endParaRPr lang="en-GB" dirty="0"/>
          </a:p>
        </p:txBody>
      </p:sp>
      <p:sp>
        <p:nvSpPr>
          <p:cNvPr id="8" name="TextBox 7"/>
          <p:cNvSpPr txBox="1"/>
          <p:nvPr/>
        </p:nvSpPr>
        <p:spPr>
          <a:xfrm>
            <a:off x="1136469" y="4794069"/>
            <a:ext cx="8595360" cy="1477328"/>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We can not write the above both different except block code in a single except block because both exception do not occurred at same time.</a:t>
            </a:r>
          </a:p>
          <a:p>
            <a:pPr marL="285750" indent="-285750">
              <a:buFont typeface="Arial" panose="020B0604020202020204" pitchFamily="34" charset="0"/>
              <a:buChar char="•"/>
            </a:pPr>
            <a:r>
              <a:rPr lang="en-GB" dirty="0" smtClean="0"/>
              <a:t>But point to remember is that both exception can occurred in same code at a single time.</a:t>
            </a:r>
          </a:p>
          <a:p>
            <a:pPr marL="285750" indent="-285750">
              <a:buFont typeface="Arial" panose="020B0604020202020204" pitchFamily="34" charset="0"/>
              <a:buChar char="•"/>
            </a:pPr>
            <a:r>
              <a:rPr lang="en-GB" dirty="0" smtClean="0"/>
              <a:t>So then what will be the solution????? </a:t>
            </a:r>
            <a:r>
              <a:rPr lang="en-GB" dirty="0" smtClean="0">
                <a:sym typeface="Wingdings" panose="05000000000000000000" pitchFamily="2" charset="2"/>
              </a:rPr>
              <a:t> </a:t>
            </a:r>
            <a:r>
              <a:rPr lang="en-GB" b="1" dirty="0" smtClean="0">
                <a:sym typeface="Wingdings" panose="05000000000000000000" pitchFamily="2" charset="2"/>
              </a:rPr>
              <a:t>try block with multiple except blocks</a:t>
            </a:r>
            <a:endParaRPr lang="en-GB" b="1" dirty="0"/>
          </a:p>
        </p:txBody>
      </p:sp>
    </p:spTree>
    <p:extLst>
      <p:ext uri="{BB962C8B-B14F-4D97-AF65-F5344CB8AC3E}">
        <p14:creationId xmlns:p14="http://schemas.microsoft.com/office/powerpoint/2010/main" val="1745726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GB" dirty="0"/>
              <a:t>t</a:t>
            </a:r>
            <a:r>
              <a:rPr lang="en-GB" dirty="0" smtClean="0"/>
              <a:t>ry with multiple except blocks: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0961"/>
            <a:ext cx="4200525" cy="1819275"/>
          </a:xfrm>
        </p:spPr>
      </p:pic>
      <p:sp>
        <p:nvSpPr>
          <p:cNvPr id="5" name="Right Arrow 4"/>
          <p:cNvSpPr/>
          <p:nvPr/>
        </p:nvSpPr>
        <p:spPr>
          <a:xfrm>
            <a:off x="3984171" y="2116183"/>
            <a:ext cx="1054554" cy="134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316582" y="1931517"/>
            <a:ext cx="2677885" cy="369332"/>
          </a:xfrm>
          <a:prstGeom prst="rect">
            <a:avLst/>
          </a:prstGeom>
          <a:noFill/>
        </p:spPr>
        <p:txBody>
          <a:bodyPr wrap="square" rtlCol="0">
            <a:spAutoFit/>
          </a:bodyPr>
          <a:lstStyle/>
          <a:p>
            <a:r>
              <a:rPr lang="en-GB" dirty="0" smtClean="0"/>
              <a:t>If exception occurred.</a:t>
            </a:r>
            <a:endParaRPr lang="en-GB" dirty="0"/>
          </a:p>
        </p:txBody>
      </p:sp>
      <p:sp>
        <p:nvSpPr>
          <p:cNvPr id="8" name="Oval 7"/>
          <p:cNvSpPr/>
          <p:nvPr/>
        </p:nvSpPr>
        <p:spPr>
          <a:xfrm>
            <a:off x="3768633" y="2263447"/>
            <a:ext cx="431075" cy="19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GB" dirty="0"/>
          </a:p>
        </p:txBody>
      </p:sp>
      <p:sp>
        <p:nvSpPr>
          <p:cNvPr id="9" name="Oval 8"/>
          <p:cNvSpPr/>
          <p:nvPr/>
        </p:nvSpPr>
        <p:spPr>
          <a:xfrm>
            <a:off x="3128553" y="2707584"/>
            <a:ext cx="431075" cy="1941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GB" dirty="0"/>
          </a:p>
        </p:txBody>
      </p:sp>
      <p:sp>
        <p:nvSpPr>
          <p:cNvPr id="10" name="TextBox 9"/>
          <p:cNvSpPr txBox="1"/>
          <p:nvPr/>
        </p:nvSpPr>
        <p:spPr>
          <a:xfrm>
            <a:off x="979714" y="3644537"/>
            <a:ext cx="9235440"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way of handling an exception is varied from exception to exception.</a:t>
            </a:r>
          </a:p>
          <a:p>
            <a:pPr marL="285750" indent="-285750">
              <a:buFont typeface="Arial" panose="020B0604020202020204" pitchFamily="34" charset="0"/>
              <a:buChar char="•"/>
            </a:pPr>
            <a:r>
              <a:rPr lang="en-GB" dirty="0" smtClean="0"/>
              <a:t>Hence for every possible exception type, we have to take a separate except block. try with multiple except block is possible and recommended to use.</a:t>
            </a:r>
          </a:p>
          <a:p>
            <a:pPr marL="285750" indent="-285750">
              <a:buFont typeface="Arial" panose="020B0604020202020204" pitchFamily="34" charset="0"/>
              <a:buChar char="•"/>
            </a:pPr>
            <a:r>
              <a:rPr lang="en-GB" dirty="0" smtClean="0"/>
              <a:t>If try with multiple except blocks available then the order of these except blocks is important.</a:t>
            </a:r>
          </a:p>
          <a:p>
            <a:pPr marL="285750" indent="-285750">
              <a:buFont typeface="Arial" panose="020B0604020202020204" pitchFamily="34" charset="0"/>
              <a:buChar char="•"/>
            </a:pPr>
            <a:r>
              <a:rPr lang="en-GB" dirty="0" smtClean="0"/>
              <a:t>Python virtual machine will always consider from top to bottom until matched except block identified.</a:t>
            </a:r>
            <a:endParaRPr lang="en-GB" dirty="0"/>
          </a:p>
        </p:txBody>
      </p:sp>
    </p:spTree>
    <p:extLst>
      <p:ext uri="{BB962C8B-B14F-4D97-AF65-F5344CB8AC3E}">
        <p14:creationId xmlns:p14="http://schemas.microsoft.com/office/powerpoint/2010/main" val="326358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lstStyle/>
          <a:p>
            <a:r>
              <a:rPr lang="en-GB" dirty="0" smtClean="0"/>
              <a:t>Maintain hierarchy:</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384" y="1610110"/>
            <a:ext cx="3171825" cy="143827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229" y="1415551"/>
            <a:ext cx="3133725" cy="1362075"/>
          </a:xfrm>
          <a:prstGeom prst="rect">
            <a:avLst/>
          </a:prstGeom>
        </p:spPr>
      </p:pic>
      <p:sp>
        <p:nvSpPr>
          <p:cNvPr id="8" name="Down Arrow 7"/>
          <p:cNvSpPr/>
          <p:nvPr/>
        </p:nvSpPr>
        <p:spPr>
          <a:xfrm>
            <a:off x="2377440" y="3048385"/>
            <a:ext cx="600891" cy="8965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9" name="Down Arrow 8"/>
          <p:cNvSpPr/>
          <p:nvPr/>
        </p:nvSpPr>
        <p:spPr>
          <a:xfrm>
            <a:off x="7598227" y="3485990"/>
            <a:ext cx="644436" cy="7855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347832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normAutofit fontScale="90000"/>
          </a:bodyPr>
          <a:lstStyle/>
          <a:p>
            <a:r>
              <a:rPr lang="en-GB" dirty="0" smtClean="0"/>
              <a:t>Single except block that can handle multiple different exceptions:</a:t>
            </a:r>
            <a:endParaRPr lang="en-GB" dirty="0"/>
          </a:p>
        </p:txBody>
      </p:sp>
      <p:sp>
        <p:nvSpPr>
          <p:cNvPr id="3" name="Content Placeholder 2"/>
          <p:cNvSpPr>
            <a:spLocks noGrp="1"/>
          </p:cNvSpPr>
          <p:nvPr>
            <p:ph idx="1"/>
          </p:nvPr>
        </p:nvSpPr>
        <p:spPr>
          <a:xfrm>
            <a:off x="838200" y="1825625"/>
            <a:ext cx="10515600" cy="3869781"/>
          </a:xfrm>
        </p:spPr>
        <p:txBody>
          <a:bodyPr/>
          <a:lstStyle/>
          <a:p>
            <a:r>
              <a:rPr lang="en-GB" dirty="0" smtClean="0"/>
              <a:t>If handling code is same for multiple exceptions, then instead of taking different except blocks, we can take single except block that can handle all those exceptions.</a:t>
            </a:r>
          </a:p>
          <a:p>
            <a:endParaRPr lang="en-GB" dirty="0" smtClean="0"/>
          </a:p>
          <a:p>
            <a:pPr lvl="1"/>
            <a:r>
              <a:rPr lang="en-GB" dirty="0"/>
              <a:t>e</a:t>
            </a:r>
            <a:r>
              <a:rPr lang="en-GB" dirty="0" smtClean="0"/>
              <a:t>xcept(exception1,exception2, ….):</a:t>
            </a:r>
          </a:p>
          <a:p>
            <a:pPr lvl="1"/>
            <a:r>
              <a:rPr lang="en-GB" dirty="0"/>
              <a:t>e</a:t>
            </a:r>
            <a:r>
              <a:rPr lang="en-GB" dirty="0" smtClean="0"/>
              <a:t>xcept(exception1, exception2, …..) as </a:t>
            </a:r>
            <a:r>
              <a:rPr lang="en-GB" dirty="0" err="1" smtClean="0"/>
              <a:t>msg</a:t>
            </a:r>
            <a:r>
              <a:rPr lang="en-GB" dirty="0" smtClean="0"/>
              <a:t>:</a:t>
            </a:r>
          </a:p>
          <a:p>
            <a:pPr lvl="1"/>
            <a:endParaRPr lang="en-GB" dirty="0" smtClean="0"/>
          </a:p>
          <a:p>
            <a:r>
              <a:rPr lang="en-GB" dirty="0" smtClean="0"/>
              <a:t>Parenthesis are mandatory and this group of exceptions internally considered as tuple.</a:t>
            </a:r>
            <a:endParaRPr lang="en-GB" dirty="0"/>
          </a:p>
        </p:txBody>
      </p:sp>
    </p:spTree>
    <p:extLst>
      <p:ext uri="{BB962C8B-B14F-4D97-AF65-F5344CB8AC3E}">
        <p14:creationId xmlns:p14="http://schemas.microsoft.com/office/powerpoint/2010/main" val="2687524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3120" y="2128407"/>
            <a:ext cx="5657850" cy="1943100"/>
          </a:xfrm>
        </p:spPr>
      </p:pic>
    </p:spTree>
    <p:extLst>
      <p:ext uri="{BB962C8B-B14F-4D97-AF65-F5344CB8AC3E}">
        <p14:creationId xmlns:p14="http://schemas.microsoft.com/office/powerpoint/2010/main" val="132157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GB" dirty="0" smtClean="0"/>
              <a:t>Default except Block:</a:t>
            </a:r>
            <a:endParaRPr lang="en-GB" dirty="0"/>
          </a:p>
        </p:txBody>
      </p:sp>
      <p:sp>
        <p:nvSpPr>
          <p:cNvPr id="3" name="Content Placeholder 2"/>
          <p:cNvSpPr>
            <a:spLocks noGrp="1"/>
          </p:cNvSpPr>
          <p:nvPr>
            <p:ph idx="1"/>
          </p:nvPr>
        </p:nvSpPr>
        <p:spPr>
          <a:xfrm>
            <a:off x="838200" y="1342299"/>
            <a:ext cx="6803571" cy="4295730"/>
          </a:xfrm>
          <a:solidFill>
            <a:schemeClr val="bg2"/>
          </a:solidFill>
        </p:spPr>
        <p:txBody>
          <a:bodyPr>
            <a:normAutofit/>
          </a:bodyPr>
          <a:lstStyle/>
          <a:p>
            <a:r>
              <a:rPr lang="en-GB" dirty="0" smtClean="0"/>
              <a:t>We can use default except block to handle any type of exceptions.</a:t>
            </a:r>
          </a:p>
          <a:p>
            <a:r>
              <a:rPr lang="en-GB" dirty="0" smtClean="0"/>
              <a:t>In default except block, generally we can print exception information to console.</a:t>
            </a:r>
          </a:p>
          <a:p>
            <a:r>
              <a:rPr lang="en-GB" dirty="0" smtClean="0"/>
              <a:t>Remember: Default except block always should be last otherwise syntax error.</a:t>
            </a:r>
          </a:p>
          <a:p>
            <a:r>
              <a:rPr lang="en-GB" dirty="0" smtClean="0"/>
              <a:t>Example: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391" y="1889964"/>
            <a:ext cx="3105150" cy="3200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64026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480" y="2357551"/>
            <a:ext cx="6200775" cy="198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8675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Syntax Error vs Runtime Error</a:t>
            </a:r>
            <a:endParaRPr lang="en-GB" dirty="0"/>
          </a:p>
        </p:txBody>
      </p:sp>
      <p:sp>
        <p:nvSpPr>
          <p:cNvPr id="3" name="Content Placeholder 2"/>
          <p:cNvSpPr>
            <a:spLocks noGrp="1"/>
          </p:cNvSpPr>
          <p:nvPr>
            <p:ph idx="1"/>
          </p:nvPr>
        </p:nvSpPr>
        <p:spPr>
          <a:xfrm>
            <a:off x="838200" y="1825625"/>
            <a:ext cx="10515600" cy="839198"/>
          </a:xfrm>
          <a:solidFill>
            <a:schemeClr val="bg2"/>
          </a:solidFill>
        </p:spPr>
        <p:txBody>
          <a:bodyPr>
            <a:normAutofit lnSpcReduction="10000"/>
          </a:bodyPr>
          <a:lstStyle/>
          <a:p>
            <a:r>
              <a:rPr lang="en-GB" dirty="0" smtClean="0"/>
              <a:t>Syntax Error are those error which is occurred due to the invalid syntax.</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794" y="2799760"/>
            <a:ext cx="7858125" cy="3505200"/>
          </a:xfrm>
          <a:prstGeom prst="rect">
            <a:avLst/>
          </a:prstGeom>
        </p:spPr>
      </p:pic>
    </p:spTree>
    <p:extLst>
      <p:ext uri="{BB962C8B-B14F-4D97-AF65-F5344CB8AC3E}">
        <p14:creationId xmlns:p14="http://schemas.microsoft.com/office/powerpoint/2010/main" val="2758713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Various possible combinations of except block:</a:t>
            </a:r>
            <a:endParaRPr lang="en-GB" dirty="0"/>
          </a:p>
        </p:txBody>
      </p:sp>
      <p:sp>
        <p:nvSpPr>
          <p:cNvPr id="3" name="Content Placeholder 2"/>
          <p:cNvSpPr>
            <a:spLocks noGrp="1"/>
          </p:cNvSpPr>
          <p:nvPr>
            <p:ph idx="1"/>
          </p:nvPr>
        </p:nvSpPr>
        <p:spPr>
          <a:xfrm>
            <a:off x="838200" y="1825625"/>
            <a:ext cx="10515600" cy="3569335"/>
          </a:xfrm>
          <a:solidFill>
            <a:schemeClr val="bg2"/>
          </a:solidFill>
        </p:spPr>
        <p:txBody>
          <a:bodyPr>
            <a:normAutofit/>
          </a:bodyPr>
          <a:lstStyle/>
          <a:p>
            <a:r>
              <a:rPr lang="en-GB" dirty="0"/>
              <a:t>e</a:t>
            </a:r>
            <a:r>
              <a:rPr lang="en-GB" dirty="0" smtClean="0"/>
              <a:t>xcept </a:t>
            </a:r>
            <a:r>
              <a:rPr lang="en-GB" dirty="0" err="1" smtClean="0"/>
              <a:t>ZeroDivisionError</a:t>
            </a:r>
            <a:r>
              <a:rPr lang="en-GB" dirty="0" smtClean="0"/>
              <a:t>:</a:t>
            </a:r>
          </a:p>
          <a:p>
            <a:r>
              <a:rPr lang="en-GB" dirty="0"/>
              <a:t>e</a:t>
            </a:r>
            <a:r>
              <a:rPr lang="en-GB" dirty="0" smtClean="0"/>
              <a:t>xcept (</a:t>
            </a:r>
            <a:r>
              <a:rPr lang="en-GB" dirty="0" err="1" smtClean="0"/>
              <a:t>ZeroDivisionError</a:t>
            </a:r>
            <a:r>
              <a:rPr lang="en-GB" dirty="0" smtClean="0"/>
              <a:t>):</a:t>
            </a:r>
          </a:p>
          <a:p>
            <a:r>
              <a:rPr lang="en-GB" dirty="0" smtClean="0"/>
              <a:t>except </a:t>
            </a:r>
            <a:r>
              <a:rPr lang="en-GB" dirty="0" err="1" smtClean="0"/>
              <a:t>ZeroDivsionError</a:t>
            </a:r>
            <a:r>
              <a:rPr lang="en-GB" dirty="0" smtClean="0"/>
              <a:t> </a:t>
            </a:r>
            <a:r>
              <a:rPr lang="en-GB" dirty="0"/>
              <a:t>as </a:t>
            </a:r>
            <a:r>
              <a:rPr lang="en-GB" dirty="0" err="1"/>
              <a:t>msg</a:t>
            </a:r>
            <a:r>
              <a:rPr lang="en-GB" dirty="0"/>
              <a:t>:</a:t>
            </a:r>
          </a:p>
          <a:p>
            <a:r>
              <a:rPr lang="en-GB" dirty="0" smtClean="0"/>
              <a:t>except(</a:t>
            </a:r>
            <a:r>
              <a:rPr lang="en-GB" dirty="0" err="1" smtClean="0"/>
              <a:t>ZeroDivsionError</a:t>
            </a:r>
            <a:r>
              <a:rPr lang="en-GB" dirty="0" smtClean="0"/>
              <a:t>) as </a:t>
            </a:r>
            <a:r>
              <a:rPr lang="en-GB" dirty="0" err="1" smtClean="0"/>
              <a:t>msg</a:t>
            </a:r>
            <a:r>
              <a:rPr lang="en-GB" dirty="0" smtClean="0"/>
              <a:t>:</a:t>
            </a:r>
          </a:p>
          <a:p>
            <a:r>
              <a:rPr lang="en-GB" dirty="0"/>
              <a:t>e</a:t>
            </a:r>
            <a:r>
              <a:rPr lang="en-GB" dirty="0" smtClean="0"/>
              <a:t>xcept(</a:t>
            </a:r>
            <a:r>
              <a:rPr lang="en-GB" dirty="0" err="1" smtClean="0"/>
              <a:t>ZeroDivisonError</a:t>
            </a:r>
            <a:r>
              <a:rPr lang="en-GB" dirty="0" smtClean="0"/>
              <a:t>, </a:t>
            </a:r>
            <a:r>
              <a:rPr lang="en-GB" dirty="0" err="1" smtClean="0"/>
              <a:t>ValueError</a:t>
            </a:r>
            <a:r>
              <a:rPr lang="en-GB" dirty="0" smtClean="0"/>
              <a:t>):</a:t>
            </a:r>
          </a:p>
          <a:p>
            <a:r>
              <a:rPr lang="en-GB" dirty="0"/>
              <a:t>e</a:t>
            </a:r>
            <a:r>
              <a:rPr lang="en-GB" dirty="0" smtClean="0"/>
              <a:t>xcept(</a:t>
            </a:r>
            <a:r>
              <a:rPr lang="en-GB" dirty="0" err="1" smtClean="0"/>
              <a:t>ZeroDivisionError</a:t>
            </a:r>
            <a:r>
              <a:rPr lang="en-GB" dirty="0" smtClean="0"/>
              <a:t>, </a:t>
            </a:r>
            <a:r>
              <a:rPr lang="en-GB" dirty="0" err="1" smtClean="0"/>
              <a:t>ValueError</a:t>
            </a:r>
            <a:r>
              <a:rPr lang="en-GB" dirty="0" smtClean="0"/>
              <a:t>) as </a:t>
            </a:r>
            <a:r>
              <a:rPr lang="en-GB" dirty="0" err="1" smtClean="0"/>
              <a:t>msg</a:t>
            </a:r>
            <a:r>
              <a:rPr lang="en-GB" dirty="0" smtClean="0"/>
              <a:t>:</a:t>
            </a:r>
          </a:p>
          <a:p>
            <a:r>
              <a:rPr lang="en-GB" dirty="0"/>
              <a:t>e</a:t>
            </a:r>
            <a:r>
              <a:rPr lang="en-GB" dirty="0" smtClean="0"/>
              <a:t>xcept</a:t>
            </a:r>
          </a:p>
          <a:p>
            <a:endParaRPr lang="en-GB" dirty="0"/>
          </a:p>
        </p:txBody>
      </p:sp>
    </p:spTree>
    <p:extLst>
      <p:ext uri="{BB962C8B-B14F-4D97-AF65-F5344CB8AC3E}">
        <p14:creationId xmlns:p14="http://schemas.microsoft.com/office/powerpoint/2010/main" val="27630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a:xfrm>
            <a:off x="838200" y="1825625"/>
            <a:ext cx="10515600" cy="2641872"/>
          </a:xfrm>
          <a:solidFill>
            <a:schemeClr val="bg2"/>
          </a:solidFill>
        </p:spPr>
        <p:txBody>
          <a:bodyPr/>
          <a:lstStyle/>
          <a:p>
            <a:r>
              <a:rPr lang="en-GB" dirty="0" smtClean="0"/>
              <a:t>Except(</a:t>
            </a:r>
            <a:r>
              <a:rPr lang="en-GB" dirty="0" err="1" smtClean="0"/>
              <a:t>ZeroDivisionError</a:t>
            </a:r>
            <a:r>
              <a:rPr lang="en-GB" dirty="0" smtClean="0"/>
              <a:t> as </a:t>
            </a:r>
            <a:r>
              <a:rPr lang="en-GB" dirty="0" err="1" smtClean="0"/>
              <a:t>msg</a:t>
            </a:r>
            <a:r>
              <a:rPr lang="en-GB" dirty="0" smtClean="0"/>
              <a:t>):</a:t>
            </a:r>
          </a:p>
          <a:p>
            <a:r>
              <a:rPr lang="en-GB" dirty="0" smtClean="0"/>
              <a:t>Except </a:t>
            </a:r>
            <a:r>
              <a:rPr lang="en-GB" dirty="0" err="1" smtClean="0"/>
              <a:t>ZeroDivisonError</a:t>
            </a:r>
            <a:r>
              <a:rPr lang="en-GB" dirty="0" smtClean="0"/>
              <a:t>, </a:t>
            </a:r>
            <a:r>
              <a:rPr lang="en-GB" dirty="0" err="1" smtClean="0"/>
              <a:t>ValueError</a:t>
            </a:r>
            <a:r>
              <a:rPr lang="en-GB" dirty="0" smtClean="0"/>
              <a:t>:</a:t>
            </a:r>
          </a:p>
          <a:p>
            <a:r>
              <a:rPr lang="en-GB" dirty="0" smtClean="0"/>
              <a:t>Except (</a:t>
            </a:r>
            <a:r>
              <a:rPr lang="en-GB" dirty="0" err="1" smtClean="0"/>
              <a:t>ZeroDivisionError</a:t>
            </a:r>
            <a:r>
              <a:rPr lang="en-GB" dirty="0" smtClean="0"/>
              <a:t>, </a:t>
            </a:r>
            <a:r>
              <a:rPr lang="en-GB" dirty="0" err="1" smtClean="0"/>
              <a:t>ValueError</a:t>
            </a:r>
            <a:r>
              <a:rPr lang="en-GB" dirty="0" smtClean="0"/>
              <a:t> as </a:t>
            </a:r>
            <a:r>
              <a:rPr lang="en-GB" dirty="0" err="1" smtClean="0"/>
              <a:t>msg</a:t>
            </a:r>
            <a:r>
              <a:rPr lang="en-GB" dirty="0" smtClean="0"/>
              <a:t>):</a:t>
            </a:r>
            <a:endParaRPr lang="en-GB" dirty="0"/>
          </a:p>
        </p:txBody>
      </p:sp>
      <p:sp>
        <p:nvSpPr>
          <p:cNvPr id="4" name="Rectangle 3"/>
          <p:cNvSpPr/>
          <p:nvPr/>
        </p:nvSpPr>
        <p:spPr>
          <a:xfrm>
            <a:off x="6740434" y="1894114"/>
            <a:ext cx="953589"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5" name="Rectangle 4"/>
          <p:cNvSpPr/>
          <p:nvPr/>
        </p:nvSpPr>
        <p:spPr>
          <a:xfrm>
            <a:off x="7367451" y="2342560"/>
            <a:ext cx="953589"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6" name="Rectangle 5"/>
          <p:cNvSpPr/>
          <p:nvPr/>
        </p:nvSpPr>
        <p:spPr>
          <a:xfrm>
            <a:off x="8007531" y="2859495"/>
            <a:ext cx="953589" cy="313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391555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block: </a:t>
            </a:r>
            <a:endParaRPr lang="en-GB" dirty="0"/>
          </a:p>
        </p:txBody>
      </p:sp>
      <p:sp>
        <p:nvSpPr>
          <p:cNvPr id="3" name="Content Placeholder 2"/>
          <p:cNvSpPr>
            <a:spLocks noGrp="1"/>
          </p:cNvSpPr>
          <p:nvPr>
            <p:ph idx="1"/>
          </p:nvPr>
        </p:nvSpPr>
        <p:spPr>
          <a:xfrm>
            <a:off x="838200" y="1825625"/>
            <a:ext cx="10515600" cy="1833064"/>
          </a:xfrm>
          <a:solidFill>
            <a:schemeClr val="bg2"/>
          </a:solidFill>
        </p:spPr>
        <p:txBody>
          <a:bodyPr/>
          <a:lstStyle/>
          <a:p>
            <a:r>
              <a:rPr lang="en-GB" dirty="0" smtClean="0"/>
              <a:t>It is not recommended to place clean-up code (resource deallocation code like closing file connection, closing database connection </a:t>
            </a:r>
            <a:r>
              <a:rPr lang="en-GB" dirty="0" err="1" smtClean="0"/>
              <a:t>etc</a:t>
            </a:r>
            <a:r>
              <a:rPr lang="en-GB" dirty="0" smtClean="0"/>
              <a:t>) inside try block, because there is no guarantee for execution of every statement inside try block.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86" y="3658689"/>
            <a:ext cx="2667000" cy="2362200"/>
          </a:xfrm>
          <a:prstGeom prst="rect">
            <a:avLst/>
          </a:prstGeom>
        </p:spPr>
      </p:pic>
    </p:spTree>
    <p:extLst>
      <p:ext uri="{BB962C8B-B14F-4D97-AF65-F5344CB8AC3E}">
        <p14:creationId xmlns:p14="http://schemas.microsoft.com/office/powerpoint/2010/main" val="2669796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GB" dirty="0" smtClean="0"/>
              <a:t>inally block:</a:t>
            </a:r>
            <a:endParaRPr lang="en-GB" dirty="0"/>
          </a:p>
        </p:txBody>
      </p:sp>
      <p:sp>
        <p:nvSpPr>
          <p:cNvPr id="3" name="Content Placeholder 2"/>
          <p:cNvSpPr>
            <a:spLocks noGrp="1"/>
          </p:cNvSpPr>
          <p:nvPr>
            <p:ph idx="1"/>
          </p:nvPr>
        </p:nvSpPr>
        <p:spPr>
          <a:xfrm>
            <a:off x="838200" y="1825625"/>
            <a:ext cx="10515600" cy="1191895"/>
          </a:xfrm>
          <a:solidFill>
            <a:schemeClr val="bg2"/>
          </a:solidFill>
        </p:spPr>
        <p:txBody>
          <a:bodyPr/>
          <a:lstStyle/>
          <a:p>
            <a:r>
              <a:rPr lang="en-GB" dirty="0"/>
              <a:t>It is not recommended to place clean-up code inside except block, because if there is no exception then except block won’t be executed.</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531" y="3323817"/>
            <a:ext cx="2809875" cy="2352675"/>
          </a:xfrm>
          <a:prstGeom prst="rect">
            <a:avLst/>
          </a:prstGeom>
        </p:spPr>
      </p:pic>
    </p:spTree>
    <p:extLst>
      <p:ext uri="{BB962C8B-B14F-4D97-AF65-F5344CB8AC3E}">
        <p14:creationId xmlns:p14="http://schemas.microsoft.com/office/powerpoint/2010/main" val="47971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7356"/>
          </a:xfrm>
        </p:spPr>
        <p:txBody>
          <a:bodyPr/>
          <a:lstStyle/>
          <a:p>
            <a:r>
              <a:rPr lang="en-GB" dirty="0"/>
              <a:t>f</a:t>
            </a:r>
            <a:r>
              <a:rPr lang="en-GB" dirty="0" smtClean="0"/>
              <a:t>inally block:</a:t>
            </a:r>
            <a:endParaRPr lang="en-GB" dirty="0"/>
          </a:p>
        </p:txBody>
      </p:sp>
      <p:sp>
        <p:nvSpPr>
          <p:cNvPr id="3" name="Content Placeholder 2"/>
          <p:cNvSpPr>
            <a:spLocks noGrp="1"/>
          </p:cNvSpPr>
          <p:nvPr>
            <p:ph idx="1"/>
          </p:nvPr>
        </p:nvSpPr>
        <p:spPr>
          <a:xfrm>
            <a:off x="838200" y="1172482"/>
            <a:ext cx="10515600" cy="2054044"/>
          </a:xfrm>
          <a:solidFill>
            <a:schemeClr val="bg2"/>
          </a:solidFill>
        </p:spPr>
        <p:txBody>
          <a:bodyPr/>
          <a:lstStyle/>
          <a:p>
            <a:r>
              <a:rPr lang="en-GB" dirty="0"/>
              <a:t>Hence we required some place to maintain clean-up code which should be executed always irrespective of whether exception raised or not. Such type of best place is nothing but finally block.</a:t>
            </a:r>
          </a:p>
          <a:p>
            <a:r>
              <a:rPr lang="en-GB" dirty="0"/>
              <a:t>Hence main purpose of finally block is to maintain clean-up code.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067" y="3435532"/>
            <a:ext cx="2705100" cy="2838450"/>
          </a:xfrm>
          <a:prstGeom prst="rect">
            <a:avLst/>
          </a:prstGeom>
        </p:spPr>
      </p:pic>
    </p:spTree>
    <p:extLst>
      <p:ext uri="{BB962C8B-B14F-4D97-AF65-F5344CB8AC3E}">
        <p14:creationId xmlns:p14="http://schemas.microsoft.com/office/powerpoint/2010/main" val="383180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GB" dirty="0"/>
          </a:p>
        </p:txBody>
      </p:sp>
      <p:sp>
        <p:nvSpPr>
          <p:cNvPr id="5" name="TextBox 4"/>
          <p:cNvSpPr txBox="1"/>
          <p:nvPr/>
        </p:nvSpPr>
        <p:spPr>
          <a:xfrm>
            <a:off x="960392" y="3814353"/>
            <a:ext cx="3122023" cy="923330"/>
          </a:xfrm>
          <a:prstGeom prst="rect">
            <a:avLst/>
          </a:prstGeom>
          <a:solidFill>
            <a:schemeClr val="bg2"/>
          </a:solidFill>
        </p:spPr>
        <p:txBody>
          <a:bodyPr wrap="square" rtlCol="0">
            <a:spAutoFit/>
          </a:bodyPr>
          <a:lstStyle/>
          <a:p>
            <a:r>
              <a:rPr lang="en-GB" dirty="0" smtClean="0"/>
              <a:t>Case1: if no exception occur.</a:t>
            </a:r>
          </a:p>
          <a:p>
            <a:endParaRPr lang="en-GB" dirty="0"/>
          </a:p>
          <a:p>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392" y="1550376"/>
            <a:ext cx="2590800" cy="17145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447" y="1550376"/>
            <a:ext cx="3371850" cy="16573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6760" y="1412263"/>
            <a:ext cx="2724150" cy="1933575"/>
          </a:xfrm>
          <a:prstGeom prst="rect">
            <a:avLst/>
          </a:prstGeom>
        </p:spPr>
      </p:pic>
      <p:sp>
        <p:nvSpPr>
          <p:cNvPr id="10" name="TextBox 9"/>
          <p:cNvSpPr txBox="1"/>
          <p:nvPr/>
        </p:nvSpPr>
        <p:spPr>
          <a:xfrm>
            <a:off x="4530226" y="3814353"/>
            <a:ext cx="2870291" cy="923330"/>
          </a:xfrm>
          <a:prstGeom prst="rect">
            <a:avLst/>
          </a:prstGeom>
          <a:solidFill>
            <a:schemeClr val="bg2"/>
          </a:solidFill>
        </p:spPr>
        <p:txBody>
          <a:bodyPr wrap="square" rtlCol="0">
            <a:spAutoFit/>
          </a:bodyPr>
          <a:lstStyle/>
          <a:p>
            <a:r>
              <a:rPr lang="en-GB" dirty="0" smtClean="0"/>
              <a:t>Case2: </a:t>
            </a:r>
            <a:r>
              <a:rPr lang="en-GB" dirty="0"/>
              <a:t>if exception raised and handle</a:t>
            </a:r>
          </a:p>
          <a:p>
            <a:endParaRPr lang="en-GB" dirty="0"/>
          </a:p>
        </p:txBody>
      </p:sp>
      <p:sp>
        <p:nvSpPr>
          <p:cNvPr id="11" name="TextBox 10"/>
          <p:cNvSpPr txBox="1"/>
          <p:nvPr/>
        </p:nvSpPr>
        <p:spPr>
          <a:xfrm>
            <a:off x="7955280" y="3814353"/>
            <a:ext cx="3058886" cy="923330"/>
          </a:xfrm>
          <a:prstGeom prst="rect">
            <a:avLst/>
          </a:prstGeom>
          <a:solidFill>
            <a:schemeClr val="bg2"/>
          </a:solidFill>
        </p:spPr>
        <p:txBody>
          <a:bodyPr wrap="square" rtlCol="0">
            <a:spAutoFit/>
          </a:bodyPr>
          <a:lstStyle/>
          <a:p>
            <a:r>
              <a:rPr lang="en-GB" dirty="0" smtClean="0"/>
              <a:t>Case3: </a:t>
            </a:r>
            <a:r>
              <a:rPr lang="en-GB" dirty="0"/>
              <a:t>if exception raised and not handle.</a:t>
            </a:r>
          </a:p>
          <a:p>
            <a:endParaRPr lang="en-GB" dirty="0"/>
          </a:p>
        </p:txBody>
      </p:sp>
      <p:sp>
        <p:nvSpPr>
          <p:cNvPr id="12" name="Oval 11"/>
          <p:cNvSpPr/>
          <p:nvPr/>
        </p:nvSpPr>
        <p:spPr>
          <a:xfrm>
            <a:off x="4846320" y="5290457"/>
            <a:ext cx="1750423" cy="888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4143097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normAutofit fontScale="90000"/>
          </a:bodyPr>
          <a:lstStyle/>
          <a:p>
            <a:r>
              <a:rPr lang="en-GB" dirty="0" smtClean="0"/>
              <a:t>finally block:</a:t>
            </a:r>
            <a:endParaRPr lang="en-GB" dirty="0"/>
          </a:p>
        </p:txBody>
      </p:sp>
      <p:sp>
        <p:nvSpPr>
          <p:cNvPr id="3" name="Content Placeholder 2"/>
          <p:cNvSpPr>
            <a:spLocks noGrp="1"/>
          </p:cNvSpPr>
          <p:nvPr>
            <p:ph idx="1"/>
          </p:nvPr>
        </p:nvSpPr>
        <p:spPr>
          <a:xfrm>
            <a:off x="838200" y="1224734"/>
            <a:ext cx="10515600" cy="2654935"/>
          </a:xfrm>
          <a:solidFill>
            <a:schemeClr val="bg2"/>
          </a:solidFill>
        </p:spPr>
        <p:txBody>
          <a:bodyPr/>
          <a:lstStyle/>
          <a:p>
            <a:r>
              <a:rPr lang="en-GB" dirty="0" smtClean="0"/>
              <a:t>Finally block is always executed whether the exception occurred or not.</a:t>
            </a:r>
          </a:p>
          <a:p>
            <a:r>
              <a:rPr lang="en-GB" dirty="0" smtClean="0"/>
              <a:t>Is finally block is always executed?</a:t>
            </a:r>
          </a:p>
          <a:p>
            <a:pPr lvl="1"/>
            <a:r>
              <a:rPr lang="en-GB" dirty="0" smtClean="0"/>
              <a:t>No, there is one situation, if the try block is executing and suddenly power is off. In this situation the </a:t>
            </a:r>
            <a:r>
              <a:rPr lang="en-GB" dirty="0" err="1" smtClean="0"/>
              <a:t>pvm</a:t>
            </a:r>
            <a:r>
              <a:rPr lang="en-GB" dirty="0" smtClean="0"/>
              <a:t> get exit and the whole process will stop.</a:t>
            </a:r>
          </a:p>
          <a:p>
            <a:pPr lvl="1"/>
            <a:r>
              <a:rPr lang="en-GB" dirty="0" err="1"/>
              <a:t>o</a:t>
            </a:r>
            <a:r>
              <a:rPr lang="en-GB" dirty="0" err="1" smtClean="0"/>
              <a:t>s</a:t>
            </a:r>
            <a:r>
              <a:rPr lang="en-GB" dirty="0" smtClean="0"/>
              <a:t>._exit(0)  </a:t>
            </a:r>
            <a:r>
              <a:rPr lang="en-GB" dirty="0" smtClean="0">
                <a:sym typeface="Wingdings" panose="05000000000000000000" pitchFamily="2" charset="2"/>
              </a:rPr>
              <a:t> 0 means normal termination. non zero abnormal termination.</a:t>
            </a:r>
          </a:p>
          <a:p>
            <a:pPr lvl="1"/>
            <a:endParaRPr lang="en-GB" dirty="0" smtClean="0"/>
          </a:p>
          <a:p>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499" y="4176939"/>
            <a:ext cx="2647950" cy="2171700"/>
          </a:xfrm>
          <a:prstGeom prst="rect">
            <a:avLst/>
          </a:prstGeom>
        </p:spPr>
      </p:pic>
    </p:spTree>
    <p:extLst>
      <p:ext uri="{BB962C8B-B14F-4D97-AF65-F5344CB8AC3E}">
        <p14:creationId xmlns:p14="http://schemas.microsoft.com/office/powerpoint/2010/main" val="720975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GB" dirty="0" smtClean="0"/>
              <a:t>else block:</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656" y="2129247"/>
            <a:ext cx="5388252"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838200" y="1227910"/>
            <a:ext cx="6701246" cy="36933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Else block is executed if no exception occurred at try block.</a:t>
            </a:r>
            <a:endParaRPr lang="en-GB" dirty="0"/>
          </a:p>
        </p:txBody>
      </p:sp>
    </p:spTree>
    <p:extLst>
      <p:ext uri="{BB962C8B-B14F-4D97-AF65-F5344CB8AC3E}">
        <p14:creationId xmlns:p14="http://schemas.microsoft.com/office/powerpoint/2010/main" val="2410425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else block:</a:t>
            </a:r>
            <a:endParaRPr lang="en-GB" dirty="0"/>
          </a:p>
        </p:txBody>
      </p:sp>
      <p:sp>
        <p:nvSpPr>
          <p:cNvPr id="3" name="Content Placeholder 2"/>
          <p:cNvSpPr>
            <a:spLocks noGrp="1"/>
          </p:cNvSpPr>
          <p:nvPr>
            <p:ph idx="1"/>
          </p:nvPr>
        </p:nvSpPr>
        <p:spPr>
          <a:xfrm>
            <a:off x="838200" y="1825625"/>
            <a:ext cx="10515600" cy="3373392"/>
          </a:xfrm>
          <a:solidFill>
            <a:schemeClr val="bg2"/>
          </a:solidFill>
        </p:spPr>
        <p:txBody>
          <a:bodyPr/>
          <a:lstStyle/>
          <a:p>
            <a:r>
              <a:rPr lang="en-GB" dirty="0" smtClean="0"/>
              <a:t>There is no chance of executing both except and else simultaneously</a:t>
            </a:r>
            <a:r>
              <a:rPr lang="en-GB" dirty="0" smtClean="0"/>
              <a:t>.</a:t>
            </a:r>
          </a:p>
          <a:p>
            <a:pPr marL="0" indent="0">
              <a:buNone/>
            </a:pPr>
            <a:endParaRPr lang="en-GB" dirty="0" smtClean="0"/>
          </a:p>
          <a:p>
            <a:r>
              <a:rPr lang="en-GB" dirty="0" smtClean="0"/>
              <a:t>If we want to take else block, compulsory except block should be there. i.e. else without except block is invalid</a:t>
            </a:r>
            <a:r>
              <a:rPr lang="en-GB" dirty="0" smtClean="0"/>
              <a:t>.</a:t>
            </a:r>
          </a:p>
          <a:p>
            <a:pPr marL="0" indent="0">
              <a:buNone/>
            </a:pPr>
            <a:endParaRPr lang="en-GB" dirty="0" smtClean="0"/>
          </a:p>
          <a:p>
            <a:r>
              <a:rPr lang="en-GB" dirty="0" err="1" smtClean="0"/>
              <a:t>SyntaxError</a:t>
            </a:r>
            <a:r>
              <a:rPr lang="en-GB" dirty="0" smtClean="0"/>
              <a:t>: invalid syntax</a:t>
            </a:r>
          </a:p>
          <a:p>
            <a:endParaRPr lang="en-GB" dirty="0" smtClean="0"/>
          </a:p>
          <a:p>
            <a:endParaRPr lang="en-GB" dirty="0"/>
          </a:p>
        </p:txBody>
      </p:sp>
    </p:spTree>
    <p:extLst>
      <p:ext uri="{BB962C8B-B14F-4D97-AF65-F5344CB8AC3E}">
        <p14:creationId xmlns:p14="http://schemas.microsoft.com/office/powerpoint/2010/main" val="1509036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384" y="1825625"/>
            <a:ext cx="893123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824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GB" dirty="0" smtClean="0"/>
              <a:t>Code: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46269"/>
            <a:ext cx="2819400" cy="685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103" y="1448479"/>
            <a:ext cx="1752600" cy="31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1206" y="1477054"/>
            <a:ext cx="1933575" cy="285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7602" y="886504"/>
            <a:ext cx="2019300" cy="112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328" y="2468449"/>
            <a:ext cx="8058150" cy="3676650"/>
          </a:xfrm>
          <a:prstGeom prst="rect">
            <a:avLst/>
          </a:prstGeom>
        </p:spPr>
      </p:pic>
    </p:spTree>
    <p:extLst>
      <p:ext uri="{BB962C8B-B14F-4D97-AF65-F5344CB8AC3E}">
        <p14:creationId xmlns:p14="http://schemas.microsoft.com/office/powerpoint/2010/main" val="250009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Exceptions:</a:t>
            </a:r>
            <a:endParaRPr lang="en-GB" dirty="0"/>
          </a:p>
        </p:txBody>
      </p:sp>
      <p:sp>
        <p:nvSpPr>
          <p:cNvPr id="3" name="Content Placeholder 2"/>
          <p:cNvSpPr>
            <a:spLocks noGrp="1"/>
          </p:cNvSpPr>
          <p:nvPr>
            <p:ph idx="1"/>
          </p:nvPr>
        </p:nvSpPr>
        <p:spPr>
          <a:xfrm>
            <a:off x="838200" y="1825625"/>
            <a:ext cx="10515600" cy="2667998"/>
          </a:xfrm>
          <a:solidFill>
            <a:schemeClr val="bg2"/>
          </a:solidFill>
        </p:spPr>
        <p:txBody>
          <a:bodyPr/>
          <a:lstStyle/>
          <a:p>
            <a:pPr marL="514350" indent="-514350">
              <a:buFont typeface="+mj-lt"/>
              <a:buAutoNum type="arabicPeriod"/>
            </a:pPr>
            <a:r>
              <a:rPr lang="en-GB" dirty="0" smtClean="0"/>
              <a:t>Predefined Exceptions:</a:t>
            </a:r>
          </a:p>
          <a:p>
            <a:pPr marL="514350" indent="-514350">
              <a:buFont typeface="+mj-lt"/>
              <a:buAutoNum type="arabicPeriod"/>
            </a:pPr>
            <a:endParaRPr lang="en-GB" dirty="0"/>
          </a:p>
          <a:p>
            <a:pPr marL="514350" indent="-514350">
              <a:buFont typeface="+mj-lt"/>
              <a:buAutoNum type="arabicPeriod"/>
            </a:pPr>
            <a:endParaRPr lang="en-GB" dirty="0" smtClean="0"/>
          </a:p>
          <a:p>
            <a:pPr marL="514350" indent="-514350">
              <a:buFont typeface="+mj-lt"/>
              <a:buAutoNum type="arabicPeriod"/>
            </a:pPr>
            <a:r>
              <a:rPr lang="en-GB" dirty="0" smtClean="0"/>
              <a:t>User Define Exceptions</a:t>
            </a:r>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957292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Predefined Exception:</a:t>
            </a:r>
            <a:endParaRPr lang="en-GB" dirty="0"/>
          </a:p>
        </p:txBody>
      </p:sp>
      <p:sp>
        <p:nvSpPr>
          <p:cNvPr id="3" name="Content Placeholder 2"/>
          <p:cNvSpPr>
            <a:spLocks noGrp="1"/>
          </p:cNvSpPr>
          <p:nvPr>
            <p:ph idx="1"/>
          </p:nvPr>
        </p:nvSpPr>
        <p:spPr>
          <a:xfrm>
            <a:off x="838200" y="1538243"/>
            <a:ext cx="10515600" cy="4351338"/>
          </a:xfrm>
          <a:solidFill>
            <a:schemeClr val="bg2"/>
          </a:solidFill>
        </p:spPr>
        <p:txBody>
          <a:bodyPr/>
          <a:lstStyle/>
          <a:p>
            <a:pPr marL="0" indent="0">
              <a:buNone/>
            </a:pPr>
            <a:endParaRPr lang="en-GB" dirty="0"/>
          </a:p>
          <a:p>
            <a:r>
              <a:rPr lang="en-GB" dirty="0"/>
              <a:t>Also known as in-built exceptions or PVM exception.</a:t>
            </a:r>
          </a:p>
          <a:p>
            <a:r>
              <a:rPr lang="en-GB" dirty="0"/>
              <a:t>These will be raised automatically by Python Virtual Machine whenever a particular event occurs.</a:t>
            </a:r>
          </a:p>
          <a:p>
            <a:r>
              <a:rPr lang="en-GB" dirty="0"/>
              <a:t>Print(5/0) # </a:t>
            </a:r>
            <a:r>
              <a:rPr lang="en-GB" dirty="0" err="1"/>
              <a:t>ZeroDivisionError</a:t>
            </a:r>
            <a:endParaRPr lang="en-GB" dirty="0"/>
          </a:p>
          <a:p>
            <a:r>
              <a:rPr lang="en-GB" dirty="0"/>
              <a:t>X=</a:t>
            </a:r>
            <a:r>
              <a:rPr lang="en-GB" dirty="0" err="1"/>
              <a:t>int</a:t>
            </a:r>
            <a:r>
              <a:rPr lang="en-GB" dirty="0"/>
              <a:t>(‘five’) # </a:t>
            </a:r>
            <a:r>
              <a:rPr lang="en-GB" dirty="0" err="1"/>
              <a:t>ValueError</a:t>
            </a:r>
            <a:endParaRPr lang="en-GB" dirty="0"/>
          </a:p>
          <a:p>
            <a:r>
              <a:rPr lang="en-GB" dirty="0"/>
              <a:t>F=open(‘abc.txt’) # if file is not there – </a:t>
            </a:r>
            <a:r>
              <a:rPr lang="en-GB" dirty="0" err="1"/>
              <a:t>FilenotFoundError</a:t>
            </a:r>
            <a:endParaRPr lang="en-GB" dirty="0"/>
          </a:p>
          <a:p>
            <a:r>
              <a:rPr lang="en-GB" dirty="0"/>
              <a:t>L=[5,3] # print(l[5]) – </a:t>
            </a:r>
            <a:r>
              <a:rPr lang="en-GB" dirty="0" err="1"/>
              <a:t>IndexError</a:t>
            </a:r>
            <a:endParaRPr lang="en-GB" dirty="0"/>
          </a:p>
          <a:p>
            <a:endParaRPr lang="en-GB" dirty="0"/>
          </a:p>
        </p:txBody>
      </p:sp>
    </p:spTree>
    <p:extLst>
      <p:ext uri="{BB962C8B-B14F-4D97-AF65-F5344CB8AC3E}">
        <p14:creationId xmlns:p14="http://schemas.microsoft.com/office/powerpoint/2010/main" val="172670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Define Exception:</a:t>
            </a:r>
            <a:endParaRPr lang="en-GB" dirty="0"/>
          </a:p>
        </p:txBody>
      </p:sp>
      <p:sp>
        <p:nvSpPr>
          <p:cNvPr id="3" name="Content Placeholder 2"/>
          <p:cNvSpPr>
            <a:spLocks noGrp="1"/>
          </p:cNvSpPr>
          <p:nvPr>
            <p:ph idx="1"/>
          </p:nvPr>
        </p:nvSpPr>
        <p:spPr>
          <a:xfrm>
            <a:off x="838200" y="1825625"/>
            <a:ext cx="10515600" cy="3922032"/>
          </a:xfrm>
          <a:solidFill>
            <a:schemeClr val="bg2"/>
          </a:solidFill>
        </p:spPr>
        <p:txBody>
          <a:bodyPr/>
          <a:lstStyle/>
          <a:p>
            <a:r>
              <a:rPr lang="en-GB" dirty="0" smtClean="0"/>
              <a:t>Also known as customized Exception or Programmatic Exceptions.</a:t>
            </a:r>
          </a:p>
          <a:p>
            <a:r>
              <a:rPr lang="en-GB" dirty="0" smtClean="0"/>
              <a:t>Sometimes we have to define and raise exceptions explicitly to indicate that something goes wrong, such type of exceptions are called user defined exceptions or customized  exceptions or programmatic exceptions.</a:t>
            </a:r>
          </a:p>
          <a:p>
            <a:r>
              <a:rPr lang="en-GB" dirty="0" smtClean="0"/>
              <a:t>Programmer is responsible to define these exceptions and Python Virtual Machine not having any idea about these. Hence we have to raise explicitly based on our requirement by using ‘raise’ keyword. </a:t>
            </a:r>
            <a:endParaRPr lang="en-GB" dirty="0"/>
          </a:p>
        </p:txBody>
      </p:sp>
    </p:spTree>
    <p:extLst>
      <p:ext uri="{BB962C8B-B14F-4D97-AF65-F5344CB8AC3E}">
        <p14:creationId xmlns:p14="http://schemas.microsoft.com/office/powerpoint/2010/main" val="2274747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define user defined exception:</a:t>
            </a:r>
            <a:endParaRPr lang="en-GB" dirty="0"/>
          </a:p>
        </p:txBody>
      </p:sp>
      <p:sp>
        <p:nvSpPr>
          <p:cNvPr id="3" name="Content Placeholder 2"/>
          <p:cNvSpPr>
            <a:spLocks noGrp="1"/>
          </p:cNvSpPr>
          <p:nvPr>
            <p:ph idx="1"/>
          </p:nvPr>
        </p:nvSpPr>
        <p:spPr>
          <a:xfrm>
            <a:off x="838200" y="1825625"/>
            <a:ext cx="10515600" cy="1260475"/>
          </a:xfrm>
          <a:solidFill>
            <a:schemeClr val="bg2"/>
          </a:solidFill>
        </p:spPr>
        <p:txBody>
          <a:bodyPr/>
          <a:lstStyle/>
          <a:p>
            <a:r>
              <a:rPr lang="en-GB" dirty="0" smtClean="0"/>
              <a:t>Every exception in Python is a class and it should be child class of </a:t>
            </a:r>
            <a:r>
              <a:rPr lang="en-GB" dirty="0" err="1" smtClean="0"/>
              <a:t>BaseException</a:t>
            </a:r>
            <a:r>
              <a:rPr lang="en-GB" dirty="0" smtClean="0"/>
              <a:t>.</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10" y="3788092"/>
            <a:ext cx="552450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5113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 Example: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092" y="1502092"/>
            <a:ext cx="4505325" cy="1114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092" y="3085147"/>
            <a:ext cx="9401175" cy="2562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6844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4617" y="3122024"/>
            <a:ext cx="3396343" cy="707886"/>
          </a:xfrm>
          <a:prstGeom prst="rect">
            <a:avLst/>
          </a:prstGeom>
          <a:noFill/>
        </p:spPr>
        <p:txBody>
          <a:bodyPr wrap="square" rtlCol="0">
            <a:spAutoFit/>
          </a:bodyPr>
          <a:lstStyle/>
          <a:p>
            <a:r>
              <a:rPr lang="en-GB" sz="4000" dirty="0" smtClean="0">
                <a:solidFill>
                  <a:srgbClr val="FF0000"/>
                </a:solidFill>
              </a:rPr>
              <a:t>**The – End**</a:t>
            </a:r>
            <a:endParaRPr lang="en-GB" sz="4000" dirty="0">
              <a:solidFill>
                <a:srgbClr val="FF0000"/>
              </a:solidFill>
            </a:endParaRPr>
          </a:p>
        </p:txBody>
      </p:sp>
    </p:spTree>
    <p:extLst>
      <p:ext uri="{BB962C8B-B14F-4D97-AF65-F5344CB8AC3E}">
        <p14:creationId xmlns:p14="http://schemas.microsoft.com/office/powerpoint/2010/main" val="394675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GB" dirty="0" smtClean="0"/>
              <a:t>Runtime Errors:</a:t>
            </a:r>
            <a:endParaRPr lang="en-GB" dirty="0"/>
          </a:p>
        </p:txBody>
      </p:sp>
      <p:sp>
        <p:nvSpPr>
          <p:cNvPr id="3" name="Content Placeholder 2"/>
          <p:cNvSpPr>
            <a:spLocks noGrp="1"/>
          </p:cNvSpPr>
          <p:nvPr>
            <p:ph idx="1"/>
          </p:nvPr>
        </p:nvSpPr>
        <p:spPr>
          <a:xfrm>
            <a:off x="838200" y="1136470"/>
            <a:ext cx="10515600" cy="1933301"/>
          </a:xfrm>
          <a:solidFill>
            <a:schemeClr val="bg2"/>
          </a:solidFill>
        </p:spPr>
        <p:txBody>
          <a:bodyPr>
            <a:normAutofit/>
          </a:bodyPr>
          <a:lstStyle/>
          <a:p>
            <a:r>
              <a:rPr lang="en-GB" sz="2400" dirty="0" smtClean="0"/>
              <a:t>Runtime error are those error which is occurred at runtime(execution time).</a:t>
            </a:r>
          </a:p>
          <a:p>
            <a:r>
              <a:rPr lang="en-GB" sz="2400" dirty="0" smtClean="0"/>
              <a:t>Code was syntactically correct, but the error occurs when the program is executing.</a:t>
            </a:r>
          </a:p>
          <a:p>
            <a:r>
              <a:rPr lang="en-GB" sz="2400" dirty="0" smtClean="0"/>
              <a:t>Runtime Error is also known as exception.</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15368"/>
            <a:ext cx="7924800" cy="2647950"/>
          </a:xfrm>
          <a:prstGeom prst="rect">
            <a:avLst/>
          </a:prstGeom>
        </p:spPr>
      </p:pic>
    </p:spTree>
    <p:extLst>
      <p:ext uri="{BB962C8B-B14F-4D97-AF65-F5344CB8AC3E}">
        <p14:creationId xmlns:p14="http://schemas.microsoft.com/office/powerpoint/2010/main" val="248360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865811" cy="291597"/>
          </a:xfrm>
        </p:spPr>
        <p:txBody>
          <a:bodyPr>
            <a:normAutofit fontScale="90000"/>
          </a:bodyPr>
          <a:lstStyle/>
          <a:p>
            <a:r>
              <a:rPr lang="en-GB" dirty="0" smtClean="0"/>
              <a:t>Code: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3359"/>
            <a:ext cx="4010025" cy="95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838200" y="3922079"/>
            <a:ext cx="3435532" cy="92333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If the value of b is 0.</a:t>
            </a:r>
          </a:p>
          <a:p>
            <a:pPr marL="285750" indent="-285750">
              <a:buFont typeface="Arial" panose="020B0604020202020204" pitchFamily="34" charset="0"/>
              <a:buChar char="•"/>
            </a:pPr>
            <a:r>
              <a:rPr lang="en-GB" dirty="0" smtClean="0"/>
              <a:t>If we input value ‘ten’ instead of 10.</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881" y="1999035"/>
            <a:ext cx="2209800" cy="53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6484621" y="4060578"/>
            <a:ext cx="3344092" cy="646331"/>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GB" dirty="0" smtClean="0"/>
              <a:t>If the file ‘soft.txt’ is not available</a:t>
            </a:r>
            <a:endParaRPr lang="en-GB" dirty="0"/>
          </a:p>
        </p:txBody>
      </p:sp>
      <p:sp>
        <p:nvSpPr>
          <p:cNvPr id="11" name="Down Arrow 10"/>
          <p:cNvSpPr/>
          <p:nvPr/>
        </p:nvSpPr>
        <p:spPr>
          <a:xfrm>
            <a:off x="2338251" y="3004457"/>
            <a:ext cx="217715" cy="470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p:cNvSpPr/>
          <p:nvPr/>
        </p:nvSpPr>
        <p:spPr>
          <a:xfrm>
            <a:off x="7367451" y="2926080"/>
            <a:ext cx="274320" cy="444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571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r>
              <a:rPr lang="en-GB" dirty="0" smtClean="0"/>
              <a:t>Runtime Error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787" y="1631156"/>
            <a:ext cx="7972425" cy="3800475"/>
          </a:xfrm>
        </p:spPr>
      </p:pic>
    </p:spTree>
    <p:extLst>
      <p:ext uri="{BB962C8B-B14F-4D97-AF65-F5344CB8AC3E}">
        <p14:creationId xmlns:p14="http://schemas.microsoft.com/office/powerpoint/2010/main" val="318188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018901" y="1789611"/>
            <a:ext cx="2116185" cy="8360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What is Exception?</a:t>
            </a:r>
            <a:endParaRPr lang="en-GB" dirty="0"/>
          </a:p>
        </p:txBody>
      </p:sp>
      <p:sp>
        <p:nvSpPr>
          <p:cNvPr id="9" name="Explosion 2 8"/>
          <p:cNvSpPr/>
          <p:nvPr/>
        </p:nvSpPr>
        <p:spPr>
          <a:xfrm>
            <a:off x="3135086" y="1286692"/>
            <a:ext cx="744585" cy="692331"/>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a:t>
            </a:r>
            <a:endParaRPr lang="en-GB" dirty="0">
              <a:solidFill>
                <a:srgbClr val="FF0000"/>
              </a:solidFill>
            </a:endParaRPr>
          </a:p>
        </p:txBody>
      </p:sp>
      <p:sp>
        <p:nvSpPr>
          <p:cNvPr id="10" name="Explosion 2 9"/>
          <p:cNvSpPr/>
          <p:nvPr/>
        </p:nvSpPr>
        <p:spPr>
          <a:xfrm>
            <a:off x="4198403" y="1049600"/>
            <a:ext cx="561703" cy="47418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FF0000"/>
                </a:solidFill>
              </a:rPr>
              <a:t>?</a:t>
            </a:r>
            <a:endParaRPr lang="en-GB" dirty="0">
              <a:solidFill>
                <a:srgbClr val="FF0000"/>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542" y="3004457"/>
            <a:ext cx="3518698" cy="316121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272" y="3961718"/>
            <a:ext cx="2619375" cy="174307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8963" y="913311"/>
            <a:ext cx="2619375" cy="1752600"/>
          </a:xfrm>
          <a:prstGeom prst="rect">
            <a:avLst/>
          </a:prstGeom>
        </p:spPr>
      </p:pic>
      <p:sp>
        <p:nvSpPr>
          <p:cNvPr id="14" name="Rounded Rectangle 13"/>
          <p:cNvSpPr/>
          <p:nvPr/>
        </p:nvSpPr>
        <p:spPr>
          <a:xfrm>
            <a:off x="8395061" y="3046027"/>
            <a:ext cx="953589" cy="535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
        <p:nvSpPr>
          <p:cNvPr id="15" name="Rounded Rectangle 14"/>
          <p:cNvSpPr/>
          <p:nvPr/>
        </p:nvSpPr>
        <p:spPr>
          <a:xfrm>
            <a:off x="5347061" y="4528659"/>
            <a:ext cx="953589" cy="535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t>
            </a:r>
            <a:endParaRPr lang="en-GB" dirty="0"/>
          </a:p>
        </p:txBody>
      </p:sp>
    </p:spTree>
    <p:extLst>
      <p:ext uri="{BB962C8B-B14F-4D97-AF65-F5344CB8AC3E}">
        <p14:creationId xmlns:p14="http://schemas.microsoft.com/office/powerpoint/2010/main" val="16660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3543209"/>
          </a:xfrm>
          <a:solidFill>
            <a:schemeClr val="bg2"/>
          </a:solidFill>
        </p:spPr>
        <p:txBody>
          <a:bodyPr/>
          <a:lstStyle/>
          <a:p>
            <a:r>
              <a:rPr lang="en-GB" dirty="0" smtClean="0"/>
              <a:t>Exception is the unwanted, unexpected event that occur during execution of program that stops normal flow of your program.</a:t>
            </a:r>
          </a:p>
          <a:p>
            <a:endParaRPr lang="en-GB" dirty="0" smtClean="0"/>
          </a:p>
          <a:p>
            <a:r>
              <a:rPr lang="en-GB" dirty="0" smtClean="0"/>
              <a:t>Exceptions are  the Run-time Errors.</a:t>
            </a:r>
          </a:p>
          <a:p>
            <a:endParaRPr lang="en-GB" dirty="0" smtClean="0"/>
          </a:p>
          <a:p>
            <a:r>
              <a:rPr lang="en-GB" dirty="0" smtClean="0"/>
              <a:t>As we know Exception terminate  your program, it should be handled by the programmer.</a:t>
            </a:r>
            <a:endParaRPr lang="en-GB" dirty="0"/>
          </a:p>
        </p:txBody>
      </p:sp>
      <p:sp>
        <p:nvSpPr>
          <p:cNvPr id="5" name="Rounded Rectangle 4"/>
          <p:cNvSpPr/>
          <p:nvPr/>
        </p:nvSpPr>
        <p:spPr>
          <a:xfrm>
            <a:off x="1045029" y="822960"/>
            <a:ext cx="3239588" cy="67926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Points to remember:</a:t>
            </a:r>
            <a:endParaRPr lang="en-GB" dirty="0">
              <a:solidFill>
                <a:schemeClr val="tx1"/>
              </a:solidFill>
            </a:endParaRPr>
          </a:p>
        </p:txBody>
      </p:sp>
    </p:spTree>
    <p:extLst>
      <p:ext uri="{BB962C8B-B14F-4D97-AF65-F5344CB8AC3E}">
        <p14:creationId xmlns:p14="http://schemas.microsoft.com/office/powerpoint/2010/main" val="420808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TotalTime>
  <Words>1500</Words>
  <Application>Microsoft Office PowerPoint</Application>
  <PresentationFormat>Widescreen</PresentationFormat>
  <Paragraphs>190</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Wingdings</vt:lpstr>
      <vt:lpstr>Office Theme</vt:lpstr>
      <vt:lpstr>Exception Handling</vt:lpstr>
      <vt:lpstr>What is Exception?</vt:lpstr>
      <vt:lpstr>Syntax Error vs Runtime Error</vt:lpstr>
      <vt:lpstr>Code:</vt:lpstr>
      <vt:lpstr>Runtime Errors:</vt:lpstr>
      <vt:lpstr>Code:</vt:lpstr>
      <vt:lpstr>Runtime Error</vt:lpstr>
      <vt:lpstr>PowerPoint Presentation</vt:lpstr>
      <vt:lpstr>PowerPoint Presentation</vt:lpstr>
      <vt:lpstr>Exception-Handling?</vt:lpstr>
      <vt:lpstr>Think:</vt:lpstr>
      <vt:lpstr>PowerPoint Presentation</vt:lpstr>
      <vt:lpstr>How Exception occur:</vt:lpstr>
      <vt:lpstr>How to handle this?: Exception Handling</vt:lpstr>
      <vt:lpstr>PowerPoint Presentation</vt:lpstr>
      <vt:lpstr>PowerPoint Presentation</vt:lpstr>
      <vt:lpstr>PowerPoint Presentation</vt:lpstr>
      <vt:lpstr>Code:</vt:lpstr>
      <vt:lpstr>Control flow in try-except block</vt:lpstr>
      <vt:lpstr>PowerPoint Presentation</vt:lpstr>
      <vt:lpstr>How to print except information:</vt:lpstr>
      <vt:lpstr>Handling more than one exception:</vt:lpstr>
      <vt:lpstr>Problems:</vt:lpstr>
      <vt:lpstr>try with multiple except blocks:</vt:lpstr>
      <vt:lpstr>Maintain hierarchy:</vt:lpstr>
      <vt:lpstr>Single except block that can handle multiple different exceptions:</vt:lpstr>
      <vt:lpstr>Example:</vt:lpstr>
      <vt:lpstr>Default except Block:</vt:lpstr>
      <vt:lpstr>Code Example:</vt:lpstr>
      <vt:lpstr>Various possible combinations of except block:</vt:lpstr>
      <vt:lpstr>Questions:</vt:lpstr>
      <vt:lpstr>finally block: </vt:lpstr>
      <vt:lpstr>finally block:</vt:lpstr>
      <vt:lpstr>finally block:</vt:lpstr>
      <vt:lpstr>Exercise:</vt:lpstr>
      <vt:lpstr>finally block:</vt:lpstr>
      <vt:lpstr>else block:</vt:lpstr>
      <vt:lpstr>else block:</vt:lpstr>
      <vt:lpstr>Code Example:</vt:lpstr>
      <vt:lpstr>Types of Exceptions:</vt:lpstr>
      <vt:lpstr>Predefined Exception:</vt:lpstr>
      <vt:lpstr>User Define Exception:</vt:lpstr>
      <vt:lpstr>How to define user defined exception:</vt:lpstr>
      <vt:lpstr>Code Example: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shyam sunder khatiwada</dc:creator>
  <cp:lastModifiedBy>shyam sunder khatiwada</cp:lastModifiedBy>
  <cp:revision>85</cp:revision>
  <dcterms:created xsi:type="dcterms:W3CDTF">2020-01-04T12:26:19Z</dcterms:created>
  <dcterms:modified xsi:type="dcterms:W3CDTF">2020-01-14T18:07:49Z</dcterms:modified>
</cp:coreProperties>
</file>