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6"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90"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1005" y="2978331"/>
            <a:ext cx="4180114" cy="523220"/>
          </a:xfrm>
          <a:prstGeom prst="rect">
            <a:avLst/>
          </a:prstGeom>
          <a:noFill/>
        </p:spPr>
        <p:txBody>
          <a:bodyPr wrap="square" rtlCol="0">
            <a:spAutoFit/>
          </a:bodyPr>
          <a:lstStyle/>
          <a:p>
            <a:r>
              <a:rPr lang="en-GB" sz="2800" b="1" dirty="0" smtClean="0"/>
              <a:t>Functions in python</a:t>
            </a:r>
            <a:endParaRPr lang="en-GB" sz="2800" b="1" dirty="0"/>
          </a:p>
        </p:txBody>
      </p:sp>
    </p:spTree>
    <p:extLst>
      <p:ext uri="{BB962C8B-B14F-4D97-AF65-F5344CB8AC3E}">
        <p14:creationId xmlns:p14="http://schemas.microsoft.com/office/powerpoint/2010/main" val="408272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371600"/>
            <a:ext cx="9603275" cy="4754880"/>
          </a:xfrm>
        </p:spPr>
        <p:txBody>
          <a:bodyPr/>
          <a:lstStyle/>
          <a:p>
            <a:r>
              <a:rPr lang="en-GB" dirty="0" smtClean="0"/>
              <a:t>The answers is, no, you can’t.</a:t>
            </a:r>
          </a:p>
          <a:p>
            <a:r>
              <a:rPr lang="en-GB" dirty="0" smtClean="0"/>
              <a:t>Python executes your lines of code from top to bottom. If you call your function first, it won’t know anything about a function that’s further down in your code, so it will give you an error.</a:t>
            </a:r>
          </a:p>
          <a:p>
            <a:pPr lvl="5">
              <a:buFont typeface="Wingdings" panose="05000000000000000000" pitchFamily="2" charset="2"/>
              <a:buChar char="v"/>
            </a:pPr>
            <a:r>
              <a:rPr lang="en-GB" sz="2400" dirty="0" smtClean="0"/>
              <a:t>Points to be remember:</a:t>
            </a:r>
          </a:p>
          <a:p>
            <a:r>
              <a:rPr lang="en-GB" dirty="0" smtClean="0"/>
              <a:t>Functions can be as long and as complicated as you like. But they tend to do just one job.</a:t>
            </a:r>
          </a:p>
          <a:p>
            <a:r>
              <a:rPr lang="en-GB" dirty="0" smtClean="0"/>
              <a:t>And a job might need to be done again and again in your code.</a:t>
            </a:r>
          </a:p>
          <a:p>
            <a:r>
              <a:rPr lang="en-GB" dirty="0" smtClean="0"/>
              <a:t>They ensure that you’re not typing the same code repeatedly.</a:t>
            </a:r>
            <a:endParaRPr lang="en-GB" dirty="0"/>
          </a:p>
        </p:txBody>
      </p:sp>
    </p:spTree>
    <p:extLst>
      <p:ext uri="{BB962C8B-B14F-4D97-AF65-F5344CB8AC3E}">
        <p14:creationId xmlns:p14="http://schemas.microsoft.com/office/powerpoint/2010/main" val="67479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information into the function can be passed as the parameters. The parameters are specified in the parentheses.</a:t>
            </a:r>
          </a:p>
          <a:p>
            <a:r>
              <a:rPr lang="en-GB" dirty="0" smtClean="0"/>
              <a:t>We can give any number of parameters, but we have to separate them with a comma.</a:t>
            </a:r>
          </a:p>
          <a:p>
            <a:r>
              <a:rPr lang="en-GB" dirty="0" smtClean="0"/>
              <a:t>In our function, we say ‘we expect to be provided with some information before we can work’.</a:t>
            </a:r>
          </a:p>
          <a:p>
            <a:r>
              <a:rPr lang="en-GB" dirty="0" smtClean="0"/>
              <a:t>This is the information provided to our function by the outside world who will call our function.</a:t>
            </a:r>
          </a:p>
          <a:p>
            <a:endParaRPr lang="en-GB" dirty="0"/>
          </a:p>
        </p:txBody>
      </p:sp>
      <p:sp>
        <p:nvSpPr>
          <p:cNvPr id="4" name="TextBox 3"/>
          <p:cNvSpPr txBox="1"/>
          <p:nvPr/>
        </p:nvSpPr>
        <p:spPr>
          <a:xfrm>
            <a:off x="1451579" y="1280160"/>
            <a:ext cx="4452832" cy="461665"/>
          </a:xfrm>
          <a:prstGeom prst="rect">
            <a:avLst/>
          </a:prstGeom>
          <a:noFill/>
        </p:spPr>
        <p:txBody>
          <a:bodyPr wrap="square" rtlCol="0">
            <a:spAutoFit/>
          </a:bodyPr>
          <a:lstStyle/>
          <a:p>
            <a:r>
              <a:rPr lang="en-GB" sz="2400" b="1" dirty="0" smtClean="0"/>
              <a:t>Parameters in function:</a:t>
            </a:r>
            <a:endParaRPr lang="en-GB" sz="2400" b="1" dirty="0"/>
          </a:p>
        </p:txBody>
      </p:sp>
    </p:spTree>
    <p:extLst>
      <p:ext uri="{BB962C8B-B14F-4D97-AF65-F5344CB8AC3E}">
        <p14:creationId xmlns:p14="http://schemas.microsoft.com/office/powerpoint/2010/main" val="291969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1579" y="1051560"/>
            <a:ext cx="9603275" cy="646331"/>
          </a:xfrm>
          <a:prstGeom prst="rect">
            <a:avLst/>
          </a:prstGeom>
          <a:noFill/>
        </p:spPr>
        <p:txBody>
          <a:bodyPr wrap="square" rtlCol="0">
            <a:spAutoFit/>
          </a:bodyPr>
          <a:lstStyle/>
          <a:p>
            <a:r>
              <a:rPr lang="en-GB" dirty="0" smtClean="0"/>
              <a:t>Consider the following example which contains a function that accepts a string as the parameter and prints it.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36" y="2265784"/>
            <a:ext cx="8487960" cy="3057952"/>
          </a:xfrm>
          <a:prstGeom prst="rect">
            <a:avLst/>
          </a:prstGeom>
        </p:spPr>
      </p:pic>
    </p:spTree>
    <p:extLst>
      <p:ext uri="{BB962C8B-B14F-4D97-AF65-F5344CB8AC3E}">
        <p14:creationId xmlns:p14="http://schemas.microsoft.com/office/powerpoint/2010/main" val="26331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2151319"/>
          </a:xfrm>
        </p:spPr>
        <p:txBody>
          <a:bodyPr>
            <a:normAutofit fontScale="92500" lnSpcReduction="20000"/>
          </a:bodyPr>
          <a:lstStyle/>
          <a:p>
            <a:r>
              <a:rPr lang="en-GB" dirty="0" smtClean="0"/>
              <a:t>Just think what is necessary two add two numbers for the function- simple function need two number which will be added.</a:t>
            </a:r>
          </a:p>
          <a:p>
            <a:r>
              <a:rPr lang="en-GB" dirty="0" smtClean="0"/>
              <a:t>So these two numbers are parameter which will be asked by function.</a:t>
            </a:r>
          </a:p>
          <a:p>
            <a:r>
              <a:rPr lang="en-GB" dirty="0" smtClean="0"/>
              <a:t>Start to make function by </a:t>
            </a:r>
            <a:r>
              <a:rPr lang="en-GB" sz="2800" b="1" dirty="0" smtClean="0">
                <a:solidFill>
                  <a:srgbClr val="FF0000"/>
                </a:solidFill>
              </a:rPr>
              <a:t>def</a:t>
            </a:r>
            <a:r>
              <a:rPr lang="en-GB" dirty="0" smtClean="0"/>
              <a:t> keyword and following with function name and colon.</a:t>
            </a:r>
          </a:p>
          <a:p>
            <a:r>
              <a:rPr lang="en-GB" dirty="0" smtClean="0"/>
              <a:t>The function name is an identifier which means it is the user defined word.</a:t>
            </a:r>
          </a:p>
        </p:txBody>
      </p:sp>
      <p:sp>
        <p:nvSpPr>
          <p:cNvPr id="4" name="TextBox 3"/>
          <p:cNvSpPr txBox="1"/>
          <p:nvPr/>
        </p:nvSpPr>
        <p:spPr>
          <a:xfrm>
            <a:off x="1451579" y="1293223"/>
            <a:ext cx="7496478" cy="369332"/>
          </a:xfrm>
          <a:prstGeom prst="rect">
            <a:avLst/>
          </a:prstGeom>
          <a:noFill/>
        </p:spPr>
        <p:txBody>
          <a:bodyPr wrap="square" rtlCol="0">
            <a:spAutoFit/>
          </a:bodyPr>
          <a:lstStyle/>
          <a:p>
            <a:r>
              <a:rPr lang="en-GB" dirty="0" smtClean="0"/>
              <a:t>Let’s try another function which adds two numbers: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52" y="4167052"/>
            <a:ext cx="8802328" cy="1815738"/>
          </a:xfrm>
          <a:prstGeom prst="rect">
            <a:avLst/>
          </a:prstGeom>
        </p:spPr>
      </p:pic>
    </p:spTree>
    <p:extLst>
      <p:ext uri="{BB962C8B-B14F-4D97-AF65-F5344CB8AC3E}">
        <p14:creationId xmlns:p14="http://schemas.microsoft.com/office/powerpoint/2010/main" val="365502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45434"/>
          </a:xfrm>
        </p:spPr>
        <p:txBody>
          <a:bodyPr/>
          <a:lstStyle/>
          <a:p>
            <a:r>
              <a:rPr lang="en-GB" dirty="0" smtClean="0"/>
              <a:t>First know that function itself cannot be executed. It should be called by other to get executed.</a:t>
            </a:r>
          </a:p>
          <a:p>
            <a:r>
              <a:rPr lang="en-GB" dirty="0" smtClean="0"/>
              <a:t>To call the function just simply write function name and pass the value asked by it in the form of parameters.</a:t>
            </a:r>
          </a:p>
          <a:p>
            <a:pPr algn="ctr"/>
            <a:r>
              <a:rPr lang="en-GB" dirty="0" smtClean="0"/>
              <a:t>&lt;Function Name&gt;( arguments)</a:t>
            </a:r>
          </a:p>
          <a:p>
            <a:r>
              <a:rPr lang="en-GB" dirty="0" smtClean="0"/>
              <a:t>Argument: is the value that is required to passed at the time of function calling.</a:t>
            </a:r>
          </a:p>
          <a:p>
            <a:pPr algn="ctr"/>
            <a:r>
              <a:rPr lang="en-GB" sz="2400" b="1" dirty="0" smtClean="0">
                <a:solidFill>
                  <a:srgbClr val="00B050"/>
                </a:solidFill>
              </a:rPr>
              <a:t>Add(4, 6)  </a:t>
            </a:r>
          </a:p>
          <a:p>
            <a:pPr marL="457200" lvl="1" indent="0" algn="ctr">
              <a:buNone/>
            </a:pPr>
            <a:endParaRPr lang="en-GB" sz="2400" b="1" dirty="0">
              <a:solidFill>
                <a:srgbClr val="00B050"/>
              </a:solidFill>
            </a:endParaRPr>
          </a:p>
        </p:txBody>
      </p:sp>
      <p:sp>
        <p:nvSpPr>
          <p:cNvPr id="4" name="TextBox 3"/>
          <p:cNvSpPr txBox="1"/>
          <p:nvPr/>
        </p:nvSpPr>
        <p:spPr>
          <a:xfrm>
            <a:off x="1451579" y="1358537"/>
            <a:ext cx="4387518" cy="369332"/>
          </a:xfrm>
          <a:prstGeom prst="rect">
            <a:avLst/>
          </a:prstGeom>
          <a:noFill/>
        </p:spPr>
        <p:txBody>
          <a:bodyPr wrap="square" rtlCol="0">
            <a:spAutoFit/>
          </a:bodyPr>
          <a:lstStyle/>
          <a:p>
            <a:r>
              <a:rPr lang="en-GB" dirty="0" smtClean="0"/>
              <a:t>Calling the add function:</a:t>
            </a:r>
            <a:endParaRPr lang="en-GB" dirty="0"/>
          </a:p>
        </p:txBody>
      </p:sp>
      <p:sp>
        <p:nvSpPr>
          <p:cNvPr id="5" name="Oval 4"/>
          <p:cNvSpPr/>
          <p:nvPr/>
        </p:nvSpPr>
        <p:spPr>
          <a:xfrm>
            <a:off x="9143999" y="4872447"/>
            <a:ext cx="1815737" cy="757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Arguments</a:t>
            </a:r>
            <a:endParaRPr lang="en-GB" dirty="0"/>
          </a:p>
        </p:txBody>
      </p:sp>
      <p:sp>
        <p:nvSpPr>
          <p:cNvPr id="7" name="Right Arrow 6"/>
          <p:cNvSpPr/>
          <p:nvPr/>
        </p:nvSpPr>
        <p:spPr>
          <a:xfrm>
            <a:off x="7132320" y="5008953"/>
            <a:ext cx="164461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 and 6</a:t>
            </a:r>
            <a:endParaRPr lang="en-GB" dirty="0"/>
          </a:p>
        </p:txBody>
      </p:sp>
    </p:spTree>
    <p:extLst>
      <p:ext uri="{BB962C8B-B14F-4D97-AF65-F5344CB8AC3E}">
        <p14:creationId xmlns:p14="http://schemas.microsoft.com/office/powerpoint/2010/main" val="408670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849491"/>
          </a:xfrm>
        </p:spPr>
        <p:txBody>
          <a:bodyPr/>
          <a:lstStyle/>
          <a:p>
            <a:r>
              <a:rPr lang="en-GB" dirty="0" smtClean="0"/>
              <a:t>As well as handling values to your functions, function can also hand values back to the calling line. This is known as the return value.</a:t>
            </a:r>
          </a:p>
          <a:p>
            <a:r>
              <a:rPr lang="en-GB" dirty="0" smtClean="0"/>
              <a:t>What we’ll do is to have our function add up, and then return that answer to the line where we called the function into action.</a:t>
            </a:r>
          </a:p>
          <a:p>
            <a:r>
              <a:rPr lang="en-GB" dirty="0" smtClean="0"/>
              <a:t>In your add function from the previous slide, delete the print line. Now add this in its place :</a:t>
            </a:r>
          </a:p>
          <a:p>
            <a:pPr algn="ctr"/>
            <a:r>
              <a:rPr lang="en-GB" b="1" dirty="0">
                <a:solidFill>
                  <a:srgbClr val="00B050"/>
                </a:solidFill>
              </a:rPr>
              <a:t>r</a:t>
            </a:r>
            <a:r>
              <a:rPr lang="en-GB" b="1" dirty="0" smtClean="0">
                <a:solidFill>
                  <a:srgbClr val="00B050"/>
                </a:solidFill>
              </a:rPr>
              <a:t>eturn ans</a:t>
            </a:r>
            <a:endParaRPr lang="en-GB" b="1" dirty="0">
              <a:solidFill>
                <a:srgbClr val="00B050"/>
              </a:solidFill>
            </a:endParaRPr>
          </a:p>
        </p:txBody>
      </p:sp>
      <p:sp>
        <p:nvSpPr>
          <p:cNvPr id="4" name="TextBox 3"/>
          <p:cNvSpPr txBox="1"/>
          <p:nvPr/>
        </p:nvSpPr>
        <p:spPr>
          <a:xfrm>
            <a:off x="1451579" y="1371600"/>
            <a:ext cx="3642935" cy="369332"/>
          </a:xfrm>
          <a:prstGeom prst="rect">
            <a:avLst/>
          </a:prstGeom>
          <a:noFill/>
        </p:spPr>
        <p:txBody>
          <a:bodyPr wrap="square" rtlCol="0">
            <a:spAutoFit/>
          </a:bodyPr>
          <a:lstStyle/>
          <a:p>
            <a:r>
              <a:rPr lang="en-GB" b="1" dirty="0" smtClean="0"/>
              <a:t>Functions return values </a:t>
            </a:r>
            <a:r>
              <a:rPr lang="en-GB" dirty="0" smtClean="0"/>
              <a:t>:</a:t>
            </a:r>
            <a:endParaRPr lang="en-GB" dirty="0"/>
          </a:p>
        </p:txBody>
      </p:sp>
    </p:spTree>
    <p:extLst>
      <p:ext uri="{BB962C8B-B14F-4D97-AF65-F5344CB8AC3E}">
        <p14:creationId xmlns:p14="http://schemas.microsoft.com/office/powerpoint/2010/main" val="300699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579" y="1358537"/>
            <a:ext cx="3734375" cy="369332"/>
          </a:xfrm>
          <a:prstGeom prst="rect">
            <a:avLst/>
          </a:prstGeom>
          <a:noFill/>
        </p:spPr>
        <p:txBody>
          <a:bodyPr wrap="square" rtlCol="0">
            <a:spAutoFit/>
          </a:bodyPr>
          <a:lstStyle/>
          <a:p>
            <a:r>
              <a:rPr lang="en-GB" dirty="0" smtClean="0"/>
              <a:t>Then your code will look like this :</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66342"/>
            <a:ext cx="8421275" cy="2324424"/>
          </a:xfrm>
          <a:prstGeom prst="rect">
            <a:avLst/>
          </a:prstGeom>
        </p:spPr>
      </p:pic>
    </p:spTree>
    <p:extLst>
      <p:ext uri="{BB962C8B-B14F-4D97-AF65-F5344CB8AC3E}">
        <p14:creationId xmlns:p14="http://schemas.microsoft.com/office/powerpoint/2010/main" val="46994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579" y="1371600"/>
            <a:ext cx="7300535" cy="369332"/>
          </a:xfrm>
          <a:prstGeom prst="rect">
            <a:avLst/>
          </a:prstGeom>
          <a:noFill/>
        </p:spPr>
        <p:txBody>
          <a:bodyPr wrap="square" rtlCol="0">
            <a:spAutoFit/>
          </a:bodyPr>
          <a:lstStyle/>
          <a:p>
            <a:r>
              <a:rPr lang="en-GB" b="1" dirty="0" smtClean="0"/>
              <a:t>Taking user input for arguments  for previous function</a:t>
            </a:r>
            <a:r>
              <a:rPr lang="en-GB" dirty="0" smtClean="0"/>
              <a: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879521"/>
            <a:ext cx="9802593" cy="24196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062" y="4437798"/>
            <a:ext cx="5249008" cy="1505801"/>
          </a:xfrm>
          <a:prstGeom prst="rect">
            <a:avLst/>
          </a:prstGeom>
        </p:spPr>
      </p:pic>
      <p:sp>
        <p:nvSpPr>
          <p:cNvPr id="8" name="Oval 7"/>
          <p:cNvSpPr/>
          <p:nvPr/>
        </p:nvSpPr>
        <p:spPr>
          <a:xfrm>
            <a:off x="1451579" y="4689566"/>
            <a:ext cx="1526752" cy="966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
        <p:nvSpPr>
          <p:cNvPr id="9" name="Right Arrow 8"/>
          <p:cNvSpPr/>
          <p:nvPr/>
        </p:nvSpPr>
        <p:spPr>
          <a:xfrm>
            <a:off x="3082834" y="5016137"/>
            <a:ext cx="1776549" cy="431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3124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1680"/>
            <a:ext cx="9603275" cy="3954780"/>
          </a:xfrm>
        </p:spPr>
        <p:txBody>
          <a:bodyPr/>
          <a:lstStyle/>
          <a:p>
            <a:r>
              <a:rPr lang="en-GB" dirty="0" smtClean="0"/>
              <a:t>To get something back from a function, you see the keyword return. After a space, you then type the value that you want out of your function.</a:t>
            </a:r>
          </a:p>
          <a:p>
            <a:pPr marL="0" indent="0">
              <a:buNone/>
            </a:pPr>
            <a:endParaRPr lang="en-GB" dirty="0" smtClean="0"/>
          </a:p>
          <a:p>
            <a:r>
              <a:rPr lang="en-US" dirty="0"/>
              <a:t>Arguments vs Parameters </a:t>
            </a:r>
            <a:endParaRPr lang="en-US" dirty="0" smtClean="0"/>
          </a:p>
          <a:p>
            <a:pPr marL="0" indent="0">
              <a:buNone/>
            </a:pPr>
            <a:endParaRPr lang="en-US" dirty="0" smtClean="0"/>
          </a:p>
          <a:p>
            <a:pPr lvl="1"/>
            <a:r>
              <a:rPr lang="en-US" dirty="0" smtClean="0"/>
              <a:t>Both </a:t>
            </a:r>
            <a:r>
              <a:rPr lang="en-US" dirty="0"/>
              <a:t>refer to the input of a function but it is important to remember the difference: </a:t>
            </a:r>
            <a:endParaRPr lang="en-US" dirty="0" smtClean="0"/>
          </a:p>
          <a:p>
            <a:pPr lvl="2"/>
            <a:r>
              <a:rPr lang="en-US" dirty="0" smtClean="0"/>
              <a:t>Arguments </a:t>
            </a:r>
            <a:r>
              <a:rPr lang="en-US" dirty="0"/>
              <a:t>are the values we pass to the function in a particular function call </a:t>
            </a:r>
            <a:endParaRPr lang="en-US" dirty="0" smtClean="0"/>
          </a:p>
          <a:p>
            <a:pPr lvl="2"/>
            <a:r>
              <a:rPr lang="en-US" dirty="0" smtClean="0"/>
              <a:t>Parameters </a:t>
            </a:r>
            <a:r>
              <a:rPr lang="en-US" dirty="0"/>
              <a:t>are variable names used in the function definition to refer to the </a:t>
            </a:r>
            <a:r>
              <a:rPr lang="en-US" dirty="0" smtClean="0"/>
              <a:t>arguments. </a:t>
            </a:r>
            <a:endParaRPr lang="en-GB" dirty="0"/>
          </a:p>
        </p:txBody>
      </p:sp>
      <p:sp>
        <p:nvSpPr>
          <p:cNvPr id="5" name="TextBox 4"/>
          <p:cNvSpPr txBox="1"/>
          <p:nvPr/>
        </p:nvSpPr>
        <p:spPr>
          <a:xfrm>
            <a:off x="1451579" y="1280160"/>
            <a:ext cx="3897661" cy="369332"/>
          </a:xfrm>
          <a:prstGeom prst="rect">
            <a:avLst/>
          </a:prstGeom>
          <a:noFill/>
        </p:spPr>
        <p:txBody>
          <a:bodyPr wrap="square" rtlCol="0">
            <a:spAutoFit/>
          </a:bodyPr>
          <a:lstStyle/>
          <a:p>
            <a:r>
              <a:rPr lang="en-GB" dirty="0" smtClean="0"/>
              <a:t>Remember :</a:t>
            </a:r>
            <a:endParaRPr lang="en-GB" dirty="0"/>
          </a:p>
        </p:txBody>
      </p:sp>
    </p:spTree>
    <p:extLst>
      <p:ext uri="{BB962C8B-B14F-4D97-AF65-F5344CB8AC3E}">
        <p14:creationId xmlns:p14="http://schemas.microsoft.com/office/powerpoint/2010/main" val="4481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4480" y="1325880"/>
            <a:ext cx="7589520" cy="461665"/>
          </a:xfrm>
          <a:prstGeom prst="rect">
            <a:avLst/>
          </a:prstGeom>
          <a:noFill/>
        </p:spPr>
        <p:txBody>
          <a:bodyPr wrap="square" rtlCol="0">
            <a:spAutoFit/>
          </a:bodyPr>
          <a:lstStyle/>
          <a:p>
            <a:r>
              <a:rPr lang="en-US" sz="2400" b="1" dirty="0"/>
              <a:t>Quiz: What is printed in what order</a:t>
            </a:r>
            <a:r>
              <a:rPr lang="en-US" dirty="0"/>
              <a: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93" y="2067754"/>
            <a:ext cx="4115374" cy="1762371"/>
          </a:xfrm>
          <a:prstGeom prst="rect">
            <a:avLst/>
          </a:prstGeom>
        </p:spPr>
      </p:pic>
    </p:spTree>
    <p:extLst>
      <p:ext uri="{BB962C8B-B14F-4D97-AF65-F5344CB8AC3E}">
        <p14:creationId xmlns:p14="http://schemas.microsoft.com/office/powerpoint/2010/main" val="12095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6240" y="1358537"/>
            <a:ext cx="4245428" cy="523220"/>
          </a:xfrm>
          <a:prstGeom prst="rect">
            <a:avLst/>
          </a:prstGeom>
          <a:noFill/>
        </p:spPr>
        <p:txBody>
          <a:bodyPr wrap="square" rtlCol="0">
            <a:spAutoFit/>
          </a:bodyPr>
          <a:lstStyle/>
          <a:p>
            <a:r>
              <a:rPr lang="en-GB" sz="2800" b="1" smtClean="0"/>
              <a:t>What is a function?</a:t>
            </a:r>
            <a:endParaRPr lang="en-GB" sz="2800" b="1" dirty="0"/>
          </a:p>
        </p:txBody>
      </p:sp>
      <p:sp>
        <p:nvSpPr>
          <p:cNvPr id="6" name="TextBox 5"/>
          <p:cNvSpPr txBox="1"/>
          <p:nvPr/>
        </p:nvSpPr>
        <p:spPr>
          <a:xfrm>
            <a:off x="2011679" y="2129248"/>
            <a:ext cx="9065623" cy="4247317"/>
          </a:xfrm>
          <a:prstGeom prst="rect">
            <a:avLst/>
          </a:prstGeom>
          <a:noFill/>
        </p:spPr>
        <p:txBody>
          <a:bodyPr wrap="square" rtlCol="0">
            <a:spAutoFit/>
          </a:bodyPr>
          <a:lstStyle/>
          <a:p>
            <a:pPr marL="742950" lvl="1" indent="-285750">
              <a:buFont typeface="Arial" panose="020B0604020202020204" pitchFamily="34" charset="0"/>
              <a:buChar char="•"/>
            </a:pPr>
            <a:r>
              <a:rPr lang="en-GB" altLang="en-US" sz="2400" dirty="0"/>
              <a:t>The complexity of many algorithms comes from the flow of execution contained within its structures.</a:t>
            </a:r>
          </a:p>
          <a:p>
            <a:pPr marL="1200150" lvl="2" indent="-285750">
              <a:buFont typeface="Wingdings" panose="05000000000000000000" pitchFamily="2" charset="2"/>
              <a:buChar char="§"/>
            </a:pPr>
            <a:r>
              <a:rPr lang="en-GB" altLang="en-US" dirty="0" smtClean="0"/>
              <a:t>	Many </a:t>
            </a:r>
            <a:r>
              <a:rPr lang="en-GB" altLang="en-US" dirty="0"/>
              <a:t>nested structures can create a flow of logic that is extremely </a:t>
            </a:r>
            <a:endParaRPr lang="en-GB" altLang="en-US" dirty="0" smtClean="0"/>
          </a:p>
          <a:p>
            <a:pPr lvl="2"/>
            <a:r>
              <a:rPr lang="en-GB" altLang="en-US" dirty="0"/>
              <a:t> </a:t>
            </a:r>
            <a:r>
              <a:rPr lang="en-GB" altLang="en-US" dirty="0" smtClean="0"/>
              <a:t>       difficult </a:t>
            </a:r>
            <a:r>
              <a:rPr lang="en-GB" altLang="en-US" dirty="0"/>
              <a:t>for humans to </a:t>
            </a:r>
            <a:r>
              <a:rPr lang="en-GB" altLang="en-US" dirty="0" smtClean="0"/>
              <a:t>understand</a:t>
            </a:r>
          </a:p>
          <a:p>
            <a:pPr lvl="2"/>
            <a:endParaRPr lang="en-GB" altLang="en-US" sz="2600" dirty="0"/>
          </a:p>
          <a:p>
            <a:pPr marL="800100" lvl="1" indent="-342900">
              <a:buFont typeface="Arial" panose="020B0604020202020204" pitchFamily="34" charset="0"/>
              <a:buChar char="•"/>
            </a:pPr>
            <a:r>
              <a:rPr lang="en-GB" altLang="en-US" sz="2400" dirty="0"/>
              <a:t>We resolve this complexity by subdividing </a:t>
            </a:r>
            <a:r>
              <a:rPr lang="en-GB" altLang="en-US" sz="2400" dirty="0" smtClean="0"/>
              <a:t>our </a:t>
            </a:r>
            <a:r>
              <a:rPr lang="en-GB" altLang="en-US" sz="2400" dirty="0"/>
              <a:t>programs into multiple parts.</a:t>
            </a:r>
          </a:p>
          <a:p>
            <a:pPr marL="1657350" lvl="3" indent="-285750">
              <a:buFont typeface="Wingdings" panose="05000000000000000000" pitchFamily="2" charset="2"/>
              <a:buChar char="§"/>
            </a:pPr>
            <a:r>
              <a:rPr lang="en-GB" altLang="en-US" dirty="0"/>
              <a:t>Each handling only a single responsibility</a:t>
            </a:r>
            <a:r>
              <a:rPr lang="en-GB" altLang="en-US" dirty="0" smtClean="0"/>
              <a:t>.</a:t>
            </a:r>
          </a:p>
          <a:p>
            <a:pPr lvl="3"/>
            <a:endParaRPr lang="en-GB" altLang="en-US" dirty="0" smtClean="0"/>
          </a:p>
          <a:p>
            <a:pPr marL="1257300" lvl="2" indent="-342900">
              <a:buFont typeface="Arial" panose="020B0604020202020204" pitchFamily="34" charset="0"/>
              <a:buChar char="•"/>
            </a:pPr>
            <a:r>
              <a:rPr lang="en-GB" altLang="en-US" sz="2400" dirty="0" smtClean="0"/>
              <a:t>These </a:t>
            </a:r>
            <a:r>
              <a:rPr lang="en-GB" altLang="en-US" sz="2400" dirty="0"/>
              <a:t>parts are called </a:t>
            </a:r>
            <a:r>
              <a:rPr lang="en-GB" altLang="en-US" sz="2400" b="1" i="1" dirty="0">
                <a:solidFill>
                  <a:srgbClr val="8AA551"/>
                </a:solidFill>
              </a:rPr>
              <a:t>functions</a:t>
            </a:r>
            <a:r>
              <a:rPr lang="en-GB" altLang="en-US" sz="2400" dirty="0"/>
              <a:t>.</a:t>
            </a:r>
          </a:p>
          <a:p>
            <a:pPr lvl="2"/>
            <a:endParaRPr lang="en-GB" altLang="en-US" sz="2600" dirty="0"/>
          </a:p>
          <a:p>
            <a:pPr lvl="2"/>
            <a:endParaRPr lang="en-GB" altLang="en-US" sz="2600" dirty="0" smtClean="0"/>
          </a:p>
        </p:txBody>
      </p:sp>
    </p:spTree>
    <p:extLst>
      <p:ext uri="{BB962C8B-B14F-4D97-AF65-F5344CB8AC3E}">
        <p14:creationId xmlns:p14="http://schemas.microsoft.com/office/powerpoint/2010/main" val="81294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Suppose you have a task you do multiple times Writing one functions saves time writing code and makes code easier to read. </a:t>
            </a:r>
            <a:endParaRPr lang="en-US" dirty="0" smtClean="0"/>
          </a:p>
          <a:p>
            <a:r>
              <a:rPr lang="en-US" dirty="0" smtClean="0"/>
              <a:t> </a:t>
            </a:r>
            <a:r>
              <a:rPr lang="en-US" dirty="0"/>
              <a:t>Functions can also aid code readability if: </a:t>
            </a:r>
            <a:r>
              <a:rPr lang="en-US" dirty="0" smtClean="0"/>
              <a:t> </a:t>
            </a:r>
          </a:p>
          <a:p>
            <a:pPr lvl="1"/>
            <a:r>
              <a:rPr lang="en-US" dirty="0" smtClean="0"/>
              <a:t>You </a:t>
            </a:r>
            <a:r>
              <a:rPr lang="en-US" dirty="0"/>
              <a:t>give meaningful function names; </a:t>
            </a:r>
            <a:r>
              <a:rPr lang="en-US" dirty="0" smtClean="0"/>
              <a:t> </a:t>
            </a:r>
          </a:p>
          <a:p>
            <a:pPr lvl="1"/>
            <a:r>
              <a:rPr lang="en-US" dirty="0" smtClean="0"/>
              <a:t>You </a:t>
            </a:r>
            <a:r>
              <a:rPr lang="en-US" dirty="0"/>
              <a:t>document them properly. </a:t>
            </a:r>
            <a:endParaRPr lang="en-US" dirty="0" smtClean="0"/>
          </a:p>
          <a:p>
            <a:r>
              <a:rPr lang="en-US" dirty="0"/>
              <a:t>Functions let you break up large complex problems into smaller easier ones. Can aid thinking by decomposing problem into tasks: known as Functional Decomposition. </a:t>
            </a:r>
            <a:endParaRPr lang="en-GB" dirty="0"/>
          </a:p>
        </p:txBody>
      </p:sp>
      <p:sp>
        <p:nvSpPr>
          <p:cNvPr id="4" name="TextBox 3"/>
          <p:cNvSpPr txBox="1"/>
          <p:nvPr/>
        </p:nvSpPr>
        <p:spPr>
          <a:xfrm>
            <a:off x="1451579" y="1436914"/>
            <a:ext cx="5119038" cy="461665"/>
          </a:xfrm>
          <a:prstGeom prst="rect">
            <a:avLst/>
          </a:prstGeom>
          <a:noFill/>
        </p:spPr>
        <p:txBody>
          <a:bodyPr wrap="square" rtlCol="0">
            <a:spAutoFit/>
          </a:bodyPr>
          <a:lstStyle/>
          <a:p>
            <a:r>
              <a:rPr lang="en-GB" sz="2400" b="1" dirty="0" smtClean="0"/>
              <a:t>So why do we build functions?</a:t>
            </a:r>
            <a:endParaRPr lang="en-GB" sz="2400" b="1" dirty="0"/>
          </a:p>
        </p:txBody>
      </p:sp>
    </p:spTree>
    <p:extLst>
      <p:ext uri="{BB962C8B-B14F-4D97-AF65-F5344CB8AC3E}">
        <p14:creationId xmlns:p14="http://schemas.microsoft.com/office/powerpoint/2010/main" val="88615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Any variables created as part of a function definition are called local variables. </a:t>
            </a:r>
            <a:endParaRPr lang="en-US" dirty="0" smtClean="0"/>
          </a:p>
          <a:p>
            <a:r>
              <a:rPr lang="en-US" dirty="0" smtClean="0"/>
              <a:t>Parameters </a:t>
            </a:r>
            <a:r>
              <a:rPr lang="en-US" dirty="0"/>
              <a:t>are local. </a:t>
            </a:r>
          </a:p>
          <a:p>
            <a:r>
              <a:rPr lang="en-US" dirty="0" smtClean="0"/>
              <a:t>Local </a:t>
            </a:r>
            <a:r>
              <a:rPr lang="en-US" dirty="0"/>
              <a:t>variables exist within the individual function call only. </a:t>
            </a:r>
            <a:endParaRPr lang="en-US" dirty="0" smtClean="0"/>
          </a:p>
          <a:p>
            <a:r>
              <a:rPr lang="en-US" dirty="0" smtClean="0"/>
              <a:t>Python </a:t>
            </a:r>
            <a:r>
              <a:rPr lang="en-US" dirty="0"/>
              <a:t>destroys them at the end. </a:t>
            </a:r>
            <a:endParaRPr lang="en-US" dirty="0" smtClean="0"/>
          </a:p>
          <a:p>
            <a:r>
              <a:rPr lang="en-US" dirty="0" smtClean="0"/>
              <a:t>They </a:t>
            </a:r>
            <a:r>
              <a:rPr lang="en-US" dirty="0"/>
              <a:t>cannot be used in the main script, or in other functions. </a:t>
            </a:r>
          </a:p>
          <a:p>
            <a:r>
              <a:rPr lang="en-US" dirty="0" smtClean="0"/>
              <a:t>A </a:t>
            </a:r>
            <a:r>
              <a:rPr lang="en-US" dirty="0"/>
              <a:t>function definition can use variables (and other functions) from the main script. It can not edit them though. </a:t>
            </a:r>
            <a:endParaRPr lang="en-GB" dirty="0"/>
          </a:p>
        </p:txBody>
      </p:sp>
      <p:sp>
        <p:nvSpPr>
          <p:cNvPr id="4" name="TextBox 3"/>
          <p:cNvSpPr txBox="1"/>
          <p:nvPr/>
        </p:nvSpPr>
        <p:spPr>
          <a:xfrm>
            <a:off x="1451579" y="1332411"/>
            <a:ext cx="3015918" cy="369332"/>
          </a:xfrm>
          <a:prstGeom prst="rect">
            <a:avLst/>
          </a:prstGeom>
          <a:noFill/>
        </p:spPr>
        <p:txBody>
          <a:bodyPr wrap="square" rtlCol="0">
            <a:spAutoFit/>
          </a:bodyPr>
          <a:lstStyle/>
          <a:p>
            <a:r>
              <a:rPr lang="en-GB" dirty="0" smtClean="0"/>
              <a:t>Local variables :</a:t>
            </a:r>
            <a:endParaRPr lang="en-GB" dirty="0"/>
          </a:p>
        </p:txBody>
      </p:sp>
    </p:spTree>
    <p:extLst>
      <p:ext uri="{BB962C8B-B14F-4D97-AF65-F5344CB8AC3E}">
        <p14:creationId xmlns:p14="http://schemas.microsoft.com/office/powerpoint/2010/main" val="188567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3"/>
            <a:ext cx="9603275" cy="1093228"/>
          </a:xfrm>
        </p:spPr>
        <p:txBody>
          <a:bodyPr/>
          <a:lstStyle/>
          <a:p>
            <a:r>
              <a:rPr lang="en-US" dirty="0"/>
              <a:t>Global variables are the one that are defined and declared outside a function and we need to use them inside a function.</a:t>
            </a:r>
            <a:endParaRPr lang="en-GB" dirty="0"/>
          </a:p>
        </p:txBody>
      </p:sp>
      <p:sp>
        <p:nvSpPr>
          <p:cNvPr id="4" name="TextBox 3"/>
          <p:cNvSpPr txBox="1"/>
          <p:nvPr/>
        </p:nvSpPr>
        <p:spPr>
          <a:xfrm>
            <a:off x="1451579" y="1254034"/>
            <a:ext cx="2989792" cy="369332"/>
          </a:xfrm>
          <a:prstGeom prst="rect">
            <a:avLst/>
          </a:prstGeom>
          <a:noFill/>
        </p:spPr>
        <p:txBody>
          <a:bodyPr wrap="square" rtlCol="0">
            <a:spAutoFit/>
          </a:bodyPr>
          <a:lstStyle/>
          <a:p>
            <a:r>
              <a:rPr lang="en-GB" dirty="0" smtClean="0"/>
              <a:t>Global variables: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095" y="2943316"/>
            <a:ext cx="5096586" cy="2591162"/>
          </a:xfrm>
          <a:prstGeom prst="rect">
            <a:avLst/>
          </a:prstGeom>
        </p:spPr>
      </p:pic>
      <p:sp>
        <p:nvSpPr>
          <p:cNvPr id="6" name="Oval 5"/>
          <p:cNvSpPr/>
          <p:nvPr/>
        </p:nvSpPr>
        <p:spPr>
          <a:xfrm>
            <a:off x="8634549" y="2834640"/>
            <a:ext cx="2939142" cy="219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 is a global variable because it is defined outside the scope of f( ) function. </a:t>
            </a:r>
            <a:endParaRPr lang="en-GB" dirty="0"/>
          </a:p>
        </p:txBody>
      </p:sp>
      <p:sp>
        <p:nvSpPr>
          <p:cNvPr id="7" name="Left Arrow 6"/>
          <p:cNvSpPr/>
          <p:nvPr/>
        </p:nvSpPr>
        <p:spPr>
          <a:xfrm>
            <a:off x="7014754" y="3683726"/>
            <a:ext cx="1449977" cy="3788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375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653548"/>
          </a:xfrm>
        </p:spPr>
        <p:txBody>
          <a:bodyPr/>
          <a:lstStyle/>
          <a:p>
            <a:r>
              <a:rPr lang="en-US" dirty="0"/>
              <a:t>Things can get confusing when there are variables with the same name which mean different things. Python works in namespaces: sets of variable </a:t>
            </a:r>
            <a:r>
              <a:rPr lang="en-US" dirty="0" smtClean="0"/>
              <a:t>assignments.</a:t>
            </a:r>
          </a:p>
          <a:p>
            <a:pPr lvl="1"/>
            <a:r>
              <a:rPr lang="en-US" dirty="0"/>
              <a:t>Each function has its own namespace; </a:t>
            </a:r>
          </a:p>
          <a:p>
            <a:pPr lvl="1"/>
            <a:r>
              <a:rPr lang="en-US" dirty="0" smtClean="0"/>
              <a:t>There </a:t>
            </a:r>
            <a:r>
              <a:rPr lang="en-US" dirty="0"/>
              <a:t>is the main namespace for the top level; </a:t>
            </a:r>
            <a:endParaRPr lang="en-US" dirty="0" smtClean="0"/>
          </a:p>
          <a:p>
            <a:r>
              <a:rPr lang="en-US" dirty="0"/>
              <a:t>A function can only use a variable from the main namespace if there is not already a local variable with the same name.</a:t>
            </a:r>
            <a:endParaRPr lang="en-GB" dirty="0"/>
          </a:p>
        </p:txBody>
      </p:sp>
      <p:sp>
        <p:nvSpPr>
          <p:cNvPr id="4" name="TextBox 3"/>
          <p:cNvSpPr txBox="1"/>
          <p:nvPr/>
        </p:nvSpPr>
        <p:spPr>
          <a:xfrm>
            <a:off x="1451579" y="1384662"/>
            <a:ext cx="3015918" cy="369332"/>
          </a:xfrm>
          <a:prstGeom prst="rect">
            <a:avLst/>
          </a:prstGeom>
          <a:noFill/>
        </p:spPr>
        <p:txBody>
          <a:bodyPr wrap="square" rtlCol="0">
            <a:spAutoFit/>
          </a:bodyPr>
          <a:lstStyle/>
          <a:p>
            <a:r>
              <a:rPr lang="en-GB" dirty="0" smtClean="0"/>
              <a:t>Namespaces :</a:t>
            </a:r>
            <a:endParaRPr lang="en-GB" dirty="0"/>
          </a:p>
        </p:txBody>
      </p:sp>
    </p:spTree>
    <p:extLst>
      <p:ext uri="{BB962C8B-B14F-4D97-AF65-F5344CB8AC3E}">
        <p14:creationId xmlns:p14="http://schemas.microsoft.com/office/powerpoint/2010/main" val="4165149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885311"/>
            <a:ext cx="9603275" cy="1432656"/>
          </a:xfrm>
        </p:spPr>
        <p:txBody>
          <a:bodyPr>
            <a:normAutofit lnSpcReduction="10000"/>
          </a:bodyPr>
          <a:lstStyle/>
          <a:p>
            <a:r>
              <a:rPr lang="en-US" dirty="0"/>
              <a:t>Python allows us to initialize the arguments at the function definition. If the value of any of the argument is not provided at the time of function call, then that argument can be initialized with the value given in the definition even if the argument is not specified at the function call.</a:t>
            </a:r>
            <a:endParaRPr lang="en-GB" dirty="0"/>
          </a:p>
        </p:txBody>
      </p:sp>
      <p:sp>
        <p:nvSpPr>
          <p:cNvPr id="5" name="TextBox 4"/>
          <p:cNvSpPr txBox="1"/>
          <p:nvPr/>
        </p:nvSpPr>
        <p:spPr>
          <a:xfrm>
            <a:off x="1451579" y="1293223"/>
            <a:ext cx="5223541" cy="461665"/>
          </a:xfrm>
          <a:prstGeom prst="rect">
            <a:avLst/>
          </a:prstGeom>
          <a:noFill/>
        </p:spPr>
        <p:txBody>
          <a:bodyPr wrap="square" rtlCol="0">
            <a:spAutoFit/>
          </a:bodyPr>
          <a:lstStyle/>
          <a:p>
            <a:r>
              <a:rPr lang="en-GB" sz="2400" b="1" dirty="0" smtClean="0"/>
              <a:t>Functions Default Arguments </a:t>
            </a:r>
            <a:r>
              <a:rPr lang="en-GB" dirty="0" smtClean="0"/>
              <a: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448390"/>
            <a:ext cx="8326012" cy="22672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606" y="5702389"/>
            <a:ext cx="5144218" cy="419158"/>
          </a:xfrm>
          <a:prstGeom prst="rect">
            <a:avLst/>
          </a:prstGeom>
        </p:spPr>
      </p:pic>
      <p:sp>
        <p:nvSpPr>
          <p:cNvPr id="8" name="Right Arrow 7"/>
          <p:cNvSpPr/>
          <p:nvPr/>
        </p:nvSpPr>
        <p:spPr>
          <a:xfrm>
            <a:off x="3892731" y="5715656"/>
            <a:ext cx="2011680" cy="405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Tree>
    <p:extLst>
      <p:ext uri="{BB962C8B-B14F-4D97-AF65-F5344CB8AC3E}">
        <p14:creationId xmlns:p14="http://schemas.microsoft.com/office/powerpoint/2010/main" val="98816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finish by looking at some larger code</a:t>
            </a:r>
            <a:r>
              <a:rPr lang="en-US" dirty="0" smtClean="0"/>
              <a:t>.</a:t>
            </a:r>
          </a:p>
          <a:p>
            <a:r>
              <a:rPr lang="en-US" dirty="0"/>
              <a:t>It calculates the area of a triangle using Heron’s Formula (it is not important whether or not you know the mathematics of this). </a:t>
            </a:r>
            <a:endParaRPr lang="en-US" dirty="0" smtClean="0"/>
          </a:p>
          <a:p>
            <a:r>
              <a:rPr lang="en-US" dirty="0"/>
              <a:t>Just understand that the formula needs to know the length of the 3 sides to work</a:t>
            </a:r>
            <a:r>
              <a:rPr lang="en-US" dirty="0" smtClean="0"/>
              <a:t>.</a:t>
            </a:r>
          </a:p>
          <a:p>
            <a:r>
              <a:rPr lang="en-US" dirty="0"/>
              <a:t>So we write one function to calculate side length and use it in a second function which does Heron’s Formula.</a:t>
            </a:r>
            <a:endParaRPr lang="en-GB" dirty="0"/>
          </a:p>
        </p:txBody>
      </p:sp>
      <p:sp>
        <p:nvSpPr>
          <p:cNvPr id="4" name="TextBox 3"/>
          <p:cNvSpPr txBox="1"/>
          <p:nvPr/>
        </p:nvSpPr>
        <p:spPr>
          <a:xfrm>
            <a:off x="1451579" y="1345475"/>
            <a:ext cx="3161211" cy="369332"/>
          </a:xfrm>
          <a:prstGeom prst="rect">
            <a:avLst/>
          </a:prstGeom>
          <a:noFill/>
        </p:spPr>
        <p:txBody>
          <a:bodyPr wrap="square" rtlCol="0">
            <a:spAutoFit/>
          </a:bodyPr>
          <a:lstStyle/>
          <a:p>
            <a:r>
              <a:rPr lang="en-GB" dirty="0" smtClean="0"/>
              <a:t>Triangle Example :</a:t>
            </a:r>
            <a:endParaRPr lang="en-GB" dirty="0"/>
          </a:p>
        </p:txBody>
      </p:sp>
    </p:spTree>
    <p:extLst>
      <p:ext uri="{BB962C8B-B14F-4D97-AF65-F5344CB8AC3E}">
        <p14:creationId xmlns:p14="http://schemas.microsoft.com/office/powerpoint/2010/main" val="1488249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954" y="1898559"/>
            <a:ext cx="5660026" cy="39666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88" y="1959428"/>
            <a:ext cx="4887007" cy="3905795"/>
          </a:xfrm>
          <a:prstGeom prst="rect">
            <a:avLst/>
          </a:prstGeom>
        </p:spPr>
      </p:pic>
    </p:spTree>
    <p:extLst>
      <p:ext uri="{BB962C8B-B14F-4D97-AF65-F5344CB8AC3E}">
        <p14:creationId xmlns:p14="http://schemas.microsoft.com/office/powerpoint/2010/main" val="84254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171" y="2081439"/>
            <a:ext cx="4492943" cy="344963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320" y="2081439"/>
            <a:ext cx="5106113" cy="3896269"/>
          </a:xfrm>
          <a:prstGeom prst="rect">
            <a:avLst/>
          </a:prstGeom>
        </p:spPr>
      </p:pic>
    </p:spTree>
    <p:extLst>
      <p:ext uri="{BB962C8B-B14F-4D97-AF65-F5344CB8AC3E}">
        <p14:creationId xmlns:p14="http://schemas.microsoft.com/office/powerpoint/2010/main" val="149117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659" y="1976936"/>
            <a:ext cx="4469234"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06" y="1976936"/>
            <a:ext cx="4934639" cy="3772426"/>
          </a:xfrm>
          <a:prstGeom prst="rect">
            <a:avLst/>
          </a:prstGeom>
        </p:spPr>
      </p:pic>
    </p:spTree>
    <p:extLst>
      <p:ext uri="{BB962C8B-B14F-4D97-AF65-F5344CB8AC3E}">
        <p14:creationId xmlns:p14="http://schemas.microsoft.com/office/powerpoint/2010/main" val="158179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021" y="2042250"/>
            <a:ext cx="4495769"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515" y="2042250"/>
            <a:ext cx="5020376" cy="3781953"/>
          </a:xfrm>
          <a:prstGeom prst="rect">
            <a:avLst/>
          </a:prstGeom>
        </p:spPr>
      </p:pic>
    </p:spTree>
    <p:extLst>
      <p:ext uri="{BB962C8B-B14F-4D97-AF65-F5344CB8AC3E}">
        <p14:creationId xmlns:p14="http://schemas.microsoft.com/office/powerpoint/2010/main" val="282347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5103" y="979714"/>
            <a:ext cx="10138954" cy="4278094"/>
          </a:xfrm>
          <a:prstGeom prst="rect">
            <a:avLst/>
          </a:prstGeom>
          <a:noFill/>
        </p:spPr>
        <p:txBody>
          <a:bodyPr wrap="square" rtlCol="0">
            <a:spAutoFit/>
          </a:bodyPr>
          <a:lstStyle/>
          <a:p>
            <a:pPr marL="800100" lvl="1" indent="-342900">
              <a:buFont typeface="Arial" panose="020B0604020202020204" pitchFamily="34" charset="0"/>
              <a:buChar char="•"/>
            </a:pPr>
            <a:r>
              <a:rPr lang="en-GB" altLang="en-US" sz="2400" dirty="0"/>
              <a:t>You can think of a function as a mini-program</a:t>
            </a:r>
            <a:r>
              <a:rPr lang="en-GB" altLang="en-US" dirty="0"/>
              <a:t>.</a:t>
            </a:r>
          </a:p>
          <a:p>
            <a:pPr marL="1714500" lvl="3" indent="-342900">
              <a:buFont typeface="Wingdings" panose="05000000000000000000" pitchFamily="2" charset="2"/>
              <a:buChar char="Ø"/>
            </a:pPr>
            <a:r>
              <a:rPr lang="en-GB" altLang="en-US" sz="2000" dirty="0" smtClean="0"/>
              <a:t>It </a:t>
            </a:r>
            <a:r>
              <a:rPr lang="en-GB" altLang="en-US" sz="2000" dirty="0"/>
              <a:t>gets some starting </a:t>
            </a:r>
            <a:r>
              <a:rPr lang="en-GB" altLang="en-US" sz="2000" dirty="0" smtClean="0"/>
              <a:t>values</a:t>
            </a:r>
          </a:p>
          <a:p>
            <a:pPr lvl="3"/>
            <a:endParaRPr lang="en-GB" altLang="en-US" sz="2000" dirty="0"/>
          </a:p>
          <a:p>
            <a:pPr marL="1714500" lvl="3" indent="-342900">
              <a:buFont typeface="Wingdings" panose="05000000000000000000" pitchFamily="2" charset="2"/>
              <a:buChar char="Ø"/>
            </a:pPr>
            <a:r>
              <a:rPr lang="en-GB" altLang="en-US" sz="2000" dirty="0" smtClean="0"/>
              <a:t>It </a:t>
            </a:r>
            <a:r>
              <a:rPr lang="en-GB" altLang="en-US" sz="2000" dirty="0"/>
              <a:t>provides an answer at the end</a:t>
            </a:r>
            <a:r>
              <a:rPr lang="en-GB" altLang="en-US" sz="2000" dirty="0" smtClean="0"/>
              <a:t>.</a:t>
            </a:r>
          </a:p>
          <a:p>
            <a:pPr lvl="3"/>
            <a:endParaRPr lang="en-GB" altLang="en-US" sz="2000" dirty="0"/>
          </a:p>
          <a:p>
            <a:pPr marL="800100" lvl="1" indent="-342900">
              <a:buFont typeface="Arial" panose="020B0604020202020204" pitchFamily="34" charset="0"/>
              <a:buChar char="•"/>
            </a:pPr>
            <a:r>
              <a:rPr lang="en-GB" altLang="en-US" sz="2400" dirty="0"/>
              <a:t>Functions exist independently of your main </a:t>
            </a:r>
            <a:r>
              <a:rPr lang="en-GB" altLang="en-US" sz="2400" dirty="0" smtClean="0"/>
              <a:t>script</a:t>
            </a:r>
            <a:r>
              <a:rPr lang="en-GB" altLang="en-US" sz="2400" dirty="0" smtClean="0"/>
              <a:t> </a:t>
            </a:r>
            <a:r>
              <a:rPr lang="en-GB" altLang="en-US" sz="2400" dirty="0"/>
              <a:t>program</a:t>
            </a:r>
            <a:r>
              <a:rPr lang="en-GB" altLang="en-US" dirty="0" smtClean="0"/>
              <a:t>.</a:t>
            </a:r>
          </a:p>
          <a:p>
            <a:pPr lvl="1"/>
            <a:endParaRPr lang="en-GB" altLang="en-US" dirty="0"/>
          </a:p>
          <a:p>
            <a:pPr marL="1257300" lvl="2" indent="-342900">
              <a:buFont typeface="Wingdings" panose="05000000000000000000" pitchFamily="2" charset="2"/>
              <a:buChar char="Ø"/>
            </a:pPr>
            <a:r>
              <a:rPr lang="en-GB" altLang="en-US" sz="2000" dirty="0" smtClean="0"/>
              <a:t>		They </a:t>
            </a:r>
            <a:r>
              <a:rPr lang="en-GB" altLang="en-US" sz="2000" dirty="0"/>
              <a:t>only get </a:t>
            </a:r>
            <a:r>
              <a:rPr lang="en-GB" altLang="en-US" sz="2000" b="1" i="1" dirty="0">
                <a:solidFill>
                  <a:srgbClr val="8AA551"/>
                </a:solidFill>
              </a:rPr>
              <a:t>executed</a:t>
            </a:r>
            <a:r>
              <a:rPr lang="en-GB" altLang="en-US" sz="2000" dirty="0"/>
              <a:t> when they are </a:t>
            </a:r>
            <a:r>
              <a:rPr lang="en-GB" altLang="en-US" sz="2000" b="1" i="1" dirty="0">
                <a:solidFill>
                  <a:srgbClr val="8AA551"/>
                </a:solidFill>
              </a:rPr>
              <a:t>invoked</a:t>
            </a:r>
            <a:r>
              <a:rPr lang="en-GB" altLang="en-US" sz="2000" dirty="0"/>
              <a:t> by your main program</a:t>
            </a:r>
            <a:r>
              <a:rPr lang="en-GB" altLang="en-US" sz="2000" dirty="0" smtClean="0"/>
              <a:t>.</a:t>
            </a:r>
          </a:p>
          <a:p>
            <a:pPr lvl="2"/>
            <a:endParaRPr lang="en-GB" altLang="en-US" sz="2000" dirty="0"/>
          </a:p>
          <a:p>
            <a:pPr marL="800100" lvl="1" indent="-342900">
              <a:buFont typeface="Arial" panose="020B0604020202020204" pitchFamily="34" charset="0"/>
              <a:buChar char="•"/>
            </a:pPr>
            <a:r>
              <a:rPr lang="en-GB" altLang="en-US" sz="2400" dirty="0"/>
              <a:t>In essence, your </a:t>
            </a:r>
            <a:r>
              <a:rPr lang="en-GB" altLang="en-US" sz="2400" smtClean="0"/>
              <a:t>main script </a:t>
            </a:r>
            <a:r>
              <a:rPr lang="en-GB" altLang="en-US" sz="2400" dirty="0"/>
              <a:t>program is </a:t>
            </a:r>
            <a:r>
              <a:rPr lang="en-GB" altLang="en-US" sz="2400" b="1" i="1" dirty="0">
                <a:solidFill>
                  <a:srgbClr val="8AA551"/>
                </a:solidFill>
              </a:rPr>
              <a:t>the</a:t>
            </a:r>
            <a:r>
              <a:rPr lang="en-GB" altLang="en-US" sz="2400" dirty="0"/>
              <a:t> program</a:t>
            </a:r>
            <a:r>
              <a:rPr lang="en-GB" altLang="en-US" sz="2400" dirty="0" smtClean="0"/>
              <a:t>.</a:t>
            </a:r>
          </a:p>
          <a:p>
            <a:pPr lvl="1"/>
            <a:endParaRPr lang="en-GB" altLang="en-US" sz="2400" dirty="0"/>
          </a:p>
          <a:p>
            <a:pPr marL="1257300" lvl="2" indent="-342900">
              <a:buFont typeface="Wingdings" panose="05000000000000000000" pitchFamily="2" charset="2"/>
              <a:buChar char="Ø"/>
            </a:pPr>
            <a:r>
              <a:rPr lang="en-GB" altLang="en-US" sz="2000" dirty="0" smtClean="0"/>
              <a:t>		It </a:t>
            </a:r>
            <a:r>
              <a:rPr lang="en-GB" altLang="en-US" sz="2000" dirty="0"/>
              <a:t>just sometimes causes other smaller programs to run.</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38429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700" y="2042251"/>
            <a:ext cx="4522661"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6" y="2042251"/>
            <a:ext cx="4915586" cy="3791479"/>
          </a:xfrm>
          <a:prstGeom prst="rect">
            <a:avLst/>
          </a:prstGeom>
        </p:spPr>
      </p:pic>
    </p:spTree>
    <p:extLst>
      <p:ext uri="{BB962C8B-B14F-4D97-AF65-F5344CB8AC3E}">
        <p14:creationId xmlns:p14="http://schemas.microsoft.com/office/powerpoint/2010/main" val="2842805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744" y="2146753"/>
            <a:ext cx="4637076"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635" y="2146753"/>
            <a:ext cx="4934639" cy="3791479"/>
          </a:xfrm>
          <a:prstGeom prst="rect">
            <a:avLst/>
          </a:prstGeom>
        </p:spPr>
      </p:pic>
    </p:spTree>
    <p:extLst>
      <p:ext uri="{BB962C8B-B14F-4D97-AF65-F5344CB8AC3E}">
        <p14:creationId xmlns:p14="http://schemas.microsoft.com/office/powerpoint/2010/main" val="1515442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354" y="2199005"/>
            <a:ext cx="4515732"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305" y="2199005"/>
            <a:ext cx="4810796" cy="3877216"/>
          </a:xfrm>
          <a:prstGeom prst="rect">
            <a:avLst/>
          </a:prstGeom>
        </p:spPr>
      </p:pic>
    </p:spTree>
    <p:extLst>
      <p:ext uri="{BB962C8B-B14F-4D97-AF65-F5344CB8AC3E}">
        <p14:creationId xmlns:p14="http://schemas.microsoft.com/office/powerpoint/2010/main" val="261431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884" y="2133691"/>
            <a:ext cx="4215289"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851" y="2133691"/>
            <a:ext cx="5315692" cy="3562847"/>
          </a:xfrm>
          <a:prstGeom prst="rect">
            <a:avLst/>
          </a:prstGeom>
        </p:spPr>
      </p:pic>
    </p:spTree>
    <p:extLst>
      <p:ext uri="{BB962C8B-B14F-4D97-AF65-F5344CB8AC3E}">
        <p14:creationId xmlns:p14="http://schemas.microsoft.com/office/powerpoint/2010/main" val="534946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575" y="2042251"/>
            <a:ext cx="4891277" cy="3449638"/>
          </a:xfrm>
        </p:spPr>
      </p:pic>
    </p:spTree>
    <p:extLst>
      <p:ext uri="{BB962C8B-B14F-4D97-AF65-F5344CB8AC3E}">
        <p14:creationId xmlns:p14="http://schemas.microsoft.com/office/powerpoint/2010/main" val="49445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19308"/>
          </a:xfrm>
        </p:spPr>
        <p:txBody>
          <a:bodyPr/>
          <a:lstStyle/>
          <a:p>
            <a:r>
              <a:rPr lang="en-GB" dirty="0" smtClean="0"/>
              <a:t>So far, we’ve been writing all our code in one block. But writing code like this can be very impractical. </a:t>
            </a:r>
          </a:p>
          <a:p>
            <a:r>
              <a:rPr lang="en-GB" dirty="0" smtClean="0"/>
              <a:t>For example, suppose we had to check if our users were entering numbers instead of strings. We could set up an if statement and prompt them to enter information correctly. </a:t>
            </a:r>
          </a:p>
          <a:p>
            <a:r>
              <a:rPr lang="en-GB" dirty="0" smtClean="0"/>
              <a:t>However, we might need to do this lots of time. Instead of writing the same error checking code over and over again, we can set up something called a function.</a:t>
            </a:r>
          </a:p>
          <a:p>
            <a:r>
              <a:rPr lang="en-GB" dirty="0" smtClean="0"/>
              <a:t>This is a separate block that we can call into a action whenever we need it. Let’s see how functions work.</a:t>
            </a:r>
            <a:endParaRPr lang="en-GB" dirty="0"/>
          </a:p>
        </p:txBody>
      </p:sp>
      <p:sp>
        <p:nvSpPr>
          <p:cNvPr id="4" name="TextBox 3"/>
          <p:cNvSpPr txBox="1"/>
          <p:nvPr/>
        </p:nvSpPr>
        <p:spPr>
          <a:xfrm>
            <a:off x="1451579" y="1423851"/>
            <a:ext cx="3239589" cy="461665"/>
          </a:xfrm>
          <a:prstGeom prst="rect">
            <a:avLst/>
          </a:prstGeom>
          <a:noFill/>
        </p:spPr>
        <p:txBody>
          <a:bodyPr wrap="square" rtlCol="0">
            <a:spAutoFit/>
          </a:bodyPr>
          <a:lstStyle/>
          <a:p>
            <a:r>
              <a:rPr lang="en-GB" sz="2400" b="1" dirty="0" smtClean="0"/>
              <a:t>Function…….</a:t>
            </a:r>
            <a:endParaRPr lang="en-GB" sz="2400" b="1" dirty="0"/>
          </a:p>
        </p:txBody>
      </p:sp>
    </p:spTree>
    <p:extLst>
      <p:ext uri="{BB962C8B-B14F-4D97-AF65-F5344CB8AC3E}">
        <p14:creationId xmlns:p14="http://schemas.microsoft.com/office/powerpoint/2010/main" val="309673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By using functions, we can avoid rewriting same logic/code again and again in program.</a:t>
            </a:r>
          </a:p>
          <a:p>
            <a:r>
              <a:rPr lang="en-GB" dirty="0" smtClean="0"/>
              <a:t>We can call python functions any number of times in a program and from any place in a program</a:t>
            </a:r>
          </a:p>
          <a:p>
            <a:r>
              <a:rPr lang="en-GB" dirty="0" smtClean="0"/>
              <a:t>We can track a large python program easily when it is divided into multiple functions.</a:t>
            </a:r>
          </a:p>
          <a:p>
            <a:r>
              <a:rPr lang="en-GB" dirty="0" smtClean="0"/>
              <a:t>Reusability is the main achievement of python functions.</a:t>
            </a:r>
          </a:p>
          <a:p>
            <a:r>
              <a:rPr lang="en-GB" dirty="0" smtClean="0"/>
              <a:t>However, Function calling is always overhead in a python program.</a:t>
            </a:r>
            <a:endParaRPr lang="en-GB" dirty="0"/>
          </a:p>
        </p:txBody>
      </p:sp>
      <p:sp>
        <p:nvSpPr>
          <p:cNvPr id="4" name="TextBox 3"/>
          <p:cNvSpPr txBox="1"/>
          <p:nvPr/>
        </p:nvSpPr>
        <p:spPr>
          <a:xfrm>
            <a:off x="1451579" y="1254034"/>
            <a:ext cx="3474720" cy="461665"/>
          </a:xfrm>
          <a:prstGeom prst="rect">
            <a:avLst/>
          </a:prstGeom>
          <a:noFill/>
        </p:spPr>
        <p:txBody>
          <a:bodyPr wrap="square" rtlCol="0">
            <a:spAutoFit/>
          </a:bodyPr>
          <a:lstStyle/>
          <a:p>
            <a:r>
              <a:rPr lang="en-GB" sz="2400" b="1" dirty="0" smtClean="0"/>
              <a:t>Advantage of Function</a:t>
            </a:r>
            <a:endParaRPr lang="en-GB" sz="2400" b="1" dirty="0"/>
          </a:p>
        </p:txBody>
      </p:sp>
    </p:spTree>
    <p:extLst>
      <p:ext uri="{BB962C8B-B14F-4D97-AF65-F5344CB8AC3E}">
        <p14:creationId xmlns:p14="http://schemas.microsoft.com/office/powerpoint/2010/main" val="424743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84622"/>
          </a:xfrm>
        </p:spPr>
        <p:txBody>
          <a:bodyPr>
            <a:normAutofit/>
          </a:bodyPr>
          <a:lstStyle/>
          <a:p>
            <a:r>
              <a:rPr lang="en-GB" dirty="0" smtClean="0"/>
              <a:t>To set up a function, you start with the keyword </a:t>
            </a:r>
            <a:r>
              <a:rPr lang="en-GB" dirty="0" smtClean="0">
                <a:solidFill>
                  <a:srgbClr val="FF0000"/>
                </a:solidFill>
              </a:rPr>
              <a:t>def</a:t>
            </a:r>
            <a:r>
              <a:rPr lang="en-GB" dirty="0" smtClean="0"/>
              <a:t>.</a:t>
            </a:r>
          </a:p>
          <a:p>
            <a:r>
              <a:rPr lang="en-GB" dirty="0" smtClean="0"/>
              <a:t>This is needed for every function you are setting up(defining).</a:t>
            </a:r>
          </a:p>
          <a:p>
            <a:r>
              <a:rPr lang="en-GB" dirty="0" smtClean="0"/>
              <a:t>After space, you need to come up with a </a:t>
            </a:r>
            <a:r>
              <a:rPr lang="en-GB" dirty="0" smtClean="0">
                <a:solidFill>
                  <a:srgbClr val="FF0000"/>
                </a:solidFill>
              </a:rPr>
              <a:t>name</a:t>
            </a:r>
            <a:r>
              <a:rPr lang="en-GB" dirty="0" smtClean="0"/>
              <a:t> for your function. (This can be just about anything you want, but the same rules to naming variables apply to functions).</a:t>
            </a:r>
          </a:p>
          <a:p>
            <a:r>
              <a:rPr lang="en-GB" dirty="0" smtClean="0"/>
              <a:t>After your function name, it needs a pair of </a:t>
            </a:r>
            <a:r>
              <a:rPr lang="en-GB" dirty="0" smtClean="0">
                <a:solidFill>
                  <a:srgbClr val="FF0000"/>
                </a:solidFill>
              </a:rPr>
              <a:t>round brackets</a:t>
            </a:r>
            <a:r>
              <a:rPr lang="en-GB" dirty="0" smtClean="0"/>
              <a:t>.</a:t>
            </a:r>
          </a:p>
          <a:p>
            <a:r>
              <a:rPr lang="en-GB" dirty="0" smtClean="0"/>
              <a:t>The round brackets are used to pass values over to your function. But they can be empty, if your function doesn’t need anything passed to it.</a:t>
            </a:r>
          </a:p>
          <a:p>
            <a:r>
              <a:rPr lang="en-GB" dirty="0" smtClean="0"/>
              <a:t>To complete the function definition, you end it with a </a:t>
            </a:r>
            <a:r>
              <a:rPr lang="en-GB" dirty="0" smtClean="0">
                <a:solidFill>
                  <a:srgbClr val="FF0000"/>
                </a:solidFill>
              </a:rPr>
              <a:t>colon</a:t>
            </a:r>
            <a:r>
              <a:rPr lang="en-GB" dirty="0" smtClean="0"/>
              <a:t>.</a:t>
            </a:r>
          </a:p>
          <a:p>
            <a:endParaRPr lang="en-GB" dirty="0"/>
          </a:p>
        </p:txBody>
      </p:sp>
      <p:sp>
        <p:nvSpPr>
          <p:cNvPr id="4" name="TextBox 3"/>
          <p:cNvSpPr txBox="1"/>
          <p:nvPr/>
        </p:nvSpPr>
        <p:spPr>
          <a:xfrm>
            <a:off x="1451579" y="1358537"/>
            <a:ext cx="4387518" cy="369332"/>
          </a:xfrm>
          <a:prstGeom prst="rect">
            <a:avLst/>
          </a:prstGeom>
          <a:noFill/>
        </p:spPr>
        <p:txBody>
          <a:bodyPr wrap="square" rtlCol="0">
            <a:spAutoFit/>
          </a:bodyPr>
          <a:lstStyle/>
          <a:p>
            <a:r>
              <a:rPr lang="en-GB" dirty="0" smtClean="0"/>
              <a:t>How to make a function in python?</a:t>
            </a:r>
            <a:endParaRPr lang="en-GB" dirty="0"/>
          </a:p>
        </p:txBody>
      </p:sp>
    </p:spTree>
    <p:extLst>
      <p:ext uri="{BB962C8B-B14F-4D97-AF65-F5344CB8AC3E}">
        <p14:creationId xmlns:p14="http://schemas.microsoft.com/office/powerpoint/2010/main" val="178235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1"/>
            <a:ext cx="9603275" cy="4149937"/>
          </a:xfrm>
        </p:spPr>
        <p:txBody>
          <a:bodyPr>
            <a:normAutofit/>
          </a:bodyPr>
          <a:lstStyle/>
          <a:p>
            <a:pPr marL="0" indent="0">
              <a:buNone/>
            </a:pPr>
            <a:r>
              <a:rPr lang="en-GB" dirty="0" smtClean="0"/>
              <a:t>			 def error_message( ) :</a:t>
            </a:r>
          </a:p>
          <a:p>
            <a:r>
              <a:rPr lang="en-GB" dirty="0" smtClean="0"/>
              <a:t>The first line of your function shouldn't be indented, but all the lines insides of your function should be.</a:t>
            </a:r>
          </a:p>
          <a:p>
            <a:r>
              <a:rPr lang="en-GB" dirty="0" smtClean="0"/>
              <a:t>Add a simple print statement as the next line of your function. Make sure it is indented :		def error_message( ) :</a:t>
            </a:r>
          </a:p>
          <a:p>
            <a:pPr marL="0" indent="0">
              <a:buNone/>
            </a:pPr>
            <a:r>
              <a:rPr lang="en-GB" dirty="0" smtClean="0"/>
              <a:t>			print(‘Something went wrong’)</a:t>
            </a:r>
          </a:p>
          <a:p>
            <a:pPr lvl="1"/>
            <a:r>
              <a:rPr lang="en-GB" dirty="0" smtClean="0"/>
              <a:t>Function don't do anything until you call them into action. You do that by typing the name of your function( no need for the def keyword). You add the round brackets after the name of your function. The colon is not needed at the end. </a:t>
            </a:r>
          </a:p>
        </p:txBody>
      </p:sp>
      <p:sp>
        <p:nvSpPr>
          <p:cNvPr id="4" name="TextBox 3"/>
          <p:cNvSpPr txBox="1"/>
          <p:nvPr/>
        </p:nvSpPr>
        <p:spPr>
          <a:xfrm>
            <a:off x="1451579" y="1371599"/>
            <a:ext cx="2480341" cy="461665"/>
          </a:xfrm>
          <a:prstGeom prst="rect">
            <a:avLst/>
          </a:prstGeom>
          <a:noFill/>
        </p:spPr>
        <p:txBody>
          <a:bodyPr wrap="square" rtlCol="0">
            <a:spAutoFit/>
          </a:bodyPr>
          <a:lstStyle/>
          <a:p>
            <a:r>
              <a:rPr lang="en-GB" sz="2400" b="1" dirty="0" smtClean="0"/>
              <a:t>Example :</a:t>
            </a:r>
            <a:endParaRPr lang="en-GB" sz="2400" b="1" dirty="0"/>
          </a:p>
        </p:txBody>
      </p:sp>
    </p:spTree>
    <p:extLst>
      <p:ext uri="{BB962C8B-B14F-4D97-AF65-F5344CB8AC3E}">
        <p14:creationId xmlns:p14="http://schemas.microsoft.com/office/powerpoint/2010/main" val="223835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267098"/>
            <a:ext cx="9603275" cy="4996542"/>
          </a:xfrm>
        </p:spPr>
        <p:txBody>
          <a:bodyPr/>
          <a:lstStyle/>
          <a:p>
            <a:r>
              <a:rPr lang="en-GB" dirty="0" smtClean="0"/>
              <a:t>Add this line to your code :</a:t>
            </a:r>
          </a:p>
          <a:p>
            <a:pPr marL="0" indent="0">
              <a:buNone/>
            </a:pPr>
            <a:r>
              <a:rPr lang="en-GB" dirty="0"/>
              <a:t>	</a:t>
            </a:r>
            <a:r>
              <a:rPr lang="en-GB" dirty="0" smtClean="0"/>
              <a:t>	</a:t>
            </a:r>
          </a:p>
          <a:p>
            <a:pPr marL="0" indent="0">
              <a:buNone/>
            </a:pPr>
            <a:r>
              <a:rPr lang="en-GB" dirty="0"/>
              <a:t>	</a:t>
            </a:r>
            <a:r>
              <a:rPr lang="en-GB" dirty="0" smtClean="0"/>
              <a:t>	error_message( )</a:t>
            </a:r>
          </a:p>
          <a:p>
            <a:pPr marL="0" indent="0">
              <a:buNone/>
            </a:pPr>
            <a:r>
              <a:rPr lang="en-GB" dirty="0" smtClean="0"/>
              <a:t>Don’t type it immediately after the other two lines. By convention, two blank lines are added after setting up your function and the rest of your code. But here’s what it should look like now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204" y="3765369"/>
            <a:ext cx="4744112" cy="2229161"/>
          </a:xfrm>
          <a:prstGeom prst="rect">
            <a:avLst/>
          </a:prstGeom>
        </p:spPr>
      </p:pic>
    </p:spTree>
    <p:extLst>
      <p:ext uri="{BB962C8B-B14F-4D97-AF65-F5344CB8AC3E}">
        <p14:creationId xmlns:p14="http://schemas.microsoft.com/office/powerpoint/2010/main" val="35742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32371"/>
          </a:xfrm>
        </p:spPr>
        <p:txBody>
          <a:bodyPr>
            <a:normAutofit lnSpcReduction="10000"/>
          </a:bodyPr>
          <a:lstStyle/>
          <a:p>
            <a:r>
              <a:rPr lang="en-GB" dirty="0" smtClean="0"/>
              <a:t>You should see “Something went wrong” printed to the output window.</a:t>
            </a:r>
          </a:p>
          <a:p>
            <a:r>
              <a:rPr lang="en-GB" dirty="0" smtClean="0"/>
              <a:t>So typing the name of your function, followed by its round brackets, is enough to call that function into action.</a:t>
            </a:r>
          </a:p>
          <a:p>
            <a:pPr marL="0" indent="0">
              <a:buNone/>
            </a:pPr>
            <a:endParaRPr lang="en-GB" dirty="0" smtClean="0"/>
          </a:p>
          <a:p>
            <a:r>
              <a:rPr lang="en-GB" dirty="0" smtClean="0"/>
              <a:t>You may be wondering if your function can go after the call. Can you do this, for example ?</a:t>
            </a:r>
          </a:p>
          <a:p>
            <a:pPr marL="0" indent="0">
              <a:buNone/>
            </a:pPr>
            <a:r>
              <a:rPr lang="en-GB" dirty="0" smtClean="0"/>
              <a:t>		</a:t>
            </a:r>
            <a:r>
              <a:rPr lang="en-GB" dirty="0"/>
              <a:t>e</a:t>
            </a:r>
            <a:r>
              <a:rPr lang="en-GB" dirty="0" smtClean="0"/>
              <a:t>rror_message( )</a:t>
            </a:r>
          </a:p>
          <a:p>
            <a:pPr marL="0" indent="0">
              <a:buNone/>
            </a:pPr>
            <a:r>
              <a:rPr lang="en-GB" dirty="0" smtClean="0"/>
              <a:t>		def error_message( ) :</a:t>
            </a:r>
          </a:p>
          <a:p>
            <a:pPr marL="0" indent="0">
              <a:buNone/>
            </a:pPr>
            <a:r>
              <a:rPr lang="en-GB" dirty="0" smtClean="0"/>
              <a:t>			Print(‘Something went wrong’)</a:t>
            </a:r>
          </a:p>
        </p:txBody>
      </p:sp>
      <p:sp>
        <p:nvSpPr>
          <p:cNvPr id="4" name="TextBox 3"/>
          <p:cNvSpPr txBox="1"/>
          <p:nvPr/>
        </p:nvSpPr>
        <p:spPr>
          <a:xfrm>
            <a:off x="1451579" y="1348740"/>
            <a:ext cx="4709160" cy="369332"/>
          </a:xfrm>
          <a:prstGeom prst="rect">
            <a:avLst/>
          </a:prstGeom>
          <a:noFill/>
        </p:spPr>
        <p:txBody>
          <a:bodyPr wrap="square" rtlCol="0">
            <a:spAutoFit/>
          </a:bodyPr>
          <a:lstStyle/>
          <a:p>
            <a:r>
              <a:rPr lang="en-GB" dirty="0" smtClean="0"/>
              <a:t>Run your code….</a:t>
            </a:r>
            <a:endParaRPr lang="en-GB" dirty="0"/>
          </a:p>
        </p:txBody>
      </p:sp>
    </p:spTree>
    <p:extLst>
      <p:ext uri="{BB962C8B-B14F-4D97-AF65-F5344CB8AC3E}">
        <p14:creationId xmlns:p14="http://schemas.microsoft.com/office/powerpoint/2010/main" val="26394774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1914</TotalTime>
  <Words>1383</Words>
  <Application>Microsoft Office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sunder khatiwada</dc:creator>
  <cp:lastModifiedBy>shyam sunder khatiwada</cp:lastModifiedBy>
  <cp:revision>39</cp:revision>
  <dcterms:created xsi:type="dcterms:W3CDTF">2019-03-20T11:16:38Z</dcterms:created>
  <dcterms:modified xsi:type="dcterms:W3CDTF">2019-03-23T06:12:22Z</dcterms:modified>
</cp:coreProperties>
</file>