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32707D1-5DE5-4FAB-8115-30BFEA126E04}" type="datetimeFigureOut">
              <a:rPr lang="en-GB" smtClean="0"/>
              <a:t>05/01/2020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62479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2707D1-5DE5-4FAB-8115-30BFEA126E04}" type="datetimeFigureOut">
              <a:rPr lang="en-GB" smtClean="0"/>
              <a:t>05/01/2020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171092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2707D1-5DE5-4FAB-8115-30BFEA126E04}" type="datetimeFigureOut">
              <a:rPr lang="en-GB" smtClean="0"/>
              <a:t>05/01/2020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4361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2707D1-5DE5-4FAB-8115-30BFEA126E04}" type="datetimeFigureOut">
              <a:rPr lang="en-GB" smtClean="0"/>
              <a:t>05/01/2020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76334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2707D1-5DE5-4FAB-8115-30BFEA126E04}" type="datetimeFigureOut">
              <a:rPr lang="en-GB" smtClean="0"/>
              <a:t>05/01/2020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78869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2707D1-5DE5-4FAB-8115-30BFEA126E04}" type="datetimeFigureOut">
              <a:rPr lang="en-GB" smtClean="0"/>
              <a:t>05/01/2020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71609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2707D1-5DE5-4FAB-8115-30BFEA126E04}" type="datetimeFigureOut">
              <a:rPr lang="en-GB" smtClean="0"/>
              <a:t>05/01/2020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73450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2707D1-5DE5-4FAB-8115-30BFEA126E04}" type="datetimeFigureOut">
              <a:rPr lang="en-GB" smtClean="0"/>
              <a:t>05/01/2020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156864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707D1-5DE5-4FAB-8115-30BFEA126E04}" type="datetimeFigureOut">
              <a:rPr lang="en-GB" smtClean="0"/>
              <a:t>05/01/2020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56704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2707D1-5DE5-4FAB-8115-30BFEA126E04}" type="datetimeFigureOut">
              <a:rPr lang="en-GB" smtClean="0"/>
              <a:t>05/01/2020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701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2707D1-5DE5-4FAB-8115-30BFEA126E04}" type="datetimeFigureOut">
              <a:rPr lang="en-GB" smtClean="0"/>
              <a:t>05/01/2020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89E2A6-7DB3-47B2-8F67-E574B6671E3D}" type="slidenum">
              <a:rPr lang="en-GB" smtClean="0"/>
              <a:t>‹#›</a:t>
            </a:fld>
            <a:endParaRPr lang="en-GB"/>
          </a:p>
        </p:txBody>
      </p:sp>
    </p:spTree>
    <p:extLst>
      <p:ext uri="{BB962C8B-B14F-4D97-AF65-F5344CB8AC3E}">
        <p14:creationId xmlns:p14="http://schemas.microsoft.com/office/powerpoint/2010/main" val="328597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707D1-5DE5-4FAB-8115-30BFEA126E04}" type="datetimeFigureOut">
              <a:rPr lang="en-GB" smtClean="0"/>
              <a:t>05/01/2020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9E2A6-7DB3-47B2-8F67-E574B6671E3D}" type="slidenum">
              <a:rPr lang="en-GB" smtClean="0"/>
              <a:t>‹#›</a:t>
            </a:fld>
            <a:endParaRPr lang="en-GB"/>
          </a:p>
        </p:txBody>
      </p:sp>
    </p:spTree>
    <p:extLst>
      <p:ext uri="{BB962C8B-B14F-4D97-AF65-F5344CB8AC3E}">
        <p14:creationId xmlns:p14="http://schemas.microsoft.com/office/powerpoint/2010/main" val="138471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99063"/>
            <a:ext cx="9144000" cy="1210900"/>
          </a:xfrm>
          <a:solidFill>
            <a:schemeClr val="bg2"/>
          </a:solidFill>
        </p:spPr>
        <p:txBody>
          <a:bodyPr/>
          <a:lstStyle/>
          <a:p>
            <a:r>
              <a:rPr lang="en-GB" dirty="0" smtClean="0"/>
              <a:t>**File Handling**</a:t>
            </a:r>
            <a:endParaRPr lang="en-GB" dirty="0"/>
          </a:p>
        </p:txBody>
      </p:sp>
    </p:spTree>
    <p:extLst>
      <p:ext uri="{BB962C8B-B14F-4D97-AF65-F5344CB8AC3E}">
        <p14:creationId xmlns:p14="http://schemas.microsoft.com/office/powerpoint/2010/main" val="108185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793659"/>
            <a:ext cx="10515600" cy="4823370"/>
          </a:xfrm>
          <a:solidFill>
            <a:schemeClr val="bg2"/>
          </a:solidFill>
        </p:spPr>
        <p:txBody>
          <a:bodyPr/>
          <a:lstStyle/>
          <a:p>
            <a:r>
              <a:rPr lang="en-GB" dirty="0" smtClean="0"/>
              <a:t>Write and read (w+) : f=open(‘abc.txt’, ‘w+’)</a:t>
            </a:r>
          </a:p>
          <a:p>
            <a:pPr lvl="1"/>
            <a:r>
              <a:rPr lang="en-GB" dirty="0" smtClean="0"/>
              <a:t>This mode open an existing file to write first and read</a:t>
            </a:r>
          </a:p>
          <a:p>
            <a:pPr lvl="1"/>
            <a:r>
              <a:rPr lang="en-GB" dirty="0" smtClean="0"/>
              <a:t>So, it overwrite data</a:t>
            </a:r>
          </a:p>
          <a:p>
            <a:pPr lvl="1"/>
            <a:r>
              <a:rPr lang="en-GB" dirty="0" smtClean="0"/>
              <a:t>If file is not available, it will create file automatically.</a:t>
            </a:r>
          </a:p>
          <a:p>
            <a:endParaRPr lang="en-GB" dirty="0" smtClean="0"/>
          </a:p>
          <a:p>
            <a:r>
              <a:rPr lang="en-GB" dirty="0" smtClean="0"/>
              <a:t>Append and read (a+) : f=open(‘abc.txt’, ‘a+’)</a:t>
            </a:r>
          </a:p>
          <a:p>
            <a:pPr lvl="1"/>
            <a:r>
              <a:rPr lang="en-GB" dirty="0" smtClean="0"/>
              <a:t>This mode open an existing file to append data first and read.</a:t>
            </a:r>
          </a:p>
          <a:p>
            <a:pPr lvl="1"/>
            <a:endParaRPr lang="en-GB" dirty="0" smtClean="0"/>
          </a:p>
          <a:p>
            <a:r>
              <a:rPr lang="en-GB" dirty="0" smtClean="0"/>
              <a:t>Exclusive (x): f=open(‘abc.txt’, ‘x’)</a:t>
            </a:r>
          </a:p>
          <a:p>
            <a:pPr lvl="1"/>
            <a:r>
              <a:rPr lang="en-GB" dirty="0" smtClean="0"/>
              <a:t>This mode open new fresh file for write operation.</a:t>
            </a:r>
          </a:p>
          <a:p>
            <a:pPr lvl="1"/>
            <a:r>
              <a:rPr lang="en-GB" dirty="0" smtClean="0"/>
              <a:t>If file is already exist, </a:t>
            </a:r>
            <a:r>
              <a:rPr lang="en-GB" dirty="0" err="1" smtClean="0"/>
              <a:t>FileExistError</a:t>
            </a:r>
            <a:r>
              <a:rPr lang="en-GB" dirty="0" smtClean="0"/>
              <a:t> </a:t>
            </a:r>
          </a:p>
          <a:p>
            <a:endParaRPr lang="en-GB" dirty="0" smtClean="0"/>
          </a:p>
          <a:p>
            <a:pPr marL="457200" lvl="1" indent="0">
              <a:buNone/>
            </a:pPr>
            <a:endParaRPr lang="en-GB" dirty="0" smtClean="0"/>
          </a:p>
          <a:p>
            <a:pPr marL="457200" lvl="1" indent="0">
              <a:buNone/>
            </a:pPr>
            <a:endParaRPr lang="en-GB" dirty="0" smtClean="0"/>
          </a:p>
          <a:p>
            <a:pPr lvl="1"/>
            <a:endParaRPr lang="en-GB" dirty="0"/>
          </a:p>
        </p:txBody>
      </p:sp>
    </p:spTree>
    <p:extLst>
      <p:ext uri="{BB962C8B-B14F-4D97-AF65-F5344CB8AC3E}">
        <p14:creationId xmlns:p14="http://schemas.microsoft.com/office/powerpoint/2010/main" val="2253082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 for binary files</a:t>
            </a:r>
            <a:endParaRPr lang="en-GB" dirty="0"/>
          </a:p>
        </p:txBody>
      </p:sp>
      <p:sp>
        <p:nvSpPr>
          <p:cNvPr id="3" name="Content Placeholder 2"/>
          <p:cNvSpPr>
            <a:spLocks noGrp="1"/>
          </p:cNvSpPr>
          <p:nvPr>
            <p:ph idx="1"/>
          </p:nvPr>
        </p:nvSpPr>
        <p:spPr>
          <a:xfrm>
            <a:off x="838200" y="1825625"/>
            <a:ext cx="10515600" cy="3739152"/>
          </a:xfrm>
          <a:solidFill>
            <a:schemeClr val="bg2"/>
          </a:solidFill>
        </p:spPr>
        <p:txBody>
          <a:bodyPr/>
          <a:lstStyle/>
          <a:p>
            <a:r>
              <a:rPr lang="en-GB" dirty="0" smtClean="0"/>
              <a:t>It is similar to text files mode but we have to add ‘b’ in each mode in binary files.</a:t>
            </a:r>
          </a:p>
          <a:p>
            <a:pPr lvl="1"/>
            <a:r>
              <a:rPr lang="en-GB" dirty="0" err="1" smtClean="0"/>
              <a:t>rb</a:t>
            </a:r>
            <a:r>
              <a:rPr lang="en-GB" dirty="0" smtClean="0"/>
              <a:t> – read mode</a:t>
            </a:r>
          </a:p>
          <a:p>
            <a:pPr lvl="1"/>
            <a:r>
              <a:rPr lang="en-GB" dirty="0" err="1"/>
              <a:t>w</a:t>
            </a:r>
            <a:r>
              <a:rPr lang="en-GB" dirty="0" err="1" smtClean="0"/>
              <a:t>b</a:t>
            </a:r>
            <a:r>
              <a:rPr lang="en-GB" dirty="0" smtClean="0"/>
              <a:t> – write mode</a:t>
            </a:r>
          </a:p>
          <a:p>
            <a:pPr lvl="1"/>
            <a:r>
              <a:rPr lang="en-GB" dirty="0"/>
              <a:t>a</a:t>
            </a:r>
            <a:r>
              <a:rPr lang="en-GB" dirty="0" smtClean="0"/>
              <a:t>b – append mode</a:t>
            </a:r>
          </a:p>
          <a:p>
            <a:pPr lvl="1"/>
            <a:r>
              <a:rPr lang="en-GB" dirty="0" err="1"/>
              <a:t>r</a:t>
            </a:r>
            <a:r>
              <a:rPr lang="en-GB" dirty="0" err="1" smtClean="0"/>
              <a:t>+b</a:t>
            </a:r>
            <a:r>
              <a:rPr lang="en-GB" dirty="0" smtClean="0"/>
              <a:t> – read and write mode</a:t>
            </a:r>
          </a:p>
          <a:p>
            <a:pPr lvl="1"/>
            <a:r>
              <a:rPr lang="en-GB" dirty="0" err="1"/>
              <a:t>w</a:t>
            </a:r>
            <a:r>
              <a:rPr lang="en-GB" dirty="0" err="1" smtClean="0"/>
              <a:t>+b</a:t>
            </a:r>
            <a:r>
              <a:rPr lang="en-GB" dirty="0" smtClean="0"/>
              <a:t> – write and read mode</a:t>
            </a:r>
          </a:p>
          <a:p>
            <a:pPr lvl="1"/>
            <a:r>
              <a:rPr lang="en-GB" dirty="0" err="1"/>
              <a:t>a</a:t>
            </a:r>
            <a:r>
              <a:rPr lang="en-GB" dirty="0" err="1" smtClean="0"/>
              <a:t>+b</a:t>
            </a:r>
            <a:r>
              <a:rPr lang="en-GB" dirty="0" smtClean="0"/>
              <a:t> – append and read mode</a:t>
            </a:r>
          </a:p>
          <a:p>
            <a:pPr lvl="1"/>
            <a:r>
              <a:rPr lang="en-GB" dirty="0" err="1"/>
              <a:t>x</a:t>
            </a:r>
            <a:r>
              <a:rPr lang="en-GB" dirty="0" err="1" smtClean="0"/>
              <a:t>b</a:t>
            </a:r>
            <a:r>
              <a:rPr lang="en-GB" dirty="0" smtClean="0"/>
              <a:t> – exclusive mode</a:t>
            </a:r>
            <a:endParaRPr lang="en-GB" dirty="0"/>
          </a:p>
        </p:txBody>
      </p:sp>
    </p:spTree>
    <p:extLst>
      <p:ext uri="{BB962C8B-B14F-4D97-AF65-F5344CB8AC3E}">
        <p14:creationId xmlns:p14="http://schemas.microsoft.com/office/powerpoint/2010/main" val="40753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463"/>
            <a:ext cx="10515600" cy="4062548"/>
          </a:xfrm>
          <a:solidFill>
            <a:schemeClr val="bg2"/>
          </a:solidFill>
        </p:spPr>
        <p:txBody>
          <a:bodyPr/>
          <a:lstStyle/>
          <a:p>
            <a:r>
              <a:rPr lang="en-GB" dirty="0" smtClean="0"/>
              <a:t>Closing file :</a:t>
            </a:r>
          </a:p>
          <a:p>
            <a:pPr lvl="1"/>
            <a:r>
              <a:rPr lang="en-GB" dirty="0" err="1" smtClean="0"/>
              <a:t>Fileobjectname.close</a:t>
            </a:r>
            <a:r>
              <a:rPr lang="en-GB" dirty="0" smtClean="0"/>
              <a:t>()</a:t>
            </a:r>
          </a:p>
          <a:p>
            <a:pPr lvl="1"/>
            <a:r>
              <a:rPr lang="en-GB" dirty="0" smtClean="0"/>
              <a:t>Ex: </a:t>
            </a:r>
            <a:r>
              <a:rPr lang="en-GB" dirty="0" err="1" smtClean="0"/>
              <a:t>f.close</a:t>
            </a:r>
            <a:r>
              <a:rPr lang="en-GB" dirty="0" smtClean="0"/>
              <a:t>()</a:t>
            </a:r>
          </a:p>
          <a:p>
            <a:endParaRPr lang="en-GB" dirty="0"/>
          </a:p>
          <a:p>
            <a:r>
              <a:rPr lang="en-GB" dirty="0" smtClean="0"/>
              <a:t>Getting properties of file :</a:t>
            </a:r>
          </a:p>
          <a:p>
            <a:pPr lvl="1"/>
            <a:r>
              <a:rPr lang="en-GB" dirty="0"/>
              <a:t>n</a:t>
            </a:r>
            <a:r>
              <a:rPr lang="en-GB" dirty="0" smtClean="0"/>
              <a:t>ame – give the name of the file (f.name)</a:t>
            </a:r>
          </a:p>
          <a:p>
            <a:pPr lvl="1"/>
            <a:r>
              <a:rPr lang="en-GB" dirty="0" smtClean="0"/>
              <a:t>Mode – give the mode in which  file is open (</a:t>
            </a:r>
            <a:r>
              <a:rPr lang="en-GB" dirty="0" err="1" smtClean="0"/>
              <a:t>f.mode</a:t>
            </a:r>
            <a:r>
              <a:rPr lang="en-GB" dirty="0" smtClean="0"/>
              <a:t>)</a:t>
            </a:r>
          </a:p>
          <a:p>
            <a:pPr lvl="1"/>
            <a:r>
              <a:rPr lang="en-GB" dirty="0" smtClean="0"/>
              <a:t>Closed – give the Boolean  value (false) is file is closed (</a:t>
            </a:r>
            <a:r>
              <a:rPr lang="en-GB" dirty="0" err="1" smtClean="0"/>
              <a:t>f.closed</a:t>
            </a:r>
            <a:r>
              <a:rPr lang="en-GB" dirty="0" smtClean="0"/>
              <a:t>)</a:t>
            </a:r>
            <a:endParaRPr lang="en-GB" dirty="0"/>
          </a:p>
        </p:txBody>
      </p:sp>
    </p:spTree>
    <p:extLst>
      <p:ext uri="{BB962C8B-B14F-4D97-AF65-F5344CB8AC3E}">
        <p14:creationId xmlns:p14="http://schemas.microsoft.com/office/powerpoint/2010/main" val="240215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fontScale="90000"/>
          </a:bodyPr>
          <a:lstStyle/>
          <a:p>
            <a:r>
              <a:rPr lang="en-GB" dirty="0" smtClean="0"/>
              <a:t>File Methods: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015" y="1498963"/>
            <a:ext cx="7012564" cy="4351338"/>
          </a:xfrm>
        </p:spPr>
      </p:pic>
    </p:spTree>
    <p:extLst>
      <p:ext uri="{BB962C8B-B14F-4D97-AF65-F5344CB8AC3E}">
        <p14:creationId xmlns:p14="http://schemas.microsoft.com/office/powerpoint/2010/main" val="137584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methods: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80" y="1825625"/>
            <a:ext cx="6306040" cy="4351338"/>
          </a:xfrm>
        </p:spPr>
      </p:pic>
    </p:spTree>
    <p:extLst>
      <p:ext uri="{BB962C8B-B14F-4D97-AF65-F5344CB8AC3E}">
        <p14:creationId xmlns:p14="http://schemas.microsoft.com/office/powerpoint/2010/main" val="84359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948158"/>
          </a:xfrm>
          <a:solidFill>
            <a:schemeClr val="bg2"/>
          </a:solidFill>
        </p:spPr>
        <p:txBody>
          <a:bodyPr>
            <a:normAutofit fontScale="92500" lnSpcReduction="20000"/>
          </a:bodyPr>
          <a:lstStyle/>
          <a:p>
            <a:r>
              <a:rPr lang="en-GB" dirty="0" smtClean="0"/>
              <a:t>Write method:</a:t>
            </a:r>
          </a:p>
          <a:p>
            <a:endParaRPr lang="en-GB" dirty="0" smtClean="0"/>
          </a:p>
          <a:p>
            <a:pPr lvl="1"/>
            <a:r>
              <a:rPr lang="en-GB" dirty="0"/>
              <a:t>w</a:t>
            </a:r>
            <a:r>
              <a:rPr lang="en-GB" dirty="0" smtClean="0"/>
              <a:t>rite(s) – write a single line</a:t>
            </a:r>
          </a:p>
          <a:p>
            <a:pPr lvl="1"/>
            <a:r>
              <a:rPr lang="en-GB" dirty="0" err="1" smtClean="0"/>
              <a:t>writelines</a:t>
            </a:r>
            <a:r>
              <a:rPr lang="en-GB" dirty="0" smtClean="0"/>
              <a:t>(ls)- write list of string.</a:t>
            </a:r>
          </a:p>
          <a:p>
            <a:endParaRPr lang="en-GB" dirty="0" smtClean="0"/>
          </a:p>
          <a:p>
            <a:r>
              <a:rPr lang="en-GB" dirty="0" smtClean="0"/>
              <a:t>Read method:</a:t>
            </a:r>
          </a:p>
          <a:p>
            <a:pPr lvl="1"/>
            <a:r>
              <a:rPr lang="en-GB" dirty="0"/>
              <a:t>r</a:t>
            </a:r>
            <a:r>
              <a:rPr lang="en-GB" dirty="0" smtClean="0"/>
              <a:t>ead() – to read total data from the file.</a:t>
            </a:r>
          </a:p>
          <a:p>
            <a:pPr lvl="1"/>
            <a:r>
              <a:rPr lang="en-GB" dirty="0"/>
              <a:t>r</a:t>
            </a:r>
            <a:r>
              <a:rPr lang="en-GB" dirty="0" smtClean="0"/>
              <a:t>ead(n) – to read  n character from the file.</a:t>
            </a:r>
          </a:p>
          <a:p>
            <a:pPr lvl="1"/>
            <a:r>
              <a:rPr lang="en-GB" dirty="0" err="1"/>
              <a:t>r</a:t>
            </a:r>
            <a:r>
              <a:rPr lang="en-GB" dirty="0" err="1" smtClean="0"/>
              <a:t>eadline</a:t>
            </a:r>
            <a:r>
              <a:rPr lang="en-GB" dirty="0" smtClean="0"/>
              <a:t>() – to read single line from the file.</a:t>
            </a:r>
          </a:p>
          <a:p>
            <a:pPr lvl="1"/>
            <a:r>
              <a:rPr lang="en-GB" dirty="0" err="1"/>
              <a:t>r</a:t>
            </a:r>
            <a:r>
              <a:rPr lang="en-GB" dirty="0" err="1" smtClean="0"/>
              <a:t>eadlines</a:t>
            </a:r>
            <a:r>
              <a:rPr lang="en-GB" dirty="0" smtClean="0"/>
              <a:t>() – to read list of lines from the file.</a:t>
            </a:r>
          </a:p>
          <a:p>
            <a:pPr marL="457200" lvl="1" indent="0">
              <a:buNone/>
            </a:pPr>
            <a:r>
              <a:rPr lang="en-GB" dirty="0" smtClean="0"/>
              <a:t> </a:t>
            </a:r>
            <a:endParaRPr lang="en-GB" dirty="0"/>
          </a:p>
        </p:txBody>
      </p:sp>
    </p:spTree>
    <p:extLst>
      <p:ext uri="{BB962C8B-B14F-4D97-AF65-F5344CB8AC3E}">
        <p14:creationId xmlns:p14="http://schemas.microsoft.com/office/powerpoint/2010/main" val="317015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lstStyle/>
          <a:p>
            <a:r>
              <a:rPr lang="en-GB" dirty="0" smtClean="0"/>
              <a:t>Code: file’s properties and methods.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382" y="1735432"/>
            <a:ext cx="3162300" cy="1866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ight Arrow 4"/>
          <p:cNvSpPr/>
          <p:nvPr/>
        </p:nvSpPr>
        <p:spPr>
          <a:xfrm>
            <a:off x="5055326" y="3265714"/>
            <a:ext cx="783771"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169" y="2505052"/>
            <a:ext cx="1619250" cy="6381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382" y="4392386"/>
            <a:ext cx="3609975"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69" y="4949598"/>
            <a:ext cx="1838325" cy="4857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Right Arrow 8"/>
          <p:cNvSpPr/>
          <p:nvPr/>
        </p:nvSpPr>
        <p:spPr>
          <a:xfrm>
            <a:off x="4911634" y="4950823"/>
            <a:ext cx="927463" cy="241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165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reading from the file.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197" y="1886200"/>
            <a:ext cx="8067675" cy="2819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45920" y="5264331"/>
            <a:ext cx="4846320" cy="646331"/>
          </a:xfrm>
          <a:prstGeom prst="rect">
            <a:avLst/>
          </a:prstGeom>
          <a:noFill/>
        </p:spPr>
        <p:txBody>
          <a:bodyPr wrap="square" rtlCol="0">
            <a:spAutoFit/>
          </a:bodyPr>
          <a:lstStyle/>
          <a:p>
            <a:r>
              <a:rPr lang="en-GB" dirty="0" smtClean="0">
                <a:solidFill>
                  <a:srgbClr val="00B0F0"/>
                </a:solidFill>
              </a:rPr>
              <a:t>**Using read() method</a:t>
            </a:r>
          </a:p>
          <a:p>
            <a:r>
              <a:rPr lang="en-GB" dirty="0" smtClean="0">
                <a:solidFill>
                  <a:srgbClr val="00B0F0"/>
                </a:solidFill>
              </a:rPr>
              <a:t>** try with </a:t>
            </a:r>
            <a:r>
              <a:rPr lang="en-GB" dirty="0" err="1" smtClean="0">
                <a:solidFill>
                  <a:srgbClr val="00B0F0"/>
                </a:solidFill>
              </a:rPr>
              <a:t>readline</a:t>
            </a:r>
            <a:r>
              <a:rPr lang="en-GB" dirty="0" smtClean="0">
                <a:solidFill>
                  <a:srgbClr val="00B0F0"/>
                </a:solidFill>
              </a:rPr>
              <a:t>() and </a:t>
            </a:r>
            <a:r>
              <a:rPr lang="en-GB" dirty="0" err="1" smtClean="0">
                <a:solidFill>
                  <a:srgbClr val="00B0F0"/>
                </a:solidFill>
              </a:rPr>
              <a:t>readlines</a:t>
            </a:r>
            <a:r>
              <a:rPr lang="en-GB" dirty="0" smtClean="0">
                <a:solidFill>
                  <a:srgbClr val="00B0F0"/>
                </a:solidFill>
              </a:rPr>
              <a:t>() method</a:t>
            </a:r>
            <a:endParaRPr lang="en-GB" dirty="0">
              <a:solidFill>
                <a:srgbClr val="00B0F0"/>
              </a:solidFill>
            </a:endParaRPr>
          </a:p>
        </p:txBody>
      </p:sp>
    </p:spTree>
    <p:extLst>
      <p:ext uri="{BB962C8B-B14F-4D97-AF65-F5344CB8AC3E}">
        <p14:creationId xmlns:p14="http://schemas.microsoft.com/office/powerpoint/2010/main" val="337457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GB" dirty="0" smtClean="0"/>
              <a:t>Code : writing data to the file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050" y="2116296"/>
            <a:ext cx="8953500"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358537" y="4820194"/>
            <a:ext cx="5747657" cy="646331"/>
          </a:xfrm>
          <a:prstGeom prst="rect">
            <a:avLst/>
          </a:prstGeom>
          <a:noFill/>
        </p:spPr>
        <p:txBody>
          <a:bodyPr wrap="square" rtlCol="0">
            <a:spAutoFit/>
          </a:bodyPr>
          <a:lstStyle/>
          <a:p>
            <a:r>
              <a:rPr lang="en-GB" dirty="0" smtClean="0">
                <a:solidFill>
                  <a:srgbClr val="00B0F0"/>
                </a:solidFill>
              </a:rPr>
              <a:t>** writing data in a file using write() method.</a:t>
            </a:r>
          </a:p>
          <a:p>
            <a:r>
              <a:rPr lang="en-GB" dirty="0" smtClean="0">
                <a:solidFill>
                  <a:srgbClr val="00B0F0"/>
                </a:solidFill>
              </a:rPr>
              <a:t>** write a data in a file using </a:t>
            </a:r>
            <a:r>
              <a:rPr lang="en-GB" dirty="0" err="1" smtClean="0">
                <a:solidFill>
                  <a:srgbClr val="00B0F0"/>
                </a:solidFill>
              </a:rPr>
              <a:t>writelines</a:t>
            </a:r>
            <a:r>
              <a:rPr lang="en-GB" dirty="0" smtClean="0">
                <a:solidFill>
                  <a:srgbClr val="00B0F0"/>
                </a:solidFill>
              </a:rPr>
              <a:t>() method.</a:t>
            </a:r>
            <a:endParaRPr lang="en-GB" dirty="0">
              <a:solidFill>
                <a:srgbClr val="00B0F0"/>
              </a:solidFill>
            </a:endParaRPr>
          </a:p>
        </p:txBody>
      </p:sp>
    </p:spTree>
    <p:extLst>
      <p:ext uri="{BB962C8B-B14F-4D97-AF65-F5344CB8AC3E}">
        <p14:creationId xmlns:p14="http://schemas.microsoft.com/office/powerpoint/2010/main" val="4037560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rmAutofit fontScale="90000"/>
          </a:bodyPr>
          <a:lstStyle/>
          <a:p>
            <a:r>
              <a:rPr lang="en-GB" dirty="0" smtClean="0"/>
              <a:t>With statement:</a:t>
            </a:r>
            <a:endParaRPr lang="en-GB" dirty="0"/>
          </a:p>
        </p:txBody>
      </p:sp>
      <p:sp>
        <p:nvSpPr>
          <p:cNvPr id="3" name="Content Placeholder 2"/>
          <p:cNvSpPr>
            <a:spLocks noGrp="1"/>
          </p:cNvSpPr>
          <p:nvPr>
            <p:ph idx="1"/>
          </p:nvPr>
        </p:nvSpPr>
        <p:spPr>
          <a:xfrm>
            <a:off x="838200" y="1094105"/>
            <a:ext cx="10515600" cy="669381"/>
          </a:xfrm>
        </p:spPr>
        <p:txBody>
          <a:bodyPr/>
          <a:lstStyle/>
          <a:p>
            <a:r>
              <a:rPr lang="en-GB" dirty="0" smtClean="0"/>
              <a:t>With statement is used in order to close file automatically.</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8919"/>
            <a:ext cx="5695950" cy="1047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109" y="2238919"/>
            <a:ext cx="5048250" cy="771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983626"/>
            <a:ext cx="6143625" cy="13335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0525" y="4326526"/>
            <a:ext cx="3343275" cy="647700"/>
          </a:xfrm>
          <a:prstGeom prst="rect">
            <a:avLst/>
          </a:prstGeom>
        </p:spPr>
      </p:pic>
      <p:sp>
        <p:nvSpPr>
          <p:cNvPr id="8" name="Right Arrow 7"/>
          <p:cNvSpPr/>
          <p:nvPr/>
        </p:nvSpPr>
        <p:spPr>
          <a:xfrm>
            <a:off x="6981825" y="4506686"/>
            <a:ext cx="633821" cy="248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883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r>
              <a:rPr lang="en-GB" dirty="0" smtClean="0"/>
              <a:t>What is file?</a:t>
            </a:r>
            <a:endParaRPr lang="en-GB" dirty="0"/>
          </a:p>
        </p:txBody>
      </p:sp>
      <p:sp>
        <p:nvSpPr>
          <p:cNvPr id="3" name="Content Placeholder 2"/>
          <p:cNvSpPr>
            <a:spLocks noGrp="1"/>
          </p:cNvSpPr>
          <p:nvPr>
            <p:ph idx="1"/>
          </p:nvPr>
        </p:nvSpPr>
        <p:spPr>
          <a:xfrm>
            <a:off x="838200" y="927464"/>
            <a:ext cx="10515600" cy="4937759"/>
          </a:xfrm>
          <a:solidFill>
            <a:schemeClr val="bg2"/>
          </a:solidFill>
        </p:spPr>
        <p:txBody>
          <a:bodyPr>
            <a:normAutofit/>
          </a:bodyPr>
          <a:lstStyle/>
          <a:p>
            <a:r>
              <a:rPr lang="en-GB" dirty="0" smtClean="0"/>
              <a:t>File is named location on disk too store related information. It is used to store data permanently in a non-volatile memory (e.g. hard disk)</a:t>
            </a:r>
          </a:p>
          <a:p>
            <a:r>
              <a:rPr lang="en-GB" dirty="0" smtClean="0"/>
              <a:t>Since, random access memory (RAM) is volatile which loses its data when computer is turned off, we use files for future use of the data.</a:t>
            </a:r>
          </a:p>
          <a:p>
            <a:r>
              <a:rPr lang="en-GB" dirty="0" smtClean="0"/>
              <a:t>File Handling:</a:t>
            </a:r>
          </a:p>
          <a:p>
            <a:pPr lvl="1"/>
            <a:r>
              <a:rPr lang="en-GB" dirty="0" smtClean="0"/>
              <a:t>It is the traditional and common way to store small amount of data permanently.</a:t>
            </a:r>
          </a:p>
          <a:p>
            <a:pPr lvl="1"/>
            <a:r>
              <a:rPr lang="en-GB" dirty="0" smtClean="0"/>
              <a:t>It allows users to perform file operation(read/Write). </a:t>
            </a:r>
          </a:p>
          <a:p>
            <a:pPr lvl="1"/>
            <a:r>
              <a:rPr lang="en-GB" dirty="0" smtClean="0"/>
              <a:t>The concept of file handling has stretched over various other languages, but the implementation is either complicated or lengthy, but alike other concepts of Python, this concept is also easy and short.</a:t>
            </a:r>
            <a:endParaRPr lang="en-GB" dirty="0"/>
          </a:p>
        </p:txBody>
      </p:sp>
    </p:spTree>
    <p:extLst>
      <p:ext uri="{BB962C8B-B14F-4D97-AF65-F5344CB8AC3E}">
        <p14:creationId xmlns:p14="http://schemas.microsoft.com/office/powerpoint/2010/main" val="419007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GB" dirty="0" smtClean="0"/>
              <a:t>Pickling and </a:t>
            </a:r>
            <a:r>
              <a:rPr lang="en-GB" dirty="0" err="1" smtClean="0"/>
              <a:t>Unpickling</a:t>
            </a:r>
            <a:r>
              <a:rPr lang="en-GB" dirty="0" smtClean="0"/>
              <a:t>:</a:t>
            </a:r>
            <a:endParaRPr lang="en-GB" dirty="0"/>
          </a:p>
        </p:txBody>
      </p:sp>
      <p:sp>
        <p:nvSpPr>
          <p:cNvPr id="3" name="Content Placeholder 2"/>
          <p:cNvSpPr>
            <a:spLocks noGrp="1"/>
          </p:cNvSpPr>
          <p:nvPr>
            <p:ph idx="1"/>
          </p:nvPr>
        </p:nvSpPr>
        <p:spPr>
          <a:xfrm>
            <a:off x="838200" y="1825625"/>
            <a:ext cx="10515600" cy="3660775"/>
          </a:xfrm>
          <a:solidFill>
            <a:schemeClr val="bg2"/>
          </a:solidFill>
        </p:spPr>
        <p:txBody>
          <a:bodyPr/>
          <a:lstStyle/>
          <a:p>
            <a:r>
              <a:rPr lang="en-GB" dirty="0" smtClean="0"/>
              <a:t>What is pickling?</a:t>
            </a:r>
          </a:p>
          <a:p>
            <a:pPr lvl="1"/>
            <a:r>
              <a:rPr lang="en-GB" dirty="0" smtClean="0"/>
              <a:t>“Pickling” is the process whereby a python object hierarchy is converted into a byte stream.</a:t>
            </a:r>
          </a:p>
          <a:p>
            <a:pPr lvl="1"/>
            <a:endParaRPr lang="en-GB" dirty="0" smtClean="0"/>
          </a:p>
          <a:p>
            <a:r>
              <a:rPr lang="en-GB" dirty="0" smtClean="0"/>
              <a:t>What is </a:t>
            </a:r>
            <a:r>
              <a:rPr lang="en-GB" dirty="0" err="1" smtClean="0"/>
              <a:t>unpickling</a:t>
            </a:r>
            <a:r>
              <a:rPr lang="en-GB" dirty="0" smtClean="0"/>
              <a:t>?</a:t>
            </a:r>
          </a:p>
          <a:p>
            <a:pPr lvl="1"/>
            <a:r>
              <a:rPr lang="en-GB" dirty="0"/>
              <a:t>“</a:t>
            </a:r>
            <a:r>
              <a:rPr lang="en-GB" dirty="0" err="1"/>
              <a:t>unpickling</a:t>
            </a:r>
            <a:r>
              <a:rPr lang="en-GB" dirty="0"/>
              <a:t>” is the inverse operation, whereby a byte stream(from a binary file or bytes-like object) is converted back into an object </a:t>
            </a:r>
            <a:r>
              <a:rPr lang="en-GB" dirty="0" smtClean="0"/>
              <a:t>hierarchy. 	</a:t>
            </a:r>
            <a:endParaRPr lang="en-GB" dirty="0"/>
          </a:p>
        </p:txBody>
      </p:sp>
    </p:spTree>
    <p:extLst>
      <p:ext uri="{BB962C8B-B14F-4D97-AF65-F5344CB8AC3E}">
        <p14:creationId xmlns:p14="http://schemas.microsoft.com/office/powerpoint/2010/main" val="292771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use of pickling in python?</a:t>
            </a:r>
            <a:endParaRPr lang="en-GB" dirty="0"/>
          </a:p>
        </p:txBody>
      </p:sp>
      <p:sp>
        <p:nvSpPr>
          <p:cNvPr id="3" name="Content Placeholder 2"/>
          <p:cNvSpPr>
            <a:spLocks noGrp="1"/>
          </p:cNvSpPr>
          <p:nvPr>
            <p:ph idx="1"/>
          </p:nvPr>
        </p:nvSpPr>
        <p:spPr>
          <a:xfrm>
            <a:off x="838200" y="1825625"/>
            <a:ext cx="10515600" cy="3686901"/>
          </a:xfrm>
          <a:solidFill>
            <a:schemeClr val="bg2"/>
          </a:solidFill>
        </p:spPr>
        <p:txBody>
          <a:bodyPr/>
          <a:lstStyle/>
          <a:p>
            <a:r>
              <a:rPr lang="en-GB" dirty="0" smtClean="0"/>
              <a:t>Pickle in python is primarily used in serializing and </a:t>
            </a:r>
            <a:r>
              <a:rPr lang="en-GB" dirty="0" err="1" smtClean="0"/>
              <a:t>deserializing</a:t>
            </a:r>
            <a:r>
              <a:rPr lang="en-GB" dirty="0" smtClean="0"/>
              <a:t> a Python object into a byte stream to store it in a file/database, maintain program state across sessions, or transport data over the network.</a:t>
            </a:r>
          </a:p>
          <a:p>
            <a:endParaRPr lang="en-GB" dirty="0" smtClean="0"/>
          </a:p>
          <a:p>
            <a:r>
              <a:rPr lang="en-GB" dirty="0" smtClean="0"/>
              <a:t>In other words, Pickling is useful when you want to save the state of your objects and reuse them at another time without losing any instance specific data.</a:t>
            </a:r>
            <a:endParaRPr lang="en-GB" dirty="0"/>
          </a:p>
        </p:txBody>
      </p:sp>
    </p:spTree>
    <p:extLst>
      <p:ext uri="{BB962C8B-B14F-4D97-AF65-F5344CB8AC3E}">
        <p14:creationId xmlns:p14="http://schemas.microsoft.com/office/powerpoint/2010/main" val="353520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GB" dirty="0" smtClean="0"/>
              <a:t>Code: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236" y="1408204"/>
            <a:ext cx="6398567" cy="4351337"/>
          </a:xfrm>
        </p:spPr>
      </p:pic>
      <p:sp>
        <p:nvSpPr>
          <p:cNvPr id="5" name="Right Bracket 4"/>
          <p:cNvSpPr/>
          <p:nvPr/>
        </p:nvSpPr>
        <p:spPr>
          <a:xfrm>
            <a:off x="4937760" y="3304903"/>
            <a:ext cx="561703" cy="757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dirty="0"/>
          </a:p>
        </p:txBody>
      </p:sp>
      <p:sp>
        <p:nvSpPr>
          <p:cNvPr id="6" name="Right Arrow 5"/>
          <p:cNvSpPr/>
          <p:nvPr/>
        </p:nvSpPr>
        <p:spPr>
          <a:xfrm>
            <a:off x="5760720" y="3583872"/>
            <a:ext cx="1018903" cy="295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Bracket 6"/>
          <p:cNvSpPr/>
          <p:nvPr/>
        </p:nvSpPr>
        <p:spPr>
          <a:xfrm>
            <a:off x="4937760" y="4336869"/>
            <a:ext cx="561703" cy="3657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Arrow 7"/>
          <p:cNvSpPr/>
          <p:nvPr/>
        </p:nvSpPr>
        <p:spPr>
          <a:xfrm>
            <a:off x="5760720" y="4519749"/>
            <a:ext cx="1018903"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83603" y="3357155"/>
            <a:ext cx="171670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Pickling</a:t>
            </a:r>
            <a:endParaRPr lang="en-GB" dirty="0"/>
          </a:p>
        </p:txBody>
      </p:sp>
      <p:sp>
        <p:nvSpPr>
          <p:cNvPr id="10" name="Rectangle 9"/>
          <p:cNvSpPr/>
          <p:nvPr/>
        </p:nvSpPr>
        <p:spPr>
          <a:xfrm>
            <a:off x="7283603" y="4297091"/>
            <a:ext cx="171670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Unpickling</a:t>
            </a:r>
            <a:endParaRPr lang="en-GB" dirty="0"/>
          </a:p>
        </p:txBody>
      </p:sp>
    </p:spTree>
    <p:extLst>
      <p:ext uri="{BB962C8B-B14F-4D97-AF65-F5344CB8AC3E}">
        <p14:creationId xmlns:p14="http://schemas.microsoft.com/office/powerpoint/2010/main" val="1615248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4903" y="3236413"/>
            <a:ext cx="4976949" cy="1583781"/>
          </a:xfrm>
        </p:spPr>
        <p:txBody>
          <a:bodyPr>
            <a:normAutofit/>
          </a:bodyPr>
          <a:lstStyle/>
          <a:p>
            <a:pPr marL="0" indent="0" algn="ctr">
              <a:buNone/>
            </a:pPr>
            <a:r>
              <a:rPr lang="en-GB" sz="5400" dirty="0" smtClean="0">
                <a:solidFill>
                  <a:srgbClr val="FF0000"/>
                </a:solidFill>
              </a:rPr>
              <a:t>** The- End**</a:t>
            </a:r>
            <a:endParaRPr lang="en-GB" sz="5400" dirty="0">
              <a:solidFill>
                <a:srgbClr val="FF0000"/>
              </a:solidFill>
            </a:endParaRPr>
          </a:p>
        </p:txBody>
      </p:sp>
    </p:spTree>
    <p:extLst>
      <p:ext uri="{BB962C8B-B14F-4D97-AF65-F5344CB8AC3E}">
        <p14:creationId xmlns:p14="http://schemas.microsoft.com/office/powerpoint/2010/main" val="306623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40080" y="627017"/>
            <a:ext cx="4167051" cy="142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Very small amount of information. e.g. we need to store mobile number or name of 100 students.</a:t>
            </a:r>
            <a:endParaRPr lang="en-GB" dirty="0"/>
          </a:p>
        </p:txBody>
      </p:sp>
      <p:sp>
        <p:nvSpPr>
          <p:cNvPr id="5" name="Rounded Rectangle 4"/>
          <p:cNvSpPr/>
          <p:nvPr/>
        </p:nvSpPr>
        <p:spPr>
          <a:xfrm>
            <a:off x="640080" y="2351314"/>
            <a:ext cx="4167051" cy="142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If we need to store huge information. E.g. transaction info of particular Bank.</a:t>
            </a:r>
            <a:endParaRPr lang="en-GB" dirty="0"/>
          </a:p>
        </p:txBody>
      </p:sp>
      <p:sp>
        <p:nvSpPr>
          <p:cNvPr id="6" name="Rounded Rectangle 5"/>
          <p:cNvSpPr/>
          <p:nvPr/>
        </p:nvSpPr>
        <p:spPr>
          <a:xfrm>
            <a:off x="640080" y="4310743"/>
            <a:ext cx="4167051" cy="142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If we need to store very huge data. </a:t>
            </a:r>
            <a:r>
              <a:rPr lang="en-GB" dirty="0" err="1" smtClean="0"/>
              <a:t>E.g</a:t>
            </a:r>
            <a:r>
              <a:rPr lang="en-GB" dirty="0" smtClean="0"/>
              <a:t> </a:t>
            </a:r>
            <a:r>
              <a:rPr lang="en-GB" dirty="0" err="1" smtClean="0"/>
              <a:t>youtube</a:t>
            </a:r>
            <a:r>
              <a:rPr lang="en-GB" dirty="0" smtClean="0"/>
              <a:t> videos, </a:t>
            </a:r>
            <a:r>
              <a:rPr lang="en-GB" dirty="0" err="1" smtClean="0"/>
              <a:t>facebook</a:t>
            </a:r>
            <a:r>
              <a:rPr lang="en-GB" dirty="0" smtClean="0"/>
              <a:t> posts, twitter posts.</a:t>
            </a:r>
            <a:endParaRPr lang="en-GB" dirty="0"/>
          </a:p>
        </p:txBody>
      </p:sp>
      <p:sp>
        <p:nvSpPr>
          <p:cNvPr id="7" name="Right Arrow 6"/>
          <p:cNvSpPr/>
          <p:nvPr/>
        </p:nvSpPr>
        <p:spPr>
          <a:xfrm>
            <a:off x="5434149" y="1031966"/>
            <a:ext cx="914400" cy="3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5434149" y="2909751"/>
            <a:ext cx="914400" cy="3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5434149" y="4715692"/>
            <a:ext cx="914400" cy="30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524206" y="731520"/>
            <a:ext cx="1554480" cy="8621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Files</a:t>
            </a:r>
            <a:endParaRPr lang="en-GB" dirty="0"/>
          </a:p>
        </p:txBody>
      </p:sp>
      <p:sp>
        <p:nvSpPr>
          <p:cNvPr id="11" name="Oval 10"/>
          <p:cNvSpPr/>
          <p:nvPr/>
        </p:nvSpPr>
        <p:spPr>
          <a:xfrm>
            <a:off x="7524206" y="4532808"/>
            <a:ext cx="1554479" cy="8621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Big Data</a:t>
            </a:r>
            <a:endParaRPr lang="en-GB" dirty="0"/>
          </a:p>
        </p:txBody>
      </p:sp>
      <p:sp>
        <p:nvSpPr>
          <p:cNvPr id="12" name="Oval 11"/>
          <p:cNvSpPr/>
          <p:nvPr/>
        </p:nvSpPr>
        <p:spPr>
          <a:xfrm>
            <a:off x="7524206" y="2785653"/>
            <a:ext cx="1554480" cy="8621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Database</a:t>
            </a:r>
            <a:endParaRPr lang="en-GB" dirty="0"/>
          </a:p>
        </p:txBody>
      </p:sp>
    </p:spTree>
    <p:extLst>
      <p:ext uri="{BB962C8B-B14F-4D97-AF65-F5344CB8AC3E}">
        <p14:creationId xmlns:p14="http://schemas.microsoft.com/office/powerpoint/2010/main" val="124788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1658982"/>
            <a:ext cx="10515600" cy="3317967"/>
          </a:xfrm>
          <a:solidFill>
            <a:schemeClr val="bg2"/>
          </a:solidFill>
        </p:spPr>
        <p:txBody>
          <a:bodyPr/>
          <a:lstStyle/>
          <a:p>
            <a:r>
              <a:rPr lang="en-GB" dirty="0" smtClean="0"/>
              <a:t>Why file handling is necessary?</a:t>
            </a:r>
          </a:p>
          <a:p>
            <a:endParaRPr lang="en-GB" dirty="0" smtClean="0"/>
          </a:p>
          <a:p>
            <a:pPr lvl="1"/>
            <a:r>
              <a:rPr lang="en-GB" dirty="0" smtClean="0"/>
              <a:t>As we know that data structures (list, tuple, set, dictionary) in python are temporary. They will destroy after the completion of program execution because they are allocated in RAM(volatile memory).</a:t>
            </a:r>
          </a:p>
          <a:p>
            <a:pPr lvl="1"/>
            <a:endParaRPr lang="en-GB" dirty="0" smtClean="0"/>
          </a:p>
          <a:p>
            <a:pPr lvl="1"/>
            <a:r>
              <a:rPr lang="en-GB" dirty="0" smtClean="0"/>
              <a:t>To store the data Permanently and we can use the data for the future use.</a:t>
            </a:r>
            <a:endParaRPr lang="en-GB" dirty="0"/>
          </a:p>
        </p:txBody>
      </p:sp>
    </p:spTree>
    <p:extLst>
      <p:ext uri="{BB962C8B-B14F-4D97-AF65-F5344CB8AC3E}">
        <p14:creationId xmlns:p14="http://schemas.microsoft.com/office/powerpoint/2010/main" val="375415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898162"/>
            <a:ext cx="10515600" cy="2507978"/>
          </a:xfrm>
          <a:solidFill>
            <a:schemeClr val="bg2"/>
          </a:solidFill>
        </p:spPr>
        <p:txBody>
          <a:bodyPr/>
          <a:lstStyle/>
          <a:p>
            <a:r>
              <a:rPr lang="en-GB" dirty="0" smtClean="0"/>
              <a:t>Types of files:</a:t>
            </a:r>
          </a:p>
          <a:p>
            <a:pPr lvl="1"/>
            <a:r>
              <a:rPr lang="en-GB" dirty="0" smtClean="0"/>
              <a:t>Text files – Text files are those files which store the character data. E.g. .txt files</a:t>
            </a:r>
          </a:p>
          <a:p>
            <a:pPr lvl="1"/>
            <a:endParaRPr lang="en-GB" dirty="0"/>
          </a:p>
          <a:p>
            <a:pPr lvl="1"/>
            <a:r>
              <a:rPr lang="en-GB" dirty="0" smtClean="0"/>
              <a:t>Binary files – Binary files are those files which store data in binary form. E.g. images, videos, audio, zip files etc. </a:t>
            </a:r>
          </a:p>
        </p:txBody>
      </p:sp>
      <p:sp>
        <p:nvSpPr>
          <p:cNvPr id="4" name="TextBox 3"/>
          <p:cNvSpPr txBox="1"/>
          <p:nvPr/>
        </p:nvSpPr>
        <p:spPr>
          <a:xfrm>
            <a:off x="1045029" y="3866606"/>
            <a:ext cx="9784080" cy="184665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solidFill>
                  <a:srgbClr val="00B050"/>
                </a:solidFill>
              </a:rPr>
              <a:t>Remember:</a:t>
            </a:r>
          </a:p>
          <a:p>
            <a:pPr marL="285750" indent="-285750">
              <a:buFont typeface="Arial" panose="020B0604020202020204" pitchFamily="34" charset="0"/>
              <a:buChar char="•"/>
            </a:pPr>
            <a:endParaRPr lang="en-GB" dirty="0" smtClean="0">
              <a:solidFill>
                <a:srgbClr val="00B0F0"/>
              </a:solidFill>
            </a:endParaRPr>
          </a:p>
          <a:p>
            <a:pPr marL="285750" indent="-285750">
              <a:buFont typeface="Arial" panose="020B0604020202020204" pitchFamily="34" charset="0"/>
              <a:buChar char="•"/>
            </a:pPr>
            <a:r>
              <a:rPr lang="en-GB" dirty="0" smtClean="0">
                <a:solidFill>
                  <a:srgbClr val="00B0F0"/>
                </a:solidFill>
              </a:rPr>
              <a:t>Before performing any operation in a file, the first thing to do is open a file first.</a:t>
            </a:r>
          </a:p>
          <a:p>
            <a:pPr marL="285750" indent="-285750">
              <a:buFont typeface="Arial" panose="020B0604020202020204" pitchFamily="34" charset="0"/>
              <a:buChar char="•"/>
            </a:pPr>
            <a:endParaRPr lang="en-GB" dirty="0" smtClean="0">
              <a:solidFill>
                <a:srgbClr val="00B0F0"/>
              </a:solidFill>
            </a:endParaRPr>
          </a:p>
          <a:p>
            <a:pPr marL="285750" indent="-285750">
              <a:buFont typeface="Arial" panose="020B0604020202020204" pitchFamily="34" charset="0"/>
              <a:buChar char="•"/>
            </a:pPr>
            <a:r>
              <a:rPr lang="en-GB" dirty="0" smtClean="0">
                <a:solidFill>
                  <a:srgbClr val="00B0F0"/>
                </a:solidFill>
              </a:rPr>
              <a:t>After completion of operation in a file, we need to closed the file, so that resources tied with that files are freed.</a:t>
            </a:r>
            <a:endParaRPr lang="en-GB" dirty="0">
              <a:solidFill>
                <a:srgbClr val="00B0F0"/>
              </a:solidFill>
            </a:endParaRPr>
          </a:p>
        </p:txBody>
      </p:sp>
    </p:spTree>
    <p:extLst>
      <p:ext uri="{BB962C8B-B14F-4D97-AF65-F5344CB8AC3E}">
        <p14:creationId xmlns:p14="http://schemas.microsoft.com/office/powerpoint/2010/main" val="338176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845909"/>
            <a:ext cx="10515600" cy="2393679"/>
          </a:xfrm>
        </p:spPr>
        <p:txBody>
          <a:bodyPr>
            <a:normAutofit fontScale="92500" lnSpcReduction="20000"/>
          </a:bodyPr>
          <a:lstStyle/>
          <a:p>
            <a:r>
              <a:rPr lang="en-GB" dirty="0" smtClean="0"/>
              <a:t>Order of file operation takes place in following order:</a:t>
            </a:r>
          </a:p>
          <a:p>
            <a:endParaRPr lang="en-GB" dirty="0" smtClean="0"/>
          </a:p>
          <a:p>
            <a:pPr lvl="1"/>
            <a:r>
              <a:rPr lang="en-GB" dirty="0" smtClean="0"/>
              <a:t>1. open a file</a:t>
            </a:r>
          </a:p>
          <a:p>
            <a:pPr lvl="1"/>
            <a:endParaRPr lang="en-GB" dirty="0" smtClean="0"/>
          </a:p>
          <a:p>
            <a:pPr lvl="1"/>
            <a:r>
              <a:rPr lang="en-GB" dirty="0" smtClean="0"/>
              <a:t>2. Read and Write (Perform operation)</a:t>
            </a:r>
          </a:p>
          <a:p>
            <a:pPr lvl="1"/>
            <a:endParaRPr lang="en-GB" dirty="0" smtClean="0"/>
          </a:p>
          <a:p>
            <a:pPr lvl="1"/>
            <a:r>
              <a:rPr lang="en-GB" dirty="0" smtClean="0"/>
              <a:t>3. Close the file.</a:t>
            </a:r>
            <a:endParaRPr lang="en-GB" dirty="0"/>
          </a:p>
        </p:txBody>
      </p:sp>
      <p:sp>
        <p:nvSpPr>
          <p:cNvPr id="4" name="Oval 3"/>
          <p:cNvSpPr/>
          <p:nvPr/>
        </p:nvSpPr>
        <p:spPr>
          <a:xfrm>
            <a:off x="1345474" y="4075611"/>
            <a:ext cx="18418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Open a file</a:t>
            </a:r>
            <a:endParaRPr lang="en-GB" dirty="0"/>
          </a:p>
        </p:txBody>
      </p:sp>
      <p:sp>
        <p:nvSpPr>
          <p:cNvPr id="5" name="Oval 4"/>
          <p:cNvSpPr/>
          <p:nvPr/>
        </p:nvSpPr>
        <p:spPr>
          <a:xfrm>
            <a:off x="8974183" y="4075611"/>
            <a:ext cx="184186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Close a file</a:t>
            </a:r>
            <a:endParaRPr lang="en-GB" dirty="0"/>
          </a:p>
        </p:txBody>
      </p:sp>
      <p:sp>
        <p:nvSpPr>
          <p:cNvPr id="6" name="Rectangle 5"/>
          <p:cNvSpPr/>
          <p:nvPr/>
        </p:nvSpPr>
        <p:spPr>
          <a:xfrm>
            <a:off x="4813663" y="3670662"/>
            <a:ext cx="2534194" cy="1724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Read/Write</a:t>
            </a:r>
          </a:p>
          <a:p>
            <a:pPr algn="ctr"/>
            <a:r>
              <a:rPr lang="en-GB" dirty="0" smtClean="0"/>
              <a:t>Operation</a:t>
            </a:r>
            <a:endParaRPr lang="en-GB" dirty="0"/>
          </a:p>
        </p:txBody>
      </p:sp>
      <p:sp>
        <p:nvSpPr>
          <p:cNvPr id="7" name="Right Arrow 6"/>
          <p:cNvSpPr/>
          <p:nvPr/>
        </p:nvSpPr>
        <p:spPr>
          <a:xfrm>
            <a:off x="7716883" y="4447900"/>
            <a:ext cx="888274" cy="169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3556363" y="4447899"/>
            <a:ext cx="888274" cy="169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84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GB" dirty="0" smtClean="0"/>
              <a:t>How to open a file?</a:t>
            </a:r>
            <a:endParaRPr lang="en-GB" dirty="0"/>
          </a:p>
        </p:txBody>
      </p:sp>
      <p:sp>
        <p:nvSpPr>
          <p:cNvPr id="3" name="Content Placeholder 2"/>
          <p:cNvSpPr>
            <a:spLocks noGrp="1"/>
          </p:cNvSpPr>
          <p:nvPr>
            <p:ph idx="1"/>
          </p:nvPr>
        </p:nvSpPr>
        <p:spPr>
          <a:xfrm>
            <a:off x="838200" y="1162594"/>
            <a:ext cx="10515600" cy="4351338"/>
          </a:xfrm>
          <a:solidFill>
            <a:schemeClr val="bg2"/>
          </a:solidFill>
        </p:spPr>
        <p:txBody>
          <a:bodyPr/>
          <a:lstStyle/>
          <a:p>
            <a:r>
              <a:rPr lang="en-GB" dirty="0" smtClean="0"/>
              <a:t>Python has a built-in function open() to open a file.</a:t>
            </a:r>
          </a:p>
          <a:p>
            <a:r>
              <a:rPr lang="en-GB" dirty="0" smtClean="0"/>
              <a:t>This function returns a file object which is used to read or modify the file accordingly.</a:t>
            </a:r>
          </a:p>
          <a:p>
            <a:pPr lvl="5"/>
            <a:r>
              <a:rPr lang="en-GB" sz="2400" dirty="0" smtClean="0">
                <a:solidFill>
                  <a:srgbClr val="00B0F0"/>
                </a:solidFill>
              </a:rPr>
              <a:t>F=open( filename, mode)</a:t>
            </a:r>
          </a:p>
          <a:p>
            <a:pPr lvl="2"/>
            <a:r>
              <a:rPr lang="en-GB" dirty="0" smtClean="0"/>
              <a:t>Open function takes two arguments :</a:t>
            </a:r>
          </a:p>
          <a:p>
            <a:pPr lvl="3"/>
            <a:r>
              <a:rPr lang="en-GB" sz="2000" dirty="0" smtClean="0"/>
              <a:t>Filename – filename can be given in two ways: if file is in current directory just we can give file name(relative path) otherwise you should provide full path of a file (absolute path )</a:t>
            </a:r>
          </a:p>
          <a:p>
            <a:pPr lvl="3"/>
            <a:endParaRPr lang="en-GB" sz="2000" dirty="0" smtClean="0"/>
          </a:p>
          <a:p>
            <a:pPr lvl="3"/>
            <a:r>
              <a:rPr lang="en-GB" sz="2000" dirty="0" smtClean="0"/>
              <a:t>Mode -  The allowed values for mode are: r, w, a, r+, w+, a+, x</a:t>
            </a:r>
          </a:p>
          <a:p>
            <a:pPr marL="1371600" lvl="3" indent="0">
              <a:buNone/>
            </a:pPr>
            <a:endParaRPr lang="en-GB" sz="2000" dirty="0"/>
          </a:p>
        </p:txBody>
      </p:sp>
    </p:spTree>
    <p:extLst>
      <p:ext uri="{BB962C8B-B14F-4D97-AF65-F5344CB8AC3E}">
        <p14:creationId xmlns:p14="http://schemas.microsoft.com/office/powerpoint/2010/main" val="380307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r>
              <a:rPr lang="en-GB" dirty="0" smtClean="0"/>
              <a:t>Mode: for text files.</a:t>
            </a:r>
            <a:endParaRPr lang="en-GB" dirty="0"/>
          </a:p>
        </p:txBody>
      </p:sp>
      <p:sp>
        <p:nvSpPr>
          <p:cNvPr id="3" name="Content Placeholder 2"/>
          <p:cNvSpPr>
            <a:spLocks noGrp="1"/>
          </p:cNvSpPr>
          <p:nvPr>
            <p:ph idx="1"/>
          </p:nvPr>
        </p:nvSpPr>
        <p:spPr>
          <a:xfrm>
            <a:off x="838200" y="1067979"/>
            <a:ext cx="10515600" cy="4351338"/>
          </a:xfrm>
          <a:solidFill>
            <a:schemeClr val="bg2"/>
          </a:solidFill>
        </p:spPr>
        <p:txBody>
          <a:bodyPr/>
          <a:lstStyle/>
          <a:p>
            <a:r>
              <a:rPr lang="en-GB" dirty="0" smtClean="0"/>
              <a:t>Read (r) :  f=open(‘abc.txt’)</a:t>
            </a:r>
          </a:p>
          <a:p>
            <a:pPr lvl="1"/>
            <a:r>
              <a:rPr lang="en-GB" dirty="0" smtClean="0"/>
              <a:t>Open an existing file for read operation.</a:t>
            </a:r>
          </a:p>
          <a:p>
            <a:pPr lvl="1"/>
            <a:r>
              <a:rPr lang="en-GB" dirty="0" smtClean="0"/>
              <a:t>This is default mode for file operation.</a:t>
            </a:r>
          </a:p>
          <a:p>
            <a:pPr lvl="1"/>
            <a:r>
              <a:rPr lang="en-GB" dirty="0" smtClean="0"/>
              <a:t>If file is not found( not available ), </a:t>
            </a:r>
            <a:r>
              <a:rPr lang="en-GB" dirty="0" err="1" smtClean="0"/>
              <a:t>FileNotFoundError</a:t>
            </a:r>
            <a:endParaRPr lang="en-GB" dirty="0" smtClean="0"/>
          </a:p>
          <a:p>
            <a:pPr lvl="1"/>
            <a:endParaRPr lang="en-GB" dirty="0" smtClean="0"/>
          </a:p>
          <a:p>
            <a:r>
              <a:rPr lang="en-GB" dirty="0" smtClean="0"/>
              <a:t>Write (w) : f=open(‘abc.txt’, ’w’)</a:t>
            </a:r>
          </a:p>
          <a:p>
            <a:pPr lvl="1"/>
            <a:r>
              <a:rPr lang="en-GB" dirty="0" smtClean="0"/>
              <a:t>Open an existing file for write operation.</a:t>
            </a:r>
          </a:p>
          <a:p>
            <a:pPr lvl="1"/>
            <a:r>
              <a:rPr lang="en-GB" dirty="0" smtClean="0"/>
              <a:t>If file is not available, it will create the file automatically.</a:t>
            </a:r>
          </a:p>
          <a:p>
            <a:pPr lvl="1"/>
            <a:r>
              <a:rPr lang="en-GB" dirty="0" smtClean="0"/>
              <a:t>If file is available and contain some data, it will overwrite.</a:t>
            </a:r>
          </a:p>
          <a:p>
            <a:pPr lvl="1"/>
            <a:endParaRPr lang="en-GB" dirty="0"/>
          </a:p>
        </p:txBody>
      </p:sp>
    </p:spTree>
    <p:extLst>
      <p:ext uri="{BB962C8B-B14F-4D97-AF65-F5344CB8AC3E}">
        <p14:creationId xmlns:p14="http://schemas.microsoft.com/office/powerpoint/2010/main" val="201806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989602"/>
            <a:ext cx="10515600" cy="4351338"/>
          </a:xfrm>
          <a:solidFill>
            <a:schemeClr val="bg2"/>
          </a:solidFill>
        </p:spPr>
        <p:txBody>
          <a:bodyPr/>
          <a:lstStyle/>
          <a:p>
            <a:r>
              <a:rPr lang="en-GB" dirty="0" smtClean="0"/>
              <a:t>Append (a) : f=open(‘abc.txt’, ‘a’)</a:t>
            </a:r>
          </a:p>
          <a:p>
            <a:pPr lvl="1"/>
            <a:r>
              <a:rPr lang="en-GB" dirty="0" smtClean="0"/>
              <a:t>Open an existing file to append the data.</a:t>
            </a:r>
          </a:p>
          <a:p>
            <a:pPr lvl="1"/>
            <a:r>
              <a:rPr lang="en-GB" dirty="0" smtClean="0"/>
              <a:t>If file is not available it will create new file automatically.</a:t>
            </a:r>
          </a:p>
          <a:p>
            <a:pPr lvl="1"/>
            <a:r>
              <a:rPr lang="en-GB" dirty="0" smtClean="0"/>
              <a:t>One difference between write and append, write mode overwrite the data whereas append mode append data.</a:t>
            </a:r>
          </a:p>
          <a:p>
            <a:pPr lvl="1"/>
            <a:endParaRPr lang="en-GB" dirty="0" smtClean="0"/>
          </a:p>
          <a:p>
            <a:r>
              <a:rPr lang="en-GB" dirty="0" smtClean="0"/>
              <a:t>Read and write (r+) : f=open(‘abc.txt’, ‘r+’)</a:t>
            </a:r>
          </a:p>
          <a:p>
            <a:pPr lvl="1"/>
            <a:r>
              <a:rPr lang="en-GB" dirty="0" smtClean="0"/>
              <a:t>This mode open file for read  first and write mode.</a:t>
            </a:r>
          </a:p>
          <a:p>
            <a:pPr lvl="1"/>
            <a:r>
              <a:rPr lang="en-GB" dirty="0" smtClean="0"/>
              <a:t>So, it do not overwrite data.</a:t>
            </a:r>
          </a:p>
          <a:p>
            <a:pPr lvl="1"/>
            <a:r>
              <a:rPr lang="en-GB" dirty="0" smtClean="0"/>
              <a:t>File must be available to open otherwise, </a:t>
            </a:r>
            <a:r>
              <a:rPr lang="en-GB" dirty="0" err="1" smtClean="0"/>
              <a:t>FileNotFoundError</a:t>
            </a:r>
            <a:r>
              <a:rPr lang="en-GB" dirty="0" smtClean="0"/>
              <a:t> occurred.</a:t>
            </a:r>
          </a:p>
          <a:p>
            <a:pPr marL="0" indent="0">
              <a:buNone/>
            </a:pPr>
            <a:endParaRPr lang="en-GB" dirty="0"/>
          </a:p>
        </p:txBody>
      </p:sp>
    </p:spTree>
    <p:extLst>
      <p:ext uri="{BB962C8B-B14F-4D97-AF65-F5344CB8AC3E}">
        <p14:creationId xmlns:p14="http://schemas.microsoft.com/office/powerpoint/2010/main" val="927256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1164</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**File Handling**</vt:lpstr>
      <vt:lpstr>What is file?</vt:lpstr>
      <vt:lpstr>PowerPoint Presentation</vt:lpstr>
      <vt:lpstr>PowerPoint Presentation</vt:lpstr>
      <vt:lpstr>PowerPoint Presentation</vt:lpstr>
      <vt:lpstr>PowerPoint Presentation</vt:lpstr>
      <vt:lpstr>How to open a file?</vt:lpstr>
      <vt:lpstr>Mode: for text files.</vt:lpstr>
      <vt:lpstr>PowerPoint Presentation</vt:lpstr>
      <vt:lpstr>PowerPoint Presentation</vt:lpstr>
      <vt:lpstr>Mode: for binary files</vt:lpstr>
      <vt:lpstr>PowerPoint Presentation</vt:lpstr>
      <vt:lpstr>File Methods:</vt:lpstr>
      <vt:lpstr>File methods:</vt:lpstr>
      <vt:lpstr>PowerPoint Presentation</vt:lpstr>
      <vt:lpstr>Code: file’s properties and methods.</vt:lpstr>
      <vt:lpstr>Code: reading from the file.</vt:lpstr>
      <vt:lpstr>Code : writing data to the file</vt:lpstr>
      <vt:lpstr>With statement:</vt:lpstr>
      <vt:lpstr>Pickling and Unpickling:</vt:lpstr>
      <vt:lpstr>What is the use of pickling in python?</vt:lpstr>
      <vt:lpstr>Code: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shyam sunder khatiwada</dc:creator>
  <cp:lastModifiedBy>shyam sunder khatiwada</cp:lastModifiedBy>
  <cp:revision>38</cp:revision>
  <dcterms:created xsi:type="dcterms:W3CDTF">2020-01-01T06:15:41Z</dcterms:created>
  <dcterms:modified xsi:type="dcterms:W3CDTF">2020-01-05T17:24:53Z</dcterms:modified>
</cp:coreProperties>
</file>