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94" r:id="rId14"/>
    <p:sldId id="295" r:id="rId15"/>
    <p:sldId id="296" r:id="rId16"/>
    <p:sldId id="297" r:id="rId17"/>
    <p:sldId id="298" r:id="rId18"/>
    <p:sldId id="318" r:id="rId19"/>
    <p:sldId id="319" r:id="rId20"/>
    <p:sldId id="320" r:id="rId21"/>
    <p:sldId id="321" r:id="rId22"/>
    <p:sldId id="324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3"/>
    <p:restoredTop sz="93293"/>
  </p:normalViewPr>
  <p:slideViewPr>
    <p:cSldViewPr>
      <p:cViewPr varScale="1">
        <p:scale>
          <a:sx n="67" d="100"/>
          <a:sy n="67" d="100"/>
        </p:scale>
        <p:origin x="200" y="1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CACED-FFA1-0A4D-9F34-36FF510F3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363F1-FDC7-D741-9A01-5058750C7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307E0-B56B-5E40-965B-D437AB3F793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CE2BC-BBE1-574B-A074-75487883E9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Introduction to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B1FB8-C142-D04B-9408-3F314A57A1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F759-1A20-184C-889D-986E0FF4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91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B3B7-CEF6-224D-9A3A-D1AF81908E5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Introduction to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5566-AA4E-804B-B939-7A812E37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57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12DC-0CEB-3A4B-9539-5373E66D3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50A67-9074-6843-807F-CE843AAB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29CC-E9CC-804C-856C-E74DA9E0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A1D79DE8-E9B2-134A-8B31-CB4C1A498257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2C8A-0B81-6F4F-A2D1-F96E23A6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EA7E-830B-9E42-9898-8A30182F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41449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BCD4-4122-7C42-AF41-B0E5A9DD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F1008-EF94-F943-B2D4-427383BB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53E7-9B6F-0240-AFFB-E2E81ACD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40E722AB-0A48-0645-A74A-1F52791C325D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955B-9215-1549-AC92-D20BC966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A40D-4A75-7847-9C5D-8688918A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6347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948A9-DD81-8046-88C1-6D62842FD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13F3-932B-FE43-8A36-E8C338CD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D421-F801-C94E-BD6E-1F92C26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5F10961A-7050-0E49-B08D-E64BF41A6F8E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E09A-1E16-AA41-9380-83DFB23C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B075-47BB-064C-B766-3FAFC98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37645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24298" y="1624329"/>
            <a:ext cx="3343402" cy="188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9570" y="4759745"/>
            <a:ext cx="9912858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26F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5"/>
              </a:lnSpc>
            </a:pPr>
            <a:r>
              <a:rPr spc="-125" dirty="0"/>
              <a:t>26 </a:t>
            </a:r>
            <a:r>
              <a:rPr spc="-85" dirty="0"/>
              <a:t>March</a:t>
            </a:r>
            <a:r>
              <a:rPr spc="-215" dirty="0"/>
              <a:t> </a:t>
            </a:r>
            <a:r>
              <a:rPr spc="-13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0"/>
              </a:lnSpc>
            </a:pPr>
            <a:fld id="{2227BC6E-CFB2-9D43-9EF3-3C156E22FE81}" type="datetime1">
              <a:rPr lang="en-AU" spc="-400" smtClean="0"/>
              <a:t>17/11/19</a:t>
            </a:fld>
            <a:endParaRPr spc="-40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‹#›</a:t>
            </a:fld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32684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CFC3-5612-2D41-BF99-4D6B1BCD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2C4E-47EA-F743-92DD-2E3F28E5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E578-EBCB-7347-A6EB-3537B716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C385CC59-329C-5C44-8455-3D14E77E660C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2475-7BA3-564B-BE95-D208B875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C5407-06C5-624B-9F52-7EE12DF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1586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CCFD-59A0-F549-B6EF-D51A55CA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0C1B6-02EF-4D41-8711-CBF0E705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A6EE-2FE1-ED4A-8ACF-00FEA4A6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142958D8-0DF5-454A-903D-68F3CFBB3026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F64D-F4C3-9A4A-ADCA-6CA6C76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C1B0-88DB-BE41-987D-55E24616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33222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E946-4B56-484A-9BB5-3EF16AD1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5E18-6708-B345-878B-04A4B39A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075E-92EA-274A-B097-F3079809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4C39E-70F8-A948-B0B8-5BB877C5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79630295-4503-CA45-BE4B-254E14041944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E374-7358-4C4D-B640-3B07973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2D9F-F528-9E4A-A447-88BAD8B4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99062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B7F1-FA52-A543-BBCA-AD3058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88FA-4AD7-754C-860E-EF7722EB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6D1CB-463E-EA4C-9CA3-3C79934B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0701C-0301-CB48-8D93-C63FA916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D01DE-9062-4B4D-8A97-86B81E1A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C701E-6B2E-D34D-847D-A61B8CB2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8574ACCD-FCF5-374E-9D70-E29D6647177D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76569-2968-A945-8112-6B6FD11D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01C2-0DC0-DD4A-B70A-5668165D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57713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2D28-A0A2-2D4E-8BB3-5BF7DD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E3950-A379-914A-80E3-78167F90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5AE56668-67EC-A945-BC72-6D9F3AE381E8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849F8-00AB-0D42-B7B7-B7079420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AD176-57C0-8C4D-8218-A18F722D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05086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97700-DFFF-F74F-BC8B-9DDCC481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0F8332F9-2B5D-8143-9EBF-D6955B5C2B98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72CB1-98F3-C246-B38A-16C2A6E3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1BF9-B1E7-5645-9FC4-81853DD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92363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80ED-280F-4845-9E05-5E2B5474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43A8-98FE-D445-9085-F282F8D9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58E98-3DC2-FC41-9DA6-E43599B91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836E-FC34-C847-8BAC-FB62ABF9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775AB07F-3990-F241-B90E-507613B34A3E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B0D2-4B51-EF48-86E8-832BF5D3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5620F-007A-C340-9083-7AFA0CDB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7880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7512-84A3-8E42-9746-F951BFF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5180F-C625-6C41-B916-1A013656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E9A4-BF8E-8649-8AD9-ED7E52081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6E0F-7E91-4E40-9D2D-F923C5CE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fld id="{EC672157-2D39-CE41-8032-B7B8E47B88BD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8FFA-8162-AB49-8DA4-6F604096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DFB0-A190-8A49-881A-61B221F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06681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68279-DFA0-BA47-923D-51097738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C3D1-037B-8442-B149-A066288F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00C0-7129-F346-8DDE-A6FAF40A7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0"/>
              </a:lnSpc>
            </a:pPr>
            <a:fld id="{02F3612D-84FC-C54D-82DF-369B95D9E086}" type="datetime1">
              <a:rPr lang="en-AU" spc="-400" smtClean="0"/>
              <a:t>17/11/19</a:t>
            </a:fld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646F-4995-584A-871A-15618B41D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5"/>
              </a:lnSpc>
            </a:pPr>
            <a:r>
              <a:rPr lang="en-AU" spc="-125"/>
              <a:t>26 </a:t>
            </a:r>
            <a:r>
              <a:rPr lang="en-AU" spc="-85"/>
              <a:t>March</a:t>
            </a:r>
            <a:r>
              <a:rPr lang="en-AU" spc="-215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EA7B-2843-D446-A006-B65A2A9A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085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0800" marR="5080" indent="-38100">
              <a:lnSpc>
                <a:spcPts val="6740"/>
              </a:lnSpc>
              <a:spcBef>
                <a:spcPts val="1305"/>
              </a:spcBef>
            </a:pPr>
            <a:r>
              <a:rPr spc="-350"/>
              <a:t>Lecture</a:t>
            </a:r>
            <a:r>
              <a:rPr spc="-540"/>
              <a:t> </a:t>
            </a:r>
            <a:r>
              <a:rPr spc="-240"/>
              <a:t>6:  </a:t>
            </a:r>
            <a:r>
              <a:rPr spc="-365"/>
              <a:t>Functions</a:t>
            </a:r>
            <a:endParaRPr spc="-365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8B8EFB6-C8A2-FD4F-AF31-3CE11F0E2EE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39570" y="4759745"/>
            <a:ext cx="9912858" cy="369332"/>
          </a:xfrm>
        </p:spPr>
        <p:txBody>
          <a:bodyPr/>
          <a:lstStyle/>
          <a:p>
            <a:r>
              <a:rPr lang="en-US"/>
              <a:t>Subash Acharya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07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/>
              <a:t>Global </a:t>
            </a:r>
            <a:r>
              <a:rPr spc="-290"/>
              <a:t>and </a:t>
            </a:r>
            <a:r>
              <a:rPr spc="-245"/>
              <a:t>local</a:t>
            </a:r>
            <a:r>
              <a:rPr spc="-475"/>
              <a:t> </a:t>
            </a:r>
            <a:r>
              <a:rPr spc="-290"/>
              <a:t>variables</a:t>
            </a:r>
            <a:endParaRPr spc="-29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127740" cy="30645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146050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global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variables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 variables </a:t>
            </a:r>
            <a:r>
              <a:rPr sz="3200" spc="-135" dirty="0">
                <a:solidFill>
                  <a:srgbClr val="FF0000"/>
                </a:solidFill>
                <a:latin typeface="Arial"/>
                <a:cs typeface="Arial"/>
              </a:rPr>
              <a:t>declared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outside 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functions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2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404040"/>
                </a:solidFill>
                <a:latin typeface="Arial"/>
                <a:cs typeface="Arial"/>
              </a:rPr>
              <a:t>can 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3200" spc="-240" dirty="0">
                <a:solidFill>
                  <a:srgbClr val="404040"/>
                </a:solidFill>
                <a:latin typeface="Arial"/>
                <a:cs typeface="Arial"/>
              </a:rPr>
              <a:t>accessed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anywhere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4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  <a:p>
            <a:pPr marL="350520" marR="5080" indent="-337820">
              <a:lnSpc>
                <a:spcPts val="3460"/>
              </a:lnSpc>
              <a:spcBef>
                <a:spcPts val="138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4" dirty="0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variables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 variables </a:t>
            </a:r>
            <a:r>
              <a:rPr sz="3200" spc="-135" dirty="0">
                <a:solidFill>
                  <a:srgbClr val="FF0000"/>
                </a:solidFill>
                <a:latin typeface="Arial"/>
                <a:cs typeface="Arial"/>
              </a:rPr>
              <a:t>declared </a:t>
            </a:r>
            <a:r>
              <a:rPr sz="3200" spc="-120" dirty="0">
                <a:solidFill>
                  <a:srgbClr val="FF0000"/>
                </a:solidFill>
                <a:latin typeface="Arial"/>
                <a:cs typeface="Arial"/>
              </a:rPr>
              <a:t>inside </a:t>
            </a:r>
            <a:r>
              <a:rPr sz="3200" spc="-24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200" spc="-204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be 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only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inside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r>
              <a:rPr sz="32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350520" marR="111125" indent="-337820">
              <a:lnSpc>
                <a:spcPts val="3460"/>
              </a:lnSpc>
              <a:spcBef>
                <a:spcPts val="13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inside</a:t>
            </a:r>
            <a:r>
              <a:rPr sz="3200" i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3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i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200" dirty="0">
                <a:solidFill>
                  <a:srgbClr val="404040"/>
                </a:solidFill>
                <a:latin typeface="Trebuchet MS"/>
                <a:cs typeface="Trebuchet MS"/>
              </a:rPr>
              <a:t>function,</a:t>
            </a:r>
            <a:r>
              <a:rPr sz="3200" i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3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i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3200" i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3200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3200" i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defined</a:t>
            </a:r>
            <a:r>
              <a:rPr sz="3200" i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outside</a:t>
            </a:r>
            <a:r>
              <a:rPr sz="3200" i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3200" i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80" dirty="0">
                <a:solidFill>
                  <a:srgbClr val="404040"/>
                </a:solidFill>
                <a:latin typeface="Trebuchet MS"/>
                <a:cs typeface="Trebuchet MS"/>
              </a:rPr>
              <a:t>function  </a:t>
            </a:r>
            <a:r>
              <a:rPr sz="3200" i="1" spc="-10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3200" i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3200" i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25" dirty="0">
                <a:solidFill>
                  <a:srgbClr val="404040"/>
                </a:solidFill>
                <a:latin typeface="Trebuchet MS"/>
                <a:cs typeface="Trebuchet MS"/>
              </a:rPr>
              <a:t>accessed</a:t>
            </a:r>
            <a:r>
              <a:rPr sz="3200" i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60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3200" i="1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28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3200" i="1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3200" i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229" dirty="0">
                <a:solidFill>
                  <a:srgbClr val="404040"/>
                </a:solidFill>
                <a:latin typeface="Trebuchet MS"/>
                <a:cs typeface="Trebuchet MS"/>
              </a:rPr>
              <a:t>explicitly</a:t>
            </a:r>
            <a:r>
              <a:rPr sz="3200" i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05" dirty="0">
                <a:solidFill>
                  <a:srgbClr val="404040"/>
                </a:solidFill>
                <a:latin typeface="Trebuchet MS"/>
                <a:cs typeface="Trebuchet MS"/>
              </a:rPr>
              <a:t>passed</a:t>
            </a:r>
            <a:r>
              <a:rPr sz="3200" i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3200" i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30" dirty="0">
                <a:solidFill>
                  <a:srgbClr val="404040"/>
                </a:solidFill>
                <a:latin typeface="Trebuchet MS"/>
                <a:cs typeface="Trebuchet MS"/>
              </a:rPr>
              <a:t>arguments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051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5"/>
              <a:t>E</a:t>
            </a:r>
            <a:r>
              <a:rPr spc="-545"/>
              <a:t>x</a:t>
            </a:r>
            <a:r>
              <a:rPr spc="-470"/>
              <a:t>a</a:t>
            </a:r>
            <a:r>
              <a:rPr spc="-260"/>
              <a:t>m</a:t>
            </a:r>
            <a:r>
              <a:rPr spc="-229"/>
              <a:t>p</a:t>
            </a:r>
            <a:r>
              <a:rPr spc="-65"/>
              <a:t>l</a:t>
            </a:r>
            <a:r>
              <a:rPr spc="-300"/>
              <a:t>e</a:t>
            </a:r>
            <a:endParaRPr spc="-300" dirty="0"/>
          </a:p>
        </p:txBody>
      </p:sp>
      <p:sp>
        <p:nvSpPr>
          <p:cNvPr id="3" name="object 3"/>
          <p:cNvSpPr txBox="1"/>
          <p:nvPr/>
        </p:nvSpPr>
        <p:spPr>
          <a:xfrm>
            <a:off x="332638" y="1033520"/>
            <a:ext cx="11508740" cy="50457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def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add():</a:t>
            </a:r>
            <a:endParaRPr sz="3200">
              <a:latin typeface="Courier New"/>
              <a:cs typeface="Courier New"/>
            </a:endParaRPr>
          </a:p>
          <a:p>
            <a:pPr marL="807720" marR="431165">
              <a:lnSpc>
                <a:spcPct val="126600"/>
              </a:lnSpc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sum_ = a + b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#adding global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a and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global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b 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3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 2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#a is global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&amp;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accessible inside</a:t>
            </a:r>
            <a:r>
              <a:rPr sz="3200" spc="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function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ct val="126600"/>
              </a:lnSpc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b = 3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#b is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global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&amp;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accessible inside function 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(add())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#prints</a:t>
            </a:r>
            <a:r>
              <a:rPr sz="3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  <a:p>
            <a:pPr marL="2654300">
              <a:lnSpc>
                <a:spcPct val="100000"/>
              </a:lnSpc>
              <a:spcBef>
                <a:spcPts val="1739"/>
              </a:spcBef>
            </a:pP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although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possible,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recommended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Arial"/>
                <a:cs typeface="Arial"/>
              </a:rPr>
              <a:t>!!</a:t>
            </a:r>
            <a:endParaRPr sz="2400">
              <a:latin typeface="Arial"/>
              <a:cs typeface="Arial"/>
            </a:endParaRPr>
          </a:p>
          <a:p>
            <a:pPr marL="2654300" marR="13335">
              <a:lnSpc>
                <a:spcPct val="100000"/>
              </a:lnSpc>
            </a:pP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also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quite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useful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would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value 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every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unless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values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400" spc="-4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changed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463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/>
              <a:t>2-dimensional</a:t>
            </a:r>
            <a:r>
              <a:rPr spc="-355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1570970" cy="37249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2D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list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simply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list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list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again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95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 [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[1,2,3]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[4,5,6]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]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#A is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a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simple 2d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list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B =</a:t>
            </a:r>
            <a:r>
              <a:rPr sz="32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FF0000"/>
                </a:solidFill>
                <a:latin typeface="Courier New"/>
                <a:cs typeface="Courier New"/>
              </a:rPr>
              <a:t>[11,33]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3200" dirty="0">
                <a:solidFill>
                  <a:srgbClr val="6F2F9F"/>
                </a:solidFill>
                <a:latin typeface="Courier New"/>
                <a:cs typeface="Courier New"/>
              </a:rPr>
              <a:t>[22,44,66]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3200" dirty="0">
                <a:solidFill>
                  <a:srgbClr val="FFC000"/>
                </a:solidFill>
                <a:latin typeface="Courier New"/>
                <a:cs typeface="Courier New"/>
              </a:rPr>
              <a:t>[77]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25"/>
              </a:spcBef>
            </a:pP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#B is also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valid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but not used</a:t>
            </a:r>
            <a:r>
              <a:rPr sz="3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often</a:t>
            </a:r>
            <a:endParaRPr sz="320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90" dirty="0">
                <a:solidFill>
                  <a:srgbClr val="404040"/>
                </a:solidFill>
                <a:latin typeface="Trebuchet MS"/>
                <a:cs typeface="Trebuchet MS"/>
              </a:rPr>
              <a:t>think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3200" i="1" spc="-35" dirty="0">
                <a:solidFill>
                  <a:srgbClr val="404040"/>
                </a:solidFill>
                <a:latin typeface="Trebuchet MS"/>
                <a:cs typeface="Trebuchet MS"/>
              </a:rPr>
              <a:t>2D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lists </a:t>
            </a:r>
            <a:r>
              <a:rPr sz="3200" i="1" spc="-4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3200" i="1" spc="-5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70" dirty="0">
                <a:solidFill>
                  <a:srgbClr val="404040"/>
                </a:solidFill>
                <a:latin typeface="Trebuchet MS"/>
                <a:cs typeface="Trebuchet MS"/>
              </a:rPr>
              <a:t>matrices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029" y="4733670"/>
            <a:ext cx="138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1 2</a:t>
            </a:r>
            <a:r>
              <a:rPr sz="3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spc="-202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029" y="528228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4 5</a:t>
            </a:r>
            <a:r>
              <a:rPr sz="3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5128" y="4027779"/>
            <a:ext cx="291592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3800" spc="-2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13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1475" y="5081142"/>
            <a:ext cx="744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156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105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/>
              <a:t>Indices </a:t>
            </a:r>
            <a:r>
              <a:rPr spc="-120"/>
              <a:t>in </a:t>
            </a:r>
            <a:r>
              <a:rPr spc="-420"/>
              <a:t>2D</a:t>
            </a:r>
            <a:r>
              <a:rPr spc="-685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350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3200" spc="-3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1D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lists,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3200" spc="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indices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2D</a:t>
            </a:r>
            <a:r>
              <a:rPr sz="32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7284" y="2401570"/>
            <a:ext cx="5156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</a:t>
            </a:r>
            <a:r>
              <a:rPr sz="32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[1,2,3]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[4,5,6]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4120108"/>
            <a:ext cx="6621145" cy="18745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(A[0])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#prints</a:t>
            </a:r>
            <a:r>
              <a:rPr sz="3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[1,2,3]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ts val="4860"/>
              </a:lnSpc>
              <a:spcBef>
                <a:spcPts val="32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(A[1])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#prints [4,5,6] 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(A[2])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#gives</a:t>
            </a:r>
            <a:r>
              <a:rPr sz="3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error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2225" y="2139188"/>
            <a:ext cx="1514475" cy="333375"/>
          </a:xfrm>
          <a:custGeom>
            <a:avLst/>
            <a:gdLst/>
            <a:ahLst/>
            <a:cxnLst/>
            <a:rect l="l" t="t" r="r" b="b"/>
            <a:pathLst>
              <a:path w="1514475" h="333375">
                <a:moveTo>
                  <a:pt x="0" y="333375"/>
                </a:moveTo>
                <a:lnTo>
                  <a:pt x="2184" y="268476"/>
                </a:lnTo>
                <a:lnTo>
                  <a:pt x="8143" y="215471"/>
                </a:lnTo>
                <a:lnTo>
                  <a:pt x="16984" y="179730"/>
                </a:lnTo>
                <a:lnTo>
                  <a:pt x="27812" y="166624"/>
                </a:lnTo>
                <a:lnTo>
                  <a:pt x="729488" y="166624"/>
                </a:lnTo>
                <a:lnTo>
                  <a:pt x="740296" y="153537"/>
                </a:lnTo>
                <a:lnTo>
                  <a:pt x="749093" y="117840"/>
                </a:lnTo>
                <a:lnTo>
                  <a:pt x="755009" y="64879"/>
                </a:lnTo>
                <a:lnTo>
                  <a:pt x="757174" y="0"/>
                </a:lnTo>
                <a:lnTo>
                  <a:pt x="759358" y="64879"/>
                </a:lnTo>
                <a:lnTo>
                  <a:pt x="765317" y="117840"/>
                </a:lnTo>
                <a:lnTo>
                  <a:pt x="774158" y="153537"/>
                </a:lnTo>
                <a:lnTo>
                  <a:pt x="784987" y="166624"/>
                </a:lnTo>
                <a:lnTo>
                  <a:pt x="1486662" y="166624"/>
                </a:lnTo>
                <a:lnTo>
                  <a:pt x="1497490" y="179730"/>
                </a:lnTo>
                <a:lnTo>
                  <a:pt x="1506331" y="215471"/>
                </a:lnTo>
                <a:lnTo>
                  <a:pt x="1512290" y="268476"/>
                </a:lnTo>
                <a:lnTo>
                  <a:pt x="1514475" y="33337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5325" y="2139188"/>
            <a:ext cx="1524000" cy="333375"/>
          </a:xfrm>
          <a:custGeom>
            <a:avLst/>
            <a:gdLst/>
            <a:ahLst/>
            <a:cxnLst/>
            <a:rect l="l" t="t" r="r" b="b"/>
            <a:pathLst>
              <a:path w="1524000" h="333375">
                <a:moveTo>
                  <a:pt x="0" y="333375"/>
                </a:moveTo>
                <a:lnTo>
                  <a:pt x="2184" y="268476"/>
                </a:lnTo>
                <a:lnTo>
                  <a:pt x="8143" y="215471"/>
                </a:lnTo>
                <a:lnTo>
                  <a:pt x="16984" y="179730"/>
                </a:lnTo>
                <a:lnTo>
                  <a:pt x="27812" y="166624"/>
                </a:lnTo>
                <a:lnTo>
                  <a:pt x="734187" y="166624"/>
                </a:lnTo>
                <a:lnTo>
                  <a:pt x="745015" y="153537"/>
                </a:lnTo>
                <a:lnTo>
                  <a:pt x="753856" y="117840"/>
                </a:lnTo>
                <a:lnTo>
                  <a:pt x="759815" y="64879"/>
                </a:lnTo>
                <a:lnTo>
                  <a:pt x="762000" y="0"/>
                </a:lnTo>
                <a:lnTo>
                  <a:pt x="764184" y="64879"/>
                </a:lnTo>
                <a:lnTo>
                  <a:pt x="770143" y="117840"/>
                </a:lnTo>
                <a:lnTo>
                  <a:pt x="778984" y="153537"/>
                </a:lnTo>
                <a:lnTo>
                  <a:pt x="789813" y="166624"/>
                </a:lnTo>
                <a:lnTo>
                  <a:pt x="1496187" y="166624"/>
                </a:lnTo>
                <a:lnTo>
                  <a:pt x="1507015" y="179730"/>
                </a:lnTo>
                <a:lnTo>
                  <a:pt x="1515856" y="215471"/>
                </a:lnTo>
                <a:lnTo>
                  <a:pt x="1521815" y="268476"/>
                </a:lnTo>
                <a:lnTo>
                  <a:pt x="1524000" y="33337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8848" y="1754885"/>
            <a:ext cx="24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latin typeface="Arial"/>
                <a:cs typeface="Arial"/>
              </a:rPr>
              <a:t>0 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1125" y="1735963"/>
            <a:ext cx="24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latin typeface="Arial"/>
                <a:cs typeface="Arial"/>
              </a:rPr>
              <a:t>1 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105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/>
              <a:t>Indices </a:t>
            </a:r>
            <a:r>
              <a:rPr spc="-120"/>
              <a:t>in </a:t>
            </a:r>
            <a:r>
              <a:rPr spc="-420"/>
              <a:t>2D</a:t>
            </a:r>
            <a:r>
              <a:rPr spc="-685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350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3200" spc="-3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1D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lists,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3200" spc="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indices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2D</a:t>
            </a:r>
            <a:r>
              <a:rPr sz="32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2401" y="4328364"/>
          <a:ext cx="5925819" cy="107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</a:pPr>
                      <a:r>
                        <a:rPr sz="3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32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(A[0][0])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304"/>
                        </a:lnSpc>
                      </a:pPr>
                      <a:r>
                        <a:rPr sz="32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#prints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304"/>
                        </a:lnSpc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32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(A[1][2])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2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#prints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2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1451" y="5480710"/>
            <a:ext cx="6622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(A[1][3])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#gives</a:t>
            </a:r>
            <a:r>
              <a:rPr sz="3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error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1446" y="3071748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7058"/>
                </a:lnTo>
                <a:lnTo>
                  <a:pt x="104628" y="337058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7"/>
                </a:lnTo>
                <a:lnTo>
                  <a:pt x="488" y="156987"/>
                </a:lnTo>
                <a:lnTo>
                  <a:pt x="3643" y="163550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550"/>
                </a:lnTo>
                <a:lnTo>
                  <a:pt x="170668" y="156987"/>
                </a:lnTo>
                <a:lnTo>
                  <a:pt x="171156" y="149687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4996" y="3078098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7058"/>
                </a:lnTo>
                <a:lnTo>
                  <a:pt x="104628" y="337058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7"/>
                </a:lnTo>
                <a:lnTo>
                  <a:pt x="488" y="156987"/>
                </a:lnTo>
                <a:lnTo>
                  <a:pt x="3643" y="163550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3" y="163550"/>
                </a:lnTo>
                <a:lnTo>
                  <a:pt x="170668" y="156987"/>
                </a:lnTo>
                <a:lnTo>
                  <a:pt x="171156" y="149687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471" y="3075177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6931"/>
                </a:lnTo>
                <a:lnTo>
                  <a:pt x="104628" y="336931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9"/>
                </a:lnTo>
                <a:lnTo>
                  <a:pt x="16446" y="170975"/>
                </a:lnTo>
                <a:lnTo>
                  <a:pt x="23760" y="170481"/>
                </a:lnTo>
                <a:lnTo>
                  <a:pt x="30360" y="167296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719"/>
                </a:lnTo>
                <a:lnTo>
                  <a:pt x="107597" y="37719"/>
                </a:lnTo>
                <a:lnTo>
                  <a:pt x="85578" y="0"/>
                </a:lnTo>
                <a:close/>
              </a:path>
              <a:path w="171450" h="337185">
                <a:moveTo>
                  <a:pt x="107597" y="37719"/>
                </a:moveTo>
                <a:lnTo>
                  <a:pt x="104628" y="37719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296"/>
                </a:lnTo>
                <a:lnTo>
                  <a:pt x="147395" y="170481"/>
                </a:lnTo>
                <a:lnTo>
                  <a:pt x="154709" y="170975"/>
                </a:lnTo>
                <a:lnTo>
                  <a:pt x="161905" y="168529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597" y="37719"/>
                </a:lnTo>
                <a:close/>
              </a:path>
              <a:path w="171450" h="337185">
                <a:moveTo>
                  <a:pt x="104628" y="37719"/>
                </a:moveTo>
                <a:lnTo>
                  <a:pt x="66528" y="37719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719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7284" y="2401570"/>
            <a:ext cx="5313045" cy="141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</a:t>
            </a:r>
            <a:r>
              <a:rPr sz="32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[1,2,3]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[4,5,6]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Times New Roman"/>
              <a:cs typeface="Times New Roman"/>
            </a:endParaRPr>
          </a:p>
          <a:p>
            <a:pPr marL="1557020">
              <a:lnSpc>
                <a:spcPct val="100000"/>
              </a:lnSpc>
              <a:tabLst>
                <a:tab pos="3538854" algn="l"/>
              </a:tabLst>
            </a:pPr>
            <a:r>
              <a:rPr sz="2400" i="1" spc="-165" dirty="0">
                <a:solidFill>
                  <a:srgbClr val="404040"/>
                </a:solidFill>
                <a:latin typeface="Arial"/>
                <a:cs typeface="Arial"/>
              </a:rPr>
              <a:t>0    </a:t>
            </a:r>
            <a:r>
              <a:rPr sz="2400" i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65" dirty="0">
                <a:solidFill>
                  <a:srgbClr val="404040"/>
                </a:solidFill>
                <a:latin typeface="Arial"/>
                <a:cs typeface="Arial"/>
              </a:rPr>
              <a:t>1    </a:t>
            </a:r>
            <a:r>
              <a:rPr sz="2400" i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65" dirty="0">
                <a:solidFill>
                  <a:srgbClr val="404040"/>
                </a:solidFill>
                <a:latin typeface="Arial"/>
                <a:cs typeface="Arial"/>
              </a:rPr>
              <a:t>2	0 1</a:t>
            </a:r>
            <a:r>
              <a:rPr sz="2400" i="1" spc="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6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404040"/>
                </a:solidFill>
                <a:latin typeface="Arial"/>
                <a:cs typeface="Arial"/>
              </a:rPr>
              <a:t>   </a:t>
            </a:r>
            <a:r>
              <a:rPr sz="2400" i="1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400" i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2646" y="3071748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7058"/>
                </a:lnTo>
                <a:lnTo>
                  <a:pt x="104628" y="337058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7"/>
                </a:lnTo>
                <a:lnTo>
                  <a:pt x="488" y="156987"/>
                </a:lnTo>
                <a:lnTo>
                  <a:pt x="3643" y="163550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550"/>
                </a:lnTo>
                <a:lnTo>
                  <a:pt x="170668" y="156987"/>
                </a:lnTo>
                <a:lnTo>
                  <a:pt x="171156" y="149687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6196" y="3078098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7058"/>
                </a:lnTo>
                <a:lnTo>
                  <a:pt x="104628" y="337058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3"/>
                </a:lnTo>
                <a:lnTo>
                  <a:pt x="0" y="149687"/>
                </a:lnTo>
                <a:lnTo>
                  <a:pt x="488" y="156987"/>
                </a:lnTo>
                <a:lnTo>
                  <a:pt x="3643" y="163550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337185">
                <a:moveTo>
                  <a:pt x="107671" y="37846"/>
                </a:moveTo>
                <a:lnTo>
                  <a:pt x="104628" y="37846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550"/>
                </a:lnTo>
                <a:lnTo>
                  <a:pt x="170668" y="156987"/>
                </a:lnTo>
                <a:lnTo>
                  <a:pt x="171156" y="149687"/>
                </a:lnTo>
                <a:lnTo>
                  <a:pt x="168763" y="142493"/>
                </a:lnTo>
                <a:lnTo>
                  <a:pt x="107671" y="37846"/>
                </a:lnTo>
                <a:close/>
              </a:path>
              <a:path w="171450" h="337185">
                <a:moveTo>
                  <a:pt x="104628" y="37846"/>
                </a:moveTo>
                <a:lnTo>
                  <a:pt x="66528" y="37846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846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671" y="3075177"/>
            <a:ext cx="171450" cy="337185"/>
          </a:xfrm>
          <a:custGeom>
            <a:avLst/>
            <a:gdLst/>
            <a:ahLst/>
            <a:cxnLst/>
            <a:rect l="l" t="t" r="r" b="b"/>
            <a:pathLst>
              <a:path w="171450" h="337185">
                <a:moveTo>
                  <a:pt x="85578" y="75673"/>
                </a:moveTo>
                <a:lnTo>
                  <a:pt x="66528" y="108331"/>
                </a:lnTo>
                <a:lnTo>
                  <a:pt x="66528" y="336931"/>
                </a:lnTo>
                <a:lnTo>
                  <a:pt x="104628" y="336931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33718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9"/>
                </a:lnTo>
                <a:lnTo>
                  <a:pt x="16446" y="170975"/>
                </a:lnTo>
                <a:lnTo>
                  <a:pt x="23760" y="170481"/>
                </a:lnTo>
                <a:lnTo>
                  <a:pt x="30360" y="167296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719"/>
                </a:lnTo>
                <a:lnTo>
                  <a:pt x="107597" y="37719"/>
                </a:lnTo>
                <a:lnTo>
                  <a:pt x="85578" y="0"/>
                </a:lnTo>
                <a:close/>
              </a:path>
              <a:path w="171450" h="337185">
                <a:moveTo>
                  <a:pt x="107597" y="37719"/>
                </a:moveTo>
                <a:lnTo>
                  <a:pt x="104628" y="37719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296"/>
                </a:lnTo>
                <a:lnTo>
                  <a:pt x="147395" y="170481"/>
                </a:lnTo>
                <a:lnTo>
                  <a:pt x="154709" y="170975"/>
                </a:lnTo>
                <a:lnTo>
                  <a:pt x="161905" y="168529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597" y="37719"/>
                </a:lnTo>
                <a:close/>
              </a:path>
              <a:path w="171450" h="337185">
                <a:moveTo>
                  <a:pt x="104628" y="37719"/>
                </a:moveTo>
                <a:lnTo>
                  <a:pt x="66528" y="37719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719"/>
                </a:lnTo>
                <a:close/>
              </a:path>
              <a:path w="171450" h="33718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33718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2225" y="2139188"/>
            <a:ext cx="1514475" cy="333375"/>
          </a:xfrm>
          <a:custGeom>
            <a:avLst/>
            <a:gdLst/>
            <a:ahLst/>
            <a:cxnLst/>
            <a:rect l="l" t="t" r="r" b="b"/>
            <a:pathLst>
              <a:path w="1514475" h="333375">
                <a:moveTo>
                  <a:pt x="0" y="333375"/>
                </a:moveTo>
                <a:lnTo>
                  <a:pt x="2184" y="268476"/>
                </a:lnTo>
                <a:lnTo>
                  <a:pt x="8143" y="215471"/>
                </a:lnTo>
                <a:lnTo>
                  <a:pt x="16984" y="179730"/>
                </a:lnTo>
                <a:lnTo>
                  <a:pt x="27812" y="166624"/>
                </a:lnTo>
                <a:lnTo>
                  <a:pt x="729488" y="166624"/>
                </a:lnTo>
                <a:lnTo>
                  <a:pt x="740296" y="153537"/>
                </a:lnTo>
                <a:lnTo>
                  <a:pt x="749093" y="117840"/>
                </a:lnTo>
                <a:lnTo>
                  <a:pt x="755009" y="64879"/>
                </a:lnTo>
                <a:lnTo>
                  <a:pt x="757174" y="0"/>
                </a:lnTo>
                <a:lnTo>
                  <a:pt x="759358" y="64879"/>
                </a:lnTo>
                <a:lnTo>
                  <a:pt x="765317" y="117840"/>
                </a:lnTo>
                <a:lnTo>
                  <a:pt x="774158" y="153537"/>
                </a:lnTo>
                <a:lnTo>
                  <a:pt x="784987" y="166624"/>
                </a:lnTo>
                <a:lnTo>
                  <a:pt x="1486662" y="166624"/>
                </a:lnTo>
                <a:lnTo>
                  <a:pt x="1497490" y="179730"/>
                </a:lnTo>
                <a:lnTo>
                  <a:pt x="1506331" y="215471"/>
                </a:lnTo>
                <a:lnTo>
                  <a:pt x="1512290" y="268476"/>
                </a:lnTo>
                <a:lnTo>
                  <a:pt x="1514475" y="33337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5325" y="2139188"/>
            <a:ext cx="1524000" cy="333375"/>
          </a:xfrm>
          <a:custGeom>
            <a:avLst/>
            <a:gdLst/>
            <a:ahLst/>
            <a:cxnLst/>
            <a:rect l="l" t="t" r="r" b="b"/>
            <a:pathLst>
              <a:path w="1524000" h="333375">
                <a:moveTo>
                  <a:pt x="0" y="333375"/>
                </a:moveTo>
                <a:lnTo>
                  <a:pt x="2184" y="268476"/>
                </a:lnTo>
                <a:lnTo>
                  <a:pt x="8143" y="215471"/>
                </a:lnTo>
                <a:lnTo>
                  <a:pt x="16984" y="179730"/>
                </a:lnTo>
                <a:lnTo>
                  <a:pt x="27812" y="166624"/>
                </a:lnTo>
                <a:lnTo>
                  <a:pt x="734187" y="166624"/>
                </a:lnTo>
                <a:lnTo>
                  <a:pt x="745015" y="153537"/>
                </a:lnTo>
                <a:lnTo>
                  <a:pt x="753856" y="117840"/>
                </a:lnTo>
                <a:lnTo>
                  <a:pt x="759815" y="64879"/>
                </a:lnTo>
                <a:lnTo>
                  <a:pt x="762000" y="0"/>
                </a:lnTo>
                <a:lnTo>
                  <a:pt x="764184" y="64879"/>
                </a:lnTo>
                <a:lnTo>
                  <a:pt x="770143" y="117840"/>
                </a:lnTo>
                <a:lnTo>
                  <a:pt x="778984" y="153537"/>
                </a:lnTo>
                <a:lnTo>
                  <a:pt x="789813" y="166624"/>
                </a:lnTo>
                <a:lnTo>
                  <a:pt x="1496187" y="166624"/>
                </a:lnTo>
                <a:lnTo>
                  <a:pt x="1507015" y="179730"/>
                </a:lnTo>
                <a:lnTo>
                  <a:pt x="1515856" y="215471"/>
                </a:lnTo>
                <a:lnTo>
                  <a:pt x="1521815" y="268476"/>
                </a:lnTo>
                <a:lnTo>
                  <a:pt x="1524000" y="33337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28848" y="1754885"/>
            <a:ext cx="24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0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1125" y="1735963"/>
            <a:ext cx="24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0222" y="2273300"/>
            <a:ext cx="138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1 2</a:t>
            </a:r>
            <a:r>
              <a:rPr sz="3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spc="-203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50222" y="2821940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4 5</a:t>
            </a:r>
            <a:r>
              <a:rPr sz="3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5942" y="1567434"/>
            <a:ext cx="291592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3800" spc="-2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13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92542" y="2620772"/>
            <a:ext cx="744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156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51189" y="4473320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(0,0) (0,1)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(0,2)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1189" y="5022341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(1,0) (1,1)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(1,2)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4311" y="3589528"/>
            <a:ext cx="370649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3800" spc="40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13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0911" y="4642561"/>
            <a:ext cx="757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41661" y="3624453"/>
            <a:ext cx="300355" cy="666115"/>
          </a:xfrm>
          <a:custGeom>
            <a:avLst/>
            <a:gdLst/>
            <a:ahLst/>
            <a:cxnLst/>
            <a:rect l="l" t="t" r="r" b="b"/>
            <a:pathLst>
              <a:path w="300354" h="666114">
                <a:moveTo>
                  <a:pt x="300101" y="515620"/>
                </a:moveTo>
                <a:lnTo>
                  <a:pt x="0" y="515620"/>
                </a:lnTo>
                <a:lnTo>
                  <a:pt x="149987" y="665607"/>
                </a:lnTo>
                <a:lnTo>
                  <a:pt x="300101" y="515620"/>
                </a:lnTo>
                <a:close/>
              </a:path>
              <a:path w="300354" h="666114">
                <a:moveTo>
                  <a:pt x="225044" y="0"/>
                </a:moveTo>
                <a:lnTo>
                  <a:pt x="75057" y="0"/>
                </a:lnTo>
                <a:lnTo>
                  <a:pt x="75057" y="515620"/>
                </a:lnTo>
                <a:lnTo>
                  <a:pt x="225044" y="515620"/>
                </a:lnTo>
                <a:lnTo>
                  <a:pt x="225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41661" y="3624453"/>
            <a:ext cx="300355" cy="666115"/>
          </a:xfrm>
          <a:custGeom>
            <a:avLst/>
            <a:gdLst/>
            <a:ahLst/>
            <a:cxnLst/>
            <a:rect l="l" t="t" r="r" b="b"/>
            <a:pathLst>
              <a:path w="300354" h="666114">
                <a:moveTo>
                  <a:pt x="0" y="515620"/>
                </a:moveTo>
                <a:lnTo>
                  <a:pt x="75057" y="515620"/>
                </a:lnTo>
                <a:lnTo>
                  <a:pt x="75057" y="0"/>
                </a:lnTo>
                <a:lnTo>
                  <a:pt x="225044" y="0"/>
                </a:lnTo>
                <a:lnTo>
                  <a:pt x="225044" y="515620"/>
                </a:lnTo>
                <a:lnTo>
                  <a:pt x="300101" y="515620"/>
                </a:lnTo>
                <a:lnTo>
                  <a:pt x="149987" y="665607"/>
                </a:lnTo>
                <a:lnTo>
                  <a:pt x="0" y="51562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48061" y="3746119"/>
            <a:ext cx="66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155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15907" y="2065654"/>
            <a:ext cx="2114550" cy="111125"/>
          </a:xfrm>
          <a:custGeom>
            <a:avLst/>
            <a:gdLst/>
            <a:ahLst/>
            <a:cxnLst/>
            <a:rect l="l" t="t" r="r" b="b"/>
            <a:pathLst>
              <a:path w="2114550" h="111125">
                <a:moveTo>
                  <a:pt x="2097595" y="45085"/>
                </a:moveTo>
                <a:lnTo>
                  <a:pt x="2095119" y="45085"/>
                </a:lnTo>
                <a:lnTo>
                  <a:pt x="2095246" y="64135"/>
                </a:lnTo>
                <a:lnTo>
                  <a:pt x="2060071" y="64452"/>
                </a:lnTo>
                <a:lnTo>
                  <a:pt x="2010028" y="94234"/>
                </a:lnTo>
                <a:lnTo>
                  <a:pt x="2008505" y="100075"/>
                </a:lnTo>
                <a:lnTo>
                  <a:pt x="2013839" y="109220"/>
                </a:lnTo>
                <a:lnTo>
                  <a:pt x="2019681" y="110617"/>
                </a:lnTo>
                <a:lnTo>
                  <a:pt x="2024252" y="107950"/>
                </a:lnTo>
                <a:lnTo>
                  <a:pt x="2114042" y="54483"/>
                </a:lnTo>
                <a:lnTo>
                  <a:pt x="2097595" y="45085"/>
                </a:lnTo>
                <a:close/>
              </a:path>
              <a:path w="2114550" h="111125">
                <a:moveTo>
                  <a:pt x="2059812" y="45403"/>
                </a:moveTo>
                <a:lnTo>
                  <a:pt x="0" y="64008"/>
                </a:lnTo>
                <a:lnTo>
                  <a:pt x="126" y="83058"/>
                </a:lnTo>
                <a:lnTo>
                  <a:pt x="2060071" y="64452"/>
                </a:lnTo>
                <a:lnTo>
                  <a:pt x="2076293" y="54806"/>
                </a:lnTo>
                <a:lnTo>
                  <a:pt x="2059812" y="45403"/>
                </a:lnTo>
                <a:close/>
              </a:path>
              <a:path w="2114550" h="111125">
                <a:moveTo>
                  <a:pt x="2076293" y="54806"/>
                </a:moveTo>
                <a:lnTo>
                  <a:pt x="2060071" y="64452"/>
                </a:lnTo>
                <a:lnTo>
                  <a:pt x="2095246" y="64135"/>
                </a:lnTo>
                <a:lnTo>
                  <a:pt x="2095237" y="62865"/>
                </a:lnTo>
                <a:lnTo>
                  <a:pt x="2090420" y="62865"/>
                </a:lnTo>
                <a:lnTo>
                  <a:pt x="2076293" y="54806"/>
                </a:lnTo>
                <a:close/>
              </a:path>
              <a:path w="2114550" h="111125">
                <a:moveTo>
                  <a:pt x="2090293" y="46482"/>
                </a:moveTo>
                <a:lnTo>
                  <a:pt x="2076293" y="54806"/>
                </a:lnTo>
                <a:lnTo>
                  <a:pt x="2090420" y="62865"/>
                </a:lnTo>
                <a:lnTo>
                  <a:pt x="2090293" y="46482"/>
                </a:lnTo>
                <a:close/>
              </a:path>
              <a:path w="2114550" h="111125">
                <a:moveTo>
                  <a:pt x="2095128" y="46482"/>
                </a:moveTo>
                <a:lnTo>
                  <a:pt x="2090293" y="46482"/>
                </a:lnTo>
                <a:lnTo>
                  <a:pt x="2090420" y="62865"/>
                </a:lnTo>
                <a:lnTo>
                  <a:pt x="2095237" y="62865"/>
                </a:lnTo>
                <a:lnTo>
                  <a:pt x="2095128" y="46482"/>
                </a:lnTo>
                <a:close/>
              </a:path>
              <a:path w="2114550" h="111125">
                <a:moveTo>
                  <a:pt x="2095119" y="45085"/>
                </a:moveTo>
                <a:lnTo>
                  <a:pt x="2059812" y="45403"/>
                </a:lnTo>
                <a:lnTo>
                  <a:pt x="2076293" y="54806"/>
                </a:lnTo>
                <a:lnTo>
                  <a:pt x="2090293" y="46482"/>
                </a:lnTo>
                <a:lnTo>
                  <a:pt x="2095128" y="46482"/>
                </a:lnTo>
                <a:lnTo>
                  <a:pt x="2095119" y="45085"/>
                </a:lnTo>
                <a:close/>
              </a:path>
              <a:path w="2114550" h="111125">
                <a:moveTo>
                  <a:pt x="2018792" y="0"/>
                </a:moveTo>
                <a:lnTo>
                  <a:pt x="2012950" y="1650"/>
                </a:lnTo>
                <a:lnTo>
                  <a:pt x="2010283" y="6096"/>
                </a:lnTo>
                <a:lnTo>
                  <a:pt x="2007743" y="10668"/>
                </a:lnTo>
                <a:lnTo>
                  <a:pt x="2009267" y="16510"/>
                </a:lnTo>
                <a:lnTo>
                  <a:pt x="2013839" y="19177"/>
                </a:lnTo>
                <a:lnTo>
                  <a:pt x="2059812" y="45403"/>
                </a:lnTo>
                <a:lnTo>
                  <a:pt x="2097595" y="45085"/>
                </a:lnTo>
                <a:lnTo>
                  <a:pt x="2023364" y="2667"/>
                </a:lnTo>
                <a:lnTo>
                  <a:pt x="20187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6363" y="2292985"/>
            <a:ext cx="111125" cy="1470025"/>
          </a:xfrm>
          <a:custGeom>
            <a:avLst/>
            <a:gdLst/>
            <a:ahLst/>
            <a:cxnLst/>
            <a:rect l="l" t="t" r="r" b="b"/>
            <a:pathLst>
              <a:path w="111125" h="1470025">
                <a:moveTo>
                  <a:pt x="10667" y="1363852"/>
                </a:moveTo>
                <a:lnTo>
                  <a:pt x="1523" y="1369187"/>
                </a:lnTo>
                <a:lnTo>
                  <a:pt x="0" y="1375028"/>
                </a:lnTo>
                <a:lnTo>
                  <a:pt x="55371" y="1469897"/>
                </a:lnTo>
                <a:lnTo>
                  <a:pt x="66390" y="1450975"/>
                </a:lnTo>
                <a:lnTo>
                  <a:pt x="45846" y="1450975"/>
                </a:lnTo>
                <a:lnTo>
                  <a:pt x="45720" y="1415669"/>
                </a:lnTo>
                <a:lnTo>
                  <a:pt x="19050" y="1369948"/>
                </a:lnTo>
                <a:lnTo>
                  <a:pt x="16509" y="1365377"/>
                </a:lnTo>
                <a:lnTo>
                  <a:pt x="10667" y="1363852"/>
                </a:lnTo>
                <a:close/>
              </a:path>
              <a:path w="111125" h="1470025">
                <a:moveTo>
                  <a:pt x="45846" y="1415886"/>
                </a:moveTo>
                <a:lnTo>
                  <a:pt x="45846" y="1450975"/>
                </a:lnTo>
                <a:lnTo>
                  <a:pt x="64896" y="1450975"/>
                </a:lnTo>
                <a:lnTo>
                  <a:pt x="64896" y="1446148"/>
                </a:lnTo>
                <a:lnTo>
                  <a:pt x="47116" y="1446148"/>
                </a:lnTo>
                <a:lnTo>
                  <a:pt x="55308" y="1432106"/>
                </a:lnTo>
                <a:lnTo>
                  <a:pt x="45846" y="1415886"/>
                </a:lnTo>
                <a:close/>
              </a:path>
              <a:path w="111125" h="1470025">
                <a:moveTo>
                  <a:pt x="100075" y="1363852"/>
                </a:moveTo>
                <a:lnTo>
                  <a:pt x="94233" y="1365377"/>
                </a:lnTo>
                <a:lnTo>
                  <a:pt x="64896" y="1415669"/>
                </a:lnTo>
                <a:lnTo>
                  <a:pt x="64896" y="1450975"/>
                </a:lnTo>
                <a:lnTo>
                  <a:pt x="66390" y="1450975"/>
                </a:lnTo>
                <a:lnTo>
                  <a:pt x="110616" y="1375028"/>
                </a:lnTo>
                <a:lnTo>
                  <a:pt x="109092" y="1369187"/>
                </a:lnTo>
                <a:lnTo>
                  <a:pt x="104520" y="1366520"/>
                </a:lnTo>
                <a:lnTo>
                  <a:pt x="100075" y="1363852"/>
                </a:lnTo>
                <a:close/>
              </a:path>
              <a:path w="111125" h="1470025">
                <a:moveTo>
                  <a:pt x="55308" y="1432106"/>
                </a:moveTo>
                <a:lnTo>
                  <a:pt x="47116" y="1446148"/>
                </a:lnTo>
                <a:lnTo>
                  <a:pt x="63500" y="1446148"/>
                </a:lnTo>
                <a:lnTo>
                  <a:pt x="55308" y="1432106"/>
                </a:lnTo>
                <a:close/>
              </a:path>
              <a:path w="111125" h="1470025">
                <a:moveTo>
                  <a:pt x="64896" y="1415669"/>
                </a:moveTo>
                <a:lnTo>
                  <a:pt x="55308" y="1432106"/>
                </a:lnTo>
                <a:lnTo>
                  <a:pt x="63500" y="1446148"/>
                </a:lnTo>
                <a:lnTo>
                  <a:pt x="64896" y="1446148"/>
                </a:lnTo>
                <a:lnTo>
                  <a:pt x="64896" y="1415669"/>
                </a:lnTo>
                <a:close/>
              </a:path>
              <a:path w="111125" h="1470025">
                <a:moveTo>
                  <a:pt x="64896" y="0"/>
                </a:moveTo>
                <a:lnTo>
                  <a:pt x="45846" y="0"/>
                </a:lnTo>
                <a:lnTo>
                  <a:pt x="45846" y="1415886"/>
                </a:lnTo>
                <a:lnTo>
                  <a:pt x="55308" y="1432106"/>
                </a:lnTo>
                <a:lnTo>
                  <a:pt x="64770" y="1415886"/>
                </a:lnTo>
                <a:lnTo>
                  <a:pt x="648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399523" y="1759458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horizontal</a:t>
            </a:r>
            <a:r>
              <a:rPr sz="18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0029" y="3473322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vertical</a:t>
            </a:r>
            <a:r>
              <a:rPr sz="1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/>
              <a:t>Iterating </a:t>
            </a:r>
            <a:r>
              <a:rPr spc="-175"/>
              <a:t>through </a:t>
            </a:r>
            <a:r>
              <a:rPr spc="-420"/>
              <a:t>2D</a:t>
            </a:r>
            <a:r>
              <a:rPr spc="-78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68400"/>
            <a:ext cx="5154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</a:t>
            </a:r>
            <a:r>
              <a:rPr sz="32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[[1,2,3],[4,5,6]]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4120108"/>
            <a:ext cx="326390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 marR="5080" indent="-796290">
              <a:lnSpc>
                <a:spcPct val="126200"/>
              </a:lnSpc>
              <a:spcBef>
                <a:spcPts val="100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row </a:t>
            </a:r>
            <a:r>
              <a:rPr sz="3200" dirty="0">
                <a:solidFill>
                  <a:srgbClr val="FFC000"/>
                </a:solidFill>
                <a:latin typeface="Courier New"/>
                <a:cs typeface="Courier New"/>
              </a:rPr>
              <a:t>in 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A: 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(ro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w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900" y="3524199"/>
            <a:ext cx="17348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&gt;&gt;&gt; 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[1,2,3]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[4,5,6]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6759" y="3432428"/>
            <a:ext cx="2000250" cy="907415"/>
          </a:xfrm>
          <a:custGeom>
            <a:avLst/>
            <a:gdLst/>
            <a:ahLst/>
            <a:cxnLst/>
            <a:rect l="l" t="t" r="r" b="b"/>
            <a:pathLst>
              <a:path w="2000250" h="907414">
                <a:moveTo>
                  <a:pt x="73532" y="0"/>
                </a:moveTo>
                <a:lnTo>
                  <a:pt x="0" y="223520"/>
                </a:lnTo>
                <a:lnTo>
                  <a:pt x="1739899" y="795655"/>
                </a:lnTo>
                <a:lnTo>
                  <a:pt x="1703196" y="907415"/>
                </a:lnTo>
                <a:lnTo>
                  <a:pt x="2000249" y="757301"/>
                </a:lnTo>
                <a:lnTo>
                  <a:pt x="1906677" y="572135"/>
                </a:lnTo>
                <a:lnTo>
                  <a:pt x="1813433" y="572135"/>
                </a:lnTo>
                <a:lnTo>
                  <a:pt x="73532" y="0"/>
                </a:lnTo>
                <a:close/>
              </a:path>
              <a:path w="2000250" h="907414">
                <a:moveTo>
                  <a:pt x="1850136" y="460248"/>
                </a:moveTo>
                <a:lnTo>
                  <a:pt x="1813433" y="572135"/>
                </a:lnTo>
                <a:lnTo>
                  <a:pt x="1906677" y="572135"/>
                </a:lnTo>
                <a:lnTo>
                  <a:pt x="1850136" y="46024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6759" y="3432428"/>
            <a:ext cx="2000250" cy="907415"/>
          </a:xfrm>
          <a:custGeom>
            <a:avLst/>
            <a:gdLst/>
            <a:ahLst/>
            <a:cxnLst/>
            <a:rect l="l" t="t" r="r" b="b"/>
            <a:pathLst>
              <a:path w="2000250" h="907414">
                <a:moveTo>
                  <a:pt x="73532" y="0"/>
                </a:moveTo>
                <a:lnTo>
                  <a:pt x="1813433" y="572135"/>
                </a:lnTo>
                <a:lnTo>
                  <a:pt x="1850136" y="460248"/>
                </a:lnTo>
                <a:lnTo>
                  <a:pt x="2000249" y="757301"/>
                </a:lnTo>
                <a:lnTo>
                  <a:pt x="1703196" y="907415"/>
                </a:lnTo>
                <a:lnTo>
                  <a:pt x="1739899" y="795655"/>
                </a:lnTo>
                <a:lnTo>
                  <a:pt x="0" y="223520"/>
                </a:lnTo>
                <a:lnTo>
                  <a:pt x="73532" y="0"/>
                </a:lnTo>
                <a:close/>
              </a:path>
            </a:pathLst>
          </a:custGeom>
          <a:ln w="15874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2751" y="4546980"/>
            <a:ext cx="2031364" cy="799465"/>
          </a:xfrm>
          <a:custGeom>
            <a:avLst/>
            <a:gdLst/>
            <a:ahLst/>
            <a:cxnLst/>
            <a:rect l="l" t="t" r="r" b="b"/>
            <a:pathLst>
              <a:path w="2031365" h="799464">
                <a:moveTo>
                  <a:pt x="1744218" y="0"/>
                </a:moveTo>
                <a:lnTo>
                  <a:pt x="1773554" y="113919"/>
                </a:lnTo>
                <a:lnTo>
                  <a:pt x="0" y="571373"/>
                </a:lnTo>
                <a:lnTo>
                  <a:pt x="58800" y="799211"/>
                </a:lnTo>
                <a:lnTo>
                  <a:pt x="1832355" y="341757"/>
                </a:lnTo>
                <a:lnTo>
                  <a:pt x="1928923" y="341757"/>
                </a:lnTo>
                <a:lnTo>
                  <a:pt x="2030856" y="169037"/>
                </a:lnTo>
                <a:lnTo>
                  <a:pt x="1744218" y="0"/>
                </a:lnTo>
                <a:close/>
              </a:path>
              <a:path w="2031365" h="799464">
                <a:moveTo>
                  <a:pt x="1928923" y="341757"/>
                </a:moveTo>
                <a:lnTo>
                  <a:pt x="1832355" y="341757"/>
                </a:lnTo>
                <a:lnTo>
                  <a:pt x="1861693" y="455676"/>
                </a:lnTo>
                <a:lnTo>
                  <a:pt x="1928923" y="34175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2751" y="4546980"/>
            <a:ext cx="2031364" cy="799465"/>
          </a:xfrm>
          <a:custGeom>
            <a:avLst/>
            <a:gdLst/>
            <a:ahLst/>
            <a:cxnLst/>
            <a:rect l="l" t="t" r="r" b="b"/>
            <a:pathLst>
              <a:path w="2031365" h="799464">
                <a:moveTo>
                  <a:pt x="0" y="571373"/>
                </a:moveTo>
                <a:lnTo>
                  <a:pt x="1773554" y="113919"/>
                </a:lnTo>
                <a:lnTo>
                  <a:pt x="1744218" y="0"/>
                </a:lnTo>
                <a:lnTo>
                  <a:pt x="2030856" y="169037"/>
                </a:lnTo>
                <a:lnTo>
                  <a:pt x="1861693" y="455676"/>
                </a:lnTo>
                <a:lnTo>
                  <a:pt x="1832355" y="341757"/>
                </a:lnTo>
                <a:lnTo>
                  <a:pt x="58800" y="799211"/>
                </a:lnTo>
                <a:lnTo>
                  <a:pt x="0" y="571373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9426" y="124396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1 2</a:t>
            </a:r>
            <a:r>
              <a:rPr sz="3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9426" y="1792681"/>
            <a:ext cx="1397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4 5</a:t>
            </a:r>
            <a:r>
              <a:rPr sz="3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5271" y="537718"/>
            <a:ext cx="291655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3800" spc="-2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13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1871" y="1591437"/>
            <a:ext cx="757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8950" y="1716151"/>
            <a:ext cx="1514475" cy="333375"/>
          </a:xfrm>
          <a:custGeom>
            <a:avLst/>
            <a:gdLst/>
            <a:ahLst/>
            <a:cxnLst/>
            <a:rect l="l" t="t" r="r" b="b"/>
            <a:pathLst>
              <a:path w="1514475" h="333375">
                <a:moveTo>
                  <a:pt x="1514475" y="0"/>
                </a:moveTo>
                <a:lnTo>
                  <a:pt x="1512290" y="64898"/>
                </a:lnTo>
                <a:lnTo>
                  <a:pt x="1506331" y="117903"/>
                </a:lnTo>
                <a:lnTo>
                  <a:pt x="1497490" y="153644"/>
                </a:lnTo>
                <a:lnTo>
                  <a:pt x="1486662" y="166750"/>
                </a:lnTo>
                <a:lnTo>
                  <a:pt x="784987" y="166750"/>
                </a:lnTo>
                <a:lnTo>
                  <a:pt x="774158" y="179855"/>
                </a:lnTo>
                <a:lnTo>
                  <a:pt x="765317" y="215582"/>
                </a:lnTo>
                <a:lnTo>
                  <a:pt x="759358" y="268549"/>
                </a:lnTo>
                <a:lnTo>
                  <a:pt x="757174" y="333375"/>
                </a:lnTo>
                <a:lnTo>
                  <a:pt x="755009" y="268549"/>
                </a:lnTo>
                <a:lnTo>
                  <a:pt x="749093" y="215582"/>
                </a:lnTo>
                <a:lnTo>
                  <a:pt x="740296" y="179855"/>
                </a:lnTo>
                <a:lnTo>
                  <a:pt x="729488" y="166750"/>
                </a:lnTo>
                <a:lnTo>
                  <a:pt x="27812" y="166750"/>
                </a:lnTo>
                <a:lnTo>
                  <a:pt x="16984" y="153644"/>
                </a:lnTo>
                <a:lnTo>
                  <a:pt x="8143" y="117903"/>
                </a:lnTo>
                <a:lnTo>
                  <a:pt x="2184" y="64898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6975" y="1716151"/>
            <a:ext cx="1524000" cy="333375"/>
          </a:xfrm>
          <a:custGeom>
            <a:avLst/>
            <a:gdLst/>
            <a:ahLst/>
            <a:cxnLst/>
            <a:rect l="l" t="t" r="r" b="b"/>
            <a:pathLst>
              <a:path w="1524000" h="333375">
                <a:moveTo>
                  <a:pt x="1524000" y="0"/>
                </a:moveTo>
                <a:lnTo>
                  <a:pt x="1521815" y="64898"/>
                </a:lnTo>
                <a:lnTo>
                  <a:pt x="1515856" y="117903"/>
                </a:lnTo>
                <a:lnTo>
                  <a:pt x="1507015" y="153644"/>
                </a:lnTo>
                <a:lnTo>
                  <a:pt x="1496187" y="166750"/>
                </a:lnTo>
                <a:lnTo>
                  <a:pt x="789813" y="166750"/>
                </a:lnTo>
                <a:lnTo>
                  <a:pt x="778984" y="179855"/>
                </a:lnTo>
                <a:lnTo>
                  <a:pt x="770143" y="215582"/>
                </a:lnTo>
                <a:lnTo>
                  <a:pt x="764184" y="268549"/>
                </a:lnTo>
                <a:lnTo>
                  <a:pt x="762000" y="333375"/>
                </a:lnTo>
                <a:lnTo>
                  <a:pt x="759815" y="268549"/>
                </a:lnTo>
                <a:lnTo>
                  <a:pt x="753856" y="215582"/>
                </a:lnTo>
                <a:lnTo>
                  <a:pt x="745015" y="179855"/>
                </a:lnTo>
                <a:lnTo>
                  <a:pt x="734187" y="166750"/>
                </a:lnTo>
                <a:lnTo>
                  <a:pt x="27812" y="166750"/>
                </a:lnTo>
                <a:lnTo>
                  <a:pt x="16984" y="153644"/>
                </a:lnTo>
                <a:lnTo>
                  <a:pt x="8143" y="117903"/>
                </a:lnTo>
                <a:lnTo>
                  <a:pt x="2184" y="64898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1451" y="2008123"/>
            <a:ext cx="5645150" cy="151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6439">
              <a:lnSpc>
                <a:spcPct val="100000"/>
              </a:lnSpc>
              <a:spcBef>
                <a:spcPts val="100"/>
              </a:spcBef>
              <a:tabLst>
                <a:tab pos="3968115" algn="l"/>
              </a:tabLst>
            </a:pPr>
            <a:r>
              <a:rPr sz="2400" i="1" spc="-125" dirty="0">
                <a:latin typeface="Arial"/>
                <a:cs typeface="Arial"/>
              </a:rPr>
              <a:t>0	</a:t>
            </a:r>
            <a:r>
              <a:rPr sz="3600" i="1" spc="-187" baseline="2314" dirty="0">
                <a:latin typeface="Arial"/>
                <a:cs typeface="Arial"/>
              </a:rPr>
              <a:t>1 </a:t>
            </a:r>
            <a:endParaRPr sz="3600" baseline="2314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in</a:t>
            </a:r>
            <a:r>
              <a:rPr sz="3200" spc="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range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(A)):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(A[i])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/>
              <a:t>Iterating </a:t>
            </a:r>
            <a:r>
              <a:rPr spc="-175"/>
              <a:t>through </a:t>
            </a:r>
            <a:r>
              <a:rPr spc="-420"/>
              <a:t>2D</a:t>
            </a:r>
            <a:r>
              <a:rPr spc="-78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2900546"/>
            <a:ext cx="7173595" cy="24968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</a:t>
            </a:r>
            <a:r>
              <a:rPr sz="32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[[1,2,3],[4,5,6]]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i </a:t>
            </a:r>
            <a:r>
              <a:rPr sz="3200" dirty="0">
                <a:solidFill>
                  <a:srgbClr val="FFC000"/>
                </a:solidFill>
                <a:latin typeface="Courier New"/>
                <a:cs typeface="Courier New"/>
              </a:rPr>
              <a:t>in</a:t>
            </a:r>
            <a:r>
              <a:rPr sz="3200" spc="-1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/>
                <a:cs typeface="Courier New"/>
              </a:rPr>
              <a:t>range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200" dirty="0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(A)):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j </a:t>
            </a: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in</a:t>
            </a:r>
            <a:r>
              <a:rPr sz="3200" spc="1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range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(A[i])):</a:t>
            </a:r>
            <a:endParaRPr sz="320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  <a:spcBef>
                <a:spcPts val="106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(A[i][j])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1172971"/>
            <a:ext cx="11101705" cy="19951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0520" marR="5080" indent="-337820" algn="just">
              <a:lnSpc>
                <a:spcPct val="90000"/>
              </a:lnSpc>
              <a:spcBef>
                <a:spcPts val="484"/>
              </a:spcBef>
              <a:buChar char="•"/>
              <a:tabLst>
                <a:tab pos="351155" algn="l"/>
              </a:tabLst>
            </a:pP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since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2D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list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elements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3200" i="1" spc="-55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sz="3200" i="1" spc="-155" dirty="0">
                <a:solidFill>
                  <a:srgbClr val="FF0000"/>
                </a:solidFill>
                <a:latin typeface="Trebuchet MS"/>
                <a:cs typeface="Trebuchet MS"/>
              </a:rPr>
              <a:t>indices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270" dirty="0">
                <a:solidFill>
                  <a:srgbClr val="404040"/>
                </a:solidFill>
                <a:latin typeface="Arial"/>
                <a:cs typeface="Arial"/>
              </a:rPr>
              <a:t>access </a:t>
            </a:r>
            <a:r>
              <a:rPr sz="3200" spc="-55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3200" spc="-4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sequentially 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indices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loops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3200" i="1" spc="-6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3200" i="1" spc="-2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200" i="1" spc="-2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45" dirty="0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r>
              <a:rPr sz="3200" i="1" spc="-2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nested  </a:t>
            </a:r>
            <a:r>
              <a:rPr sz="3200" i="1" spc="-165" dirty="0">
                <a:solidFill>
                  <a:srgbClr val="FF0000"/>
                </a:solidFill>
                <a:latin typeface="Trebuchet MS"/>
                <a:cs typeface="Trebuchet MS"/>
              </a:rPr>
              <a:t>inside </a:t>
            </a:r>
            <a:r>
              <a:rPr sz="3200" i="1" spc="-19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3200" i="1" spc="-155" dirty="0">
                <a:solidFill>
                  <a:srgbClr val="FF0000"/>
                </a:solidFill>
                <a:latin typeface="Trebuchet MS"/>
                <a:cs typeface="Trebuchet MS"/>
              </a:rPr>
              <a:t>another </a:t>
            </a:r>
            <a:r>
              <a:rPr sz="3200" i="1" spc="-22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200" i="1" spc="-4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35" dirty="0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R="487045" algn="r">
              <a:lnSpc>
                <a:spcPct val="100000"/>
              </a:lnSpc>
              <a:spcBef>
                <a:spcPts val="1395"/>
              </a:spcBef>
            </a:pP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&gt;&gt;&gt;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5584" y="3143504"/>
            <a:ext cx="23876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43925" y="4005198"/>
            <a:ext cx="1190625" cy="866775"/>
          </a:xfrm>
          <a:custGeom>
            <a:avLst/>
            <a:gdLst/>
            <a:ahLst/>
            <a:cxnLst/>
            <a:rect l="l" t="t" r="r" b="b"/>
            <a:pathLst>
              <a:path w="1190625" h="866775">
                <a:moveTo>
                  <a:pt x="757174" y="0"/>
                </a:moveTo>
                <a:lnTo>
                  <a:pt x="757174" y="216788"/>
                </a:lnTo>
                <a:lnTo>
                  <a:pt x="0" y="216788"/>
                </a:lnTo>
                <a:lnTo>
                  <a:pt x="0" y="650113"/>
                </a:lnTo>
                <a:lnTo>
                  <a:pt x="757174" y="650113"/>
                </a:lnTo>
                <a:lnTo>
                  <a:pt x="757174" y="866775"/>
                </a:lnTo>
                <a:lnTo>
                  <a:pt x="1190625" y="433450"/>
                </a:lnTo>
                <a:lnTo>
                  <a:pt x="75717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3925" y="4005198"/>
            <a:ext cx="1190625" cy="866775"/>
          </a:xfrm>
          <a:custGeom>
            <a:avLst/>
            <a:gdLst/>
            <a:ahLst/>
            <a:cxnLst/>
            <a:rect l="l" t="t" r="r" b="b"/>
            <a:pathLst>
              <a:path w="1190625" h="866775">
                <a:moveTo>
                  <a:pt x="0" y="216788"/>
                </a:moveTo>
                <a:lnTo>
                  <a:pt x="757174" y="216788"/>
                </a:lnTo>
                <a:lnTo>
                  <a:pt x="757174" y="0"/>
                </a:lnTo>
                <a:lnTo>
                  <a:pt x="1190625" y="433450"/>
                </a:lnTo>
                <a:lnTo>
                  <a:pt x="757174" y="866775"/>
                </a:lnTo>
                <a:lnTo>
                  <a:pt x="757174" y="650113"/>
                </a:lnTo>
                <a:lnTo>
                  <a:pt x="0" y="650113"/>
                </a:lnTo>
                <a:lnTo>
                  <a:pt x="0" y="216788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/>
              <a:t>Iterating </a:t>
            </a:r>
            <a:r>
              <a:rPr spc="-175"/>
              <a:t>through </a:t>
            </a:r>
            <a:r>
              <a:rPr spc="-420"/>
              <a:t>2D</a:t>
            </a:r>
            <a:r>
              <a:rPr spc="-78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3254136"/>
            <a:ext cx="7173595" cy="24999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</a:t>
            </a:r>
            <a:r>
              <a:rPr sz="32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[[1,2,3],[4,5,6]]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in</a:t>
            </a:r>
            <a:r>
              <a:rPr sz="3200" spc="1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range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(A)):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j </a:t>
            </a: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in</a:t>
            </a:r>
            <a:r>
              <a:rPr sz="3200" spc="1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range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len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(A[i])):</a:t>
            </a:r>
            <a:endParaRPr sz="320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  <a:spcBef>
                <a:spcPts val="107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(A[i][j])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9986" y="3078606"/>
            <a:ext cx="66548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&gt;&gt;&gt;  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3925" y="4005198"/>
            <a:ext cx="1190625" cy="866775"/>
          </a:xfrm>
          <a:custGeom>
            <a:avLst/>
            <a:gdLst/>
            <a:ahLst/>
            <a:cxnLst/>
            <a:rect l="l" t="t" r="r" b="b"/>
            <a:pathLst>
              <a:path w="1190625" h="866775">
                <a:moveTo>
                  <a:pt x="757174" y="0"/>
                </a:moveTo>
                <a:lnTo>
                  <a:pt x="757174" y="216788"/>
                </a:lnTo>
                <a:lnTo>
                  <a:pt x="0" y="216788"/>
                </a:lnTo>
                <a:lnTo>
                  <a:pt x="0" y="650113"/>
                </a:lnTo>
                <a:lnTo>
                  <a:pt x="757174" y="650113"/>
                </a:lnTo>
                <a:lnTo>
                  <a:pt x="757174" y="866775"/>
                </a:lnTo>
                <a:lnTo>
                  <a:pt x="1190625" y="433450"/>
                </a:lnTo>
                <a:lnTo>
                  <a:pt x="75717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3925" y="4005198"/>
            <a:ext cx="1190625" cy="866775"/>
          </a:xfrm>
          <a:custGeom>
            <a:avLst/>
            <a:gdLst/>
            <a:ahLst/>
            <a:cxnLst/>
            <a:rect l="l" t="t" r="r" b="b"/>
            <a:pathLst>
              <a:path w="1190625" h="866775">
                <a:moveTo>
                  <a:pt x="0" y="216788"/>
                </a:moveTo>
                <a:lnTo>
                  <a:pt x="757174" y="216788"/>
                </a:lnTo>
                <a:lnTo>
                  <a:pt x="757174" y="0"/>
                </a:lnTo>
                <a:lnTo>
                  <a:pt x="1190625" y="433450"/>
                </a:lnTo>
                <a:lnTo>
                  <a:pt x="757174" y="866775"/>
                </a:lnTo>
                <a:lnTo>
                  <a:pt x="757174" y="650113"/>
                </a:lnTo>
                <a:lnTo>
                  <a:pt x="0" y="650113"/>
                </a:lnTo>
                <a:lnTo>
                  <a:pt x="0" y="216788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9108" y="1622552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(0,0) (0,1)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(0,2)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9108" y="2171191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(1,0) (1,1)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(1,2)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8832" y="1791716"/>
            <a:ext cx="757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3877" y="1956054"/>
            <a:ext cx="1022350" cy="300355"/>
          </a:xfrm>
          <a:custGeom>
            <a:avLst/>
            <a:gdLst/>
            <a:ahLst/>
            <a:cxnLst/>
            <a:rect l="l" t="t" r="r" b="b"/>
            <a:pathLst>
              <a:path w="1022350" h="300355">
                <a:moveTo>
                  <a:pt x="872109" y="0"/>
                </a:moveTo>
                <a:lnTo>
                  <a:pt x="872109" y="75057"/>
                </a:lnTo>
                <a:lnTo>
                  <a:pt x="0" y="75057"/>
                </a:lnTo>
                <a:lnTo>
                  <a:pt x="0" y="225044"/>
                </a:lnTo>
                <a:lnTo>
                  <a:pt x="872109" y="225044"/>
                </a:lnTo>
                <a:lnTo>
                  <a:pt x="872109" y="300100"/>
                </a:lnTo>
                <a:lnTo>
                  <a:pt x="1022096" y="150113"/>
                </a:lnTo>
                <a:lnTo>
                  <a:pt x="8721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3877" y="1956054"/>
            <a:ext cx="1022350" cy="300355"/>
          </a:xfrm>
          <a:custGeom>
            <a:avLst/>
            <a:gdLst/>
            <a:ahLst/>
            <a:cxnLst/>
            <a:rect l="l" t="t" r="r" b="b"/>
            <a:pathLst>
              <a:path w="1022350" h="300355">
                <a:moveTo>
                  <a:pt x="872109" y="300100"/>
                </a:moveTo>
                <a:lnTo>
                  <a:pt x="872109" y="225044"/>
                </a:lnTo>
                <a:lnTo>
                  <a:pt x="0" y="225044"/>
                </a:lnTo>
                <a:lnTo>
                  <a:pt x="0" y="75057"/>
                </a:lnTo>
                <a:lnTo>
                  <a:pt x="872109" y="75057"/>
                </a:lnTo>
                <a:lnTo>
                  <a:pt x="872109" y="0"/>
                </a:lnTo>
                <a:lnTo>
                  <a:pt x="1022096" y="150113"/>
                </a:lnTo>
                <a:lnTo>
                  <a:pt x="872109" y="30010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3600" y="1499996"/>
            <a:ext cx="744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indices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7839" y="1444244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1 2</a:t>
            </a:r>
            <a:r>
              <a:rPr sz="3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7839" y="1992884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4 5</a:t>
            </a:r>
            <a:r>
              <a:rPr sz="3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3558" y="738378"/>
            <a:ext cx="884555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1120" algn="l"/>
              </a:tabLst>
            </a:pP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3800" spc="-20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	[</a:t>
            </a:r>
            <a:r>
              <a:rPr sz="13800" spc="40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13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0208" y="1791716"/>
            <a:ext cx="757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/>
              <a:t>Iterating </a:t>
            </a:r>
            <a:r>
              <a:rPr spc="-175"/>
              <a:t>through </a:t>
            </a:r>
            <a:r>
              <a:rPr spc="-420"/>
              <a:t>2D</a:t>
            </a:r>
            <a:r>
              <a:rPr spc="-78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3254136"/>
            <a:ext cx="5463540" cy="24999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 =</a:t>
            </a:r>
            <a:r>
              <a:rPr sz="32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[[1,2,3],[4,5,6]]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row </a:t>
            </a:r>
            <a:r>
              <a:rPr sz="3200" dirty="0">
                <a:solidFill>
                  <a:srgbClr val="FFC000"/>
                </a:solidFill>
                <a:latin typeface="Courier New"/>
                <a:cs typeface="Courier New"/>
              </a:rPr>
              <a:t>in 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A:</a:t>
            </a:r>
            <a:endParaRPr sz="3200">
              <a:latin typeface="Courier New"/>
              <a:cs typeface="Courier New"/>
            </a:endParaRPr>
          </a:p>
          <a:p>
            <a:pPr marL="1722755" marR="5080" indent="-914400">
              <a:lnSpc>
                <a:spcPts val="4910"/>
              </a:lnSpc>
              <a:spcBef>
                <a:spcPts val="280"/>
              </a:spcBef>
            </a:pP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for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element </a:t>
            </a:r>
            <a:r>
              <a:rPr sz="3200" spc="-5" dirty="0">
                <a:solidFill>
                  <a:srgbClr val="FFC000"/>
                </a:solidFill>
                <a:latin typeface="Courier New"/>
                <a:cs typeface="Courier New"/>
              </a:rPr>
              <a:t>in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row: 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(element)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13950" y="3088004"/>
            <a:ext cx="66548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&gt;&gt;&gt;  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9570" y="4071873"/>
            <a:ext cx="1190625" cy="866775"/>
          </a:xfrm>
          <a:custGeom>
            <a:avLst/>
            <a:gdLst/>
            <a:ahLst/>
            <a:cxnLst/>
            <a:rect l="l" t="t" r="r" b="b"/>
            <a:pathLst>
              <a:path w="1190625" h="866775">
                <a:moveTo>
                  <a:pt x="757301" y="0"/>
                </a:moveTo>
                <a:lnTo>
                  <a:pt x="757301" y="216788"/>
                </a:lnTo>
                <a:lnTo>
                  <a:pt x="0" y="216788"/>
                </a:lnTo>
                <a:lnTo>
                  <a:pt x="0" y="650113"/>
                </a:lnTo>
                <a:lnTo>
                  <a:pt x="757301" y="650113"/>
                </a:lnTo>
                <a:lnTo>
                  <a:pt x="757301" y="866775"/>
                </a:lnTo>
                <a:lnTo>
                  <a:pt x="1190625" y="433450"/>
                </a:lnTo>
                <a:lnTo>
                  <a:pt x="757301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9570" y="4071873"/>
            <a:ext cx="1190625" cy="866775"/>
          </a:xfrm>
          <a:custGeom>
            <a:avLst/>
            <a:gdLst/>
            <a:ahLst/>
            <a:cxnLst/>
            <a:rect l="l" t="t" r="r" b="b"/>
            <a:pathLst>
              <a:path w="1190625" h="866775">
                <a:moveTo>
                  <a:pt x="0" y="216788"/>
                </a:moveTo>
                <a:lnTo>
                  <a:pt x="757301" y="216788"/>
                </a:lnTo>
                <a:lnTo>
                  <a:pt x="757301" y="0"/>
                </a:lnTo>
                <a:lnTo>
                  <a:pt x="1190625" y="433450"/>
                </a:lnTo>
                <a:lnTo>
                  <a:pt x="757301" y="866775"/>
                </a:lnTo>
                <a:lnTo>
                  <a:pt x="757301" y="650113"/>
                </a:lnTo>
                <a:lnTo>
                  <a:pt x="0" y="650113"/>
                </a:lnTo>
                <a:lnTo>
                  <a:pt x="0" y="216788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7839" y="1506092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1 2</a:t>
            </a:r>
            <a:r>
              <a:rPr sz="3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7839" y="2054809"/>
            <a:ext cx="1397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4 5</a:t>
            </a:r>
            <a:r>
              <a:rPr sz="3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/>
                <a:cs typeface="Courier New"/>
              </a:rPr>
              <a:t>6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3558" y="799845"/>
            <a:ext cx="291655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13800" spc="-2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80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13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208" y="1853564"/>
            <a:ext cx="757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32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4630" y="1634998"/>
            <a:ext cx="651065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5" dirty="0">
                <a:solidFill>
                  <a:srgbClr val="FF0000"/>
                </a:solidFill>
                <a:latin typeface="Trebuchet MS"/>
                <a:cs typeface="Trebuchet MS"/>
              </a:rPr>
              <a:t>task </a:t>
            </a:r>
            <a:r>
              <a:rPr sz="2200" i="1" spc="-15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200" i="1" spc="-2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25" dirty="0">
                <a:solidFill>
                  <a:srgbClr val="FF0000"/>
                </a:solidFill>
                <a:latin typeface="Trebuchet MS"/>
                <a:cs typeface="Trebuchet MS"/>
              </a:rPr>
              <a:t>today: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i="1" spc="-130" dirty="0">
                <a:solidFill>
                  <a:srgbClr val="FF0000"/>
                </a:solidFill>
                <a:latin typeface="Trebuchet MS"/>
                <a:cs typeface="Trebuchet MS"/>
              </a:rPr>
              <a:t>visualize </a:t>
            </a:r>
            <a:r>
              <a:rPr sz="2200" i="1" spc="-140" dirty="0">
                <a:solidFill>
                  <a:srgbClr val="FF0000"/>
                </a:solidFill>
                <a:latin typeface="Trebuchet MS"/>
                <a:cs typeface="Trebuchet MS"/>
              </a:rPr>
              <a:t>the execution of </a:t>
            </a:r>
            <a:r>
              <a:rPr sz="2200" i="1" spc="-125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code </a:t>
            </a:r>
            <a:r>
              <a:rPr sz="2200" i="1" spc="-75" dirty="0">
                <a:solidFill>
                  <a:srgbClr val="FF0000"/>
                </a:solidFill>
                <a:latin typeface="Trebuchet MS"/>
                <a:cs typeface="Trebuchet MS"/>
              </a:rPr>
              <a:t>using</a:t>
            </a:r>
            <a:r>
              <a:rPr sz="2200" i="1" spc="-4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40" dirty="0">
                <a:solidFill>
                  <a:srgbClr val="FF0000"/>
                </a:solidFill>
                <a:latin typeface="Trebuchet MS"/>
                <a:cs typeface="Trebuchet MS"/>
              </a:rPr>
              <a:t>pythontutor.com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i="1" spc="-7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200" i="1" spc="-150" dirty="0">
                <a:solidFill>
                  <a:srgbClr val="FF0000"/>
                </a:solidFill>
                <a:latin typeface="Trebuchet MS"/>
                <a:cs typeface="Trebuchet MS"/>
              </a:rPr>
              <a:t>try </a:t>
            </a:r>
            <a:r>
              <a:rPr sz="2200" i="1" spc="-13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understand </a:t>
            </a:r>
            <a:r>
              <a:rPr sz="2200" i="1" spc="-125" dirty="0">
                <a:solidFill>
                  <a:srgbClr val="FF0000"/>
                </a:solidFill>
                <a:latin typeface="Trebuchet MS"/>
                <a:cs typeface="Trebuchet MS"/>
              </a:rPr>
              <a:t>what’s </a:t>
            </a:r>
            <a:r>
              <a:rPr sz="2200" i="1" spc="-55" dirty="0">
                <a:solidFill>
                  <a:srgbClr val="FF0000"/>
                </a:solidFill>
                <a:latin typeface="Trebuchet MS"/>
                <a:cs typeface="Trebuchet MS"/>
              </a:rPr>
              <a:t>going</a:t>
            </a:r>
            <a:r>
              <a:rPr sz="2200" i="1" spc="-4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620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/>
              <a:t>Uses </a:t>
            </a:r>
            <a:r>
              <a:rPr spc="-60"/>
              <a:t>of </a:t>
            </a:r>
            <a:r>
              <a:rPr spc="-420"/>
              <a:t>2D</a:t>
            </a:r>
            <a:r>
              <a:rPr spc="-55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32003" y="980947"/>
            <a:ext cx="11360150" cy="490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ts val="3454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real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world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tasks,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i="1" spc="-140" dirty="0">
                <a:solidFill>
                  <a:srgbClr val="FF0000"/>
                </a:solidFill>
                <a:latin typeface="Trebuchet MS"/>
                <a:cs typeface="Trebuchet MS"/>
              </a:rPr>
              <a:t>data</a:t>
            </a:r>
            <a:r>
              <a:rPr sz="3200" i="1" spc="-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form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i="1" spc="-155" dirty="0">
                <a:solidFill>
                  <a:srgbClr val="FF0000"/>
                </a:solidFill>
                <a:latin typeface="Trebuchet MS"/>
                <a:cs typeface="Trebuchet MS"/>
              </a:rPr>
              <a:t>rectangular</a:t>
            </a:r>
            <a:r>
              <a:rPr sz="3200" i="1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tables</a:t>
            </a:r>
            <a:endParaRPr sz="3200">
              <a:latin typeface="Trebuchet MS"/>
              <a:cs typeface="Trebuchet MS"/>
            </a:endParaRPr>
          </a:p>
          <a:p>
            <a:pPr marL="350520">
              <a:lnSpc>
                <a:spcPts val="3454"/>
              </a:lnSpc>
            </a:pP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consisting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i="1" spc="-200" dirty="0">
                <a:solidFill>
                  <a:srgbClr val="FF0000"/>
                </a:solidFill>
                <a:latin typeface="Trebuchet MS"/>
                <a:cs typeface="Trebuchet MS"/>
              </a:rPr>
              <a:t>cells</a:t>
            </a:r>
            <a:endParaRPr sz="3200">
              <a:latin typeface="Trebuchet MS"/>
              <a:cs typeface="Trebuchet MS"/>
            </a:endParaRPr>
          </a:p>
          <a:p>
            <a:pPr marL="350520" marR="426084" indent="-337820">
              <a:lnSpc>
                <a:spcPts val="3070"/>
              </a:lnSpc>
              <a:spcBef>
                <a:spcPts val="138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python </a:t>
            </a:r>
            <a:r>
              <a:rPr sz="3200" spc="-2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any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other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programming 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language, </a:t>
            </a:r>
            <a:r>
              <a:rPr sz="3200" spc="-250" dirty="0">
                <a:solidFill>
                  <a:srgbClr val="404040"/>
                </a:solidFill>
                <a:latin typeface="Arial"/>
                <a:cs typeface="Arial"/>
              </a:rPr>
              <a:t>2D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lists</a:t>
            </a:r>
            <a:r>
              <a:rPr sz="3200" spc="-6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be 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imitate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tables</a:t>
            </a:r>
            <a:r>
              <a:rPr sz="3200" spc="-4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easily</a:t>
            </a:r>
            <a:endParaRPr sz="3200">
              <a:latin typeface="Arial"/>
              <a:cs typeface="Arial"/>
            </a:endParaRPr>
          </a:p>
          <a:p>
            <a:pPr marL="350520" marR="69850" indent="-337820">
              <a:lnSpc>
                <a:spcPts val="3070"/>
              </a:lnSpc>
              <a:spcBef>
                <a:spcPts val="139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think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scenario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where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python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script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404040"/>
                </a:solidFill>
                <a:latin typeface="Arial"/>
                <a:cs typeface="Arial"/>
              </a:rPr>
              <a:t>needs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marks 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obtained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5 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students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5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3200" spc="-4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subjects</a:t>
            </a:r>
            <a:endParaRPr sz="3200">
              <a:latin typeface="Arial"/>
              <a:cs typeface="Arial"/>
            </a:endParaRPr>
          </a:p>
          <a:p>
            <a:pPr marL="350520" marR="343535" indent="-337820">
              <a:lnSpc>
                <a:spcPts val="3070"/>
              </a:lnSpc>
              <a:spcBef>
                <a:spcPts val="14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just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variables </a:t>
            </a: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like </a:t>
            </a:r>
            <a:r>
              <a:rPr sz="3200" i="1" spc="-150" dirty="0">
                <a:solidFill>
                  <a:srgbClr val="404040"/>
                </a:solidFill>
                <a:latin typeface="Trebuchet MS"/>
                <a:cs typeface="Trebuchet MS"/>
              </a:rPr>
              <a:t>studentName_subjectName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would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be 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ridiculous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20" dirty="0">
                <a:solidFill>
                  <a:srgbClr val="404040"/>
                </a:solidFill>
                <a:latin typeface="Arial"/>
                <a:cs typeface="Arial"/>
              </a:rPr>
              <a:t>useless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since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1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r>
              <a:rPr sz="32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807720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john_maths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88</a:t>
            </a:r>
            <a:endParaRPr sz="32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640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john_science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32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78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37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/>
              <a:t>Last</a:t>
            </a:r>
            <a:r>
              <a:rPr spc="-430"/>
              <a:t> </a:t>
            </a:r>
            <a:r>
              <a:rPr spc="-295"/>
              <a:t>week</a:t>
            </a:r>
            <a:endParaRPr spc="-295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6953884" cy="634148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55" dirty="0">
                <a:solidFill>
                  <a:srgbClr val="404040"/>
                </a:solidFill>
                <a:latin typeface="Trebuchet MS"/>
                <a:cs typeface="Trebuchet MS"/>
              </a:rPr>
              <a:t>Dictionaries </a:t>
            </a:r>
            <a:r>
              <a:rPr sz="3200" i="1" spc="-9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3200" i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404040"/>
                </a:solidFill>
                <a:latin typeface="Trebuchet MS"/>
                <a:cs typeface="Trebuchet MS"/>
              </a:rPr>
              <a:t>Sets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620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/>
              <a:t>Uses </a:t>
            </a:r>
            <a:r>
              <a:rPr spc="-60"/>
              <a:t>of </a:t>
            </a:r>
            <a:r>
              <a:rPr spc="-420"/>
              <a:t>2D</a:t>
            </a:r>
            <a:r>
              <a:rPr spc="-55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pc="-130"/>
              <a:t>use </a:t>
            </a:r>
            <a:r>
              <a:rPr spc="-195"/>
              <a:t>lists</a:t>
            </a:r>
            <a:r>
              <a:rPr spc="-350"/>
              <a:t> </a:t>
            </a:r>
            <a:r>
              <a:rPr spc="-135"/>
              <a:t>!!</a:t>
            </a:r>
          </a:p>
          <a:p>
            <a:pPr marL="12700" marR="5080">
              <a:lnSpc>
                <a:spcPts val="4860"/>
              </a:lnSpc>
              <a:spcBef>
                <a:spcPts val="250"/>
              </a:spcBef>
            </a:pPr>
            <a:r>
              <a:rPr i="0" spc="-5">
                <a:latin typeface="Courier New"/>
                <a:cs typeface="Courier New"/>
              </a:rPr>
              <a:t>students </a:t>
            </a:r>
            <a:r>
              <a:rPr i="0">
                <a:latin typeface="Courier New"/>
                <a:cs typeface="Courier New"/>
              </a:rPr>
              <a:t>= [</a:t>
            </a:r>
            <a:r>
              <a:rPr i="0">
                <a:solidFill>
                  <a:srgbClr val="00AF50"/>
                </a:solidFill>
                <a:latin typeface="Courier New"/>
                <a:cs typeface="Courier New"/>
              </a:rPr>
              <a:t>‘john’</a:t>
            </a:r>
            <a:r>
              <a:rPr i="0">
                <a:latin typeface="Courier New"/>
                <a:cs typeface="Courier New"/>
              </a:rPr>
              <a:t>,</a:t>
            </a:r>
            <a:r>
              <a:rPr i="0">
                <a:solidFill>
                  <a:srgbClr val="00AF50"/>
                </a:solidFill>
                <a:latin typeface="Courier New"/>
                <a:cs typeface="Courier New"/>
              </a:rPr>
              <a:t>’sam’</a:t>
            </a:r>
            <a:r>
              <a:rPr i="0">
                <a:latin typeface="Courier New"/>
                <a:cs typeface="Courier New"/>
              </a:rPr>
              <a:t>,</a:t>
            </a:r>
            <a:r>
              <a:rPr i="0">
                <a:solidFill>
                  <a:srgbClr val="00AF50"/>
                </a:solidFill>
                <a:latin typeface="Courier New"/>
                <a:cs typeface="Courier New"/>
              </a:rPr>
              <a:t>’anna’</a:t>
            </a:r>
            <a:r>
              <a:rPr i="0">
                <a:latin typeface="Courier New"/>
                <a:cs typeface="Courier New"/>
              </a:rPr>
              <a:t>,</a:t>
            </a:r>
            <a:r>
              <a:rPr i="0">
                <a:solidFill>
                  <a:srgbClr val="00AF50"/>
                </a:solidFill>
                <a:latin typeface="Courier New"/>
                <a:cs typeface="Courier New"/>
              </a:rPr>
              <a:t>’ben’</a:t>
            </a:r>
            <a:r>
              <a:rPr i="0">
                <a:latin typeface="Courier New"/>
                <a:cs typeface="Courier New"/>
              </a:rPr>
              <a:t>,</a:t>
            </a:r>
            <a:r>
              <a:rPr i="0">
                <a:solidFill>
                  <a:srgbClr val="00AF50"/>
                </a:solidFill>
                <a:latin typeface="Courier New"/>
                <a:cs typeface="Courier New"/>
              </a:rPr>
              <a:t>’jeff’</a:t>
            </a:r>
            <a:r>
              <a:rPr i="0">
                <a:latin typeface="Courier New"/>
                <a:cs typeface="Courier New"/>
              </a:rPr>
              <a:t>]  </a:t>
            </a:r>
            <a:r>
              <a:rPr i="0" spc="-5">
                <a:latin typeface="Courier New"/>
                <a:cs typeface="Courier New"/>
              </a:rPr>
              <a:t>maths </a:t>
            </a:r>
            <a:r>
              <a:rPr i="0">
                <a:latin typeface="Courier New"/>
                <a:cs typeface="Courier New"/>
              </a:rPr>
              <a:t>=</a:t>
            </a:r>
            <a:r>
              <a:rPr i="0" spc="15">
                <a:latin typeface="Courier New"/>
                <a:cs typeface="Courier New"/>
              </a:rPr>
              <a:t> </a:t>
            </a:r>
            <a:r>
              <a:rPr i="0" spc="-5">
                <a:latin typeface="Courier New"/>
                <a:cs typeface="Courier New"/>
              </a:rPr>
              <a:t>[88.0,77.0,67.0,87.0,90.0]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i="0" spc="-5">
                <a:latin typeface="Courier New"/>
                <a:cs typeface="Courier New"/>
              </a:rPr>
              <a:t>english </a:t>
            </a:r>
            <a:r>
              <a:rPr i="0">
                <a:latin typeface="Courier New"/>
                <a:cs typeface="Courier New"/>
              </a:rPr>
              <a:t>=</a:t>
            </a:r>
            <a:r>
              <a:rPr i="0" spc="30">
                <a:latin typeface="Courier New"/>
                <a:cs typeface="Courier New"/>
              </a:rPr>
              <a:t> </a:t>
            </a:r>
            <a:r>
              <a:rPr i="0" spc="-5">
                <a:latin typeface="Courier New"/>
                <a:cs typeface="Courier New"/>
              </a:rPr>
              <a:t>[86.0,67.0,65.0,78.0,80.0]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i="0" spc="-5">
                <a:latin typeface="Courier New"/>
                <a:cs typeface="Courier New"/>
              </a:rPr>
              <a:t>physics </a:t>
            </a:r>
            <a:r>
              <a:rPr i="0">
                <a:latin typeface="Courier New"/>
                <a:cs typeface="Courier New"/>
              </a:rPr>
              <a:t>=</a:t>
            </a:r>
            <a:r>
              <a:rPr i="0" spc="45">
                <a:latin typeface="Courier New"/>
                <a:cs typeface="Courier New"/>
              </a:rPr>
              <a:t> </a:t>
            </a:r>
            <a:r>
              <a:rPr i="0" spc="-5">
                <a:latin typeface="Courier New"/>
                <a:cs typeface="Courier New"/>
              </a:rPr>
              <a:t>[76.0,87.0,67.0,67.0,79.0]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i="0" spc="-5">
                <a:latin typeface="Courier New"/>
                <a:cs typeface="Courier New"/>
              </a:rPr>
              <a:t>computer </a:t>
            </a:r>
            <a:r>
              <a:rPr i="0">
                <a:latin typeface="Courier New"/>
                <a:cs typeface="Courier New"/>
              </a:rPr>
              <a:t>=</a:t>
            </a:r>
            <a:r>
              <a:rPr i="0" spc="20">
                <a:latin typeface="Courier New"/>
                <a:cs typeface="Courier New"/>
              </a:rPr>
              <a:t> </a:t>
            </a:r>
            <a:r>
              <a:rPr i="0" spc="-5">
                <a:latin typeface="Courier New"/>
                <a:cs typeface="Courier New"/>
              </a:rPr>
              <a:t>[66.0,67.0,76.0,77.0,88.0]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i="0" spc="-5">
                <a:latin typeface="Courier New"/>
                <a:cs typeface="Courier New"/>
              </a:rPr>
              <a:t>nepali </a:t>
            </a:r>
            <a:r>
              <a:rPr i="0">
                <a:latin typeface="Courier New"/>
                <a:cs typeface="Courier New"/>
              </a:rPr>
              <a:t>=</a:t>
            </a:r>
            <a:r>
              <a:rPr i="0" spc="25">
                <a:latin typeface="Courier New"/>
                <a:cs typeface="Courier New"/>
              </a:rPr>
              <a:t> </a:t>
            </a:r>
            <a:r>
              <a:rPr i="0" spc="-5">
                <a:latin typeface="Courier New"/>
                <a:cs typeface="Courier New"/>
              </a:rPr>
              <a:t>[76.0,56.0,65.0,57.0,70.0]</a:t>
            </a:r>
            <a:endParaRPr i="0" spc="-5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452" y="594486"/>
            <a:ext cx="619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notice</a:t>
            </a:r>
            <a:r>
              <a:rPr sz="2400" i="1" spc="-1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that</a:t>
            </a:r>
            <a:r>
              <a:rPr sz="2400" i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60" dirty="0">
                <a:solidFill>
                  <a:srgbClr val="FF0000"/>
                </a:solidFill>
                <a:latin typeface="Trebuchet MS"/>
                <a:cs typeface="Trebuchet MS"/>
              </a:rPr>
              <a:t>all</a:t>
            </a:r>
            <a:r>
              <a:rPr sz="2400" i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lists</a:t>
            </a:r>
            <a:r>
              <a:rPr sz="2400" i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00" dirty="0">
                <a:solidFill>
                  <a:srgbClr val="FF0000"/>
                </a:solidFill>
                <a:latin typeface="Trebuchet MS"/>
                <a:cs typeface="Trebuchet MS"/>
              </a:rPr>
              <a:t>have</a:t>
            </a:r>
            <a:r>
              <a:rPr sz="2400" i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400" i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0000"/>
                </a:solidFill>
                <a:latin typeface="Trebuchet MS"/>
                <a:cs typeface="Trebuchet MS"/>
              </a:rPr>
              <a:t>same</a:t>
            </a:r>
            <a:r>
              <a:rPr sz="2400" i="1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25" dirty="0">
                <a:solidFill>
                  <a:srgbClr val="FF0000"/>
                </a:solidFill>
                <a:latin typeface="Trebuchet MS"/>
                <a:cs typeface="Trebuchet MS"/>
              </a:rPr>
              <a:t>length</a:t>
            </a:r>
            <a:r>
              <a:rPr sz="2400" i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7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i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00" dirty="0">
                <a:solidFill>
                  <a:srgbClr val="FF0000"/>
                </a:solidFill>
                <a:latin typeface="Trebuchet MS"/>
                <a:cs typeface="Trebuchet MS"/>
              </a:rPr>
              <a:t>each 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index </a:t>
            </a:r>
            <a:r>
              <a:rPr sz="2400" i="1" spc="-130" dirty="0">
                <a:solidFill>
                  <a:srgbClr val="FF0000"/>
                </a:solidFill>
                <a:latin typeface="Trebuchet MS"/>
                <a:cs typeface="Trebuchet MS"/>
              </a:rPr>
              <a:t>represents </a:t>
            </a:r>
            <a:r>
              <a:rPr sz="2400" i="1" spc="-30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particular student</a:t>
            </a:r>
            <a:r>
              <a:rPr sz="2400" i="1" spc="-5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here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620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/>
              <a:t>Uses </a:t>
            </a:r>
            <a:r>
              <a:rPr spc="-60"/>
              <a:t>of </a:t>
            </a:r>
            <a:r>
              <a:rPr spc="-420"/>
              <a:t>2D</a:t>
            </a:r>
            <a:r>
              <a:rPr spc="-550"/>
              <a:t> </a:t>
            </a:r>
            <a:r>
              <a:rPr spc="-229"/>
              <a:t>lists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55014"/>
            <a:ext cx="11343005" cy="4897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i="1" spc="-114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800" i="1" spc="-25" dirty="0">
                <a:solidFill>
                  <a:srgbClr val="404040"/>
                </a:solidFill>
                <a:latin typeface="Trebuchet MS"/>
                <a:cs typeface="Trebuchet MS"/>
              </a:rPr>
              <a:t>2D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lists </a:t>
            </a:r>
            <a:r>
              <a:rPr sz="2800" i="1" spc="-17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800" i="1" spc="-190" dirty="0">
                <a:solidFill>
                  <a:srgbClr val="404040"/>
                </a:solidFill>
                <a:latin typeface="Trebuchet MS"/>
                <a:cs typeface="Trebuchet MS"/>
              </a:rPr>
              <a:t>imitate</a:t>
            </a:r>
            <a:r>
              <a:rPr sz="2800" i="1" spc="-5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50" dirty="0">
                <a:solidFill>
                  <a:srgbClr val="404040"/>
                </a:solidFill>
                <a:latin typeface="Trebuchet MS"/>
                <a:cs typeface="Trebuchet MS"/>
              </a:rPr>
              <a:t>tables!!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result 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 [[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‘name’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’maths’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’eng’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’phy’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’com’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’nep’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],</a:t>
            </a:r>
            <a:endParaRPr sz="2800">
              <a:latin typeface="Courier New"/>
              <a:cs typeface="Courier New"/>
            </a:endParaRPr>
          </a:p>
          <a:p>
            <a:pPr marL="2149475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‘john’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,88.0,86.0,76.0,66.0,76.0],</a:t>
            </a:r>
            <a:endParaRPr sz="2800">
              <a:latin typeface="Courier New"/>
              <a:cs typeface="Courier New"/>
            </a:endParaRPr>
          </a:p>
          <a:p>
            <a:pPr marL="213995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‘sam’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,77.0,67.0,87.0,67.0,56.0],</a:t>
            </a:r>
            <a:endParaRPr sz="2800">
              <a:latin typeface="Courier New"/>
              <a:cs typeface="Courier New"/>
            </a:endParaRPr>
          </a:p>
          <a:p>
            <a:pPr marL="2139950">
              <a:lnSpc>
                <a:spcPct val="100000"/>
              </a:lnSpc>
              <a:spcBef>
                <a:spcPts val="1060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‘anna’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,67.0,65.0,67.0,76.0,65.0],</a:t>
            </a:r>
            <a:endParaRPr sz="2800">
              <a:latin typeface="Courier New"/>
              <a:cs typeface="Courier New"/>
            </a:endParaRPr>
          </a:p>
          <a:p>
            <a:pPr marL="2139950">
              <a:lnSpc>
                <a:spcPct val="100000"/>
              </a:lnSpc>
              <a:spcBef>
                <a:spcPts val="1065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‘ben’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,87.0,78.0,67.0,77.0,57.0],</a:t>
            </a:r>
            <a:endParaRPr sz="2800">
              <a:latin typeface="Courier New"/>
              <a:cs typeface="Courier New"/>
            </a:endParaRPr>
          </a:p>
          <a:p>
            <a:pPr marL="213995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‘jeff’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,90.0,80.0,79.0,88.0,70.0]]</a:t>
            </a:r>
            <a:endParaRPr sz="2800">
              <a:latin typeface="Courier New"/>
              <a:cs typeface="Courier New"/>
            </a:endParaRPr>
          </a:p>
          <a:p>
            <a:pPr marL="350520" marR="5080" indent="-337820">
              <a:lnSpc>
                <a:spcPts val="3020"/>
              </a:lnSpc>
              <a:spcBef>
                <a:spcPts val="151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i="1" spc="-170" dirty="0">
                <a:solidFill>
                  <a:srgbClr val="404040"/>
                </a:solidFill>
                <a:latin typeface="Trebuchet MS"/>
                <a:cs typeface="Trebuchet MS"/>
              </a:rPr>
              <a:t>here </a:t>
            </a:r>
            <a:r>
              <a:rPr sz="2800" i="1" spc="-95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2800" i="1" spc="-155" dirty="0">
                <a:solidFill>
                  <a:srgbClr val="404040"/>
                </a:solidFill>
                <a:latin typeface="Trebuchet MS"/>
                <a:cs typeface="Trebuchet MS"/>
              </a:rPr>
              <a:t>loops, </a:t>
            </a:r>
            <a:r>
              <a:rPr sz="2800" i="1" spc="-11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800" i="1" spc="-9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800" i="1" spc="-150" dirty="0">
                <a:solidFill>
                  <a:srgbClr val="404040"/>
                </a:solidFill>
                <a:latin typeface="Trebuchet MS"/>
                <a:cs typeface="Trebuchet MS"/>
              </a:rPr>
              <a:t>easily compute </a:t>
            </a:r>
            <a:r>
              <a:rPr sz="2800" i="1" spc="-120" dirty="0">
                <a:solidFill>
                  <a:srgbClr val="404040"/>
                </a:solidFill>
                <a:latin typeface="Trebuchet MS"/>
                <a:cs typeface="Trebuchet MS"/>
              </a:rPr>
              <a:t>things </a:t>
            </a:r>
            <a:r>
              <a:rPr sz="2800" i="1" spc="-11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2800" i="1" spc="-4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800" i="1" spc="-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i="1" spc="-105" dirty="0">
                <a:solidFill>
                  <a:srgbClr val="404040"/>
                </a:solidFill>
                <a:latin typeface="Trebuchet MS"/>
                <a:cs typeface="Trebuchet MS"/>
              </a:rPr>
              <a:t>average </a:t>
            </a:r>
            <a:r>
              <a:rPr sz="2800" i="1" spc="-114" dirty="0">
                <a:solidFill>
                  <a:srgbClr val="404040"/>
                </a:solidFill>
                <a:latin typeface="Trebuchet MS"/>
                <a:cs typeface="Trebuchet MS"/>
              </a:rPr>
              <a:t>marks 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i="1" spc="-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i="1" spc="-165" dirty="0">
                <a:solidFill>
                  <a:srgbClr val="404040"/>
                </a:solidFill>
                <a:latin typeface="Trebuchet MS"/>
                <a:cs typeface="Trebuchet MS"/>
              </a:rPr>
              <a:t>students, </a:t>
            </a:r>
            <a:r>
              <a:rPr sz="2800" i="1" spc="-18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i="1" spc="-105" dirty="0">
                <a:solidFill>
                  <a:srgbClr val="404040"/>
                </a:solidFill>
                <a:latin typeface="Trebuchet MS"/>
                <a:cs typeface="Trebuchet MS"/>
              </a:rPr>
              <a:t>average </a:t>
            </a:r>
            <a:r>
              <a:rPr sz="2800" i="1" spc="-114" dirty="0">
                <a:solidFill>
                  <a:srgbClr val="404040"/>
                </a:solidFill>
                <a:latin typeface="Trebuchet MS"/>
                <a:cs typeface="Trebuchet MS"/>
              </a:rPr>
              <a:t>marks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i="1" spc="-180" dirty="0">
                <a:solidFill>
                  <a:srgbClr val="404040"/>
                </a:solidFill>
                <a:latin typeface="Trebuchet MS"/>
                <a:cs typeface="Trebuchet MS"/>
              </a:rPr>
              <a:t>the subjects, the </a:t>
            </a:r>
            <a:r>
              <a:rPr sz="2800" i="1" spc="-160" dirty="0">
                <a:solidFill>
                  <a:srgbClr val="404040"/>
                </a:solidFill>
                <a:latin typeface="Trebuchet MS"/>
                <a:cs typeface="Trebuchet MS"/>
              </a:rPr>
              <a:t>highest/lowest</a:t>
            </a:r>
            <a:r>
              <a:rPr sz="2800" i="1" spc="-6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14" dirty="0">
                <a:solidFill>
                  <a:srgbClr val="404040"/>
                </a:solidFill>
                <a:latin typeface="Trebuchet MS"/>
                <a:cs typeface="Trebuchet MS"/>
              </a:rPr>
              <a:t>marks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2050" y="540257"/>
            <a:ext cx="55245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i="1" spc="-12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000" i="1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50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2000" i="1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45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000" i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2000" i="1" spc="-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2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000" i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75" dirty="0">
                <a:solidFill>
                  <a:srgbClr val="FF0000"/>
                </a:solidFill>
                <a:latin typeface="Trebuchet MS"/>
                <a:cs typeface="Trebuchet MS"/>
              </a:rPr>
              <a:t>heading</a:t>
            </a:r>
            <a:r>
              <a:rPr sz="2000" i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45" dirty="0">
                <a:solidFill>
                  <a:srgbClr val="FF0000"/>
                </a:solidFill>
                <a:latin typeface="Trebuchet MS"/>
                <a:cs typeface="Trebuchet MS"/>
              </a:rPr>
              <a:t>here,</a:t>
            </a:r>
            <a:r>
              <a:rPr sz="2000" i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10" dirty="0">
                <a:solidFill>
                  <a:srgbClr val="FF0000"/>
                </a:solidFill>
                <a:latin typeface="Trebuchet MS"/>
                <a:cs typeface="Trebuchet MS"/>
              </a:rPr>
              <a:t>then</a:t>
            </a:r>
            <a:r>
              <a:rPr sz="2000" i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1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000" i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2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000" i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FF0000"/>
                </a:solidFill>
                <a:latin typeface="Trebuchet MS"/>
                <a:cs typeface="Trebuchet MS"/>
              </a:rPr>
              <a:t>remaining  </a:t>
            </a:r>
            <a:r>
              <a:rPr sz="2000" i="1" spc="-120" dirty="0">
                <a:solidFill>
                  <a:srgbClr val="FF0000"/>
                </a:solidFill>
                <a:latin typeface="Trebuchet MS"/>
                <a:cs typeface="Trebuchet MS"/>
              </a:rPr>
              <a:t>lists </a:t>
            </a:r>
            <a:r>
              <a:rPr sz="2000" i="1" spc="-80" dirty="0">
                <a:solidFill>
                  <a:srgbClr val="FF0000"/>
                </a:solidFill>
                <a:latin typeface="Trebuchet MS"/>
                <a:cs typeface="Trebuchet MS"/>
              </a:rPr>
              <a:t>each </a:t>
            </a:r>
            <a:r>
              <a:rPr sz="2000" i="1" spc="-120" dirty="0">
                <a:solidFill>
                  <a:srgbClr val="FF0000"/>
                </a:solidFill>
                <a:latin typeface="Trebuchet MS"/>
                <a:cs typeface="Trebuchet MS"/>
              </a:rPr>
              <a:t>index </a:t>
            </a:r>
            <a:r>
              <a:rPr sz="2000" i="1" spc="-105" dirty="0">
                <a:solidFill>
                  <a:srgbClr val="FF0000"/>
                </a:solidFill>
                <a:latin typeface="Trebuchet MS"/>
                <a:cs typeface="Trebuchet MS"/>
              </a:rPr>
              <a:t>represents </a:t>
            </a:r>
            <a:r>
              <a:rPr sz="2000" i="1" spc="-2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2000" i="1" spc="-114" dirty="0">
                <a:solidFill>
                  <a:srgbClr val="FF0000"/>
                </a:solidFill>
                <a:latin typeface="Trebuchet MS"/>
                <a:cs typeface="Trebuchet MS"/>
              </a:rPr>
              <a:t>particular </a:t>
            </a:r>
            <a:r>
              <a:rPr sz="2000" i="1" spc="-110" dirty="0">
                <a:solidFill>
                  <a:srgbClr val="FF0000"/>
                </a:solidFill>
                <a:latin typeface="Trebuchet MS"/>
                <a:cs typeface="Trebuchet MS"/>
              </a:rPr>
              <a:t>information  </a:t>
            </a:r>
            <a:r>
              <a:rPr sz="2000" i="1" spc="-70" dirty="0">
                <a:solidFill>
                  <a:srgbClr val="FF0000"/>
                </a:solidFill>
                <a:latin typeface="Trebuchet MS"/>
                <a:cs typeface="Trebuchet MS"/>
              </a:rPr>
              <a:t>based </a:t>
            </a:r>
            <a:r>
              <a:rPr sz="2000" i="1" spc="-60" dirty="0">
                <a:solidFill>
                  <a:srgbClr val="FF0000"/>
                </a:solidFill>
                <a:latin typeface="Trebuchet MS"/>
                <a:cs typeface="Trebuchet MS"/>
              </a:rPr>
              <a:t>on </a:t>
            </a:r>
            <a:r>
              <a:rPr sz="2000" i="1" spc="-12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000" i="1" spc="-3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75" dirty="0">
                <a:solidFill>
                  <a:srgbClr val="FF0000"/>
                </a:solidFill>
                <a:latin typeface="Trebuchet MS"/>
                <a:cs typeface="Trebuchet MS"/>
              </a:rPr>
              <a:t>heading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675" y="2009394"/>
            <a:ext cx="5701030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7995"/>
              </a:lnSpc>
              <a:spcBef>
                <a:spcPts val="100"/>
              </a:spcBef>
            </a:pPr>
            <a:r>
              <a:rPr sz="7200" spc="-540"/>
              <a:t>Thank </a:t>
            </a:r>
            <a:r>
              <a:rPr sz="7200" spc="-375"/>
              <a:t>you</a:t>
            </a:r>
            <a:r>
              <a:rPr sz="7200" spc="-484"/>
              <a:t> </a:t>
            </a:r>
            <a:r>
              <a:rPr sz="7200" spc="340"/>
              <a:t>!</a:t>
            </a:r>
            <a:endParaRPr sz="7200"/>
          </a:p>
          <a:p>
            <a:pPr algn="ctr">
              <a:lnSpc>
                <a:spcPts val="7995"/>
              </a:lnSpc>
            </a:pPr>
            <a:r>
              <a:rPr sz="7200" spc="-565"/>
              <a:t>Any </a:t>
            </a:r>
            <a:r>
              <a:rPr sz="7200" spc="-365"/>
              <a:t>questions</a:t>
            </a:r>
            <a:r>
              <a:rPr sz="7200" spc="-465"/>
              <a:t> </a:t>
            </a:r>
            <a:r>
              <a:rPr sz="7200" spc="-670"/>
              <a:t>?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419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0"/>
              <a:t>T</a:t>
            </a:r>
            <a:r>
              <a:rPr spc="-220"/>
              <a:t>o</a:t>
            </a:r>
            <a:r>
              <a:rPr spc="-229"/>
              <a:t>d</a:t>
            </a:r>
            <a:r>
              <a:rPr spc="-565"/>
              <a:t>a</a:t>
            </a:r>
            <a:r>
              <a:rPr spc="-285"/>
              <a:t>y</a:t>
            </a:r>
            <a:endParaRPr spc="-285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6646545" cy="18745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55" dirty="0">
                <a:solidFill>
                  <a:srgbClr val="404040"/>
                </a:solidFill>
                <a:latin typeface="Trebuchet MS"/>
                <a:cs typeface="Trebuchet MS"/>
              </a:rPr>
              <a:t>Functions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defining </a:t>
            </a:r>
            <a:r>
              <a:rPr sz="3200" i="1" spc="-155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3200" i="1" spc="-95" dirty="0">
                <a:solidFill>
                  <a:srgbClr val="404040"/>
                </a:solidFill>
                <a:latin typeface="Trebuchet MS"/>
                <a:cs typeface="Trebuchet MS"/>
              </a:rPr>
              <a:t>own</a:t>
            </a:r>
            <a:r>
              <a:rPr sz="3200" i="1" spc="-5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80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3200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35" dirty="0">
                <a:solidFill>
                  <a:srgbClr val="404040"/>
                </a:solidFill>
                <a:latin typeface="Trebuchet MS"/>
                <a:cs typeface="Trebuchet MS"/>
              </a:rPr>
              <a:t>Scope</a:t>
            </a:r>
            <a:endParaRPr sz="320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65" dirty="0">
                <a:solidFill>
                  <a:srgbClr val="404040"/>
                </a:solidFill>
                <a:latin typeface="Trebuchet MS"/>
                <a:cs typeface="Trebuchet MS"/>
              </a:rPr>
              <a:t>2-dimentional</a:t>
            </a:r>
            <a:r>
              <a:rPr sz="3200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lists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35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/>
              <a:t>Functions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0159365" cy="45929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45" dirty="0">
                <a:solidFill>
                  <a:srgbClr val="FF0000"/>
                </a:solidFill>
                <a:latin typeface="Arial"/>
                <a:cs typeface="Arial"/>
              </a:rPr>
              <a:t>reusable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pieces/chunks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350520" marR="5080" indent="-337820">
              <a:lnSpc>
                <a:spcPts val="346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“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called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”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“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invoked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”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4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96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5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characteristics:</a:t>
            </a:r>
            <a:endParaRPr sz="320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takes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parameters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(0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more)</a:t>
            </a:r>
            <a:endParaRPr sz="280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docstring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(optional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recommended)</a:t>
            </a:r>
            <a:endParaRPr sz="280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endParaRPr sz="2800">
              <a:latin typeface="Arial"/>
              <a:cs typeface="Arial"/>
            </a:endParaRPr>
          </a:p>
          <a:p>
            <a:pPr marL="808355" lvl="1" indent="-457834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returns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something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377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/>
              <a:t>Defining</a:t>
            </a:r>
            <a:r>
              <a:rPr spc="-370"/>
              <a:t> </a:t>
            </a:r>
            <a:r>
              <a:rPr spc="-190"/>
              <a:t>functions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326390" y="1421383"/>
            <a:ext cx="4294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def</a:t>
            </a:r>
            <a:r>
              <a:rPr sz="3200" spc="-7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add_two(a,b):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7284" y="2038553"/>
            <a:ext cx="9064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”””takes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2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numbers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and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returns</a:t>
            </a:r>
            <a:r>
              <a:rPr sz="3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sum”””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284" y="2528671"/>
            <a:ext cx="2956560" cy="125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 a +</a:t>
            </a:r>
            <a:r>
              <a:rPr sz="32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b 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3200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6360" y="1432534"/>
            <a:ext cx="1859280" cy="646430"/>
          </a:xfrm>
          <a:custGeom>
            <a:avLst/>
            <a:gdLst/>
            <a:ahLst/>
            <a:cxnLst/>
            <a:rect l="l" t="t" r="r" b="b"/>
            <a:pathLst>
              <a:path w="1859280" h="646430">
                <a:moveTo>
                  <a:pt x="0" y="646328"/>
                </a:moveTo>
                <a:lnTo>
                  <a:pt x="1859279" y="646328"/>
                </a:lnTo>
                <a:lnTo>
                  <a:pt x="1859279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7469" y="1003503"/>
            <a:ext cx="2281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6545" algn="l"/>
              </a:tabLst>
            </a:pP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7178" y="1432534"/>
            <a:ext cx="838835" cy="646430"/>
          </a:xfrm>
          <a:custGeom>
            <a:avLst/>
            <a:gdLst/>
            <a:ahLst/>
            <a:cxnLst/>
            <a:rect l="l" t="t" r="r" b="b"/>
            <a:pathLst>
              <a:path w="838835" h="646430">
                <a:moveTo>
                  <a:pt x="0" y="646328"/>
                </a:moveTo>
                <a:lnTo>
                  <a:pt x="838644" y="646328"/>
                </a:lnTo>
                <a:lnTo>
                  <a:pt x="838644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9833" y="968755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4384" y="2158593"/>
            <a:ext cx="9396095" cy="462280"/>
          </a:xfrm>
          <a:custGeom>
            <a:avLst/>
            <a:gdLst/>
            <a:ahLst/>
            <a:cxnLst/>
            <a:rect l="l" t="t" r="r" b="b"/>
            <a:pathLst>
              <a:path w="9396095" h="462280">
                <a:moveTo>
                  <a:pt x="0" y="461670"/>
                </a:moveTo>
                <a:lnTo>
                  <a:pt x="9395841" y="461670"/>
                </a:lnTo>
                <a:lnTo>
                  <a:pt x="9395841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1003" y="1279652"/>
            <a:ext cx="3799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docstring,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specifications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4455" y="2775661"/>
            <a:ext cx="3193415" cy="1108075"/>
          </a:xfrm>
          <a:custGeom>
            <a:avLst/>
            <a:gdLst/>
            <a:ahLst/>
            <a:cxnLst/>
            <a:rect l="l" t="t" r="r" b="b"/>
            <a:pathLst>
              <a:path w="3193415" h="1108075">
                <a:moveTo>
                  <a:pt x="0" y="1107998"/>
                </a:moveTo>
                <a:lnTo>
                  <a:pt x="3193160" y="1107998"/>
                </a:lnTo>
                <a:lnTo>
                  <a:pt x="3193160" y="0"/>
                </a:lnTo>
                <a:lnTo>
                  <a:pt x="0" y="0"/>
                </a:lnTo>
                <a:lnTo>
                  <a:pt x="0" y="1107998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74794" y="2924683"/>
            <a:ext cx="4509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body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functions 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adds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2400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numbers 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returns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19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/>
              <a:t>Call/Invoke </a:t>
            </a:r>
            <a:r>
              <a:rPr spc="-415"/>
              <a:t>a</a:t>
            </a:r>
            <a:r>
              <a:rPr spc="-459"/>
              <a:t> </a:t>
            </a:r>
            <a:r>
              <a:rPr spc="-135"/>
              <a:t>function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304291" y="1086103"/>
            <a:ext cx="882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add_two(2,3)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#call the function</a:t>
            </a:r>
            <a:r>
              <a:rPr sz="3200" spc="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only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2936494"/>
            <a:ext cx="10285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(add_two(2,3)) 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#call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and 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print</a:t>
            </a:r>
            <a:r>
              <a:rPr sz="3200" spc="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output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4793107"/>
            <a:ext cx="955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(add_two.</a:t>
            </a:r>
            <a:r>
              <a:rPr sz="3200" u="heavy" spc="-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doc</a:t>
            </a:r>
            <a:r>
              <a:rPr sz="32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#print</a:t>
            </a:r>
            <a:r>
              <a:rPr sz="32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docstring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2879" y="1859241"/>
            <a:ext cx="6949440" cy="580286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128905">
              <a:lnSpc>
                <a:spcPct val="100000"/>
              </a:lnSpc>
              <a:spcBef>
                <a:spcPts val="204"/>
              </a:spcBef>
            </a:pPr>
            <a:r>
              <a:rPr dirty="0"/>
              <a:t>would call the function but result won’t be printed out  as no print function is called</a:t>
            </a:r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1988" y="1696973"/>
            <a:ext cx="2311400" cy="587375"/>
          </a:xfrm>
          <a:custGeom>
            <a:avLst/>
            <a:gdLst/>
            <a:ahLst/>
            <a:cxnLst/>
            <a:rect l="l" t="t" r="r" b="b"/>
            <a:pathLst>
              <a:path w="2311400" h="587375">
                <a:moveTo>
                  <a:pt x="55372" y="37773"/>
                </a:moveTo>
                <a:lnTo>
                  <a:pt x="45847" y="54101"/>
                </a:lnTo>
                <a:lnTo>
                  <a:pt x="45847" y="583056"/>
                </a:lnTo>
                <a:lnTo>
                  <a:pt x="50164" y="587375"/>
                </a:lnTo>
                <a:lnTo>
                  <a:pt x="2310891" y="587375"/>
                </a:lnTo>
                <a:lnTo>
                  <a:pt x="2310891" y="577850"/>
                </a:lnTo>
                <a:lnTo>
                  <a:pt x="64897" y="577850"/>
                </a:lnTo>
                <a:lnTo>
                  <a:pt x="55372" y="568325"/>
                </a:lnTo>
                <a:lnTo>
                  <a:pt x="64897" y="568325"/>
                </a:lnTo>
                <a:lnTo>
                  <a:pt x="64897" y="54101"/>
                </a:lnTo>
                <a:lnTo>
                  <a:pt x="55372" y="37773"/>
                </a:lnTo>
                <a:close/>
              </a:path>
              <a:path w="2311400" h="587375">
                <a:moveTo>
                  <a:pt x="64897" y="568325"/>
                </a:moveTo>
                <a:lnTo>
                  <a:pt x="55372" y="568325"/>
                </a:lnTo>
                <a:lnTo>
                  <a:pt x="64897" y="577850"/>
                </a:lnTo>
                <a:lnTo>
                  <a:pt x="64897" y="568325"/>
                </a:lnTo>
                <a:close/>
              </a:path>
              <a:path w="2311400" h="587375">
                <a:moveTo>
                  <a:pt x="2310891" y="568325"/>
                </a:moveTo>
                <a:lnTo>
                  <a:pt x="64897" y="568325"/>
                </a:lnTo>
                <a:lnTo>
                  <a:pt x="64897" y="577850"/>
                </a:lnTo>
                <a:lnTo>
                  <a:pt x="2310891" y="577850"/>
                </a:lnTo>
                <a:lnTo>
                  <a:pt x="2310891" y="568325"/>
                </a:lnTo>
                <a:close/>
              </a:path>
              <a:path w="2311400" h="587375">
                <a:moveTo>
                  <a:pt x="55372" y="0"/>
                </a:moveTo>
                <a:lnTo>
                  <a:pt x="0" y="94868"/>
                </a:lnTo>
                <a:lnTo>
                  <a:pt x="1524" y="100711"/>
                </a:lnTo>
                <a:lnTo>
                  <a:pt x="6095" y="103250"/>
                </a:lnTo>
                <a:lnTo>
                  <a:pt x="10668" y="105917"/>
                </a:lnTo>
                <a:lnTo>
                  <a:pt x="16510" y="104393"/>
                </a:lnTo>
                <a:lnTo>
                  <a:pt x="45847" y="54101"/>
                </a:lnTo>
                <a:lnTo>
                  <a:pt x="45847" y="18923"/>
                </a:lnTo>
                <a:lnTo>
                  <a:pt x="66416" y="18923"/>
                </a:lnTo>
                <a:lnTo>
                  <a:pt x="55372" y="0"/>
                </a:lnTo>
                <a:close/>
              </a:path>
              <a:path w="2311400" h="587375">
                <a:moveTo>
                  <a:pt x="66416" y="18923"/>
                </a:moveTo>
                <a:lnTo>
                  <a:pt x="64897" y="18923"/>
                </a:lnTo>
                <a:lnTo>
                  <a:pt x="64897" y="54101"/>
                </a:lnTo>
                <a:lnTo>
                  <a:pt x="94234" y="104393"/>
                </a:lnTo>
                <a:lnTo>
                  <a:pt x="100075" y="105917"/>
                </a:lnTo>
                <a:lnTo>
                  <a:pt x="104648" y="103250"/>
                </a:lnTo>
                <a:lnTo>
                  <a:pt x="109219" y="100711"/>
                </a:lnTo>
                <a:lnTo>
                  <a:pt x="110743" y="94868"/>
                </a:lnTo>
                <a:lnTo>
                  <a:pt x="66416" y="18923"/>
                </a:lnTo>
                <a:close/>
              </a:path>
              <a:path w="2311400" h="587375">
                <a:moveTo>
                  <a:pt x="64897" y="18923"/>
                </a:moveTo>
                <a:lnTo>
                  <a:pt x="45847" y="18923"/>
                </a:lnTo>
                <a:lnTo>
                  <a:pt x="45847" y="54101"/>
                </a:lnTo>
                <a:lnTo>
                  <a:pt x="55372" y="37773"/>
                </a:lnTo>
                <a:lnTo>
                  <a:pt x="47117" y="23622"/>
                </a:lnTo>
                <a:lnTo>
                  <a:pt x="64897" y="23622"/>
                </a:lnTo>
                <a:lnTo>
                  <a:pt x="64897" y="18923"/>
                </a:lnTo>
                <a:close/>
              </a:path>
              <a:path w="2311400" h="587375">
                <a:moveTo>
                  <a:pt x="64897" y="23622"/>
                </a:moveTo>
                <a:lnTo>
                  <a:pt x="63626" y="23622"/>
                </a:lnTo>
                <a:lnTo>
                  <a:pt x="55372" y="37773"/>
                </a:lnTo>
                <a:lnTo>
                  <a:pt x="64897" y="54101"/>
                </a:lnTo>
                <a:lnTo>
                  <a:pt x="64897" y="23622"/>
                </a:lnTo>
                <a:close/>
              </a:path>
              <a:path w="2311400" h="587375">
                <a:moveTo>
                  <a:pt x="63626" y="23622"/>
                </a:moveTo>
                <a:lnTo>
                  <a:pt x="47117" y="23622"/>
                </a:lnTo>
                <a:lnTo>
                  <a:pt x="55372" y="37773"/>
                </a:lnTo>
                <a:lnTo>
                  <a:pt x="63626" y="236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83279" y="3855681"/>
            <a:ext cx="8168640" cy="58092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dirty="0"/>
              <a:t>would call the function and print out what it returned,</a:t>
            </a:r>
          </a:p>
          <a:p>
            <a:pPr marL="91440">
              <a:lnSpc>
                <a:spcPct val="100000"/>
              </a:lnSpc>
            </a:pPr>
            <a:r>
              <a:rPr dirty="0"/>
              <a:t>again remember a function is being called inside a function here</a:t>
            </a:r>
          </a:p>
        </p:txBody>
      </p:sp>
      <p:sp>
        <p:nvSpPr>
          <p:cNvPr id="9" name="object 9"/>
          <p:cNvSpPr/>
          <p:nvPr/>
        </p:nvSpPr>
        <p:spPr>
          <a:xfrm>
            <a:off x="1590547" y="3529329"/>
            <a:ext cx="1793239" cy="751840"/>
          </a:xfrm>
          <a:custGeom>
            <a:avLst/>
            <a:gdLst/>
            <a:ahLst/>
            <a:cxnLst/>
            <a:rect l="l" t="t" r="r" b="b"/>
            <a:pathLst>
              <a:path w="1793239" h="751839">
                <a:moveTo>
                  <a:pt x="55371" y="37900"/>
                </a:moveTo>
                <a:lnTo>
                  <a:pt x="45846" y="54229"/>
                </a:lnTo>
                <a:lnTo>
                  <a:pt x="45846" y="747141"/>
                </a:lnTo>
                <a:lnTo>
                  <a:pt x="50165" y="751459"/>
                </a:lnTo>
                <a:lnTo>
                  <a:pt x="1792731" y="751459"/>
                </a:lnTo>
                <a:lnTo>
                  <a:pt x="1792731" y="741934"/>
                </a:lnTo>
                <a:lnTo>
                  <a:pt x="64896" y="741934"/>
                </a:lnTo>
                <a:lnTo>
                  <a:pt x="55371" y="732409"/>
                </a:lnTo>
                <a:lnTo>
                  <a:pt x="64896" y="732409"/>
                </a:lnTo>
                <a:lnTo>
                  <a:pt x="64896" y="54229"/>
                </a:lnTo>
                <a:lnTo>
                  <a:pt x="55371" y="37900"/>
                </a:lnTo>
                <a:close/>
              </a:path>
              <a:path w="1793239" h="751839">
                <a:moveTo>
                  <a:pt x="64896" y="732409"/>
                </a:moveTo>
                <a:lnTo>
                  <a:pt x="55371" y="732409"/>
                </a:lnTo>
                <a:lnTo>
                  <a:pt x="64896" y="741934"/>
                </a:lnTo>
                <a:lnTo>
                  <a:pt x="64896" y="732409"/>
                </a:lnTo>
                <a:close/>
              </a:path>
              <a:path w="1793239" h="751839">
                <a:moveTo>
                  <a:pt x="1792731" y="732409"/>
                </a:moveTo>
                <a:lnTo>
                  <a:pt x="64896" y="732409"/>
                </a:lnTo>
                <a:lnTo>
                  <a:pt x="64896" y="741934"/>
                </a:lnTo>
                <a:lnTo>
                  <a:pt x="1792731" y="741934"/>
                </a:lnTo>
                <a:lnTo>
                  <a:pt x="1792731" y="732409"/>
                </a:lnTo>
                <a:close/>
              </a:path>
              <a:path w="1793239" h="751839">
                <a:moveTo>
                  <a:pt x="55371" y="0"/>
                </a:move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668" y="105918"/>
                </a:lnTo>
                <a:lnTo>
                  <a:pt x="16510" y="104394"/>
                </a:lnTo>
                <a:lnTo>
                  <a:pt x="19177" y="99949"/>
                </a:lnTo>
                <a:lnTo>
                  <a:pt x="45846" y="54229"/>
                </a:lnTo>
                <a:lnTo>
                  <a:pt x="45846" y="18923"/>
                </a:lnTo>
                <a:lnTo>
                  <a:pt x="66416" y="18923"/>
                </a:lnTo>
                <a:lnTo>
                  <a:pt x="55371" y="0"/>
                </a:lnTo>
                <a:close/>
              </a:path>
              <a:path w="1793239" h="751839">
                <a:moveTo>
                  <a:pt x="66416" y="18923"/>
                </a:moveTo>
                <a:lnTo>
                  <a:pt x="64896" y="18923"/>
                </a:lnTo>
                <a:lnTo>
                  <a:pt x="64896" y="54229"/>
                </a:lnTo>
                <a:lnTo>
                  <a:pt x="91566" y="99949"/>
                </a:lnTo>
                <a:lnTo>
                  <a:pt x="94234" y="104394"/>
                </a:lnTo>
                <a:lnTo>
                  <a:pt x="100076" y="105918"/>
                </a:lnTo>
                <a:lnTo>
                  <a:pt x="104647" y="103378"/>
                </a:lnTo>
                <a:lnTo>
                  <a:pt x="109220" y="100711"/>
                </a:lnTo>
                <a:lnTo>
                  <a:pt x="110744" y="94869"/>
                </a:lnTo>
                <a:lnTo>
                  <a:pt x="66416" y="18923"/>
                </a:lnTo>
                <a:close/>
              </a:path>
              <a:path w="1793239" h="751839">
                <a:moveTo>
                  <a:pt x="64896" y="18923"/>
                </a:moveTo>
                <a:lnTo>
                  <a:pt x="45846" y="18923"/>
                </a:lnTo>
                <a:lnTo>
                  <a:pt x="45846" y="54229"/>
                </a:lnTo>
                <a:lnTo>
                  <a:pt x="55371" y="37900"/>
                </a:lnTo>
                <a:lnTo>
                  <a:pt x="47116" y="23749"/>
                </a:lnTo>
                <a:lnTo>
                  <a:pt x="64896" y="23749"/>
                </a:lnTo>
                <a:lnTo>
                  <a:pt x="64896" y="18923"/>
                </a:lnTo>
                <a:close/>
              </a:path>
              <a:path w="1793239" h="751839">
                <a:moveTo>
                  <a:pt x="64896" y="23749"/>
                </a:moveTo>
                <a:lnTo>
                  <a:pt x="63627" y="23749"/>
                </a:lnTo>
                <a:lnTo>
                  <a:pt x="55371" y="37900"/>
                </a:lnTo>
                <a:lnTo>
                  <a:pt x="64896" y="54229"/>
                </a:lnTo>
                <a:lnTo>
                  <a:pt x="64896" y="23749"/>
                </a:lnTo>
                <a:close/>
              </a:path>
              <a:path w="1793239" h="751839">
                <a:moveTo>
                  <a:pt x="63627" y="23749"/>
                </a:moveTo>
                <a:lnTo>
                  <a:pt x="47116" y="23749"/>
                </a:lnTo>
                <a:lnTo>
                  <a:pt x="55371" y="37900"/>
                </a:lnTo>
                <a:lnTo>
                  <a:pt x="63627" y="23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3879" y="5440679"/>
            <a:ext cx="6949440" cy="58092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 marR="633095">
              <a:lnSpc>
                <a:spcPct val="100000"/>
              </a:lnSpc>
              <a:spcBef>
                <a:spcPts val="210"/>
              </a:spcBef>
            </a:pPr>
            <a:r>
              <a:rPr dirty="0"/>
              <a:t>would print out the docstring defined inside the  function, if no docstring is defined prints out None</a:t>
            </a:r>
          </a:p>
        </p:txBody>
      </p:sp>
      <p:sp>
        <p:nvSpPr>
          <p:cNvPr id="11" name="object 11"/>
          <p:cNvSpPr/>
          <p:nvPr/>
        </p:nvSpPr>
        <p:spPr>
          <a:xfrm>
            <a:off x="1933448" y="5425313"/>
            <a:ext cx="2440940" cy="440690"/>
          </a:xfrm>
          <a:custGeom>
            <a:avLst/>
            <a:gdLst/>
            <a:ahLst/>
            <a:cxnLst/>
            <a:rect l="l" t="t" r="r" b="b"/>
            <a:pathLst>
              <a:path w="2440940" h="440689">
                <a:moveTo>
                  <a:pt x="55371" y="37900"/>
                </a:moveTo>
                <a:lnTo>
                  <a:pt x="45846" y="54229"/>
                </a:lnTo>
                <a:lnTo>
                  <a:pt x="45846" y="436130"/>
                </a:lnTo>
                <a:lnTo>
                  <a:pt x="50164" y="440385"/>
                </a:lnTo>
                <a:lnTo>
                  <a:pt x="2440431" y="440385"/>
                </a:lnTo>
                <a:lnTo>
                  <a:pt x="2440431" y="430860"/>
                </a:lnTo>
                <a:lnTo>
                  <a:pt x="64896" y="430860"/>
                </a:lnTo>
                <a:lnTo>
                  <a:pt x="55371" y="421335"/>
                </a:lnTo>
                <a:lnTo>
                  <a:pt x="64896" y="421335"/>
                </a:lnTo>
                <a:lnTo>
                  <a:pt x="64896" y="54229"/>
                </a:lnTo>
                <a:lnTo>
                  <a:pt x="55371" y="37900"/>
                </a:lnTo>
                <a:close/>
              </a:path>
              <a:path w="2440940" h="440689">
                <a:moveTo>
                  <a:pt x="64896" y="421335"/>
                </a:moveTo>
                <a:lnTo>
                  <a:pt x="55371" y="421335"/>
                </a:lnTo>
                <a:lnTo>
                  <a:pt x="64896" y="430860"/>
                </a:lnTo>
                <a:lnTo>
                  <a:pt x="64896" y="421335"/>
                </a:lnTo>
                <a:close/>
              </a:path>
              <a:path w="2440940" h="440689">
                <a:moveTo>
                  <a:pt x="2440431" y="421335"/>
                </a:moveTo>
                <a:lnTo>
                  <a:pt x="64896" y="421335"/>
                </a:lnTo>
                <a:lnTo>
                  <a:pt x="64896" y="430860"/>
                </a:lnTo>
                <a:lnTo>
                  <a:pt x="2440431" y="430860"/>
                </a:lnTo>
                <a:lnTo>
                  <a:pt x="2440431" y="421335"/>
                </a:lnTo>
                <a:close/>
              </a:path>
              <a:path w="2440940" h="440689">
                <a:moveTo>
                  <a:pt x="55371" y="0"/>
                </a:moveTo>
                <a:lnTo>
                  <a:pt x="0" y="94868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09" y="104521"/>
                </a:lnTo>
                <a:lnTo>
                  <a:pt x="45846" y="54229"/>
                </a:lnTo>
                <a:lnTo>
                  <a:pt x="45846" y="18923"/>
                </a:lnTo>
                <a:lnTo>
                  <a:pt x="66416" y="18923"/>
                </a:lnTo>
                <a:lnTo>
                  <a:pt x="55371" y="0"/>
                </a:lnTo>
                <a:close/>
              </a:path>
              <a:path w="2440940" h="440689">
                <a:moveTo>
                  <a:pt x="66416" y="18923"/>
                </a:moveTo>
                <a:lnTo>
                  <a:pt x="64896" y="18923"/>
                </a:lnTo>
                <a:lnTo>
                  <a:pt x="64896" y="54229"/>
                </a:lnTo>
                <a:lnTo>
                  <a:pt x="94233" y="104521"/>
                </a:lnTo>
                <a:lnTo>
                  <a:pt x="100075" y="106045"/>
                </a:lnTo>
                <a:lnTo>
                  <a:pt x="109219" y="100711"/>
                </a:lnTo>
                <a:lnTo>
                  <a:pt x="110743" y="94868"/>
                </a:lnTo>
                <a:lnTo>
                  <a:pt x="66416" y="18923"/>
                </a:lnTo>
                <a:close/>
              </a:path>
              <a:path w="2440940" h="440689">
                <a:moveTo>
                  <a:pt x="64896" y="18923"/>
                </a:moveTo>
                <a:lnTo>
                  <a:pt x="45846" y="18923"/>
                </a:lnTo>
                <a:lnTo>
                  <a:pt x="45846" y="54229"/>
                </a:lnTo>
                <a:lnTo>
                  <a:pt x="55371" y="37900"/>
                </a:lnTo>
                <a:lnTo>
                  <a:pt x="47116" y="23749"/>
                </a:lnTo>
                <a:lnTo>
                  <a:pt x="64896" y="23749"/>
                </a:lnTo>
                <a:lnTo>
                  <a:pt x="64896" y="18923"/>
                </a:lnTo>
                <a:close/>
              </a:path>
              <a:path w="2440940" h="440689">
                <a:moveTo>
                  <a:pt x="64896" y="23749"/>
                </a:moveTo>
                <a:lnTo>
                  <a:pt x="63626" y="23749"/>
                </a:lnTo>
                <a:lnTo>
                  <a:pt x="55371" y="37900"/>
                </a:lnTo>
                <a:lnTo>
                  <a:pt x="64896" y="54229"/>
                </a:lnTo>
                <a:lnTo>
                  <a:pt x="64896" y="23749"/>
                </a:lnTo>
                <a:close/>
              </a:path>
              <a:path w="2440940" h="440689">
                <a:moveTo>
                  <a:pt x="63626" y="23749"/>
                </a:moveTo>
                <a:lnTo>
                  <a:pt x="47116" y="23749"/>
                </a:lnTo>
                <a:lnTo>
                  <a:pt x="55371" y="37900"/>
                </a:lnTo>
                <a:lnTo>
                  <a:pt x="63626" y="23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307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/>
              <a:t>If </a:t>
            </a:r>
            <a:r>
              <a:rPr spc="-200"/>
              <a:t>no </a:t>
            </a:r>
            <a:r>
              <a:rPr spc="-110"/>
              <a:t>return</a:t>
            </a:r>
            <a:r>
              <a:rPr spc="-850"/>
              <a:t> </a:t>
            </a:r>
            <a:r>
              <a:rPr spc="-210"/>
              <a:t>statement</a:t>
            </a:r>
            <a:endParaRPr spc="-210" dirty="0"/>
          </a:p>
        </p:txBody>
      </p:sp>
      <p:sp>
        <p:nvSpPr>
          <p:cNvPr id="6" name="object 6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33520"/>
            <a:ext cx="9860915" cy="18776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def</a:t>
            </a:r>
            <a:r>
              <a:rPr sz="3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add_two(a,b):</a:t>
            </a:r>
            <a:endParaRPr sz="3200">
              <a:latin typeface="Courier New"/>
              <a:cs typeface="Courier New"/>
            </a:endParaRPr>
          </a:p>
          <a:p>
            <a:pPr marL="808355" marR="5080">
              <a:lnSpc>
                <a:spcPct val="126600"/>
              </a:lnSpc>
            </a:pP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”””takes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2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numbers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and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returns sum””” 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 a + 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0026" y="3636086"/>
            <a:ext cx="1252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200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3504069"/>
            <a:ext cx="7925434" cy="12668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4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Python </a:t>
            </a:r>
            <a:r>
              <a:rPr sz="3200" spc="-75" dirty="0">
                <a:solidFill>
                  <a:srgbClr val="404040"/>
                </a:solidFill>
                <a:latin typeface="Arial"/>
                <a:cs typeface="Arial"/>
              </a:rPr>
              <a:t>returns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None, </a:t>
            </a:r>
            <a:r>
              <a:rPr sz="3200" spc="5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3200" spc="-6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endParaRPr sz="320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4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None </a:t>
            </a: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represents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210" dirty="0">
                <a:solidFill>
                  <a:srgbClr val="404040"/>
                </a:solidFill>
                <a:latin typeface="Arial"/>
                <a:cs typeface="Arial"/>
              </a:rPr>
              <a:t>absence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5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484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/>
              <a:t>Variable</a:t>
            </a:r>
            <a:r>
              <a:rPr spc="-415"/>
              <a:t> </a:t>
            </a:r>
            <a:r>
              <a:rPr spc="-360"/>
              <a:t>scope</a:t>
            </a:r>
            <a:endParaRPr spc="-36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33520"/>
            <a:ext cx="9860915" cy="24930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def</a:t>
            </a:r>
            <a:r>
              <a:rPr sz="3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add(a,b):</a:t>
            </a:r>
            <a:endParaRPr sz="3200">
              <a:latin typeface="Courier New"/>
              <a:cs typeface="Courier New"/>
            </a:endParaRPr>
          </a:p>
          <a:p>
            <a:pPr marL="808355" marR="5080">
              <a:lnSpc>
                <a:spcPct val="126600"/>
              </a:lnSpc>
            </a:pP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”””takes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2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numbers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and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returns sum””” 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 a + b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4120108"/>
            <a:ext cx="271272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add(4,5) 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</a:t>
            </a:r>
            <a:r>
              <a:rPr sz="32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(su</a:t>
            </a:r>
            <a:r>
              <a:rPr sz="3200" spc="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_)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8565" y="4607763"/>
            <a:ext cx="7951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can’t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because, sum_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variable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defined</a:t>
            </a:r>
            <a:r>
              <a:rPr sz="2400" spc="-4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inside 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function, 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locals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variables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accessible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outside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560" y="5133340"/>
            <a:ext cx="588010" cy="111125"/>
          </a:xfrm>
          <a:custGeom>
            <a:avLst/>
            <a:gdLst/>
            <a:ahLst/>
            <a:cxnLst/>
            <a:rect l="l" t="t" r="r" b="b"/>
            <a:pathLst>
              <a:path w="588010" h="111125">
                <a:moveTo>
                  <a:pt x="549982" y="55372"/>
                </a:moveTo>
                <a:lnTo>
                  <a:pt x="483362" y="94234"/>
                </a:lnTo>
                <a:lnTo>
                  <a:pt x="481838" y="100076"/>
                </a:lnTo>
                <a:lnTo>
                  <a:pt x="484504" y="104648"/>
                </a:lnTo>
                <a:lnTo>
                  <a:pt x="487172" y="109093"/>
                </a:lnTo>
                <a:lnTo>
                  <a:pt x="493013" y="110617"/>
                </a:lnTo>
                <a:lnTo>
                  <a:pt x="497586" y="108077"/>
                </a:lnTo>
                <a:lnTo>
                  <a:pt x="571564" y="64897"/>
                </a:lnTo>
                <a:lnTo>
                  <a:pt x="568960" y="64897"/>
                </a:lnTo>
                <a:lnTo>
                  <a:pt x="568960" y="63627"/>
                </a:lnTo>
                <a:lnTo>
                  <a:pt x="564134" y="63627"/>
                </a:lnTo>
                <a:lnTo>
                  <a:pt x="549982" y="55372"/>
                </a:lnTo>
                <a:close/>
              </a:path>
              <a:path w="588010" h="111125">
                <a:moveTo>
                  <a:pt x="533653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533653" y="64897"/>
                </a:lnTo>
                <a:lnTo>
                  <a:pt x="549982" y="55372"/>
                </a:lnTo>
                <a:lnTo>
                  <a:pt x="533653" y="45847"/>
                </a:lnTo>
                <a:close/>
              </a:path>
              <a:path w="588010" h="111125">
                <a:moveTo>
                  <a:pt x="571564" y="45847"/>
                </a:moveTo>
                <a:lnTo>
                  <a:pt x="568960" y="45847"/>
                </a:lnTo>
                <a:lnTo>
                  <a:pt x="568960" y="64897"/>
                </a:lnTo>
                <a:lnTo>
                  <a:pt x="571564" y="64897"/>
                </a:lnTo>
                <a:lnTo>
                  <a:pt x="587883" y="55372"/>
                </a:lnTo>
                <a:lnTo>
                  <a:pt x="571564" y="45847"/>
                </a:lnTo>
                <a:close/>
              </a:path>
              <a:path w="588010" h="111125">
                <a:moveTo>
                  <a:pt x="564134" y="47117"/>
                </a:moveTo>
                <a:lnTo>
                  <a:pt x="549982" y="55372"/>
                </a:lnTo>
                <a:lnTo>
                  <a:pt x="564134" y="63627"/>
                </a:lnTo>
                <a:lnTo>
                  <a:pt x="564134" y="47117"/>
                </a:lnTo>
                <a:close/>
              </a:path>
              <a:path w="588010" h="111125">
                <a:moveTo>
                  <a:pt x="568960" y="47117"/>
                </a:moveTo>
                <a:lnTo>
                  <a:pt x="564134" y="47117"/>
                </a:lnTo>
                <a:lnTo>
                  <a:pt x="564134" y="63627"/>
                </a:lnTo>
                <a:lnTo>
                  <a:pt x="568960" y="63627"/>
                </a:lnTo>
                <a:lnTo>
                  <a:pt x="568960" y="47117"/>
                </a:lnTo>
                <a:close/>
              </a:path>
              <a:path w="588010" h="111125">
                <a:moveTo>
                  <a:pt x="493013" y="0"/>
                </a:moveTo>
                <a:lnTo>
                  <a:pt x="487172" y="1524"/>
                </a:lnTo>
                <a:lnTo>
                  <a:pt x="481838" y="10668"/>
                </a:lnTo>
                <a:lnTo>
                  <a:pt x="483362" y="16510"/>
                </a:lnTo>
                <a:lnTo>
                  <a:pt x="549982" y="55372"/>
                </a:lnTo>
                <a:lnTo>
                  <a:pt x="564134" y="47117"/>
                </a:lnTo>
                <a:lnTo>
                  <a:pt x="568960" y="47117"/>
                </a:lnTo>
                <a:lnTo>
                  <a:pt x="568960" y="45847"/>
                </a:lnTo>
                <a:lnTo>
                  <a:pt x="571564" y="45847"/>
                </a:lnTo>
                <a:lnTo>
                  <a:pt x="493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1957" y="4151439"/>
            <a:ext cx="967346" cy="884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484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/>
              <a:t>Variable</a:t>
            </a:r>
            <a:r>
              <a:rPr spc="-415"/>
              <a:t> </a:t>
            </a:r>
            <a:r>
              <a:rPr spc="-360"/>
              <a:t>scope</a:t>
            </a:r>
            <a:endParaRPr spc="-36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33520"/>
            <a:ext cx="9860915" cy="126047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def</a:t>
            </a:r>
            <a:r>
              <a:rPr sz="3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add(a,b):</a:t>
            </a:r>
            <a:endParaRPr sz="32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”””takes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2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numbers </a:t>
            </a:r>
            <a:r>
              <a:rPr sz="3200" dirty="0">
                <a:solidFill>
                  <a:srgbClr val="00AF50"/>
                </a:solidFill>
                <a:latin typeface="Courier New"/>
                <a:cs typeface="Courier New"/>
              </a:rPr>
              <a:t>and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returns</a:t>
            </a:r>
            <a:r>
              <a:rPr sz="3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urier New"/>
                <a:cs typeface="Courier New"/>
              </a:rPr>
              <a:t>sum”””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2263495"/>
            <a:ext cx="375221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 marR="5080">
              <a:lnSpc>
                <a:spcPct val="127499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sum_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 a +</a:t>
            </a:r>
            <a:r>
              <a:rPr sz="32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b 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return</a:t>
            </a:r>
            <a:r>
              <a:rPr sz="3200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sum_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sum_ =</a:t>
            </a:r>
            <a:r>
              <a:rPr sz="32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add(4,5)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4247515"/>
            <a:ext cx="2712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(sum_)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6242" y="4282185"/>
            <a:ext cx="78733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would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valid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because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sum_ 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returned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stored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in the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new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global 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variable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sum_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defined outside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function, </a:t>
            </a:r>
            <a:r>
              <a:rPr sz="2400" i="1" spc="-120" dirty="0">
                <a:solidFill>
                  <a:srgbClr val="006FC0"/>
                </a:solidFill>
                <a:latin typeface="Trebuchet MS"/>
                <a:cs typeface="Trebuchet MS"/>
              </a:rPr>
              <a:t>even </a:t>
            </a:r>
            <a:r>
              <a:rPr sz="2400" i="1" spc="-90" dirty="0">
                <a:solidFill>
                  <a:srgbClr val="006FC0"/>
                </a:solidFill>
                <a:latin typeface="Trebuchet MS"/>
                <a:cs typeface="Trebuchet MS"/>
              </a:rPr>
              <a:t>though </a:t>
            </a:r>
            <a:r>
              <a:rPr sz="2400" i="1" spc="-140" dirty="0">
                <a:solidFill>
                  <a:srgbClr val="006FC0"/>
                </a:solidFill>
                <a:latin typeface="Trebuchet MS"/>
                <a:cs typeface="Trebuchet MS"/>
              </a:rPr>
              <a:t>they  </a:t>
            </a:r>
            <a:r>
              <a:rPr sz="2400" i="1" spc="-100" dirty="0">
                <a:solidFill>
                  <a:srgbClr val="006FC0"/>
                </a:solidFill>
                <a:latin typeface="Trebuchet MS"/>
                <a:cs typeface="Trebuchet MS"/>
              </a:rPr>
              <a:t>have </a:t>
            </a:r>
            <a:r>
              <a:rPr sz="2400" i="1" spc="-15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400" i="1" spc="-80" dirty="0">
                <a:solidFill>
                  <a:srgbClr val="006FC0"/>
                </a:solidFill>
                <a:latin typeface="Trebuchet MS"/>
                <a:cs typeface="Trebuchet MS"/>
              </a:rPr>
              <a:t>same </a:t>
            </a:r>
            <a:r>
              <a:rPr sz="2400" i="1" spc="-90" dirty="0">
                <a:solidFill>
                  <a:srgbClr val="006FC0"/>
                </a:solidFill>
                <a:latin typeface="Trebuchet MS"/>
                <a:cs typeface="Trebuchet MS"/>
              </a:rPr>
              <a:t>name </a:t>
            </a:r>
            <a:r>
              <a:rPr sz="2400" i="1" spc="-140" dirty="0">
                <a:solidFill>
                  <a:srgbClr val="006FC0"/>
                </a:solidFill>
                <a:latin typeface="Trebuchet MS"/>
                <a:cs typeface="Trebuchet MS"/>
              </a:rPr>
              <a:t>they </a:t>
            </a:r>
            <a:r>
              <a:rPr sz="2400" i="1" spc="-120" dirty="0">
                <a:solidFill>
                  <a:srgbClr val="006FC0"/>
                </a:solidFill>
                <a:latin typeface="Trebuchet MS"/>
                <a:cs typeface="Trebuchet MS"/>
              </a:rPr>
              <a:t>are </a:t>
            </a:r>
            <a:r>
              <a:rPr sz="2400" i="1" spc="-175" dirty="0">
                <a:solidFill>
                  <a:srgbClr val="006FC0"/>
                </a:solidFill>
                <a:latin typeface="Trebuchet MS"/>
                <a:cs typeface="Trebuchet MS"/>
              </a:rPr>
              <a:t>different </a:t>
            </a:r>
            <a:r>
              <a:rPr sz="2400" i="1" spc="-114" dirty="0">
                <a:solidFill>
                  <a:srgbClr val="006FC0"/>
                </a:solidFill>
                <a:latin typeface="Trebuchet MS"/>
                <a:cs typeface="Trebuchet MS"/>
              </a:rPr>
              <a:t>variables </a:t>
            </a:r>
            <a:r>
              <a:rPr sz="2400" i="1" spc="-100" dirty="0">
                <a:solidFill>
                  <a:srgbClr val="006FC0"/>
                </a:solidFill>
                <a:latin typeface="Trebuchet MS"/>
                <a:cs typeface="Trebuchet MS"/>
              </a:rPr>
              <a:t>!! </a:t>
            </a:r>
            <a:r>
              <a:rPr sz="2400" i="1" spc="-95" dirty="0">
                <a:solidFill>
                  <a:srgbClr val="FF0000"/>
                </a:solidFill>
                <a:latin typeface="Trebuchet MS"/>
                <a:cs typeface="Trebuchet MS"/>
              </a:rPr>
              <a:t>one </a:t>
            </a:r>
            <a:r>
              <a:rPr sz="2400" i="1" spc="-114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i="1" spc="-130" dirty="0">
                <a:solidFill>
                  <a:srgbClr val="FF0000"/>
                </a:solidFill>
                <a:latin typeface="Trebuchet MS"/>
                <a:cs typeface="Trebuchet MS"/>
              </a:rPr>
              <a:t>local  </a:t>
            </a:r>
            <a:r>
              <a:rPr sz="2400" i="1" spc="-75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400" i="1" spc="-114" dirty="0">
                <a:solidFill>
                  <a:srgbClr val="FF0000"/>
                </a:solidFill>
                <a:latin typeface="Trebuchet MS"/>
                <a:cs typeface="Trebuchet MS"/>
              </a:rPr>
              <a:t>another is</a:t>
            </a:r>
            <a:r>
              <a:rPr sz="2400" i="1" spc="-3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FF0000"/>
                </a:solidFill>
                <a:latin typeface="Trebuchet MS"/>
                <a:cs typeface="Trebuchet MS"/>
              </a:rPr>
              <a:t>global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8316" y="4474717"/>
            <a:ext cx="588010" cy="111125"/>
          </a:xfrm>
          <a:custGeom>
            <a:avLst/>
            <a:gdLst/>
            <a:ahLst/>
            <a:cxnLst/>
            <a:rect l="l" t="t" r="r" b="b"/>
            <a:pathLst>
              <a:path w="588010" h="111125">
                <a:moveTo>
                  <a:pt x="550109" y="55371"/>
                </a:moveTo>
                <a:lnTo>
                  <a:pt x="483488" y="94233"/>
                </a:lnTo>
                <a:lnTo>
                  <a:pt x="481965" y="100075"/>
                </a:lnTo>
                <a:lnTo>
                  <a:pt x="487299" y="109219"/>
                </a:lnTo>
                <a:lnTo>
                  <a:pt x="493141" y="110743"/>
                </a:lnTo>
                <a:lnTo>
                  <a:pt x="497586" y="108076"/>
                </a:lnTo>
                <a:lnTo>
                  <a:pt x="571564" y="64896"/>
                </a:lnTo>
                <a:lnTo>
                  <a:pt x="569087" y="64896"/>
                </a:lnTo>
                <a:lnTo>
                  <a:pt x="569087" y="63626"/>
                </a:lnTo>
                <a:lnTo>
                  <a:pt x="564261" y="63626"/>
                </a:lnTo>
                <a:lnTo>
                  <a:pt x="550109" y="55371"/>
                </a:lnTo>
                <a:close/>
              </a:path>
              <a:path w="588010" h="111125">
                <a:moveTo>
                  <a:pt x="533780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533781" y="64896"/>
                </a:lnTo>
                <a:lnTo>
                  <a:pt x="550109" y="55371"/>
                </a:lnTo>
                <a:lnTo>
                  <a:pt x="533780" y="45846"/>
                </a:lnTo>
                <a:close/>
              </a:path>
              <a:path w="588010" h="111125">
                <a:moveTo>
                  <a:pt x="571564" y="45846"/>
                </a:moveTo>
                <a:lnTo>
                  <a:pt x="569087" y="45846"/>
                </a:lnTo>
                <a:lnTo>
                  <a:pt x="569087" y="64896"/>
                </a:lnTo>
                <a:lnTo>
                  <a:pt x="571564" y="64896"/>
                </a:lnTo>
                <a:lnTo>
                  <a:pt x="587883" y="55371"/>
                </a:lnTo>
                <a:lnTo>
                  <a:pt x="571564" y="45846"/>
                </a:lnTo>
                <a:close/>
              </a:path>
              <a:path w="588010" h="111125">
                <a:moveTo>
                  <a:pt x="564261" y="47116"/>
                </a:moveTo>
                <a:lnTo>
                  <a:pt x="550109" y="55371"/>
                </a:lnTo>
                <a:lnTo>
                  <a:pt x="564261" y="63626"/>
                </a:lnTo>
                <a:lnTo>
                  <a:pt x="564261" y="47116"/>
                </a:lnTo>
                <a:close/>
              </a:path>
              <a:path w="588010" h="111125">
                <a:moveTo>
                  <a:pt x="569087" y="47116"/>
                </a:moveTo>
                <a:lnTo>
                  <a:pt x="564261" y="47116"/>
                </a:lnTo>
                <a:lnTo>
                  <a:pt x="564261" y="63626"/>
                </a:lnTo>
                <a:lnTo>
                  <a:pt x="569087" y="63626"/>
                </a:lnTo>
                <a:lnTo>
                  <a:pt x="569087" y="47116"/>
                </a:lnTo>
                <a:close/>
              </a:path>
              <a:path w="588010" h="111125">
                <a:moveTo>
                  <a:pt x="493141" y="0"/>
                </a:moveTo>
                <a:lnTo>
                  <a:pt x="487299" y="1650"/>
                </a:lnTo>
                <a:lnTo>
                  <a:pt x="484632" y="6095"/>
                </a:lnTo>
                <a:lnTo>
                  <a:pt x="481965" y="10667"/>
                </a:lnTo>
                <a:lnTo>
                  <a:pt x="483488" y="16509"/>
                </a:lnTo>
                <a:lnTo>
                  <a:pt x="550109" y="55371"/>
                </a:lnTo>
                <a:lnTo>
                  <a:pt x="564261" y="47116"/>
                </a:lnTo>
                <a:lnTo>
                  <a:pt x="569087" y="47116"/>
                </a:lnTo>
                <a:lnTo>
                  <a:pt x="569087" y="45846"/>
                </a:lnTo>
                <a:lnTo>
                  <a:pt x="571564" y="45846"/>
                </a:lnTo>
                <a:lnTo>
                  <a:pt x="497586" y="2666"/>
                </a:lnTo>
                <a:lnTo>
                  <a:pt x="4931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3095625"/>
            <a:ext cx="1466850" cy="533400"/>
          </a:xfrm>
          <a:custGeom>
            <a:avLst/>
            <a:gdLst/>
            <a:ahLst/>
            <a:cxnLst/>
            <a:rect l="l" t="t" r="r" b="b"/>
            <a:pathLst>
              <a:path w="1466850" h="533400">
                <a:moveTo>
                  <a:pt x="0" y="266700"/>
                </a:moveTo>
                <a:lnTo>
                  <a:pt x="11818" y="218753"/>
                </a:lnTo>
                <a:lnTo>
                  <a:pt x="45891" y="173629"/>
                </a:lnTo>
                <a:lnTo>
                  <a:pt x="100146" y="132080"/>
                </a:lnTo>
                <a:lnTo>
                  <a:pt x="134194" y="112881"/>
                </a:lnTo>
                <a:lnTo>
                  <a:pt x="172510" y="94858"/>
                </a:lnTo>
                <a:lnTo>
                  <a:pt x="214836" y="78105"/>
                </a:lnTo>
                <a:lnTo>
                  <a:pt x="260911" y="62716"/>
                </a:lnTo>
                <a:lnTo>
                  <a:pt x="310478" y="48785"/>
                </a:lnTo>
                <a:lnTo>
                  <a:pt x="363276" y="36406"/>
                </a:lnTo>
                <a:lnTo>
                  <a:pt x="419047" y="25674"/>
                </a:lnTo>
                <a:lnTo>
                  <a:pt x="477532" y="16682"/>
                </a:lnTo>
                <a:lnTo>
                  <a:pt x="538471" y="9524"/>
                </a:lnTo>
                <a:lnTo>
                  <a:pt x="601605" y="4296"/>
                </a:lnTo>
                <a:lnTo>
                  <a:pt x="666676" y="1089"/>
                </a:lnTo>
                <a:lnTo>
                  <a:pt x="733425" y="0"/>
                </a:lnTo>
                <a:lnTo>
                  <a:pt x="800173" y="1089"/>
                </a:lnTo>
                <a:lnTo>
                  <a:pt x="865244" y="4296"/>
                </a:lnTo>
                <a:lnTo>
                  <a:pt x="928378" y="9525"/>
                </a:lnTo>
                <a:lnTo>
                  <a:pt x="989317" y="16682"/>
                </a:lnTo>
                <a:lnTo>
                  <a:pt x="1047802" y="25674"/>
                </a:lnTo>
                <a:lnTo>
                  <a:pt x="1103573" y="36406"/>
                </a:lnTo>
                <a:lnTo>
                  <a:pt x="1156371" y="48785"/>
                </a:lnTo>
                <a:lnTo>
                  <a:pt x="1205938" y="62716"/>
                </a:lnTo>
                <a:lnTo>
                  <a:pt x="1252013" y="78105"/>
                </a:lnTo>
                <a:lnTo>
                  <a:pt x="1294339" y="94858"/>
                </a:lnTo>
                <a:lnTo>
                  <a:pt x="1332655" y="112881"/>
                </a:lnTo>
                <a:lnTo>
                  <a:pt x="1366703" y="132080"/>
                </a:lnTo>
                <a:lnTo>
                  <a:pt x="1420958" y="173629"/>
                </a:lnTo>
                <a:lnTo>
                  <a:pt x="1455031" y="218753"/>
                </a:lnTo>
                <a:lnTo>
                  <a:pt x="1466850" y="266700"/>
                </a:lnTo>
                <a:lnTo>
                  <a:pt x="1463852" y="290978"/>
                </a:lnTo>
                <a:lnTo>
                  <a:pt x="1440647" y="337608"/>
                </a:lnTo>
                <a:lnTo>
                  <a:pt x="1396224" y="381039"/>
                </a:lnTo>
                <a:lnTo>
                  <a:pt x="1332655" y="420518"/>
                </a:lnTo>
                <a:lnTo>
                  <a:pt x="1294339" y="438541"/>
                </a:lnTo>
                <a:lnTo>
                  <a:pt x="1252013" y="455294"/>
                </a:lnTo>
                <a:lnTo>
                  <a:pt x="1205938" y="470683"/>
                </a:lnTo>
                <a:lnTo>
                  <a:pt x="1156371" y="484614"/>
                </a:lnTo>
                <a:lnTo>
                  <a:pt x="1103573" y="496993"/>
                </a:lnTo>
                <a:lnTo>
                  <a:pt x="1047802" y="507725"/>
                </a:lnTo>
                <a:lnTo>
                  <a:pt x="989317" y="516717"/>
                </a:lnTo>
                <a:lnTo>
                  <a:pt x="928378" y="523875"/>
                </a:lnTo>
                <a:lnTo>
                  <a:pt x="865244" y="529103"/>
                </a:lnTo>
                <a:lnTo>
                  <a:pt x="800173" y="532310"/>
                </a:lnTo>
                <a:lnTo>
                  <a:pt x="733425" y="533400"/>
                </a:lnTo>
                <a:lnTo>
                  <a:pt x="666676" y="532310"/>
                </a:lnTo>
                <a:lnTo>
                  <a:pt x="601605" y="529103"/>
                </a:lnTo>
                <a:lnTo>
                  <a:pt x="538471" y="523875"/>
                </a:lnTo>
                <a:lnTo>
                  <a:pt x="477532" y="516717"/>
                </a:lnTo>
                <a:lnTo>
                  <a:pt x="419047" y="507725"/>
                </a:lnTo>
                <a:lnTo>
                  <a:pt x="363276" y="496993"/>
                </a:lnTo>
                <a:lnTo>
                  <a:pt x="310478" y="484614"/>
                </a:lnTo>
                <a:lnTo>
                  <a:pt x="260911" y="470683"/>
                </a:lnTo>
                <a:lnTo>
                  <a:pt x="214836" y="455294"/>
                </a:lnTo>
                <a:lnTo>
                  <a:pt x="172510" y="438541"/>
                </a:lnTo>
                <a:lnTo>
                  <a:pt x="134194" y="420518"/>
                </a:lnTo>
                <a:lnTo>
                  <a:pt x="100146" y="401319"/>
                </a:lnTo>
                <a:lnTo>
                  <a:pt x="45891" y="359770"/>
                </a:lnTo>
                <a:lnTo>
                  <a:pt x="11818" y="314646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14900" y="2946869"/>
            <a:ext cx="3248025" cy="83121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433070">
              <a:lnSpc>
                <a:spcPct val="100000"/>
              </a:lnSpc>
              <a:spcBef>
                <a:spcPts val="204"/>
              </a:spcBef>
            </a:pPr>
            <a:r>
              <a:rPr sz="2400" i="1" spc="-130" dirty="0">
                <a:solidFill>
                  <a:srgbClr val="FF0000"/>
                </a:solidFill>
                <a:latin typeface="Trebuchet MS"/>
                <a:cs typeface="Trebuchet MS"/>
              </a:rPr>
              <a:t>local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variable,</a:t>
            </a:r>
            <a:r>
              <a:rPr sz="2400" i="1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defined  </a:t>
            </a:r>
            <a:r>
              <a:rPr sz="2400" i="1" spc="-125" dirty="0">
                <a:solidFill>
                  <a:srgbClr val="FF0000"/>
                </a:solidFill>
                <a:latin typeface="Trebuchet MS"/>
                <a:cs typeface="Trebuchet MS"/>
              </a:rPr>
              <a:t>inside </a:t>
            </a:r>
            <a:r>
              <a:rPr sz="2400" i="1" spc="-150" dirty="0">
                <a:solidFill>
                  <a:srgbClr val="FF0000"/>
                </a:solidFill>
                <a:latin typeface="Trebuchet MS"/>
                <a:cs typeface="Trebuchet MS"/>
              </a:rPr>
              <a:t>of the</a:t>
            </a:r>
            <a:r>
              <a:rPr sz="24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9650" y="2486025"/>
            <a:ext cx="1466850" cy="533400"/>
          </a:xfrm>
          <a:custGeom>
            <a:avLst/>
            <a:gdLst/>
            <a:ahLst/>
            <a:cxnLst/>
            <a:rect l="l" t="t" r="r" b="b"/>
            <a:pathLst>
              <a:path w="1466850" h="533400">
                <a:moveTo>
                  <a:pt x="0" y="266700"/>
                </a:moveTo>
                <a:lnTo>
                  <a:pt x="11818" y="218753"/>
                </a:lnTo>
                <a:lnTo>
                  <a:pt x="45891" y="173629"/>
                </a:lnTo>
                <a:lnTo>
                  <a:pt x="100146" y="132080"/>
                </a:lnTo>
                <a:lnTo>
                  <a:pt x="134194" y="112881"/>
                </a:lnTo>
                <a:lnTo>
                  <a:pt x="172510" y="94858"/>
                </a:lnTo>
                <a:lnTo>
                  <a:pt x="214836" y="78105"/>
                </a:lnTo>
                <a:lnTo>
                  <a:pt x="260911" y="62716"/>
                </a:lnTo>
                <a:lnTo>
                  <a:pt x="310478" y="48785"/>
                </a:lnTo>
                <a:lnTo>
                  <a:pt x="363276" y="36406"/>
                </a:lnTo>
                <a:lnTo>
                  <a:pt x="419047" y="25674"/>
                </a:lnTo>
                <a:lnTo>
                  <a:pt x="477532" y="16682"/>
                </a:lnTo>
                <a:lnTo>
                  <a:pt x="538471" y="9524"/>
                </a:lnTo>
                <a:lnTo>
                  <a:pt x="601605" y="4296"/>
                </a:lnTo>
                <a:lnTo>
                  <a:pt x="666676" y="1089"/>
                </a:lnTo>
                <a:lnTo>
                  <a:pt x="733425" y="0"/>
                </a:lnTo>
                <a:lnTo>
                  <a:pt x="800173" y="1089"/>
                </a:lnTo>
                <a:lnTo>
                  <a:pt x="865244" y="4296"/>
                </a:lnTo>
                <a:lnTo>
                  <a:pt x="928378" y="9525"/>
                </a:lnTo>
                <a:lnTo>
                  <a:pt x="989317" y="16682"/>
                </a:lnTo>
                <a:lnTo>
                  <a:pt x="1047802" y="25674"/>
                </a:lnTo>
                <a:lnTo>
                  <a:pt x="1103573" y="36406"/>
                </a:lnTo>
                <a:lnTo>
                  <a:pt x="1156371" y="48785"/>
                </a:lnTo>
                <a:lnTo>
                  <a:pt x="1205938" y="62716"/>
                </a:lnTo>
                <a:lnTo>
                  <a:pt x="1252013" y="78105"/>
                </a:lnTo>
                <a:lnTo>
                  <a:pt x="1294339" y="94858"/>
                </a:lnTo>
                <a:lnTo>
                  <a:pt x="1332655" y="112881"/>
                </a:lnTo>
                <a:lnTo>
                  <a:pt x="1366703" y="132080"/>
                </a:lnTo>
                <a:lnTo>
                  <a:pt x="1420958" y="173629"/>
                </a:lnTo>
                <a:lnTo>
                  <a:pt x="1455031" y="218753"/>
                </a:lnTo>
                <a:lnTo>
                  <a:pt x="1466850" y="266700"/>
                </a:lnTo>
                <a:lnTo>
                  <a:pt x="1463852" y="290978"/>
                </a:lnTo>
                <a:lnTo>
                  <a:pt x="1440647" y="337608"/>
                </a:lnTo>
                <a:lnTo>
                  <a:pt x="1396224" y="381039"/>
                </a:lnTo>
                <a:lnTo>
                  <a:pt x="1332655" y="420518"/>
                </a:lnTo>
                <a:lnTo>
                  <a:pt x="1294339" y="438541"/>
                </a:lnTo>
                <a:lnTo>
                  <a:pt x="1252013" y="455294"/>
                </a:lnTo>
                <a:lnTo>
                  <a:pt x="1205938" y="470683"/>
                </a:lnTo>
                <a:lnTo>
                  <a:pt x="1156371" y="484614"/>
                </a:lnTo>
                <a:lnTo>
                  <a:pt x="1103573" y="496993"/>
                </a:lnTo>
                <a:lnTo>
                  <a:pt x="1047802" y="507725"/>
                </a:lnTo>
                <a:lnTo>
                  <a:pt x="989317" y="516717"/>
                </a:lnTo>
                <a:lnTo>
                  <a:pt x="928378" y="523875"/>
                </a:lnTo>
                <a:lnTo>
                  <a:pt x="865244" y="529103"/>
                </a:lnTo>
                <a:lnTo>
                  <a:pt x="800173" y="532310"/>
                </a:lnTo>
                <a:lnTo>
                  <a:pt x="733425" y="533400"/>
                </a:lnTo>
                <a:lnTo>
                  <a:pt x="666676" y="532310"/>
                </a:lnTo>
                <a:lnTo>
                  <a:pt x="601605" y="529103"/>
                </a:lnTo>
                <a:lnTo>
                  <a:pt x="538471" y="523875"/>
                </a:lnTo>
                <a:lnTo>
                  <a:pt x="477532" y="516717"/>
                </a:lnTo>
                <a:lnTo>
                  <a:pt x="419047" y="507725"/>
                </a:lnTo>
                <a:lnTo>
                  <a:pt x="363276" y="496993"/>
                </a:lnTo>
                <a:lnTo>
                  <a:pt x="310478" y="484614"/>
                </a:lnTo>
                <a:lnTo>
                  <a:pt x="260911" y="470683"/>
                </a:lnTo>
                <a:lnTo>
                  <a:pt x="214836" y="455294"/>
                </a:lnTo>
                <a:lnTo>
                  <a:pt x="172510" y="438541"/>
                </a:lnTo>
                <a:lnTo>
                  <a:pt x="134194" y="420518"/>
                </a:lnTo>
                <a:lnTo>
                  <a:pt x="100146" y="401319"/>
                </a:lnTo>
                <a:lnTo>
                  <a:pt x="45891" y="359770"/>
                </a:lnTo>
                <a:lnTo>
                  <a:pt x="11818" y="314646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6500" y="2752725"/>
            <a:ext cx="342900" cy="609600"/>
          </a:xfrm>
          <a:custGeom>
            <a:avLst/>
            <a:gdLst/>
            <a:ahLst/>
            <a:cxnLst/>
            <a:rect l="l" t="t" r="r" b="b"/>
            <a:pathLst>
              <a:path w="342900" h="609600">
                <a:moveTo>
                  <a:pt x="0" y="0"/>
                </a:moveTo>
                <a:lnTo>
                  <a:pt x="342900" y="6096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6250" y="3306953"/>
            <a:ext cx="628650" cy="111125"/>
          </a:xfrm>
          <a:custGeom>
            <a:avLst/>
            <a:gdLst/>
            <a:ahLst/>
            <a:cxnLst/>
            <a:rect l="l" t="t" r="r" b="b"/>
            <a:pathLst>
              <a:path w="628650" h="111125">
                <a:moveTo>
                  <a:pt x="590876" y="55372"/>
                </a:moveTo>
                <a:lnTo>
                  <a:pt x="524255" y="94234"/>
                </a:lnTo>
                <a:lnTo>
                  <a:pt x="522732" y="100075"/>
                </a:lnTo>
                <a:lnTo>
                  <a:pt x="528065" y="109220"/>
                </a:lnTo>
                <a:lnTo>
                  <a:pt x="533780" y="110744"/>
                </a:lnTo>
                <a:lnTo>
                  <a:pt x="612330" y="64897"/>
                </a:lnTo>
                <a:lnTo>
                  <a:pt x="609726" y="64897"/>
                </a:lnTo>
                <a:lnTo>
                  <a:pt x="609726" y="63626"/>
                </a:lnTo>
                <a:lnTo>
                  <a:pt x="605027" y="63626"/>
                </a:lnTo>
                <a:lnTo>
                  <a:pt x="590876" y="55372"/>
                </a:lnTo>
                <a:close/>
              </a:path>
              <a:path w="628650" h="111125">
                <a:moveTo>
                  <a:pt x="57454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574548" y="64897"/>
                </a:lnTo>
                <a:lnTo>
                  <a:pt x="590876" y="55372"/>
                </a:lnTo>
                <a:lnTo>
                  <a:pt x="574548" y="45847"/>
                </a:lnTo>
                <a:close/>
              </a:path>
              <a:path w="628650" h="111125">
                <a:moveTo>
                  <a:pt x="612331" y="45847"/>
                </a:moveTo>
                <a:lnTo>
                  <a:pt x="609726" y="45847"/>
                </a:lnTo>
                <a:lnTo>
                  <a:pt x="609726" y="64897"/>
                </a:lnTo>
                <a:lnTo>
                  <a:pt x="612330" y="64897"/>
                </a:lnTo>
                <a:lnTo>
                  <a:pt x="628650" y="55372"/>
                </a:lnTo>
                <a:lnTo>
                  <a:pt x="612331" y="45847"/>
                </a:lnTo>
                <a:close/>
              </a:path>
              <a:path w="628650" h="111125">
                <a:moveTo>
                  <a:pt x="605027" y="47117"/>
                </a:moveTo>
                <a:lnTo>
                  <a:pt x="590876" y="55372"/>
                </a:lnTo>
                <a:lnTo>
                  <a:pt x="605027" y="63626"/>
                </a:lnTo>
                <a:lnTo>
                  <a:pt x="605027" y="47117"/>
                </a:lnTo>
                <a:close/>
              </a:path>
              <a:path w="628650" h="111125">
                <a:moveTo>
                  <a:pt x="609726" y="47117"/>
                </a:moveTo>
                <a:lnTo>
                  <a:pt x="605027" y="47117"/>
                </a:lnTo>
                <a:lnTo>
                  <a:pt x="605027" y="63626"/>
                </a:lnTo>
                <a:lnTo>
                  <a:pt x="609726" y="63626"/>
                </a:lnTo>
                <a:lnTo>
                  <a:pt x="609726" y="47117"/>
                </a:lnTo>
                <a:close/>
              </a:path>
              <a:path w="628650" h="111125">
                <a:moveTo>
                  <a:pt x="533780" y="0"/>
                </a:moveTo>
                <a:lnTo>
                  <a:pt x="528065" y="1524"/>
                </a:lnTo>
                <a:lnTo>
                  <a:pt x="522732" y="10668"/>
                </a:lnTo>
                <a:lnTo>
                  <a:pt x="524255" y="16510"/>
                </a:lnTo>
                <a:lnTo>
                  <a:pt x="590876" y="55372"/>
                </a:lnTo>
                <a:lnTo>
                  <a:pt x="605027" y="47117"/>
                </a:lnTo>
                <a:lnTo>
                  <a:pt x="609726" y="47117"/>
                </a:lnTo>
                <a:lnTo>
                  <a:pt x="609726" y="45847"/>
                </a:lnTo>
                <a:lnTo>
                  <a:pt x="612331" y="45847"/>
                </a:lnTo>
                <a:lnTo>
                  <a:pt x="533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" y="3734815"/>
            <a:ext cx="1466850" cy="533400"/>
          </a:xfrm>
          <a:custGeom>
            <a:avLst/>
            <a:gdLst/>
            <a:ahLst/>
            <a:cxnLst/>
            <a:rect l="l" t="t" r="r" b="b"/>
            <a:pathLst>
              <a:path w="1466850" h="533400">
                <a:moveTo>
                  <a:pt x="0" y="266699"/>
                </a:moveTo>
                <a:lnTo>
                  <a:pt x="11816" y="218753"/>
                </a:lnTo>
                <a:lnTo>
                  <a:pt x="45885" y="173629"/>
                </a:lnTo>
                <a:lnTo>
                  <a:pt x="100135" y="132079"/>
                </a:lnTo>
                <a:lnTo>
                  <a:pt x="134180" y="112881"/>
                </a:lnTo>
                <a:lnTo>
                  <a:pt x="172494" y="94858"/>
                </a:lnTo>
                <a:lnTo>
                  <a:pt x="214817" y="78104"/>
                </a:lnTo>
                <a:lnTo>
                  <a:pt x="260890" y="62716"/>
                </a:lnTo>
                <a:lnTo>
                  <a:pt x="310456" y="48785"/>
                </a:lnTo>
                <a:lnTo>
                  <a:pt x="363253" y="36406"/>
                </a:lnTo>
                <a:lnTo>
                  <a:pt x="419025" y="25674"/>
                </a:lnTo>
                <a:lnTo>
                  <a:pt x="477511" y="16682"/>
                </a:lnTo>
                <a:lnTo>
                  <a:pt x="538453" y="9525"/>
                </a:lnTo>
                <a:lnTo>
                  <a:pt x="601592" y="4296"/>
                </a:lnTo>
                <a:lnTo>
                  <a:pt x="666669" y="1089"/>
                </a:lnTo>
                <a:lnTo>
                  <a:pt x="733425" y="0"/>
                </a:lnTo>
                <a:lnTo>
                  <a:pt x="800173" y="1089"/>
                </a:lnTo>
                <a:lnTo>
                  <a:pt x="865244" y="4296"/>
                </a:lnTo>
                <a:lnTo>
                  <a:pt x="928378" y="9524"/>
                </a:lnTo>
                <a:lnTo>
                  <a:pt x="989317" y="16682"/>
                </a:lnTo>
                <a:lnTo>
                  <a:pt x="1047802" y="25674"/>
                </a:lnTo>
                <a:lnTo>
                  <a:pt x="1103573" y="36406"/>
                </a:lnTo>
                <a:lnTo>
                  <a:pt x="1156371" y="48785"/>
                </a:lnTo>
                <a:lnTo>
                  <a:pt x="1205938" y="62716"/>
                </a:lnTo>
                <a:lnTo>
                  <a:pt x="1252013" y="78104"/>
                </a:lnTo>
                <a:lnTo>
                  <a:pt x="1294339" y="94858"/>
                </a:lnTo>
                <a:lnTo>
                  <a:pt x="1332655" y="112881"/>
                </a:lnTo>
                <a:lnTo>
                  <a:pt x="1366703" y="132079"/>
                </a:lnTo>
                <a:lnTo>
                  <a:pt x="1420958" y="173629"/>
                </a:lnTo>
                <a:lnTo>
                  <a:pt x="1455031" y="218753"/>
                </a:lnTo>
                <a:lnTo>
                  <a:pt x="1466850" y="266699"/>
                </a:lnTo>
                <a:lnTo>
                  <a:pt x="1463852" y="290960"/>
                </a:lnTo>
                <a:lnTo>
                  <a:pt x="1440647" y="337564"/>
                </a:lnTo>
                <a:lnTo>
                  <a:pt x="1396224" y="380983"/>
                </a:lnTo>
                <a:lnTo>
                  <a:pt x="1332655" y="420463"/>
                </a:lnTo>
                <a:lnTo>
                  <a:pt x="1294339" y="438489"/>
                </a:lnTo>
                <a:lnTo>
                  <a:pt x="1252013" y="455247"/>
                </a:lnTo>
                <a:lnTo>
                  <a:pt x="1205938" y="470642"/>
                </a:lnTo>
                <a:lnTo>
                  <a:pt x="1156371" y="484579"/>
                </a:lnTo>
                <a:lnTo>
                  <a:pt x="1103573" y="496965"/>
                </a:lnTo>
                <a:lnTo>
                  <a:pt x="1047802" y="507704"/>
                </a:lnTo>
                <a:lnTo>
                  <a:pt x="989317" y="516702"/>
                </a:lnTo>
                <a:lnTo>
                  <a:pt x="928378" y="523866"/>
                </a:lnTo>
                <a:lnTo>
                  <a:pt x="865244" y="529099"/>
                </a:lnTo>
                <a:lnTo>
                  <a:pt x="800173" y="532309"/>
                </a:lnTo>
                <a:lnTo>
                  <a:pt x="733425" y="533399"/>
                </a:lnTo>
                <a:lnTo>
                  <a:pt x="666669" y="532309"/>
                </a:lnTo>
                <a:lnTo>
                  <a:pt x="601592" y="529099"/>
                </a:lnTo>
                <a:lnTo>
                  <a:pt x="538453" y="523866"/>
                </a:lnTo>
                <a:lnTo>
                  <a:pt x="477511" y="516702"/>
                </a:lnTo>
                <a:lnTo>
                  <a:pt x="419025" y="507704"/>
                </a:lnTo>
                <a:lnTo>
                  <a:pt x="363253" y="496965"/>
                </a:lnTo>
                <a:lnTo>
                  <a:pt x="310456" y="484579"/>
                </a:lnTo>
                <a:lnTo>
                  <a:pt x="260890" y="470642"/>
                </a:lnTo>
                <a:lnTo>
                  <a:pt x="214817" y="455247"/>
                </a:lnTo>
                <a:lnTo>
                  <a:pt x="172494" y="438489"/>
                </a:lnTo>
                <a:lnTo>
                  <a:pt x="134180" y="420463"/>
                </a:lnTo>
                <a:lnTo>
                  <a:pt x="100135" y="401263"/>
                </a:lnTo>
                <a:lnTo>
                  <a:pt x="45885" y="359719"/>
                </a:lnTo>
                <a:lnTo>
                  <a:pt x="11816" y="314612"/>
                </a:lnTo>
                <a:lnTo>
                  <a:pt x="0" y="26669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4800" y="5185193"/>
            <a:ext cx="3248025" cy="83121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 marR="244475">
              <a:lnSpc>
                <a:spcPct val="100000"/>
              </a:lnSpc>
              <a:spcBef>
                <a:spcPts val="210"/>
              </a:spcBef>
            </a:pPr>
            <a:r>
              <a:rPr sz="2400" i="1" spc="-105" dirty="0">
                <a:solidFill>
                  <a:srgbClr val="FF0000"/>
                </a:solidFill>
                <a:latin typeface="Trebuchet MS"/>
                <a:cs typeface="Trebuchet MS"/>
              </a:rPr>
              <a:t>global </a:t>
            </a:r>
            <a:r>
              <a:rPr sz="2400" i="1" spc="-140" dirty="0">
                <a:solidFill>
                  <a:srgbClr val="FF0000"/>
                </a:solidFill>
                <a:latin typeface="Trebuchet MS"/>
                <a:cs typeface="Trebuchet MS"/>
              </a:rPr>
              <a:t>variable,</a:t>
            </a:r>
            <a:r>
              <a:rPr sz="2400" i="1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defined  </a:t>
            </a:r>
            <a:r>
              <a:rPr sz="2400" i="1" spc="-125" dirty="0">
                <a:solidFill>
                  <a:srgbClr val="FF0000"/>
                </a:solidFill>
                <a:latin typeface="Trebuchet MS"/>
                <a:cs typeface="Trebuchet MS"/>
              </a:rPr>
              <a:t>outside </a:t>
            </a:r>
            <a:r>
              <a:rPr sz="2400" i="1" spc="-150" dirty="0">
                <a:solidFill>
                  <a:srgbClr val="FF0000"/>
                </a:solidFill>
                <a:latin typeface="Trebuchet MS"/>
                <a:cs typeface="Trebuchet MS"/>
              </a:rPr>
              <a:t>of the</a:t>
            </a:r>
            <a:r>
              <a:rPr sz="24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861" y="4190110"/>
            <a:ext cx="1588770" cy="995680"/>
          </a:xfrm>
          <a:custGeom>
            <a:avLst/>
            <a:gdLst/>
            <a:ahLst/>
            <a:cxnLst/>
            <a:rect l="l" t="t" r="r" b="b"/>
            <a:pathLst>
              <a:path w="1588770" h="995679">
                <a:moveTo>
                  <a:pt x="1488262" y="889126"/>
                </a:moveTo>
                <a:lnTo>
                  <a:pt x="1483817" y="891794"/>
                </a:lnTo>
                <a:lnTo>
                  <a:pt x="1479245" y="894461"/>
                </a:lnTo>
                <a:lnTo>
                  <a:pt x="1477721" y="900302"/>
                </a:lnTo>
                <a:lnTo>
                  <a:pt x="1532966" y="995171"/>
                </a:lnTo>
                <a:lnTo>
                  <a:pt x="1544010" y="976249"/>
                </a:lnTo>
                <a:lnTo>
                  <a:pt x="1523441" y="976249"/>
                </a:lnTo>
                <a:lnTo>
                  <a:pt x="1523441" y="940942"/>
                </a:lnTo>
                <a:lnTo>
                  <a:pt x="1494104" y="890651"/>
                </a:lnTo>
                <a:lnTo>
                  <a:pt x="1488262" y="889126"/>
                </a:lnTo>
                <a:close/>
              </a:path>
              <a:path w="1588770" h="995679">
                <a:moveTo>
                  <a:pt x="1523441" y="940942"/>
                </a:moveTo>
                <a:lnTo>
                  <a:pt x="1523441" y="976249"/>
                </a:lnTo>
                <a:lnTo>
                  <a:pt x="1542491" y="976249"/>
                </a:lnTo>
                <a:lnTo>
                  <a:pt x="1542491" y="971422"/>
                </a:lnTo>
                <a:lnTo>
                  <a:pt x="1524838" y="971422"/>
                </a:lnTo>
                <a:lnTo>
                  <a:pt x="1533029" y="957380"/>
                </a:lnTo>
                <a:lnTo>
                  <a:pt x="1523441" y="940942"/>
                </a:lnTo>
                <a:close/>
              </a:path>
              <a:path w="1588770" h="995679">
                <a:moveTo>
                  <a:pt x="1577670" y="889126"/>
                </a:moveTo>
                <a:lnTo>
                  <a:pt x="1571955" y="890651"/>
                </a:lnTo>
                <a:lnTo>
                  <a:pt x="1542491" y="941160"/>
                </a:lnTo>
                <a:lnTo>
                  <a:pt x="1542491" y="976249"/>
                </a:lnTo>
                <a:lnTo>
                  <a:pt x="1544010" y="976249"/>
                </a:lnTo>
                <a:lnTo>
                  <a:pt x="1588338" y="900302"/>
                </a:lnTo>
                <a:lnTo>
                  <a:pt x="1586814" y="894461"/>
                </a:lnTo>
                <a:lnTo>
                  <a:pt x="1577670" y="889126"/>
                </a:lnTo>
                <a:close/>
              </a:path>
              <a:path w="1588770" h="995679">
                <a:moveTo>
                  <a:pt x="1533029" y="957380"/>
                </a:moveTo>
                <a:lnTo>
                  <a:pt x="1524838" y="971422"/>
                </a:lnTo>
                <a:lnTo>
                  <a:pt x="1541221" y="971422"/>
                </a:lnTo>
                <a:lnTo>
                  <a:pt x="1533029" y="957380"/>
                </a:lnTo>
                <a:close/>
              </a:path>
              <a:path w="1588770" h="995679">
                <a:moveTo>
                  <a:pt x="1542491" y="941160"/>
                </a:moveTo>
                <a:lnTo>
                  <a:pt x="1533029" y="957380"/>
                </a:lnTo>
                <a:lnTo>
                  <a:pt x="1541221" y="971422"/>
                </a:lnTo>
                <a:lnTo>
                  <a:pt x="1542491" y="971422"/>
                </a:lnTo>
                <a:lnTo>
                  <a:pt x="1542491" y="941160"/>
                </a:lnTo>
                <a:close/>
              </a:path>
              <a:path w="1588770" h="995679">
                <a:moveTo>
                  <a:pt x="1523441" y="754633"/>
                </a:moveTo>
                <a:lnTo>
                  <a:pt x="1523441" y="940942"/>
                </a:lnTo>
                <a:lnTo>
                  <a:pt x="1533029" y="957380"/>
                </a:lnTo>
                <a:lnTo>
                  <a:pt x="1542491" y="941160"/>
                </a:lnTo>
                <a:lnTo>
                  <a:pt x="1542491" y="764158"/>
                </a:lnTo>
                <a:lnTo>
                  <a:pt x="1532966" y="764158"/>
                </a:lnTo>
                <a:lnTo>
                  <a:pt x="1523441" y="754633"/>
                </a:lnTo>
                <a:close/>
              </a:path>
              <a:path w="1588770" h="995679">
                <a:moveTo>
                  <a:pt x="19049" y="0"/>
                </a:moveTo>
                <a:lnTo>
                  <a:pt x="0" y="0"/>
                </a:lnTo>
                <a:lnTo>
                  <a:pt x="0" y="759968"/>
                </a:lnTo>
                <a:lnTo>
                  <a:pt x="4254" y="764158"/>
                </a:lnTo>
                <a:lnTo>
                  <a:pt x="1523441" y="764158"/>
                </a:lnTo>
                <a:lnTo>
                  <a:pt x="1523441" y="754633"/>
                </a:lnTo>
                <a:lnTo>
                  <a:pt x="19049" y="754633"/>
                </a:lnTo>
                <a:lnTo>
                  <a:pt x="9525" y="745108"/>
                </a:lnTo>
                <a:lnTo>
                  <a:pt x="19049" y="745108"/>
                </a:lnTo>
                <a:lnTo>
                  <a:pt x="19049" y="0"/>
                </a:lnTo>
                <a:close/>
              </a:path>
              <a:path w="1588770" h="995679">
                <a:moveTo>
                  <a:pt x="1538300" y="745108"/>
                </a:moveTo>
                <a:lnTo>
                  <a:pt x="19049" y="745108"/>
                </a:lnTo>
                <a:lnTo>
                  <a:pt x="19049" y="754633"/>
                </a:lnTo>
                <a:lnTo>
                  <a:pt x="1523441" y="754633"/>
                </a:lnTo>
                <a:lnTo>
                  <a:pt x="1532966" y="764158"/>
                </a:lnTo>
                <a:lnTo>
                  <a:pt x="1542491" y="764158"/>
                </a:lnTo>
                <a:lnTo>
                  <a:pt x="1542491" y="749426"/>
                </a:lnTo>
                <a:lnTo>
                  <a:pt x="1538300" y="745108"/>
                </a:lnTo>
                <a:close/>
              </a:path>
              <a:path w="1588770" h="995679">
                <a:moveTo>
                  <a:pt x="19049" y="745108"/>
                </a:moveTo>
                <a:lnTo>
                  <a:pt x="9525" y="745108"/>
                </a:lnTo>
                <a:lnTo>
                  <a:pt x="19049" y="754633"/>
                </a:lnTo>
                <a:lnTo>
                  <a:pt x="19049" y="745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7350" y="4251959"/>
            <a:ext cx="1466850" cy="701040"/>
          </a:xfrm>
          <a:custGeom>
            <a:avLst/>
            <a:gdLst/>
            <a:ahLst/>
            <a:cxnLst/>
            <a:rect l="l" t="t" r="r" b="b"/>
            <a:pathLst>
              <a:path w="1466850" h="701039">
                <a:moveTo>
                  <a:pt x="0" y="350519"/>
                </a:moveTo>
                <a:lnTo>
                  <a:pt x="10623" y="290755"/>
                </a:lnTo>
                <a:lnTo>
                  <a:pt x="41318" y="234265"/>
                </a:lnTo>
                <a:lnTo>
                  <a:pt x="90322" y="181892"/>
                </a:lnTo>
                <a:lnTo>
                  <a:pt x="121140" y="157513"/>
                </a:lnTo>
                <a:lnTo>
                  <a:pt x="155874" y="134478"/>
                </a:lnTo>
                <a:lnTo>
                  <a:pt x="194304" y="112894"/>
                </a:lnTo>
                <a:lnTo>
                  <a:pt x="236210" y="92866"/>
                </a:lnTo>
                <a:lnTo>
                  <a:pt x="281371" y="74499"/>
                </a:lnTo>
                <a:lnTo>
                  <a:pt x="329567" y="57898"/>
                </a:lnTo>
                <a:lnTo>
                  <a:pt x="380579" y="43169"/>
                </a:lnTo>
                <a:lnTo>
                  <a:pt x="434185" y="30417"/>
                </a:lnTo>
                <a:lnTo>
                  <a:pt x="490166" y="19748"/>
                </a:lnTo>
                <a:lnTo>
                  <a:pt x="548300" y="11266"/>
                </a:lnTo>
                <a:lnTo>
                  <a:pt x="608368" y="5077"/>
                </a:lnTo>
                <a:lnTo>
                  <a:pt x="670150" y="1286"/>
                </a:lnTo>
                <a:lnTo>
                  <a:pt x="733425" y="0"/>
                </a:lnTo>
                <a:lnTo>
                  <a:pt x="796699" y="1286"/>
                </a:lnTo>
                <a:lnTo>
                  <a:pt x="858481" y="5077"/>
                </a:lnTo>
                <a:lnTo>
                  <a:pt x="918549" y="11266"/>
                </a:lnTo>
                <a:lnTo>
                  <a:pt x="976683" y="19748"/>
                </a:lnTo>
                <a:lnTo>
                  <a:pt x="1032664" y="30417"/>
                </a:lnTo>
                <a:lnTo>
                  <a:pt x="1086270" y="43169"/>
                </a:lnTo>
                <a:lnTo>
                  <a:pt x="1137282" y="57898"/>
                </a:lnTo>
                <a:lnTo>
                  <a:pt x="1185478" y="74499"/>
                </a:lnTo>
                <a:lnTo>
                  <a:pt x="1230639" y="92866"/>
                </a:lnTo>
                <a:lnTo>
                  <a:pt x="1272545" y="112894"/>
                </a:lnTo>
                <a:lnTo>
                  <a:pt x="1310975" y="134478"/>
                </a:lnTo>
                <a:lnTo>
                  <a:pt x="1345709" y="157513"/>
                </a:lnTo>
                <a:lnTo>
                  <a:pt x="1376527" y="181892"/>
                </a:lnTo>
                <a:lnTo>
                  <a:pt x="1425531" y="234265"/>
                </a:lnTo>
                <a:lnTo>
                  <a:pt x="1456226" y="290755"/>
                </a:lnTo>
                <a:lnTo>
                  <a:pt x="1466850" y="350519"/>
                </a:lnTo>
                <a:lnTo>
                  <a:pt x="1464157" y="380758"/>
                </a:lnTo>
                <a:lnTo>
                  <a:pt x="1443277" y="438991"/>
                </a:lnTo>
                <a:lnTo>
                  <a:pt x="1403207" y="493528"/>
                </a:lnTo>
                <a:lnTo>
                  <a:pt x="1345709" y="543526"/>
                </a:lnTo>
                <a:lnTo>
                  <a:pt x="1310975" y="566561"/>
                </a:lnTo>
                <a:lnTo>
                  <a:pt x="1272545" y="588145"/>
                </a:lnTo>
                <a:lnTo>
                  <a:pt x="1230639" y="608173"/>
                </a:lnTo>
                <a:lnTo>
                  <a:pt x="1185478" y="626540"/>
                </a:lnTo>
                <a:lnTo>
                  <a:pt x="1137282" y="643141"/>
                </a:lnTo>
                <a:lnTo>
                  <a:pt x="1086270" y="657870"/>
                </a:lnTo>
                <a:lnTo>
                  <a:pt x="1032664" y="670622"/>
                </a:lnTo>
                <a:lnTo>
                  <a:pt x="976683" y="681291"/>
                </a:lnTo>
                <a:lnTo>
                  <a:pt x="918549" y="689773"/>
                </a:lnTo>
                <a:lnTo>
                  <a:pt x="858481" y="695962"/>
                </a:lnTo>
                <a:lnTo>
                  <a:pt x="796699" y="699753"/>
                </a:lnTo>
                <a:lnTo>
                  <a:pt x="733425" y="701039"/>
                </a:lnTo>
                <a:lnTo>
                  <a:pt x="670150" y="699753"/>
                </a:lnTo>
                <a:lnTo>
                  <a:pt x="608368" y="695962"/>
                </a:lnTo>
                <a:lnTo>
                  <a:pt x="548300" y="689773"/>
                </a:lnTo>
                <a:lnTo>
                  <a:pt x="490166" y="681291"/>
                </a:lnTo>
                <a:lnTo>
                  <a:pt x="434185" y="670622"/>
                </a:lnTo>
                <a:lnTo>
                  <a:pt x="380579" y="657870"/>
                </a:lnTo>
                <a:lnTo>
                  <a:pt x="329567" y="643141"/>
                </a:lnTo>
                <a:lnTo>
                  <a:pt x="281371" y="626540"/>
                </a:lnTo>
                <a:lnTo>
                  <a:pt x="236210" y="608173"/>
                </a:lnTo>
                <a:lnTo>
                  <a:pt x="194304" y="588145"/>
                </a:lnTo>
                <a:lnTo>
                  <a:pt x="155874" y="566561"/>
                </a:lnTo>
                <a:lnTo>
                  <a:pt x="121140" y="543526"/>
                </a:lnTo>
                <a:lnTo>
                  <a:pt x="90322" y="519147"/>
                </a:lnTo>
                <a:lnTo>
                  <a:pt x="41318" y="466774"/>
                </a:lnTo>
                <a:lnTo>
                  <a:pt x="10623" y="410284"/>
                </a:lnTo>
                <a:lnTo>
                  <a:pt x="0" y="35051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7661" y="4850384"/>
            <a:ext cx="57150" cy="102870"/>
          </a:xfrm>
          <a:custGeom>
            <a:avLst/>
            <a:gdLst/>
            <a:ahLst/>
            <a:cxnLst/>
            <a:rect l="l" t="t" r="r" b="b"/>
            <a:pathLst>
              <a:path w="57150" h="102870">
                <a:moveTo>
                  <a:pt x="0" y="0"/>
                </a:moveTo>
                <a:lnTo>
                  <a:pt x="56642" y="102616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1336</Words>
  <Application>Microsoft Macintosh PowerPoint</Application>
  <PresentationFormat>Widescreen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Lecture 6:  Functions</vt:lpstr>
      <vt:lpstr>Last week</vt:lpstr>
      <vt:lpstr>Today</vt:lpstr>
      <vt:lpstr>Functions</vt:lpstr>
      <vt:lpstr>Defining functions</vt:lpstr>
      <vt:lpstr>Call/Invoke a function</vt:lpstr>
      <vt:lpstr>If no return statement</vt:lpstr>
      <vt:lpstr>Variable scope</vt:lpstr>
      <vt:lpstr>Variable scope</vt:lpstr>
      <vt:lpstr>Global and local variables</vt:lpstr>
      <vt:lpstr>Example</vt:lpstr>
      <vt:lpstr>2-dimensional lists</vt:lpstr>
      <vt:lpstr>Indices in 2D lists</vt:lpstr>
      <vt:lpstr>Indices in 2D lists</vt:lpstr>
      <vt:lpstr>Iterating through 2D lists</vt:lpstr>
      <vt:lpstr>Iterating through 2D lists</vt:lpstr>
      <vt:lpstr>Iterating through 2D lists</vt:lpstr>
      <vt:lpstr>Iterating through 2D lists</vt:lpstr>
      <vt:lpstr>Uses of 2D lists</vt:lpstr>
      <vt:lpstr>Uses of 2D lists</vt:lpstr>
      <vt:lpstr>Uses of 2D lists</vt:lpstr>
      <vt:lpstr>Thank you ! Any questions 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Microsoft Office User</cp:lastModifiedBy>
  <cp:revision>5</cp:revision>
  <dcterms:created xsi:type="dcterms:W3CDTF">2019-11-12T02:27:04Z</dcterms:created>
  <dcterms:modified xsi:type="dcterms:W3CDTF">2019-11-18T02:24:57Z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2019-11-12T00:00:00Z</vt:filetime>
  </property>
</Properties>
</file>