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2754" y="3017520"/>
            <a:ext cx="860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Control structure ( Conditional statement/ if-statements)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773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4074010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elif</a:t>
            </a:r>
            <a:r>
              <a:rPr lang="en-US" dirty="0"/>
              <a:t> statement enables us to check multiple conditions and execute the specific block of statements depending upon the true condition among them.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have any number of </a:t>
            </a:r>
            <a:r>
              <a:rPr lang="en-US" dirty="0" err="1"/>
              <a:t>elif</a:t>
            </a:r>
            <a:r>
              <a:rPr lang="en-US" dirty="0"/>
              <a:t> statements in our program depending upon our need. However, using </a:t>
            </a:r>
            <a:r>
              <a:rPr lang="en-US" dirty="0" err="1"/>
              <a:t>elif</a:t>
            </a:r>
            <a:r>
              <a:rPr lang="en-US" dirty="0"/>
              <a:t> is optional.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51579" y="1410789"/>
            <a:ext cx="263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elif</a:t>
            </a:r>
            <a:r>
              <a:rPr lang="en-GB" sz="2000" b="1" dirty="0"/>
              <a:t> </a:t>
            </a:r>
            <a:r>
              <a:rPr lang="en-GB" sz="2000" b="1" dirty="0" smtClean="0"/>
              <a:t>– Statements :</a:t>
            </a:r>
            <a:endParaRPr lang="en-GB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24" y="2131088"/>
            <a:ext cx="3238952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5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41" y="401713"/>
            <a:ext cx="3419952" cy="540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40" y="4268352"/>
            <a:ext cx="3400900" cy="103837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225143" y="4206240"/>
            <a:ext cx="1476103" cy="99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6932471" y="4565467"/>
            <a:ext cx="1110343" cy="274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18" y="579449"/>
            <a:ext cx="605874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7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flowchart is a diagram that depicts a process, system or computer algorithm.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widely used in multiple fields to document, study, plan, improve and communicate often complex processes in clear, easy-to-understand diagrams. </a:t>
            </a:r>
            <a:endParaRPr lang="en-US" dirty="0" smtClean="0"/>
          </a:p>
          <a:p>
            <a:r>
              <a:rPr lang="en-US" dirty="0" smtClean="0"/>
              <a:t>Flowcharts</a:t>
            </a:r>
            <a:r>
              <a:rPr lang="en-US" dirty="0"/>
              <a:t>, sometimes spelled as flow charts, use rectangles, ovals, diamonds and potentially numerous other shapes to define the type of step, along with connecting arrows to define flow and sequence.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1345474"/>
            <a:ext cx="2467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Flowchart :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97082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6216317" cy="3836428"/>
          </a:xfrm>
        </p:spPr>
        <p:txBody>
          <a:bodyPr/>
          <a:lstStyle/>
          <a:p>
            <a:r>
              <a:rPr lang="en-GB" dirty="0" smtClean="0"/>
              <a:t>Rectangles for process</a:t>
            </a:r>
          </a:p>
          <a:p>
            <a:endParaRPr lang="en-GB" dirty="0"/>
          </a:p>
          <a:p>
            <a:r>
              <a:rPr lang="en-GB" dirty="0" smtClean="0"/>
              <a:t>Diamonds for decisions </a:t>
            </a:r>
          </a:p>
          <a:p>
            <a:endParaRPr lang="en-GB" dirty="0"/>
          </a:p>
          <a:p>
            <a:r>
              <a:rPr lang="en-GB" dirty="0" smtClean="0"/>
              <a:t>Arrows for flow </a:t>
            </a:r>
          </a:p>
          <a:p>
            <a:endParaRPr lang="en-GB" dirty="0"/>
          </a:p>
          <a:p>
            <a:r>
              <a:rPr lang="en-GB" dirty="0" smtClean="0"/>
              <a:t>Circles for input and output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49977" y="1345474"/>
            <a:ext cx="4153989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Common Symbol used in flowchart :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5603966" y="2120235"/>
            <a:ext cx="1449977" cy="705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Decision 5"/>
          <p:cNvSpPr/>
          <p:nvPr/>
        </p:nvSpPr>
        <p:spPr>
          <a:xfrm>
            <a:off x="5603966" y="3117064"/>
            <a:ext cx="1619794" cy="83602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434149" y="4297680"/>
            <a:ext cx="1920240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5695406" y="4754880"/>
            <a:ext cx="1097280" cy="97971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00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complex program it is a good idea to first make a flowchart.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Focus </a:t>
            </a:r>
            <a:r>
              <a:rPr lang="en-US" dirty="0"/>
              <a:t>on algorithm rather than syntax;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Visual representations easier to work with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55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06" y="0"/>
            <a:ext cx="5191850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2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4" y="134976"/>
            <a:ext cx="5191850" cy="59349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792" y="369885"/>
            <a:ext cx="3667637" cy="522995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230983" y="2730137"/>
            <a:ext cx="2106809" cy="809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52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66" y="1834646"/>
            <a:ext cx="3458058" cy="3972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8091" y="3082834"/>
            <a:ext cx="306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There are multiple ways of doing it.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4428309" y="3161211"/>
            <a:ext cx="1254034" cy="404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34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661234"/>
            <a:ext cx="864038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8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765" y="1915477"/>
            <a:ext cx="4887007" cy="3915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1" y="1058107"/>
            <a:ext cx="3867690" cy="477269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558937" y="3122023"/>
            <a:ext cx="2058828" cy="535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41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7833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Control structure is also known as decision making statement.</a:t>
            </a:r>
          </a:p>
          <a:p>
            <a:r>
              <a:rPr lang="en-GB" dirty="0" smtClean="0"/>
              <a:t>As the name implies, decision allows us to run a particular block of code for a particular decision.</a:t>
            </a:r>
          </a:p>
          <a:p>
            <a:r>
              <a:rPr lang="en-GB" dirty="0" smtClean="0"/>
              <a:t>Condition checking is the backbone of decision making.</a:t>
            </a:r>
          </a:p>
          <a:p>
            <a:r>
              <a:rPr lang="en-GB" dirty="0" smtClean="0"/>
              <a:t>Control structure allow us to say what happens if condition is either true or false.</a:t>
            </a:r>
          </a:p>
          <a:p>
            <a:r>
              <a:rPr lang="en-GB" dirty="0" smtClean="0"/>
              <a:t>It is also known as If- statements.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51580" y="1332411"/>
            <a:ext cx="608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What is control structure or conditional statements 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773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0" y="925088"/>
            <a:ext cx="3867690" cy="47726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93624" y="1985554"/>
            <a:ext cx="2220686" cy="1123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Logical operators can be used to avoid nested-if statements</a:t>
            </a:r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4493624" y="4585063"/>
            <a:ext cx="1959429" cy="574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Implementation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624" y="1915826"/>
            <a:ext cx="4810796" cy="3781953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6348549" y="1097280"/>
            <a:ext cx="365761" cy="718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94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49" y="1134094"/>
            <a:ext cx="3867690" cy="47726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07132" y="2236536"/>
            <a:ext cx="1959429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More we are using logical operator to avoid nested-if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4807132" y="4224878"/>
            <a:ext cx="2090057" cy="56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implementation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82" y="2429691"/>
            <a:ext cx="476316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0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517" y="1284212"/>
            <a:ext cx="9603275" cy="3450613"/>
          </a:xfrm>
        </p:spPr>
        <p:txBody>
          <a:bodyPr/>
          <a:lstStyle/>
          <a:p>
            <a:r>
              <a:rPr lang="en-GB" b="1" dirty="0" smtClean="0"/>
              <a:t>Workout :</a:t>
            </a:r>
          </a:p>
          <a:p>
            <a:r>
              <a:rPr lang="en-GB" b="1" dirty="0" smtClean="0"/>
              <a:t>Time to draw your own flowcharts and write your own logic.</a:t>
            </a:r>
          </a:p>
          <a:p>
            <a:pPr lvl="1"/>
            <a:endParaRPr lang="en-GB" b="1" dirty="0"/>
          </a:p>
          <a:p>
            <a:pPr lvl="1"/>
            <a:r>
              <a:rPr lang="en-GB" b="1" dirty="0" smtClean="0"/>
              <a:t>Q) </a:t>
            </a:r>
            <a:r>
              <a:rPr lang="en-GB" dirty="0" smtClean="0"/>
              <a:t>Draw the flow chart first then write your logic of following problems.</a:t>
            </a:r>
          </a:p>
          <a:p>
            <a:pPr lvl="1"/>
            <a:r>
              <a:rPr lang="en-GB" dirty="0" smtClean="0"/>
              <a:t>Basic salary of an employee is entered by user. </a:t>
            </a:r>
            <a:r>
              <a:rPr lang="en-GB" dirty="0"/>
              <a:t>H</a:t>
            </a:r>
            <a:r>
              <a:rPr lang="en-GB" dirty="0" smtClean="0"/>
              <a:t>e has 5%  daily allowance of his basic salary and allocate 10 % of his basic salary for expenses. Display how much salary he has remaining.</a:t>
            </a:r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5550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517" y="1332412"/>
            <a:ext cx="9603275" cy="4271554"/>
          </a:xfrm>
        </p:spPr>
        <p:txBody>
          <a:bodyPr/>
          <a:lstStyle/>
          <a:p>
            <a:r>
              <a:rPr lang="en-GB" b="1" dirty="0" smtClean="0"/>
              <a:t>Indentation : </a:t>
            </a:r>
            <a:endParaRPr lang="en-GB" dirty="0" smtClean="0"/>
          </a:p>
          <a:p>
            <a:r>
              <a:rPr lang="en-US" sz="1800" dirty="0" smtClean="0"/>
              <a:t>For the ease of programming and to achieve simplicity, python doesn't allow the use of parentheses for the block level code. In Python, indentation is used to declare a block. If two statements are at the same indentation level, then they are the part of the same block</a:t>
            </a:r>
          </a:p>
          <a:p>
            <a:r>
              <a:rPr lang="en-US" sz="1800" dirty="0"/>
              <a:t>Generally, four spaces are given to indent the statements which are a typical amount of indentation in python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Indentation is the most used part of the python language since it declares the block of code. All the statements of one block are intended at the same level indentation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Python relies on indentation, using whitespace, to define scope in the code. Other programming languages often use curly-brackets for this purpose.</a:t>
            </a:r>
            <a:endParaRPr lang="en-US" sz="1800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681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63328"/>
            <a:ext cx="5287113" cy="1648055"/>
          </a:xfrm>
        </p:spPr>
      </p:pic>
      <p:sp>
        <p:nvSpPr>
          <p:cNvPr id="4" name="TextBox 3"/>
          <p:cNvSpPr txBox="1"/>
          <p:nvPr/>
        </p:nvSpPr>
        <p:spPr>
          <a:xfrm>
            <a:off x="1451579" y="1319349"/>
            <a:ext cx="312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Example : </a:t>
            </a:r>
            <a:endParaRPr lang="en-GB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190" y="3711205"/>
            <a:ext cx="543000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399514"/>
          </a:xfrm>
        </p:spPr>
        <p:txBody>
          <a:bodyPr/>
          <a:lstStyle/>
          <a:p>
            <a:r>
              <a:rPr lang="en-GB" dirty="0" smtClean="0"/>
              <a:t>The order of execution of  the statements is know as control flow.</a:t>
            </a:r>
          </a:p>
          <a:p>
            <a:r>
              <a:rPr lang="en-GB" dirty="0" smtClean="0"/>
              <a:t>Till now we have used sequential flow of execution (sequential control flow)</a:t>
            </a:r>
          </a:p>
          <a:p>
            <a:r>
              <a:rPr lang="en-GB" dirty="0" smtClean="0"/>
              <a:t>If we use conditional logic statements( if -statements), it is conditional flow of execution. It means the control flow of the program depends upon the condition .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1293224"/>
            <a:ext cx="281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Control Flow </a:t>
            </a:r>
            <a:r>
              <a:rPr lang="en-GB" dirty="0" smtClean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1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5171290" cy="1524302"/>
          </a:xfrm>
        </p:spPr>
        <p:txBody>
          <a:bodyPr>
            <a:normAutofit/>
          </a:bodyPr>
          <a:lstStyle/>
          <a:p>
            <a:r>
              <a:rPr lang="en-US" dirty="0"/>
              <a:t>The if statement is used to test a particular condition and if the condition is true, it executes a block of code known as </a:t>
            </a:r>
            <a:r>
              <a:rPr lang="en-US" dirty="0" smtClean="0"/>
              <a:t>if-block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1319349"/>
            <a:ext cx="321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If - statements :</a:t>
            </a:r>
            <a:endParaRPr lang="en-GB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59" y="689612"/>
            <a:ext cx="3743847" cy="4963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86" y="3540034"/>
            <a:ext cx="306747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7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391" y="1336464"/>
            <a:ext cx="3682124" cy="544588"/>
          </a:xfrm>
        </p:spPr>
        <p:txBody>
          <a:bodyPr/>
          <a:lstStyle/>
          <a:p>
            <a:r>
              <a:rPr lang="en-GB" b="1" dirty="0" smtClean="0"/>
              <a:t>Example :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91" y="2080315"/>
            <a:ext cx="6182588" cy="1752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06" y="4178485"/>
            <a:ext cx="3448531" cy="111458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49531" y="4297680"/>
            <a:ext cx="2103922" cy="995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  </a:t>
            </a:r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>
            <a:off x="3671465" y="4562937"/>
            <a:ext cx="1423050" cy="345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8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45916"/>
            <a:ext cx="4348330" cy="26477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if-else statement provides an else block combined with the if statement which is executed in the false case of the condition.</a:t>
            </a:r>
          </a:p>
          <a:p>
            <a:r>
              <a:rPr lang="en-US" dirty="0"/>
              <a:t>If the condition is true, then the if-block is executed. Otherwise, the else-block is executed.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1384663"/>
            <a:ext cx="378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if – else statements:</a:t>
            </a:r>
            <a:endParaRPr lang="en-GB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422" y="130628"/>
            <a:ext cx="3924848" cy="6004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47" y="4493623"/>
            <a:ext cx="336279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1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454" y="1153584"/>
            <a:ext cx="3982570" cy="596839"/>
          </a:xfrm>
        </p:spPr>
        <p:txBody>
          <a:bodyPr/>
          <a:lstStyle/>
          <a:p>
            <a:r>
              <a:rPr lang="en-GB" b="1" dirty="0" smtClean="0"/>
              <a:t>Example :</a:t>
            </a:r>
            <a:endParaRPr lang="en-GB" b="1" dirty="0"/>
          </a:p>
        </p:txBody>
      </p:sp>
      <p:sp>
        <p:nvSpPr>
          <p:cNvPr id="7" name="Oval 6"/>
          <p:cNvSpPr/>
          <p:nvPr/>
        </p:nvSpPr>
        <p:spPr>
          <a:xfrm>
            <a:off x="3006364" y="4924696"/>
            <a:ext cx="156754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 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5238206" y="5225142"/>
            <a:ext cx="2638697" cy="313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43" y="2108663"/>
            <a:ext cx="6077798" cy="24577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007" y="4895989"/>
            <a:ext cx="341995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308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825</TotalTime>
  <Words>637</Words>
  <Application>Microsoft Office PowerPoint</Application>
  <PresentationFormat>Widescreen</PresentationFormat>
  <Paragraphs>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 sunder khatiwada</dc:creator>
  <cp:lastModifiedBy>shyam sunder khatiwada</cp:lastModifiedBy>
  <cp:revision>31</cp:revision>
  <dcterms:created xsi:type="dcterms:W3CDTF">2019-03-14T09:50:31Z</dcterms:created>
  <dcterms:modified xsi:type="dcterms:W3CDTF">2019-03-21T03:40:02Z</dcterms:modified>
</cp:coreProperties>
</file>