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58" r:id="rId4"/>
    <p:sldId id="259"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96" r:id="rId22"/>
    <p:sldId id="297" r:id="rId23"/>
    <p:sldId id="298" r:id="rId24"/>
    <p:sldId id="299" r:id="rId25"/>
    <p:sldId id="300" r:id="rId26"/>
    <p:sldId id="288" r:id="rId27"/>
    <p:sldId id="289" r:id="rId28"/>
    <p:sldId id="292" r:id="rId29"/>
    <p:sldId id="290" r:id="rId30"/>
    <p:sldId id="293" r:id="rId31"/>
    <p:sldId id="291" r:id="rId32"/>
    <p:sldId id="294" r:id="rId33"/>
    <p:sldId id="295"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7"/>
    <p:restoredTop sz="93300"/>
  </p:normalViewPr>
  <p:slideViewPr>
    <p:cSldViewPr snapToGrid="0" snapToObjects="1">
      <p:cViewPr>
        <p:scale>
          <a:sx n="89" d="100"/>
          <a:sy n="89" d="100"/>
        </p:scale>
        <p:origin x="1248"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999E-8D47-F04E-A5F1-324D821B2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060E6-4E97-C246-9E9B-798A8CF7B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0E7F58-193E-564C-898D-9A6BAED601B9}"/>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5" name="Footer Placeholder 4">
            <a:extLst>
              <a:ext uri="{FF2B5EF4-FFF2-40B4-BE49-F238E27FC236}">
                <a16:creationId xmlns:a16="http://schemas.microsoft.com/office/drawing/2014/main" id="{585AA804-F40A-9348-8B18-37C533E9A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AB619-8FB7-A043-81EC-7E08A1768CB3}"/>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88968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1DE7-C810-2349-828E-9125AED8E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75EEDD-78BF-8347-A189-F19B0C7022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63C8B-182C-1243-A5FE-4427BF2F7B98}"/>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5" name="Footer Placeholder 4">
            <a:extLst>
              <a:ext uri="{FF2B5EF4-FFF2-40B4-BE49-F238E27FC236}">
                <a16:creationId xmlns:a16="http://schemas.microsoft.com/office/drawing/2014/main" id="{7D0FFF92-8194-BB48-B35D-E557CBD1A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7928D-FEC3-D445-B52E-FA50B4D71C9B}"/>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18196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89ADB-DFB5-B143-9BC9-C45F3C38B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544CC1-435A-F840-9535-089DAE05C2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4324D-DCB3-6345-A92B-42F2DCDC57BD}"/>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5" name="Footer Placeholder 4">
            <a:extLst>
              <a:ext uri="{FF2B5EF4-FFF2-40B4-BE49-F238E27FC236}">
                <a16:creationId xmlns:a16="http://schemas.microsoft.com/office/drawing/2014/main" id="{BA242400-1924-5F41-B61C-FFFB7C0B0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2B320-7E99-C740-A239-87510C9CE3A8}"/>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88348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2347-508A-C449-989D-0E251A4F7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A7684-EA49-DC46-ABFB-932B0B27E8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70D87-D792-6441-B1BB-6E275AA88717}"/>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5" name="Footer Placeholder 4">
            <a:extLst>
              <a:ext uri="{FF2B5EF4-FFF2-40B4-BE49-F238E27FC236}">
                <a16:creationId xmlns:a16="http://schemas.microsoft.com/office/drawing/2014/main" id="{719E4EE4-5C8A-964E-B62E-C377B193C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7BC07-52F2-D34B-BF3E-A5F4985598EE}"/>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134159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FFE2-FE28-AB4C-AA2F-AB645CEE5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4C352-2613-9F4A-99DC-071A4B6B0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FA919C-100A-5F42-AD61-E79C915DCD94}"/>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5" name="Footer Placeholder 4">
            <a:extLst>
              <a:ext uri="{FF2B5EF4-FFF2-40B4-BE49-F238E27FC236}">
                <a16:creationId xmlns:a16="http://schemas.microsoft.com/office/drawing/2014/main" id="{9BFD2A94-3462-7541-9EA3-E22A8C4AE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30CB-93EC-7148-8565-FFFB57A5D04E}"/>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00630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A8FE-3EAB-3B40-A993-CD99A2B72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FCA62-7B13-5548-B6B2-5F88CC82C8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291F6-7CB7-904E-8889-33B39A777B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B37F13-4B52-B544-993D-700B414F763E}"/>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6" name="Footer Placeholder 5">
            <a:extLst>
              <a:ext uri="{FF2B5EF4-FFF2-40B4-BE49-F238E27FC236}">
                <a16:creationId xmlns:a16="http://schemas.microsoft.com/office/drawing/2014/main" id="{4E735448-035A-F648-B64A-8D85F7BA6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509BC-2292-8741-8273-FA2E3CE0F90D}"/>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418319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69D5-C61B-A942-AC88-45B2BFAD9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9C7B1-B92A-5B4D-8AAA-519ABF91A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E5713F-0F62-4C45-9F35-294A35DD03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7C004B-8F88-EB45-AC6F-F2206E9F4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EB4947-49B0-5443-A6E8-D7609A7849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5905E0-7045-7E48-B86F-76D20198DD9B}"/>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8" name="Footer Placeholder 7">
            <a:extLst>
              <a:ext uri="{FF2B5EF4-FFF2-40B4-BE49-F238E27FC236}">
                <a16:creationId xmlns:a16="http://schemas.microsoft.com/office/drawing/2014/main" id="{F9E71668-2295-0B40-9BDD-43E3D431DC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7FE91-50F4-924C-999D-5EB4B76A9FE1}"/>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20947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895-9C1C-A84B-BF3E-3D2156A922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6A7D0-9DE3-FE4F-BA79-90080500A5EC}"/>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4" name="Footer Placeholder 3">
            <a:extLst>
              <a:ext uri="{FF2B5EF4-FFF2-40B4-BE49-F238E27FC236}">
                <a16:creationId xmlns:a16="http://schemas.microsoft.com/office/drawing/2014/main" id="{5EBC70C6-12E8-1048-B176-05B6413E4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9EBA4-CD2D-A54E-8928-6598C12F1FDB}"/>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33472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B755E-42DE-944E-9920-83BD7FF6B76C}"/>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3" name="Footer Placeholder 2">
            <a:extLst>
              <a:ext uri="{FF2B5EF4-FFF2-40B4-BE49-F238E27FC236}">
                <a16:creationId xmlns:a16="http://schemas.microsoft.com/office/drawing/2014/main" id="{564035D9-8FF5-7541-A8C3-DEEEEDB6BD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2E4CF-4586-8447-9E0B-E79F0A24A6D7}"/>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86462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3763-C71E-AB45-AFBE-BC7DD28FB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A9B5F-0D36-F241-9F25-C966A4212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77307-F10A-5348-A889-BA7A39A28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126347-A630-B047-B230-2D79DFB2B88E}"/>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6" name="Footer Placeholder 5">
            <a:extLst>
              <a:ext uri="{FF2B5EF4-FFF2-40B4-BE49-F238E27FC236}">
                <a16:creationId xmlns:a16="http://schemas.microsoft.com/office/drawing/2014/main" id="{E85AC0E3-D9EB-6D46-AD8A-96197C9E7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E0EEA-D8B6-ED44-878C-643AB0C3AA95}"/>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268811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447C-53E0-FD40-B7AC-7634B03D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711329-CCC5-7D44-B8E3-8E00791B6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5C2D62-D52E-E44F-8948-5C15764A8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351F0-8EA1-7D4C-9520-E37FB5842B56}"/>
              </a:ext>
            </a:extLst>
          </p:cNvPr>
          <p:cNvSpPr>
            <a:spLocks noGrp="1"/>
          </p:cNvSpPr>
          <p:nvPr>
            <p:ph type="dt" sz="half" idx="10"/>
          </p:nvPr>
        </p:nvSpPr>
        <p:spPr/>
        <p:txBody>
          <a:bodyPr/>
          <a:lstStyle/>
          <a:p>
            <a:fld id="{5AA64B31-2926-AB44-AF84-DAA5CE9D39B4}" type="datetimeFigureOut">
              <a:rPr lang="en-US" smtClean="0"/>
              <a:t>9/9/19</a:t>
            </a:fld>
            <a:endParaRPr lang="en-US"/>
          </a:p>
        </p:txBody>
      </p:sp>
      <p:sp>
        <p:nvSpPr>
          <p:cNvPr id="6" name="Footer Placeholder 5">
            <a:extLst>
              <a:ext uri="{FF2B5EF4-FFF2-40B4-BE49-F238E27FC236}">
                <a16:creationId xmlns:a16="http://schemas.microsoft.com/office/drawing/2014/main" id="{D361EF86-7D47-7D4A-8AC6-FB5AB226D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AF148-3D04-1546-803F-16269EE640D5}"/>
              </a:ext>
            </a:extLst>
          </p:cNvPr>
          <p:cNvSpPr>
            <a:spLocks noGrp="1"/>
          </p:cNvSpPr>
          <p:nvPr>
            <p:ph type="sldNum" sz="quarter" idx="12"/>
          </p:nvPr>
        </p:nvSpPr>
        <p:spPr/>
        <p:txBody>
          <a:bodyPr/>
          <a:lstStyle/>
          <a:p>
            <a:fld id="{6C1626BB-86DA-E747-9F31-C989DE01E50B}" type="slidenum">
              <a:rPr lang="en-US" smtClean="0"/>
              <a:t>‹#›</a:t>
            </a:fld>
            <a:endParaRPr lang="en-US"/>
          </a:p>
        </p:txBody>
      </p:sp>
    </p:spTree>
    <p:extLst>
      <p:ext uri="{BB962C8B-B14F-4D97-AF65-F5344CB8AC3E}">
        <p14:creationId xmlns:p14="http://schemas.microsoft.com/office/powerpoint/2010/main" val="316233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5BF21-D931-8044-815A-B80393FAA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88647D-2EF2-004C-A6C4-C43EA2A75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9AA7C-5C43-DF4D-93CE-59A332F6B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B31-2926-AB44-AF84-DAA5CE9D39B4}" type="datetimeFigureOut">
              <a:rPr lang="en-US" smtClean="0"/>
              <a:t>9/9/19</a:t>
            </a:fld>
            <a:endParaRPr lang="en-US"/>
          </a:p>
        </p:txBody>
      </p:sp>
      <p:sp>
        <p:nvSpPr>
          <p:cNvPr id="5" name="Footer Placeholder 4">
            <a:extLst>
              <a:ext uri="{FF2B5EF4-FFF2-40B4-BE49-F238E27FC236}">
                <a16:creationId xmlns:a16="http://schemas.microsoft.com/office/drawing/2014/main" id="{C9B3503B-2891-244B-84F0-3DC04EAB6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8F1948-7DF9-7147-B1C4-AE392284B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626BB-86DA-E747-9F31-C989DE01E50B}" type="slidenum">
              <a:rPr lang="en-US" smtClean="0"/>
              <a:t>‹#›</a:t>
            </a:fld>
            <a:endParaRPr lang="en-US"/>
          </a:p>
        </p:txBody>
      </p:sp>
    </p:spTree>
    <p:extLst>
      <p:ext uri="{BB962C8B-B14F-4D97-AF65-F5344CB8AC3E}">
        <p14:creationId xmlns:p14="http://schemas.microsoft.com/office/powerpoint/2010/main" val="14185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637C1EF-C19A-3747-9F60-8633594A64F1}"/>
              </a:ext>
            </a:extLst>
          </p:cNvPr>
          <p:cNvSpPr txBox="1">
            <a:spLocks noGrp="1"/>
          </p:cNvSpPr>
          <p:nvPr>
            <p:ph type="ctrTitle"/>
          </p:nvPr>
        </p:nvSpPr>
        <p:spPr>
          <a:xfrm>
            <a:off x="1524000" y="2482118"/>
            <a:ext cx="9144000" cy="1027845"/>
          </a:xfrm>
          <a:prstGeom prst="rect">
            <a:avLst/>
          </a:prstGeom>
        </p:spPr>
        <p:txBody>
          <a:bodyPr vert="horz" wrap="square" lIns="0" tIns="167005" rIns="0" bIns="0" rtlCol="0">
            <a:spAutoFit/>
          </a:bodyPr>
          <a:lstStyle/>
          <a:p>
            <a:pPr marL="12700" marR="5080" indent="405130">
              <a:lnSpc>
                <a:spcPts val="6730"/>
              </a:lnSpc>
              <a:spcBef>
                <a:spcPts val="1315"/>
              </a:spcBef>
            </a:pPr>
            <a:r>
              <a:rPr sz="6600" spc="-430" dirty="0">
                <a:solidFill>
                  <a:srgbClr val="252525"/>
                </a:solidFill>
                <a:latin typeface="Arial" panose="020B0604020202020204" pitchFamily="34" charset="0"/>
                <a:cs typeface="Arial" panose="020B0604020202020204" pitchFamily="34" charset="0"/>
              </a:rPr>
              <a:t>Lecture 1:  </a:t>
            </a:r>
            <a:r>
              <a:rPr sz="6600" spc="-275" dirty="0">
                <a:solidFill>
                  <a:srgbClr val="252525"/>
                </a:solidFill>
                <a:latin typeface="Arial" panose="020B0604020202020204" pitchFamily="34" charset="0"/>
                <a:cs typeface="Arial" panose="020B0604020202020204" pitchFamily="34" charset="0"/>
              </a:rPr>
              <a:t>I</a:t>
            </a:r>
            <a:r>
              <a:rPr sz="6600" spc="-285" dirty="0">
                <a:solidFill>
                  <a:srgbClr val="252525"/>
                </a:solidFill>
                <a:latin typeface="Arial" panose="020B0604020202020204" pitchFamily="34" charset="0"/>
                <a:cs typeface="Arial" panose="020B0604020202020204" pitchFamily="34" charset="0"/>
              </a:rPr>
              <a:t>n</a:t>
            </a:r>
            <a:r>
              <a:rPr sz="6600" spc="-495" dirty="0">
                <a:solidFill>
                  <a:srgbClr val="252525"/>
                </a:solidFill>
                <a:latin typeface="Arial" panose="020B0604020202020204" pitchFamily="34" charset="0"/>
                <a:cs typeface="Arial" panose="020B0604020202020204" pitchFamily="34" charset="0"/>
              </a:rPr>
              <a:t>t</a:t>
            </a:r>
            <a:r>
              <a:rPr sz="6600" spc="-470" dirty="0">
                <a:solidFill>
                  <a:srgbClr val="252525"/>
                </a:solidFill>
                <a:latin typeface="Arial" panose="020B0604020202020204" pitchFamily="34" charset="0"/>
                <a:cs typeface="Arial" panose="020B0604020202020204" pitchFamily="34" charset="0"/>
              </a:rPr>
              <a:t>r</a:t>
            </a:r>
            <a:r>
              <a:rPr sz="6600" spc="-145" dirty="0">
                <a:solidFill>
                  <a:srgbClr val="252525"/>
                </a:solidFill>
                <a:latin typeface="Arial" panose="020B0604020202020204" pitchFamily="34" charset="0"/>
                <a:cs typeface="Arial" panose="020B0604020202020204" pitchFamily="34" charset="0"/>
              </a:rPr>
              <a:t>o</a:t>
            </a:r>
            <a:r>
              <a:rPr sz="6600" spc="-295" dirty="0">
                <a:solidFill>
                  <a:srgbClr val="252525"/>
                </a:solidFill>
                <a:latin typeface="Arial" panose="020B0604020202020204" pitchFamily="34" charset="0"/>
                <a:cs typeface="Arial" panose="020B0604020202020204" pitchFamily="34" charset="0"/>
              </a:rPr>
              <a:t>d</a:t>
            </a:r>
            <a:r>
              <a:rPr sz="6600" spc="-225" dirty="0">
                <a:solidFill>
                  <a:srgbClr val="252525"/>
                </a:solidFill>
                <a:latin typeface="Arial" panose="020B0604020202020204" pitchFamily="34" charset="0"/>
                <a:cs typeface="Arial" panose="020B0604020202020204" pitchFamily="34" charset="0"/>
              </a:rPr>
              <a:t>u</a:t>
            </a:r>
            <a:r>
              <a:rPr sz="6600" spc="-509" dirty="0">
                <a:solidFill>
                  <a:srgbClr val="252525"/>
                </a:solidFill>
                <a:latin typeface="Arial" panose="020B0604020202020204" pitchFamily="34" charset="0"/>
                <a:cs typeface="Arial" panose="020B0604020202020204" pitchFamily="34" charset="0"/>
              </a:rPr>
              <a:t>c</a:t>
            </a:r>
            <a:r>
              <a:rPr sz="6600" spc="-495" dirty="0">
                <a:solidFill>
                  <a:srgbClr val="252525"/>
                </a:solidFill>
                <a:latin typeface="Arial" panose="020B0604020202020204" pitchFamily="34" charset="0"/>
                <a:cs typeface="Arial" panose="020B0604020202020204" pitchFamily="34" charset="0"/>
              </a:rPr>
              <a:t>t</a:t>
            </a:r>
            <a:r>
              <a:rPr sz="6600" spc="-480" dirty="0">
                <a:solidFill>
                  <a:srgbClr val="252525"/>
                </a:solidFill>
                <a:latin typeface="Arial" panose="020B0604020202020204" pitchFamily="34" charset="0"/>
                <a:cs typeface="Arial" panose="020B0604020202020204" pitchFamily="34" charset="0"/>
              </a:rPr>
              <a:t>i</a:t>
            </a:r>
            <a:r>
              <a:rPr sz="6600" spc="-145" dirty="0">
                <a:solidFill>
                  <a:srgbClr val="252525"/>
                </a:solidFill>
                <a:latin typeface="Arial" panose="020B0604020202020204" pitchFamily="34" charset="0"/>
                <a:cs typeface="Arial" panose="020B0604020202020204" pitchFamily="34" charset="0"/>
              </a:rPr>
              <a:t>o</a:t>
            </a:r>
            <a:r>
              <a:rPr sz="6600" spc="-180" dirty="0">
                <a:solidFill>
                  <a:srgbClr val="252525"/>
                </a:solidFill>
                <a:latin typeface="Arial" panose="020B0604020202020204" pitchFamily="34" charset="0"/>
                <a:cs typeface="Arial" panose="020B0604020202020204" pitchFamily="34" charset="0"/>
              </a:rPr>
              <a:t>n</a:t>
            </a:r>
            <a:endParaRPr sz="6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B0C90E5-D175-1C47-9D51-81DD84753DF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BY: Subash Acharya</a:t>
            </a:r>
          </a:p>
        </p:txBody>
      </p:sp>
      <p:sp>
        <p:nvSpPr>
          <p:cNvPr id="8" name="Date Placeholder 7">
            <a:extLst>
              <a:ext uri="{FF2B5EF4-FFF2-40B4-BE49-F238E27FC236}">
                <a16:creationId xmlns:a16="http://schemas.microsoft.com/office/drawing/2014/main" id="{E6B577BA-E654-4747-8A81-A34CA8A1D750}"/>
              </a:ext>
            </a:extLst>
          </p:cNvPr>
          <p:cNvSpPr>
            <a:spLocks noGrp="1"/>
          </p:cNvSpPr>
          <p:nvPr>
            <p:ph type="dt" sz="half" idx="10"/>
          </p:nvPr>
        </p:nvSpPr>
        <p:spPr>
          <a:xfrm>
            <a:off x="10358329" y="6310364"/>
            <a:ext cx="1146283" cy="370396"/>
          </a:xfrm>
        </p:spPr>
        <p:txBody>
          <a:bodyPr/>
          <a:lstStyle/>
          <a:p>
            <a:fld id="{4E32070B-E16D-8647-8137-0C090380835A}" type="datetime1">
              <a:rPr lang="en-AU" smtClean="0"/>
              <a:t>9/9/19</a:t>
            </a:fld>
            <a:endParaRPr lang="en-US" dirty="0"/>
          </a:p>
        </p:txBody>
      </p:sp>
      <p:sp>
        <p:nvSpPr>
          <p:cNvPr id="7" name="Footer Placeholder 6">
            <a:extLst>
              <a:ext uri="{FF2B5EF4-FFF2-40B4-BE49-F238E27FC236}">
                <a16:creationId xmlns:a16="http://schemas.microsoft.com/office/drawing/2014/main" id="{287696CA-1B4C-2649-A1D3-23296D2F9B54}"/>
              </a:ext>
            </a:extLst>
          </p:cNvPr>
          <p:cNvSpPr>
            <a:spLocks noGrp="1"/>
          </p:cNvSpPr>
          <p:nvPr>
            <p:ph type="ftr" sz="quarter" idx="11"/>
          </p:nvPr>
        </p:nvSpPr>
        <p:spPr>
          <a:xfrm>
            <a:off x="2589213" y="6315635"/>
            <a:ext cx="7619999" cy="365125"/>
          </a:xfrm>
        </p:spPr>
        <p:txBody>
          <a:bodyPr/>
          <a:lstStyle/>
          <a:p>
            <a:r>
              <a:rPr lang="en-US" dirty="0"/>
              <a:t>STW121COM - Introduction to Computing</a:t>
            </a:r>
          </a:p>
        </p:txBody>
      </p:sp>
      <p:sp>
        <p:nvSpPr>
          <p:cNvPr id="9" name="Slide Number Placeholder 8">
            <a:extLst>
              <a:ext uri="{FF2B5EF4-FFF2-40B4-BE49-F238E27FC236}">
                <a16:creationId xmlns:a16="http://schemas.microsoft.com/office/drawing/2014/main" id="{C0DD8878-3B6C-194A-BBA6-024B3DE90DAC}"/>
              </a:ext>
            </a:extLst>
          </p:cNvPr>
          <p:cNvSpPr>
            <a:spLocks noGrp="1"/>
          </p:cNvSpPr>
          <p:nvPr>
            <p:ph type="sldNum" sz="quarter" idx="12"/>
          </p:nvPr>
        </p:nvSpPr>
        <p:spPr/>
        <p:txBody>
          <a:bodyPr/>
          <a:lstStyle/>
          <a:p>
            <a:fld id="{1AE971D3-6BB5-4340-83D1-073AB6DCD7ED}" type="slidenum">
              <a:rPr lang="en-US" smtClean="0"/>
              <a:t>1</a:t>
            </a:fld>
            <a:endParaRPr lang="en-US"/>
          </a:p>
        </p:txBody>
      </p:sp>
    </p:spTree>
    <p:extLst>
      <p:ext uri="{BB962C8B-B14F-4D97-AF65-F5344CB8AC3E}">
        <p14:creationId xmlns:p14="http://schemas.microsoft.com/office/powerpoint/2010/main" val="380475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10</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Compiled VS Interpreted Language</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3108543"/>
          </a:xfrm>
          <a:prstGeom prst="rect">
            <a:avLst/>
          </a:prstGeom>
        </p:spPr>
        <p:txBody>
          <a:bodyPr wrap="square">
            <a:spAutoFit/>
          </a:bodyPr>
          <a:lstStyle/>
          <a:p>
            <a:pPr marL="285750" indent="-285750">
              <a:buFont typeface="Arial" panose="020B0604020202020204" pitchFamily="34" charset="0"/>
              <a:buChar char="•"/>
            </a:pPr>
            <a:r>
              <a:rPr lang="en-AU" sz="2800" dirty="0"/>
              <a:t>In compiled languages, source code is converted/compiled into machine code first and the program is run </a:t>
            </a:r>
          </a:p>
          <a:p>
            <a:pPr marL="285750" indent="-285750">
              <a:buFont typeface="Arial" panose="020B0604020202020204" pitchFamily="34" charset="0"/>
              <a:buChar char="•"/>
            </a:pPr>
            <a:r>
              <a:rPr lang="en-AU" sz="2800" dirty="0"/>
              <a:t>Whereas in the case of interpreted languages, each line of code is translated into machine code and executed one at a time by the interpreter </a:t>
            </a:r>
          </a:p>
          <a:p>
            <a:pPr marL="285750" indent="-285750">
              <a:buFont typeface="Arial" panose="020B0604020202020204" pitchFamily="34" charset="0"/>
              <a:buChar char="•"/>
            </a:pPr>
            <a:r>
              <a:rPr lang="en-AU" sz="2800" dirty="0"/>
              <a:t>When a python program is run, the python interpreter reads and executes each line of code one by one </a:t>
            </a:r>
          </a:p>
        </p:txBody>
      </p:sp>
    </p:spTree>
    <p:extLst>
      <p:ext uri="{BB962C8B-B14F-4D97-AF65-F5344CB8AC3E}">
        <p14:creationId xmlns:p14="http://schemas.microsoft.com/office/powerpoint/2010/main" val="286266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11</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Compiled VS Interpreted Language</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pic>
        <p:nvPicPr>
          <p:cNvPr id="2049" name="Picture 1" descr="page15image42873648">
            <a:extLst>
              <a:ext uri="{FF2B5EF4-FFF2-40B4-BE49-F238E27FC236}">
                <a16:creationId xmlns:a16="http://schemas.microsoft.com/office/drawing/2014/main" id="{D979DC50-D7BD-3F4D-9F15-96FA668BB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302026"/>
            <a:ext cx="11303000" cy="415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4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12</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Data Types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3108543"/>
          </a:xfrm>
          <a:prstGeom prst="rect">
            <a:avLst/>
          </a:prstGeom>
        </p:spPr>
        <p:txBody>
          <a:bodyPr wrap="square">
            <a:spAutoFit/>
          </a:bodyPr>
          <a:lstStyle/>
          <a:p>
            <a:pPr marL="457200" indent="-457200">
              <a:buFont typeface="Arial" panose="020B0604020202020204" pitchFamily="34" charset="0"/>
              <a:buChar char="•"/>
            </a:pPr>
            <a:r>
              <a:rPr lang="en-AU" sz="2800" dirty="0" err="1"/>
              <a:t>int</a:t>
            </a:r>
            <a:r>
              <a:rPr lang="en-AU" sz="2800" dirty="0"/>
              <a:t> – represent integers, </a:t>
            </a:r>
            <a:r>
              <a:rPr lang="en-AU" sz="2800" dirty="0" err="1"/>
              <a:t>eg.</a:t>
            </a:r>
            <a:r>
              <a:rPr lang="en-AU" sz="2800" dirty="0"/>
              <a:t> 5</a:t>
            </a:r>
          </a:p>
          <a:p>
            <a:pPr marL="457200" indent="-457200">
              <a:buFont typeface="Arial" panose="020B0604020202020204" pitchFamily="34" charset="0"/>
              <a:buChar char="•"/>
            </a:pPr>
            <a:r>
              <a:rPr lang="en-AU" sz="2800" dirty="0"/>
              <a:t>float – represent real numbers, </a:t>
            </a:r>
            <a:r>
              <a:rPr lang="en-AU" sz="2800" dirty="0" err="1"/>
              <a:t>eg.</a:t>
            </a:r>
            <a:r>
              <a:rPr lang="en-AU" sz="2800" dirty="0"/>
              <a:t> 2.12</a:t>
            </a:r>
          </a:p>
          <a:p>
            <a:pPr marL="457200" indent="-457200">
              <a:buFont typeface="Arial" panose="020B0604020202020204" pitchFamily="34" charset="0"/>
              <a:buChar char="•"/>
            </a:pPr>
            <a:r>
              <a:rPr lang="en-AU" sz="2800" dirty="0"/>
              <a:t>bool – represent Boolean values True or False</a:t>
            </a:r>
          </a:p>
          <a:p>
            <a:pPr marL="457200" indent="-457200">
              <a:buFont typeface="Arial" panose="020B0604020202020204" pitchFamily="34" charset="0"/>
              <a:buChar char="•"/>
            </a:pPr>
            <a:r>
              <a:rPr lang="en-AU" sz="2800" dirty="0" err="1"/>
              <a:t>str</a:t>
            </a:r>
            <a:r>
              <a:rPr lang="en-AU" sz="2800" dirty="0"/>
              <a:t> – represent characters, </a:t>
            </a:r>
            <a:r>
              <a:rPr lang="en-AU" sz="2800" dirty="0" err="1"/>
              <a:t>eg.</a:t>
            </a:r>
            <a:r>
              <a:rPr lang="en-AU" sz="2800" dirty="0"/>
              <a:t> “Hello World !!” </a:t>
            </a:r>
          </a:p>
          <a:p>
            <a:pPr marL="457200" indent="-457200">
              <a:buFont typeface="Arial" panose="020B0604020202020204" pitchFamily="34" charset="0"/>
              <a:buChar char="•"/>
            </a:pPr>
            <a:r>
              <a:rPr lang="en-AU" sz="2800" dirty="0"/>
              <a:t>type() can be used to see the data type of a value </a:t>
            </a:r>
            <a:endParaRPr lang="en-AU" sz="2800" dirty="0">
              <a:effectLst/>
            </a:endParaRPr>
          </a:p>
          <a:p>
            <a:r>
              <a:rPr lang="en-AU" sz="2800" dirty="0"/>
              <a:t>	&gt;&gt;&gt; type(1)  </a:t>
            </a:r>
          </a:p>
          <a:p>
            <a:r>
              <a:rPr lang="en-AU" sz="2800" dirty="0"/>
              <a:t>	</a:t>
            </a:r>
            <a:r>
              <a:rPr lang="en-AU" sz="2800" dirty="0" err="1"/>
              <a:t>int</a:t>
            </a:r>
            <a:r>
              <a:rPr lang="en-AU" sz="2800" dirty="0"/>
              <a:t> </a:t>
            </a:r>
            <a:endParaRPr lang="en-AU" sz="2800" dirty="0">
              <a:effectLst/>
            </a:endParaRPr>
          </a:p>
        </p:txBody>
      </p:sp>
    </p:spTree>
    <p:extLst>
      <p:ext uri="{BB962C8B-B14F-4D97-AF65-F5344CB8AC3E}">
        <p14:creationId xmlns:p14="http://schemas.microsoft.com/office/powerpoint/2010/main" val="428960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13</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Type Conversion</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1815882"/>
          </a:xfrm>
          <a:prstGeom prst="rect">
            <a:avLst/>
          </a:prstGeom>
        </p:spPr>
        <p:txBody>
          <a:bodyPr wrap="square">
            <a:spAutoFit/>
          </a:bodyPr>
          <a:lstStyle/>
          <a:p>
            <a:pPr marL="457200" indent="-457200">
              <a:buFont typeface="Arial" panose="020B0604020202020204" pitchFamily="34" charset="0"/>
              <a:buChar char="•"/>
            </a:pPr>
            <a:r>
              <a:rPr lang="en-AU" sz="2800" dirty="0"/>
              <a:t>Convert the datatypes from one to another</a:t>
            </a:r>
          </a:p>
          <a:p>
            <a:pPr marL="914400" lvl="1" indent="-457200">
              <a:buFont typeface="Arial" panose="020B0604020202020204" pitchFamily="34" charset="0"/>
              <a:buChar char="•"/>
            </a:pPr>
            <a:r>
              <a:rPr lang="en-AU" sz="2800" dirty="0"/>
              <a:t>float(3) converts integer 3 to float 3.0 </a:t>
            </a:r>
          </a:p>
          <a:p>
            <a:pPr marL="914400" lvl="1" indent="-457200">
              <a:buFont typeface="Arial" panose="020B0604020202020204" pitchFamily="34" charset="0"/>
              <a:buChar char="•"/>
            </a:pPr>
            <a:r>
              <a:rPr lang="en-AU" sz="2800" dirty="0" err="1"/>
              <a:t>int</a:t>
            </a:r>
            <a:r>
              <a:rPr lang="en-AU" sz="2800" dirty="0"/>
              <a:t>(3.4) truncates float 3.4 to integer 3 </a:t>
            </a:r>
          </a:p>
          <a:p>
            <a:pPr marL="914400" lvl="1" indent="-457200">
              <a:buFont typeface="Arial" panose="020B0604020202020204" pitchFamily="34" charset="0"/>
              <a:buChar char="•"/>
            </a:pPr>
            <a:r>
              <a:rPr lang="en-AU" sz="2800" dirty="0" err="1"/>
              <a:t>str</a:t>
            </a:r>
            <a:r>
              <a:rPr lang="en-AU" sz="2800" dirty="0"/>
              <a:t>(3) converts integer 3 to string ”3” </a:t>
            </a:r>
            <a:endParaRPr lang="en-AU" sz="2800" dirty="0">
              <a:effectLst/>
            </a:endParaRPr>
          </a:p>
        </p:txBody>
      </p:sp>
    </p:spTree>
    <p:extLst>
      <p:ext uri="{BB962C8B-B14F-4D97-AF65-F5344CB8AC3E}">
        <p14:creationId xmlns:p14="http://schemas.microsoft.com/office/powerpoint/2010/main" val="137155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14</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First Python Program</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2" name="Rectangle 1">
            <a:extLst>
              <a:ext uri="{FF2B5EF4-FFF2-40B4-BE49-F238E27FC236}">
                <a16:creationId xmlns:a16="http://schemas.microsoft.com/office/drawing/2014/main" id="{BD302671-428F-AE4D-BDCE-9044CCB3EE81}"/>
              </a:ext>
            </a:extLst>
          </p:cNvPr>
          <p:cNvSpPr/>
          <p:nvPr/>
        </p:nvSpPr>
        <p:spPr>
          <a:xfrm>
            <a:off x="934278" y="1242465"/>
            <a:ext cx="10336696" cy="3539430"/>
          </a:xfrm>
          <a:prstGeom prst="rect">
            <a:avLst/>
          </a:prstGeom>
        </p:spPr>
        <p:txBody>
          <a:bodyPr wrap="square">
            <a:spAutoFit/>
          </a:bodyPr>
          <a:lstStyle/>
          <a:p>
            <a:pPr>
              <a:buFont typeface="Arial" panose="020B0604020202020204" pitchFamily="34" charset="0"/>
              <a:buChar char="•"/>
            </a:pPr>
            <a:r>
              <a:rPr lang="en-AU" sz="2800" dirty="0">
                <a:latin typeface="Calibri" panose="020F0502020204030204" pitchFamily="34" charset="0"/>
              </a:rPr>
              <a:t>The “Hello World” program in python is as simple as </a:t>
            </a:r>
            <a:r>
              <a:rPr lang="en-AU" sz="2800" dirty="0">
                <a:latin typeface="Courier New" panose="02070309020205020404" pitchFamily="49" charset="0"/>
              </a:rPr>
              <a:t>print(“Hello World !!”) </a:t>
            </a:r>
            <a:endParaRPr lang="en-AU" sz="2800" dirty="0">
              <a:latin typeface="Arial" panose="020B0604020202020204" pitchFamily="34" charset="0"/>
            </a:endParaRPr>
          </a:p>
          <a:p>
            <a:pPr>
              <a:buFont typeface="Arial" panose="020B0604020202020204" pitchFamily="34" charset="0"/>
              <a:buChar char="•"/>
            </a:pPr>
            <a:r>
              <a:rPr lang="en-AU" sz="2800" dirty="0">
                <a:latin typeface="Calibri" panose="020F0502020204030204" pitchFamily="34" charset="0"/>
              </a:rPr>
              <a:t>The </a:t>
            </a:r>
            <a:r>
              <a:rPr lang="en-AU" sz="2800" dirty="0">
                <a:latin typeface="Calibri,Italic"/>
              </a:rPr>
              <a:t>print function </a:t>
            </a:r>
            <a:r>
              <a:rPr lang="en-AU" sz="2800" dirty="0">
                <a:latin typeface="Calibri" panose="020F0502020204030204" pitchFamily="34" charset="0"/>
              </a:rPr>
              <a:t>(inbuilt function) prints out “Hello World” in the above program </a:t>
            </a:r>
            <a:endParaRPr lang="en-AU" sz="2800" dirty="0">
              <a:latin typeface="Arial" panose="020B0604020202020204" pitchFamily="34" charset="0"/>
            </a:endParaRPr>
          </a:p>
          <a:p>
            <a:pPr>
              <a:buFont typeface="Arial" panose="020B0604020202020204" pitchFamily="34" charset="0"/>
              <a:buChar char="•"/>
            </a:pPr>
            <a:r>
              <a:rPr lang="en-AU" sz="2800" dirty="0">
                <a:latin typeface="Calibri" panose="020F0502020204030204" pitchFamily="34" charset="0"/>
              </a:rPr>
              <a:t>A </a:t>
            </a:r>
            <a:r>
              <a:rPr lang="en-AU" sz="2800" dirty="0">
                <a:latin typeface="Calibri,Italic"/>
              </a:rPr>
              <a:t>function </a:t>
            </a:r>
            <a:r>
              <a:rPr lang="en-AU" sz="2800" dirty="0">
                <a:latin typeface="Calibri" panose="020F0502020204030204" pitchFamily="34" charset="0"/>
              </a:rPr>
              <a:t>takes some </a:t>
            </a:r>
            <a:r>
              <a:rPr lang="en-AU" sz="2800" dirty="0">
                <a:latin typeface="Calibri,Italic"/>
              </a:rPr>
              <a:t>parameters </a:t>
            </a:r>
            <a:r>
              <a:rPr lang="en-AU" sz="2800" dirty="0">
                <a:latin typeface="Calibri" panose="020F0502020204030204" pitchFamily="34" charset="0"/>
              </a:rPr>
              <a:t>and </a:t>
            </a:r>
            <a:r>
              <a:rPr lang="en-AU" sz="2800" dirty="0">
                <a:latin typeface="Calibri,Italic"/>
              </a:rPr>
              <a:t>does some operations on them</a:t>
            </a:r>
            <a:r>
              <a:rPr lang="en-AU" sz="2800" dirty="0">
                <a:latin typeface="Calibri" panose="020F0502020204030204" pitchFamily="34" charset="0"/>
              </a:rPr>
              <a:t>, the job of the print function here is to output what’s given to it as parameters </a:t>
            </a:r>
            <a:endParaRPr lang="en-AU" sz="2800" dirty="0">
              <a:latin typeface="Arial" panose="020B0604020202020204" pitchFamily="34" charset="0"/>
            </a:endParaRPr>
          </a:p>
          <a:p>
            <a:pPr>
              <a:buFont typeface="Arial" panose="020B0604020202020204" pitchFamily="34" charset="0"/>
              <a:buChar char="•"/>
            </a:pPr>
            <a:r>
              <a:rPr lang="en-AU" sz="2800" dirty="0">
                <a:latin typeface="Calibri,Italic"/>
              </a:rPr>
              <a:t>Python files are saved with a .</a:t>
            </a:r>
            <a:r>
              <a:rPr lang="en-AU" sz="2800" dirty="0" err="1">
                <a:latin typeface="Calibri,Italic"/>
              </a:rPr>
              <a:t>py</a:t>
            </a:r>
            <a:r>
              <a:rPr lang="en-AU" sz="2800" dirty="0">
                <a:latin typeface="Calibri,Italic"/>
              </a:rPr>
              <a:t> extension </a:t>
            </a:r>
            <a:endParaRPr lang="en-AU" sz="2800" dirty="0">
              <a:latin typeface="Arial" panose="020B0604020202020204" pitchFamily="34" charset="0"/>
            </a:endParaRPr>
          </a:p>
        </p:txBody>
      </p:sp>
    </p:spTree>
    <p:extLst>
      <p:ext uri="{BB962C8B-B14F-4D97-AF65-F5344CB8AC3E}">
        <p14:creationId xmlns:p14="http://schemas.microsoft.com/office/powerpoint/2010/main" val="210597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15</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Variables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3" name="Rectangle 2">
            <a:extLst>
              <a:ext uri="{FF2B5EF4-FFF2-40B4-BE49-F238E27FC236}">
                <a16:creationId xmlns:a16="http://schemas.microsoft.com/office/drawing/2014/main" id="{FA54467D-1F1F-B847-B7E6-68077BF6A36B}"/>
              </a:ext>
            </a:extLst>
          </p:cNvPr>
          <p:cNvSpPr/>
          <p:nvPr/>
        </p:nvSpPr>
        <p:spPr>
          <a:xfrm>
            <a:off x="675861" y="1242465"/>
            <a:ext cx="10565296" cy="3970318"/>
          </a:xfrm>
          <a:prstGeom prst="rect">
            <a:avLst/>
          </a:prstGeom>
        </p:spPr>
        <p:txBody>
          <a:bodyPr wrap="square">
            <a:spAutoFit/>
          </a:bodyPr>
          <a:lstStyle/>
          <a:p>
            <a:pPr marL="457200" indent="-457200">
              <a:buFont typeface="Arial" panose="020B0604020202020204" pitchFamily="34" charset="0"/>
              <a:buChar char="•"/>
            </a:pPr>
            <a:r>
              <a:rPr lang="en-AU" sz="2800" dirty="0">
                <a:latin typeface="Calibri" panose="020F0502020204030204" pitchFamily="34" charset="0"/>
              </a:rPr>
              <a:t>In programs, variables are a place for storing data for further use </a:t>
            </a:r>
            <a:endParaRPr lang="en-AU" sz="2800" dirty="0">
              <a:latin typeface="Arial" panose="020B0604020202020204" pitchFamily="34" charset="0"/>
            </a:endParaRPr>
          </a:p>
          <a:p>
            <a:pPr marL="457200" indent="-457200">
              <a:buFont typeface="Arial" panose="020B0604020202020204" pitchFamily="34" charset="0"/>
              <a:buChar char="•"/>
            </a:pPr>
            <a:r>
              <a:rPr lang="en-AU" sz="2800" dirty="0">
                <a:latin typeface="Calibri" panose="020F0502020204030204" pitchFamily="34" charset="0"/>
              </a:rPr>
              <a:t>While declaring a variable in python you don’t need to specify a data type </a:t>
            </a:r>
            <a:endParaRPr lang="en-AU" sz="2800" dirty="0">
              <a:latin typeface="Arial" panose="020B0604020202020204" pitchFamily="34" charset="0"/>
            </a:endParaRPr>
          </a:p>
          <a:p>
            <a:pPr marL="457200" indent="-457200">
              <a:buFont typeface="Arial" panose="020B0604020202020204" pitchFamily="34" charset="0"/>
              <a:buChar char="•"/>
            </a:pPr>
            <a:r>
              <a:rPr lang="en-AU" sz="2800" dirty="0">
                <a:latin typeface="Calibri" panose="020F0502020204030204" pitchFamily="34" charset="0"/>
              </a:rPr>
              <a:t>You just declare a variable and assign it a value </a:t>
            </a:r>
            <a:endParaRPr lang="en-AU" sz="2800" dirty="0">
              <a:latin typeface="Arial" panose="020B0604020202020204" pitchFamily="34" charset="0"/>
            </a:endParaRPr>
          </a:p>
          <a:p>
            <a:pPr marL="457200" indent="-457200">
              <a:buFont typeface="Arial" panose="020B0604020202020204" pitchFamily="34" charset="0"/>
              <a:buChar char="•"/>
            </a:pPr>
            <a:r>
              <a:rPr lang="en-AU" sz="2800" dirty="0">
                <a:latin typeface="Calibri" panose="020F0502020204030204" pitchFamily="34" charset="0"/>
              </a:rPr>
              <a:t>Python automatically assigns the variable a suitable type during runtime </a:t>
            </a:r>
            <a:endParaRPr lang="en-AU" sz="2800" dirty="0">
              <a:latin typeface="Arial" panose="020B0604020202020204" pitchFamily="34" charset="0"/>
            </a:endParaRPr>
          </a:p>
          <a:p>
            <a:pPr marL="1428750" lvl="2" indent="-514350">
              <a:buFont typeface="Wingdings" pitchFamily="2" charset="2"/>
              <a:buChar char="§"/>
            </a:pPr>
            <a:r>
              <a:rPr lang="en-AU" sz="2800" dirty="0">
                <a:latin typeface="Courier New" panose="02070309020205020404" pitchFamily="49" charset="0"/>
              </a:rPr>
              <a:t>a=1</a:t>
            </a:r>
          </a:p>
          <a:p>
            <a:pPr marL="1428750" lvl="2" indent="-514350">
              <a:buFont typeface="Wingdings" pitchFamily="2" charset="2"/>
              <a:buChar char="§"/>
            </a:pPr>
            <a:r>
              <a:rPr lang="en-AU" sz="2800" dirty="0">
                <a:latin typeface="Courier New" panose="02070309020205020404" pitchFamily="49" charset="0"/>
              </a:rPr>
              <a:t>b = “one” </a:t>
            </a:r>
          </a:p>
          <a:p>
            <a:pPr marL="1428750" lvl="2" indent="-514350">
              <a:buFont typeface="Wingdings" pitchFamily="2" charset="2"/>
              <a:buChar char="§"/>
            </a:pPr>
            <a:r>
              <a:rPr lang="en-AU" sz="2800" dirty="0">
                <a:latin typeface="Courier New" panose="02070309020205020404" pitchFamily="49" charset="0"/>
              </a:rPr>
              <a:t>c = 1.0 </a:t>
            </a:r>
            <a:endParaRPr lang="en-AU" sz="2800" dirty="0">
              <a:latin typeface="Arial" panose="020B0604020202020204" pitchFamily="34" charset="0"/>
            </a:endParaRPr>
          </a:p>
        </p:txBody>
      </p:sp>
    </p:spTree>
    <p:extLst>
      <p:ext uri="{BB962C8B-B14F-4D97-AF65-F5344CB8AC3E}">
        <p14:creationId xmlns:p14="http://schemas.microsoft.com/office/powerpoint/2010/main" val="200177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16</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Strings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2" name="Rectangle 1">
            <a:extLst>
              <a:ext uri="{FF2B5EF4-FFF2-40B4-BE49-F238E27FC236}">
                <a16:creationId xmlns:a16="http://schemas.microsoft.com/office/drawing/2014/main" id="{C612AC3D-299C-554D-904A-2372963554CF}"/>
              </a:ext>
            </a:extLst>
          </p:cNvPr>
          <p:cNvSpPr/>
          <p:nvPr/>
        </p:nvSpPr>
        <p:spPr>
          <a:xfrm>
            <a:off x="838200" y="1242466"/>
            <a:ext cx="10515600" cy="3108543"/>
          </a:xfrm>
          <a:prstGeom prst="rect">
            <a:avLst/>
          </a:prstGeom>
        </p:spPr>
        <p:txBody>
          <a:bodyPr wrap="square">
            <a:spAutoFit/>
          </a:bodyPr>
          <a:lstStyle/>
          <a:p>
            <a:r>
              <a:rPr lang="en-AU" sz="2800" dirty="0">
                <a:latin typeface="Calibri" panose="020F0502020204030204" pitchFamily="34" charset="0"/>
              </a:rPr>
              <a:t>Strings can be declared in the following ways </a:t>
            </a:r>
            <a:endParaRPr lang="en-AU" sz="2800" dirty="0">
              <a:effectLst/>
            </a:endParaRPr>
          </a:p>
          <a:p>
            <a:r>
              <a:rPr lang="en-AU" sz="2800" dirty="0">
                <a:latin typeface="Courier New" panose="02070309020205020404" pitchFamily="49" charset="0"/>
              </a:rPr>
              <a:t>a = “this is a string”</a:t>
            </a:r>
            <a:br>
              <a:rPr lang="en-AU" sz="2800" dirty="0">
                <a:latin typeface="Courier New" panose="02070309020205020404" pitchFamily="49" charset="0"/>
              </a:rPr>
            </a:br>
            <a:r>
              <a:rPr lang="en-AU" sz="2800" dirty="0">
                <a:latin typeface="Courier New" panose="02070309020205020404" pitchFamily="49" charset="0"/>
              </a:rPr>
              <a:t>b = ‘this is also a string’ </a:t>
            </a:r>
            <a:endParaRPr lang="en-AU" sz="2800" dirty="0">
              <a:effectLst/>
            </a:endParaRPr>
          </a:p>
          <a:p>
            <a:r>
              <a:rPr lang="en-AU" sz="2800" dirty="0">
                <a:latin typeface="Calibri" panose="020F0502020204030204" pitchFamily="34" charset="0"/>
              </a:rPr>
              <a:t>The “+” operator is used to concatenate (join) multiple strings </a:t>
            </a:r>
            <a:endParaRPr lang="en-AU" sz="2800" dirty="0">
              <a:effectLst/>
            </a:endParaRPr>
          </a:p>
          <a:p>
            <a:r>
              <a:rPr lang="en-AU" sz="2800" dirty="0">
                <a:latin typeface="Courier New" panose="02070309020205020404" pitchFamily="49" charset="0"/>
              </a:rPr>
              <a:t>&gt;&gt;&gt; print(“Good morning! ”+”The Weather is good today.”) &gt;&gt;&gt; Good morning! The Weather is good today. </a:t>
            </a:r>
            <a:endParaRPr lang="en-AU" sz="2800" dirty="0">
              <a:effectLst/>
            </a:endParaRPr>
          </a:p>
        </p:txBody>
      </p:sp>
    </p:spTree>
    <p:extLst>
      <p:ext uri="{BB962C8B-B14F-4D97-AF65-F5344CB8AC3E}">
        <p14:creationId xmlns:p14="http://schemas.microsoft.com/office/powerpoint/2010/main" val="232136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17</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Numbers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3" name="Rectangle 2">
            <a:extLst>
              <a:ext uri="{FF2B5EF4-FFF2-40B4-BE49-F238E27FC236}">
                <a16:creationId xmlns:a16="http://schemas.microsoft.com/office/drawing/2014/main" id="{D76653A5-78AF-534E-B3E4-D85667A754CF}"/>
              </a:ext>
            </a:extLst>
          </p:cNvPr>
          <p:cNvSpPr/>
          <p:nvPr/>
        </p:nvSpPr>
        <p:spPr>
          <a:xfrm>
            <a:off x="838200" y="1242465"/>
            <a:ext cx="10515600" cy="2246769"/>
          </a:xfrm>
          <a:prstGeom prst="rect">
            <a:avLst/>
          </a:prstGeom>
        </p:spPr>
        <p:txBody>
          <a:bodyPr wrap="square">
            <a:spAutoFit/>
          </a:bodyPr>
          <a:lstStyle/>
          <a:p>
            <a:r>
              <a:rPr lang="en-AU" sz="2800" dirty="0">
                <a:latin typeface="Calibri" panose="020F0502020204030204" pitchFamily="34" charset="0"/>
              </a:rPr>
              <a:t>Integer numbers </a:t>
            </a:r>
            <a:endParaRPr lang="en-AU" sz="2800" dirty="0">
              <a:effectLst/>
            </a:endParaRPr>
          </a:p>
          <a:p>
            <a:r>
              <a:rPr lang="en-AU" sz="2800" dirty="0">
                <a:latin typeface="Courier New" panose="02070309020205020404" pitchFamily="49" charset="0"/>
              </a:rPr>
              <a:t>a = 12</a:t>
            </a:r>
            <a:br>
              <a:rPr lang="en-AU" sz="2800" dirty="0">
                <a:latin typeface="Courier New" panose="02070309020205020404" pitchFamily="49" charset="0"/>
              </a:rPr>
            </a:br>
            <a:r>
              <a:rPr lang="en-AU" sz="2800" dirty="0">
                <a:latin typeface="Courier New" panose="02070309020205020404" pitchFamily="49" charset="0"/>
              </a:rPr>
              <a:t>b = </a:t>
            </a:r>
            <a:r>
              <a:rPr lang="en-AU" sz="2800" dirty="0" err="1">
                <a:latin typeface="Courier New" panose="02070309020205020404" pitchFamily="49" charset="0"/>
              </a:rPr>
              <a:t>int</a:t>
            </a:r>
            <a:r>
              <a:rPr lang="en-AU" sz="2800" dirty="0">
                <a:latin typeface="Courier New" panose="02070309020205020404" pitchFamily="49" charset="0"/>
              </a:rPr>
              <a:t>(“20”) </a:t>
            </a:r>
            <a:endParaRPr lang="en-AU" sz="2800" dirty="0">
              <a:effectLst/>
            </a:endParaRPr>
          </a:p>
          <a:p>
            <a:r>
              <a:rPr lang="en-AU" sz="2800" dirty="0">
                <a:latin typeface="Calibri" panose="020F0502020204030204" pitchFamily="34" charset="0"/>
              </a:rPr>
              <a:t>Floating point numbers </a:t>
            </a:r>
            <a:endParaRPr lang="en-AU" sz="2800" dirty="0">
              <a:effectLst/>
            </a:endParaRPr>
          </a:p>
          <a:p>
            <a:r>
              <a:rPr lang="en-AU" sz="2800" dirty="0">
                <a:latin typeface="Courier New" panose="02070309020205020404" pitchFamily="49" charset="0"/>
              </a:rPr>
              <a:t>pi = 3.1415 pi2 = float(“3.1415”) </a:t>
            </a:r>
            <a:endParaRPr lang="en-AU" sz="2800" dirty="0">
              <a:effectLst/>
            </a:endParaRPr>
          </a:p>
        </p:txBody>
      </p:sp>
    </p:spTree>
    <p:extLst>
      <p:ext uri="{BB962C8B-B14F-4D97-AF65-F5344CB8AC3E}">
        <p14:creationId xmlns:p14="http://schemas.microsoft.com/office/powerpoint/2010/main" val="2106314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18</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Comments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2" name="Rectangle 1">
            <a:extLst>
              <a:ext uri="{FF2B5EF4-FFF2-40B4-BE49-F238E27FC236}">
                <a16:creationId xmlns:a16="http://schemas.microsoft.com/office/drawing/2014/main" id="{9DE67E06-AD97-8347-8DE3-148E8300A20C}"/>
              </a:ext>
            </a:extLst>
          </p:cNvPr>
          <p:cNvSpPr/>
          <p:nvPr/>
        </p:nvSpPr>
        <p:spPr>
          <a:xfrm>
            <a:off x="914400" y="1242465"/>
            <a:ext cx="10439400" cy="2677656"/>
          </a:xfrm>
          <a:prstGeom prst="rect">
            <a:avLst/>
          </a:prstGeom>
        </p:spPr>
        <p:txBody>
          <a:bodyPr wrap="square">
            <a:spAutoFit/>
          </a:bodyPr>
          <a:lstStyle/>
          <a:p>
            <a:r>
              <a:rPr lang="en-AU" sz="2800" dirty="0">
                <a:solidFill>
                  <a:srgbClr val="3F3F3F"/>
                </a:solidFill>
                <a:latin typeface="Calibri" panose="020F0502020204030204" pitchFamily="34" charset="0"/>
              </a:rPr>
              <a:t>Comments are useful to describe what your code is doing. During runtime the python interpreter just ignores them and does not treat them as code. Comments in python can be written in the following ways </a:t>
            </a:r>
            <a:endParaRPr lang="en-AU" sz="2800" dirty="0">
              <a:effectLst/>
            </a:endParaRPr>
          </a:p>
          <a:p>
            <a:r>
              <a:rPr lang="en-AU" sz="2800" dirty="0">
                <a:solidFill>
                  <a:srgbClr val="232399"/>
                </a:solidFill>
                <a:latin typeface="Courier New" panose="02070309020205020404" pitchFamily="49" charset="0"/>
              </a:rPr>
              <a:t>a </a:t>
            </a:r>
            <a:r>
              <a:rPr lang="en-AU" sz="2800" dirty="0">
                <a:latin typeface="Courier New" panose="02070309020205020404" pitchFamily="49" charset="0"/>
              </a:rPr>
              <a:t>= 1 </a:t>
            </a:r>
            <a:r>
              <a:rPr lang="en-AU" sz="2800" dirty="0">
                <a:solidFill>
                  <a:srgbClr val="309368"/>
                </a:solidFill>
                <a:latin typeface="Courier New" panose="02070309020205020404" pitchFamily="49" charset="0"/>
              </a:rPr>
              <a:t>#this is a comment </a:t>
            </a:r>
            <a:r>
              <a:rPr lang="en-AU" sz="2800" dirty="0">
                <a:solidFill>
                  <a:srgbClr val="FF0000"/>
                </a:solidFill>
                <a:latin typeface="Courier New" panose="02070309020205020404" pitchFamily="49" charset="0"/>
              </a:rPr>
              <a:t>print</a:t>
            </a:r>
            <a:r>
              <a:rPr lang="en-AU" sz="2800" dirty="0">
                <a:latin typeface="Courier New" panose="02070309020205020404" pitchFamily="49" charset="0"/>
              </a:rPr>
              <a:t>(</a:t>
            </a:r>
            <a:r>
              <a:rPr lang="en-AU" sz="2800" dirty="0">
                <a:solidFill>
                  <a:srgbClr val="232399"/>
                </a:solidFill>
                <a:latin typeface="Courier New" panose="02070309020205020404" pitchFamily="49" charset="0"/>
              </a:rPr>
              <a:t>a</a:t>
            </a:r>
            <a:r>
              <a:rPr lang="en-AU" sz="2800" dirty="0">
                <a:latin typeface="Courier New" panose="02070309020205020404" pitchFamily="49" charset="0"/>
              </a:rPr>
              <a:t>)</a:t>
            </a:r>
            <a:br>
              <a:rPr lang="en-AU" sz="2800" dirty="0">
                <a:latin typeface="Courier New" panose="02070309020205020404" pitchFamily="49" charset="0"/>
              </a:rPr>
            </a:br>
            <a:r>
              <a:rPr lang="en-AU" sz="2800" dirty="0">
                <a:solidFill>
                  <a:srgbClr val="309368"/>
                </a:solidFill>
                <a:latin typeface="Courier New" panose="02070309020205020404" pitchFamily="49" charset="0"/>
              </a:rPr>
              <a:t>‘‘‘this is a multiline comment’’’ </a:t>
            </a:r>
            <a:endParaRPr lang="en-AU" sz="2800" dirty="0">
              <a:effectLst/>
            </a:endParaRPr>
          </a:p>
        </p:txBody>
      </p:sp>
    </p:spTree>
    <p:extLst>
      <p:ext uri="{BB962C8B-B14F-4D97-AF65-F5344CB8AC3E}">
        <p14:creationId xmlns:p14="http://schemas.microsoft.com/office/powerpoint/2010/main" val="211986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19</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Arithmetic Operators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graphicFrame>
        <p:nvGraphicFramePr>
          <p:cNvPr id="3" name="Table 2">
            <a:extLst>
              <a:ext uri="{FF2B5EF4-FFF2-40B4-BE49-F238E27FC236}">
                <a16:creationId xmlns:a16="http://schemas.microsoft.com/office/drawing/2014/main" id="{A4B5BE34-15E9-B241-8069-2A59EDDF11B6}"/>
              </a:ext>
            </a:extLst>
          </p:cNvPr>
          <p:cNvGraphicFramePr>
            <a:graphicFrameLocks noGrp="1"/>
          </p:cNvGraphicFramePr>
          <p:nvPr>
            <p:extLst>
              <p:ext uri="{D42A27DB-BD31-4B8C-83A1-F6EECF244321}">
                <p14:modId xmlns:p14="http://schemas.microsoft.com/office/powerpoint/2010/main" val="595054630"/>
              </p:ext>
            </p:extLst>
          </p:nvPr>
        </p:nvGraphicFramePr>
        <p:xfrm>
          <a:off x="699053" y="1242465"/>
          <a:ext cx="10515600" cy="3200400"/>
        </p:xfrm>
        <a:graphic>
          <a:graphicData uri="http://schemas.openxmlformats.org/drawingml/2006/table">
            <a:tbl>
              <a:tblPr/>
              <a:tblGrid>
                <a:gridCol w="1487556">
                  <a:extLst>
                    <a:ext uri="{9D8B030D-6E8A-4147-A177-3AD203B41FA5}">
                      <a16:colId xmlns:a16="http://schemas.microsoft.com/office/drawing/2014/main" val="314420560"/>
                    </a:ext>
                  </a:extLst>
                </a:gridCol>
                <a:gridCol w="9028044">
                  <a:extLst>
                    <a:ext uri="{9D8B030D-6E8A-4147-A177-3AD203B41FA5}">
                      <a16:colId xmlns:a16="http://schemas.microsoft.com/office/drawing/2014/main" val="1580225654"/>
                    </a:ext>
                  </a:extLst>
                </a:gridCol>
              </a:tblGrid>
              <a:tr h="0">
                <a:tc>
                  <a:txBody>
                    <a:bodyPr/>
                    <a:lstStyle/>
                    <a:p>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FFF"/>
                    </a:solidFill>
                  </a:tcPr>
                </a:tc>
                <a:tc>
                  <a:txBody>
                    <a:bodyPr/>
                    <a:lstStyle/>
                    <a:p>
                      <a:r>
                        <a:rPr lang="en-AU" sz="2400">
                          <a:solidFill>
                            <a:srgbClr val="FFFFFF"/>
                          </a:solidFill>
                          <a:effectLst/>
                          <a:latin typeface="Calibri,Bold"/>
                        </a:rPr>
                        <a:t>Meaning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835704027"/>
                  </a:ext>
                </a:extLst>
              </a:tr>
              <a:tr h="0">
                <a:tc>
                  <a:txBody>
                    <a:bodyPr/>
                    <a:lstStyle/>
                    <a:p>
                      <a:r>
                        <a:rPr lang="en-AU" sz="2400" dirty="0">
                          <a:effectLst/>
                          <a:latin typeface="Calibri" panose="020F0502020204030204" pitchFamily="34" charset="0"/>
                        </a:rPr>
                        <a:t>+ </a:t>
                      </a:r>
                      <a:endParaRPr lang="en-AU"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n-AU" sz="2400" dirty="0">
                          <a:effectLst/>
                          <a:latin typeface="Calibri" panose="020F0502020204030204" pitchFamily="34" charset="0"/>
                        </a:rPr>
                        <a:t>Addition </a:t>
                      </a:r>
                      <a:endParaRPr lang="en-AU"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63569184"/>
                  </a:ext>
                </a:extLst>
              </a:tr>
              <a:tr h="0">
                <a:tc>
                  <a:txBody>
                    <a:bodyPr/>
                    <a:lstStyle/>
                    <a:p>
                      <a:r>
                        <a:rPr lang="en-AU" sz="2400">
                          <a:effectLst/>
                          <a:latin typeface="Calibri" panose="020F0502020204030204" pitchFamily="34" charset="0"/>
                        </a:rPr>
                        <a:t>-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n-AU" sz="2400">
                          <a:effectLst/>
                          <a:latin typeface="Calibri" panose="020F0502020204030204" pitchFamily="34" charset="0"/>
                        </a:rPr>
                        <a:t>Subtraction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003967974"/>
                  </a:ext>
                </a:extLst>
              </a:tr>
              <a:tr h="0">
                <a:tc>
                  <a:txBody>
                    <a:bodyPr/>
                    <a:lstStyle/>
                    <a:p>
                      <a:r>
                        <a:rPr lang="en-AU" sz="2400">
                          <a:effectLst/>
                          <a:latin typeface="Calibri" panose="020F0502020204030204" pitchFamily="34" charset="0"/>
                        </a:rPr>
                        <a:t>/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n-AU" sz="2400">
                          <a:effectLst/>
                          <a:latin typeface="Calibri" panose="020F0502020204030204" pitchFamily="34" charset="0"/>
                        </a:rPr>
                        <a:t>Division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643270486"/>
                  </a:ext>
                </a:extLst>
              </a:tr>
              <a:tr h="0">
                <a:tc>
                  <a:txBody>
                    <a:bodyPr/>
                    <a:lstStyle/>
                    <a:p>
                      <a:r>
                        <a:rPr lang="en-AU" sz="2400">
                          <a:effectLst/>
                          <a:latin typeface="Calibri" panose="020F0502020204030204" pitchFamily="34" charset="0"/>
                        </a:rPr>
                        <a:t>*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n-AU" sz="2400">
                          <a:effectLst/>
                          <a:latin typeface="Calibri" panose="020F0502020204030204" pitchFamily="34" charset="0"/>
                        </a:rPr>
                        <a:t>Multiplication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481412847"/>
                  </a:ext>
                </a:extLst>
              </a:tr>
              <a:tr h="0">
                <a:tc>
                  <a:txBody>
                    <a:bodyPr/>
                    <a:lstStyle/>
                    <a:p>
                      <a:r>
                        <a:rPr lang="en-AU" sz="2400">
                          <a:effectLst/>
                          <a:latin typeface="Calibri" panose="020F0502020204030204" pitchFamily="34" charset="0"/>
                        </a:rPr>
                        <a:t>%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n-AU" sz="2400">
                          <a:effectLst/>
                          <a:latin typeface="Calibri" panose="020F0502020204030204" pitchFamily="34" charset="0"/>
                        </a:rPr>
                        <a:t>Modulus - remainder of division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64649483"/>
                  </a:ext>
                </a:extLst>
              </a:tr>
              <a:tr h="0">
                <a:tc>
                  <a:txBody>
                    <a:bodyPr/>
                    <a:lstStyle/>
                    <a:p>
                      <a:r>
                        <a:rPr lang="en-AU" sz="2400">
                          <a:effectLst/>
                          <a:latin typeface="Calibri" panose="020F0502020204030204" pitchFamily="34" charset="0"/>
                        </a:rPr>
                        <a:t>** </a:t>
                      </a:r>
                      <a:endParaRPr lang="en-AU">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n-AU" sz="2400" dirty="0">
                          <a:effectLst/>
                          <a:latin typeface="Calibri" panose="020F0502020204030204" pitchFamily="34" charset="0"/>
                        </a:rPr>
                        <a:t>Exponent - raise a number to the power of another number </a:t>
                      </a:r>
                      <a:endParaRPr lang="en-AU" dirty="0">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519947222"/>
                  </a:ext>
                </a:extLst>
              </a:tr>
            </a:tbl>
          </a:graphicData>
        </a:graphic>
      </p:graphicFrame>
    </p:spTree>
    <p:extLst>
      <p:ext uri="{BB962C8B-B14F-4D97-AF65-F5344CB8AC3E}">
        <p14:creationId xmlns:p14="http://schemas.microsoft.com/office/powerpoint/2010/main" val="64257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7954729"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Very Important</a:t>
            </a:r>
            <a:endParaRPr lang="en-AU" dirty="0">
              <a:latin typeface="Arial" panose="020B0604020202020204" pitchFamily="34" charset="0"/>
              <a:cs typeface="Arial" panose="020B0604020202020204" pitchFamily="34" charset="0"/>
            </a:endParaRPr>
          </a:p>
        </p:txBody>
      </p:sp>
      <p:sp>
        <p:nvSpPr>
          <p:cNvPr id="12" name="object 3">
            <a:extLst>
              <a:ext uri="{FF2B5EF4-FFF2-40B4-BE49-F238E27FC236}">
                <a16:creationId xmlns:a16="http://schemas.microsoft.com/office/drawing/2014/main" id="{32B04DFE-3DA4-F44B-AC4C-94217AC09262}"/>
              </a:ext>
            </a:extLst>
          </p:cNvPr>
          <p:cNvSpPr txBox="1"/>
          <p:nvPr/>
        </p:nvSpPr>
        <p:spPr>
          <a:xfrm>
            <a:off x="838200" y="1227768"/>
            <a:ext cx="9646920" cy="4859664"/>
          </a:xfrm>
          <a:prstGeom prst="rect">
            <a:avLst/>
          </a:prstGeom>
        </p:spPr>
        <p:txBody>
          <a:bodyPr vert="horz" wrap="square" lIns="0" tIns="133985" rIns="0" bIns="0" rtlCol="0">
            <a:spAutoFit/>
          </a:bodyPr>
          <a:lstStyle/>
          <a:p>
            <a:pPr marL="350520" marR="523240" indent="-337820">
              <a:lnSpc>
                <a:spcPts val="3890"/>
              </a:lnSpc>
              <a:spcBef>
                <a:spcPts val="585"/>
              </a:spcBef>
              <a:buChar char="•"/>
              <a:tabLst>
                <a:tab pos="351155" algn="l"/>
              </a:tabLst>
            </a:pPr>
            <a:r>
              <a:rPr lang="en-AU" sz="3600" spc="-270" dirty="0">
                <a:solidFill>
                  <a:srgbClr val="404040"/>
                </a:solidFill>
                <a:latin typeface="Arial"/>
                <a:cs typeface="Arial"/>
              </a:rPr>
              <a:t>Please</a:t>
            </a:r>
            <a:r>
              <a:rPr lang="en-AU" sz="3600" spc="-185" dirty="0">
                <a:solidFill>
                  <a:srgbClr val="404040"/>
                </a:solidFill>
                <a:latin typeface="Arial"/>
                <a:cs typeface="Arial"/>
              </a:rPr>
              <a:t> </a:t>
            </a:r>
            <a:r>
              <a:rPr lang="en-AU" sz="3600" spc="-165" dirty="0">
                <a:solidFill>
                  <a:srgbClr val="404040"/>
                </a:solidFill>
                <a:latin typeface="Arial"/>
                <a:cs typeface="Arial"/>
              </a:rPr>
              <a:t>be</a:t>
            </a:r>
            <a:r>
              <a:rPr lang="en-AU" sz="3600" spc="-210" dirty="0">
                <a:solidFill>
                  <a:srgbClr val="404040"/>
                </a:solidFill>
                <a:latin typeface="Arial"/>
                <a:cs typeface="Arial"/>
              </a:rPr>
              <a:t> </a:t>
            </a:r>
            <a:r>
              <a:rPr lang="en-AU" sz="3600" spc="-110" dirty="0">
                <a:solidFill>
                  <a:srgbClr val="404040"/>
                </a:solidFill>
                <a:latin typeface="Arial"/>
                <a:cs typeface="Arial"/>
              </a:rPr>
              <a:t>on</a:t>
            </a:r>
            <a:r>
              <a:rPr lang="en-AU" sz="3600" spc="-185" dirty="0">
                <a:solidFill>
                  <a:srgbClr val="404040"/>
                </a:solidFill>
                <a:latin typeface="Arial"/>
                <a:cs typeface="Arial"/>
              </a:rPr>
              <a:t> </a:t>
            </a:r>
            <a:r>
              <a:rPr lang="en-AU" sz="3600" spc="-30" dirty="0">
                <a:solidFill>
                  <a:srgbClr val="404040"/>
                </a:solidFill>
                <a:latin typeface="Arial"/>
                <a:cs typeface="Arial"/>
              </a:rPr>
              <a:t>time</a:t>
            </a:r>
            <a:r>
              <a:rPr lang="en-AU" sz="3600" spc="-195" dirty="0">
                <a:solidFill>
                  <a:srgbClr val="404040"/>
                </a:solidFill>
                <a:latin typeface="Arial"/>
                <a:cs typeface="Arial"/>
              </a:rPr>
              <a:t> </a:t>
            </a:r>
            <a:r>
              <a:rPr lang="en-AU" sz="3600" spc="-10" dirty="0">
                <a:solidFill>
                  <a:srgbClr val="404040"/>
                </a:solidFill>
                <a:latin typeface="Arial"/>
                <a:cs typeface="Arial"/>
              </a:rPr>
              <a:t>for</a:t>
            </a:r>
            <a:r>
              <a:rPr lang="en-AU" sz="3600" spc="-190" dirty="0">
                <a:solidFill>
                  <a:srgbClr val="404040"/>
                </a:solidFill>
                <a:latin typeface="Arial"/>
                <a:cs typeface="Arial"/>
              </a:rPr>
              <a:t> </a:t>
            </a:r>
            <a:r>
              <a:rPr lang="en-AU" sz="3600" spc="-100" dirty="0">
                <a:solidFill>
                  <a:srgbClr val="404040"/>
                </a:solidFill>
                <a:latin typeface="Arial"/>
                <a:cs typeface="Arial"/>
              </a:rPr>
              <a:t>your</a:t>
            </a:r>
            <a:r>
              <a:rPr lang="en-AU" sz="3600" spc="-210" dirty="0">
                <a:solidFill>
                  <a:srgbClr val="404040"/>
                </a:solidFill>
                <a:latin typeface="Arial"/>
                <a:cs typeface="Arial"/>
              </a:rPr>
              <a:t> </a:t>
            </a:r>
            <a:r>
              <a:rPr lang="en-AU" sz="3600" spc="-254" dirty="0">
                <a:solidFill>
                  <a:srgbClr val="404040"/>
                </a:solidFill>
                <a:latin typeface="Arial"/>
                <a:cs typeface="Arial"/>
              </a:rPr>
              <a:t>classes,</a:t>
            </a:r>
            <a:r>
              <a:rPr lang="en-AU" sz="3600" spc="-155" dirty="0">
                <a:solidFill>
                  <a:srgbClr val="404040"/>
                </a:solidFill>
                <a:latin typeface="Arial"/>
                <a:cs typeface="Arial"/>
              </a:rPr>
              <a:t> </a:t>
            </a:r>
            <a:r>
              <a:rPr lang="en-AU" sz="3600" spc="-185" dirty="0">
                <a:solidFill>
                  <a:srgbClr val="FF0000"/>
                </a:solidFill>
                <a:latin typeface="Arial"/>
                <a:cs typeface="Arial"/>
              </a:rPr>
              <a:t>lateness</a:t>
            </a:r>
            <a:r>
              <a:rPr lang="en-AU" sz="3600" spc="-195" dirty="0">
                <a:solidFill>
                  <a:srgbClr val="FF0000"/>
                </a:solidFill>
                <a:latin typeface="Arial"/>
                <a:cs typeface="Arial"/>
              </a:rPr>
              <a:t> </a:t>
            </a:r>
            <a:r>
              <a:rPr lang="en-AU" sz="3600" spc="10" dirty="0">
                <a:solidFill>
                  <a:srgbClr val="404040"/>
                </a:solidFill>
                <a:latin typeface="Arial"/>
                <a:cs typeface="Arial"/>
              </a:rPr>
              <a:t>will</a:t>
            </a:r>
            <a:r>
              <a:rPr lang="en-AU" sz="3600" spc="-200" dirty="0">
                <a:solidFill>
                  <a:srgbClr val="404040"/>
                </a:solidFill>
                <a:latin typeface="Arial"/>
                <a:cs typeface="Arial"/>
              </a:rPr>
              <a:t> </a:t>
            </a:r>
            <a:r>
              <a:rPr lang="en-AU" sz="3600" spc="-10" dirty="0">
                <a:solidFill>
                  <a:srgbClr val="404040"/>
                </a:solidFill>
                <a:latin typeface="Arial"/>
                <a:cs typeface="Arial"/>
              </a:rPr>
              <a:t>not</a:t>
            </a:r>
            <a:r>
              <a:rPr lang="en-AU" sz="3600" spc="-204" dirty="0">
                <a:solidFill>
                  <a:srgbClr val="404040"/>
                </a:solidFill>
                <a:latin typeface="Arial"/>
                <a:cs typeface="Arial"/>
              </a:rPr>
              <a:t> </a:t>
            </a:r>
            <a:r>
              <a:rPr lang="en-AU" sz="3600" spc="-170" dirty="0">
                <a:solidFill>
                  <a:srgbClr val="404040"/>
                </a:solidFill>
                <a:latin typeface="Arial"/>
                <a:cs typeface="Arial"/>
              </a:rPr>
              <a:t>be  </a:t>
            </a:r>
            <a:r>
              <a:rPr lang="en-AU" sz="3600" spc="-80" dirty="0">
                <a:solidFill>
                  <a:srgbClr val="404040"/>
                </a:solidFill>
                <a:latin typeface="Arial"/>
                <a:cs typeface="Arial"/>
              </a:rPr>
              <a:t>entertained</a:t>
            </a:r>
            <a:r>
              <a:rPr lang="en-AU" sz="3600" spc="-235" dirty="0">
                <a:solidFill>
                  <a:srgbClr val="404040"/>
                </a:solidFill>
                <a:latin typeface="Arial"/>
                <a:cs typeface="Arial"/>
              </a:rPr>
              <a:t> </a:t>
            </a:r>
            <a:r>
              <a:rPr lang="en-AU" sz="3600" spc="170" dirty="0">
                <a:solidFill>
                  <a:srgbClr val="404040"/>
                </a:solidFill>
                <a:latin typeface="Arial"/>
                <a:cs typeface="Arial"/>
              </a:rPr>
              <a:t>!!</a:t>
            </a:r>
            <a:endParaRPr lang="en-AU" sz="3600" dirty="0">
              <a:latin typeface="Arial"/>
              <a:cs typeface="Arial"/>
            </a:endParaRPr>
          </a:p>
          <a:p>
            <a:pPr marL="350520" indent="-337820">
              <a:lnSpc>
                <a:spcPct val="100000"/>
              </a:lnSpc>
              <a:spcBef>
                <a:spcPts val="905"/>
              </a:spcBef>
              <a:buChar char="•"/>
              <a:tabLst>
                <a:tab pos="351155" algn="l"/>
              </a:tabLst>
            </a:pPr>
            <a:r>
              <a:rPr lang="en-AU" sz="3600" spc="-145" dirty="0">
                <a:solidFill>
                  <a:srgbClr val="404040"/>
                </a:solidFill>
                <a:latin typeface="Arial"/>
                <a:cs typeface="Arial"/>
              </a:rPr>
              <a:t>Attendance </a:t>
            </a:r>
            <a:r>
              <a:rPr lang="en-AU" sz="3600" spc="10" dirty="0">
                <a:solidFill>
                  <a:srgbClr val="404040"/>
                </a:solidFill>
                <a:latin typeface="Arial"/>
                <a:cs typeface="Arial"/>
              </a:rPr>
              <a:t>will </a:t>
            </a:r>
            <a:r>
              <a:rPr lang="en-AU" sz="3600" spc="-165" dirty="0">
                <a:solidFill>
                  <a:srgbClr val="404040"/>
                </a:solidFill>
                <a:latin typeface="Arial"/>
                <a:cs typeface="Arial"/>
              </a:rPr>
              <a:t>be </a:t>
            </a:r>
            <a:r>
              <a:rPr lang="en-AU" sz="3600" spc="-150" dirty="0">
                <a:solidFill>
                  <a:srgbClr val="404040"/>
                </a:solidFill>
                <a:latin typeface="Arial"/>
                <a:cs typeface="Arial"/>
              </a:rPr>
              <a:t>taken </a:t>
            </a:r>
            <a:r>
              <a:rPr lang="en-AU" sz="3600" spc="-110" dirty="0">
                <a:solidFill>
                  <a:srgbClr val="404040"/>
                </a:solidFill>
                <a:latin typeface="Arial"/>
                <a:cs typeface="Arial"/>
              </a:rPr>
              <a:t>on </a:t>
            </a:r>
            <a:r>
              <a:rPr lang="en-AU" sz="3600" spc="-280" dirty="0">
                <a:solidFill>
                  <a:srgbClr val="404040"/>
                </a:solidFill>
                <a:latin typeface="Arial"/>
                <a:cs typeface="Arial"/>
              </a:rPr>
              <a:t>a </a:t>
            </a:r>
            <a:r>
              <a:rPr lang="en-AU" sz="3600" spc="-110" dirty="0">
                <a:solidFill>
                  <a:srgbClr val="404040"/>
                </a:solidFill>
                <a:latin typeface="Arial"/>
                <a:cs typeface="Arial"/>
              </a:rPr>
              <a:t>daily</a:t>
            </a:r>
            <a:r>
              <a:rPr lang="en-AU" sz="3600" spc="-560" dirty="0">
                <a:solidFill>
                  <a:srgbClr val="404040"/>
                </a:solidFill>
                <a:latin typeface="Arial"/>
                <a:cs typeface="Arial"/>
              </a:rPr>
              <a:t> </a:t>
            </a:r>
            <a:r>
              <a:rPr lang="en-AU" sz="3600" spc="-235" dirty="0">
                <a:solidFill>
                  <a:srgbClr val="404040"/>
                </a:solidFill>
                <a:latin typeface="Arial"/>
                <a:cs typeface="Arial"/>
              </a:rPr>
              <a:t>basis</a:t>
            </a:r>
            <a:endParaRPr lang="en-AU" sz="3600" dirty="0">
              <a:latin typeface="Arial"/>
              <a:cs typeface="Arial"/>
            </a:endParaRPr>
          </a:p>
          <a:p>
            <a:pPr marL="350520" indent="-337820">
              <a:lnSpc>
                <a:spcPct val="100000"/>
              </a:lnSpc>
              <a:spcBef>
                <a:spcPts val="969"/>
              </a:spcBef>
              <a:buChar char="•"/>
              <a:tabLst>
                <a:tab pos="351155" algn="l"/>
              </a:tabLst>
            </a:pPr>
            <a:r>
              <a:rPr lang="en-AU" sz="3600" spc="-350" dirty="0">
                <a:solidFill>
                  <a:srgbClr val="404040"/>
                </a:solidFill>
                <a:latin typeface="Arial"/>
                <a:cs typeface="Arial"/>
              </a:rPr>
              <a:t>Class </a:t>
            </a:r>
            <a:r>
              <a:rPr lang="en-AU" sz="3600" spc="-195" dirty="0">
                <a:solidFill>
                  <a:srgbClr val="404040"/>
                </a:solidFill>
                <a:latin typeface="Arial"/>
                <a:cs typeface="Arial"/>
              </a:rPr>
              <a:t>assignments </a:t>
            </a:r>
            <a:r>
              <a:rPr lang="en-AU" sz="3600" spc="-114" dirty="0">
                <a:solidFill>
                  <a:srgbClr val="404040"/>
                </a:solidFill>
                <a:latin typeface="Arial"/>
                <a:cs typeface="Arial"/>
              </a:rPr>
              <a:t>must </a:t>
            </a:r>
            <a:r>
              <a:rPr lang="en-AU" sz="3600" spc="-165" dirty="0">
                <a:solidFill>
                  <a:srgbClr val="404040"/>
                </a:solidFill>
                <a:latin typeface="Arial"/>
                <a:cs typeface="Arial"/>
              </a:rPr>
              <a:t>be </a:t>
            </a:r>
            <a:r>
              <a:rPr lang="en-AU" sz="3600" spc="-85" dirty="0">
                <a:solidFill>
                  <a:srgbClr val="404040"/>
                </a:solidFill>
                <a:latin typeface="Arial"/>
                <a:cs typeface="Arial"/>
              </a:rPr>
              <a:t>submitted </a:t>
            </a:r>
            <a:r>
              <a:rPr lang="en-AU" sz="3600" spc="-110" dirty="0">
                <a:solidFill>
                  <a:srgbClr val="404040"/>
                </a:solidFill>
                <a:latin typeface="Arial"/>
                <a:cs typeface="Arial"/>
              </a:rPr>
              <a:t>on</a:t>
            </a:r>
            <a:r>
              <a:rPr lang="en-AU" sz="3600" spc="-275" dirty="0">
                <a:solidFill>
                  <a:srgbClr val="404040"/>
                </a:solidFill>
                <a:latin typeface="Arial"/>
                <a:cs typeface="Arial"/>
              </a:rPr>
              <a:t> </a:t>
            </a:r>
            <a:r>
              <a:rPr lang="en-AU" sz="3600" spc="-30" dirty="0">
                <a:solidFill>
                  <a:srgbClr val="404040"/>
                </a:solidFill>
                <a:latin typeface="Arial"/>
                <a:cs typeface="Arial"/>
              </a:rPr>
              <a:t>time</a:t>
            </a:r>
            <a:endParaRPr lang="en-AU" sz="3600" dirty="0">
              <a:latin typeface="Arial"/>
              <a:cs typeface="Arial"/>
            </a:endParaRPr>
          </a:p>
          <a:p>
            <a:pPr marL="350520" marR="5080" indent="-337820">
              <a:lnSpc>
                <a:spcPts val="3890"/>
              </a:lnSpc>
              <a:spcBef>
                <a:spcPts val="1465"/>
              </a:spcBef>
              <a:buChar char="•"/>
              <a:tabLst>
                <a:tab pos="351155" algn="l"/>
              </a:tabLst>
            </a:pPr>
            <a:r>
              <a:rPr lang="en-AU" sz="3600" spc="-50" dirty="0">
                <a:solidFill>
                  <a:srgbClr val="404040"/>
                </a:solidFill>
                <a:latin typeface="Arial"/>
                <a:cs typeface="Arial"/>
              </a:rPr>
              <a:t>Mobile</a:t>
            </a:r>
            <a:r>
              <a:rPr lang="en-AU" sz="3600" spc="-215" dirty="0">
                <a:solidFill>
                  <a:srgbClr val="404040"/>
                </a:solidFill>
                <a:latin typeface="Arial"/>
                <a:cs typeface="Arial"/>
              </a:rPr>
              <a:t> </a:t>
            </a:r>
            <a:r>
              <a:rPr lang="en-AU" sz="3600" spc="-175" dirty="0">
                <a:solidFill>
                  <a:srgbClr val="404040"/>
                </a:solidFill>
                <a:latin typeface="Arial"/>
                <a:cs typeface="Arial"/>
              </a:rPr>
              <a:t>phones</a:t>
            </a:r>
            <a:r>
              <a:rPr lang="en-AU" sz="3600" spc="-204" dirty="0">
                <a:solidFill>
                  <a:srgbClr val="404040"/>
                </a:solidFill>
                <a:latin typeface="Arial"/>
                <a:cs typeface="Arial"/>
              </a:rPr>
              <a:t> </a:t>
            </a:r>
            <a:r>
              <a:rPr lang="en-AU" sz="3600" spc="-140" dirty="0">
                <a:solidFill>
                  <a:srgbClr val="404040"/>
                </a:solidFill>
                <a:latin typeface="Arial"/>
                <a:cs typeface="Arial"/>
              </a:rPr>
              <a:t>should</a:t>
            </a:r>
            <a:r>
              <a:rPr lang="en-AU" sz="3600" spc="-204" dirty="0">
                <a:solidFill>
                  <a:srgbClr val="404040"/>
                </a:solidFill>
                <a:latin typeface="Arial"/>
                <a:cs typeface="Arial"/>
              </a:rPr>
              <a:t> </a:t>
            </a:r>
            <a:r>
              <a:rPr lang="en-AU" sz="3600" spc="-165" dirty="0">
                <a:solidFill>
                  <a:srgbClr val="404040"/>
                </a:solidFill>
                <a:latin typeface="Arial"/>
                <a:cs typeface="Arial"/>
              </a:rPr>
              <a:t>be</a:t>
            </a:r>
            <a:r>
              <a:rPr lang="en-AU" sz="3600" spc="-204" dirty="0">
                <a:solidFill>
                  <a:srgbClr val="404040"/>
                </a:solidFill>
                <a:latin typeface="Arial"/>
                <a:cs typeface="Arial"/>
              </a:rPr>
              <a:t> </a:t>
            </a:r>
            <a:r>
              <a:rPr lang="en-AU" sz="3600" spc="-105" dirty="0">
                <a:solidFill>
                  <a:srgbClr val="404040"/>
                </a:solidFill>
                <a:latin typeface="Arial"/>
                <a:cs typeface="Arial"/>
              </a:rPr>
              <a:t>kept</a:t>
            </a:r>
            <a:r>
              <a:rPr lang="en-AU" sz="3600" spc="-204" dirty="0">
                <a:solidFill>
                  <a:srgbClr val="404040"/>
                </a:solidFill>
                <a:latin typeface="Arial"/>
                <a:cs typeface="Arial"/>
              </a:rPr>
              <a:t> </a:t>
            </a:r>
            <a:r>
              <a:rPr lang="en-AU" sz="3600" spc="-110" dirty="0">
                <a:solidFill>
                  <a:srgbClr val="404040"/>
                </a:solidFill>
                <a:latin typeface="Arial"/>
                <a:cs typeface="Arial"/>
              </a:rPr>
              <a:t>on</a:t>
            </a:r>
            <a:r>
              <a:rPr lang="en-AU" sz="3600" spc="-190" dirty="0">
                <a:solidFill>
                  <a:srgbClr val="404040"/>
                </a:solidFill>
                <a:latin typeface="Arial"/>
                <a:cs typeface="Arial"/>
              </a:rPr>
              <a:t> </a:t>
            </a:r>
            <a:r>
              <a:rPr lang="en-AU" sz="3600" spc="-85" dirty="0">
                <a:solidFill>
                  <a:srgbClr val="404040"/>
                </a:solidFill>
                <a:latin typeface="Arial"/>
                <a:cs typeface="Arial"/>
              </a:rPr>
              <a:t>silent</a:t>
            </a:r>
            <a:r>
              <a:rPr lang="en-AU" sz="3600" spc="-204" dirty="0">
                <a:solidFill>
                  <a:srgbClr val="404040"/>
                </a:solidFill>
                <a:latin typeface="Arial"/>
                <a:cs typeface="Arial"/>
              </a:rPr>
              <a:t> </a:t>
            </a:r>
            <a:r>
              <a:rPr lang="en-AU" sz="3600" spc="-170" dirty="0">
                <a:solidFill>
                  <a:srgbClr val="404040"/>
                </a:solidFill>
                <a:latin typeface="Arial"/>
                <a:cs typeface="Arial"/>
              </a:rPr>
              <a:t>and</a:t>
            </a:r>
            <a:r>
              <a:rPr lang="en-AU" sz="3600" spc="-210" dirty="0">
                <a:solidFill>
                  <a:srgbClr val="404040"/>
                </a:solidFill>
                <a:latin typeface="Arial"/>
                <a:cs typeface="Arial"/>
              </a:rPr>
              <a:t> </a:t>
            </a:r>
            <a:r>
              <a:rPr lang="en-AU" sz="3600" spc="-75" dirty="0">
                <a:solidFill>
                  <a:srgbClr val="404040"/>
                </a:solidFill>
                <a:latin typeface="Arial"/>
                <a:cs typeface="Arial"/>
              </a:rPr>
              <a:t>order</a:t>
            </a:r>
            <a:r>
              <a:rPr lang="en-AU" sz="3600" spc="-215" dirty="0">
                <a:solidFill>
                  <a:srgbClr val="404040"/>
                </a:solidFill>
                <a:latin typeface="Arial"/>
                <a:cs typeface="Arial"/>
              </a:rPr>
              <a:t> </a:t>
            </a:r>
            <a:r>
              <a:rPr lang="en-AU" sz="3600" spc="-140" dirty="0">
                <a:solidFill>
                  <a:srgbClr val="404040"/>
                </a:solidFill>
                <a:latin typeface="Arial"/>
                <a:cs typeface="Arial"/>
              </a:rPr>
              <a:t>should  </a:t>
            </a:r>
            <a:r>
              <a:rPr lang="en-AU" sz="3600" spc="-165" dirty="0">
                <a:solidFill>
                  <a:srgbClr val="404040"/>
                </a:solidFill>
                <a:latin typeface="Arial"/>
                <a:cs typeface="Arial"/>
              </a:rPr>
              <a:t>be </a:t>
            </a:r>
            <a:r>
              <a:rPr lang="en-AU" sz="3600" spc="-110" dirty="0">
                <a:solidFill>
                  <a:srgbClr val="404040"/>
                </a:solidFill>
                <a:latin typeface="Arial"/>
                <a:cs typeface="Arial"/>
              </a:rPr>
              <a:t>maintained </a:t>
            </a:r>
            <a:r>
              <a:rPr lang="en-AU" sz="3600" spc="-95" dirty="0">
                <a:solidFill>
                  <a:srgbClr val="404040"/>
                </a:solidFill>
                <a:latin typeface="Arial"/>
                <a:cs typeface="Arial"/>
              </a:rPr>
              <a:t>during </a:t>
            </a:r>
            <a:r>
              <a:rPr lang="en-AU" sz="3600" spc="-265" dirty="0">
                <a:solidFill>
                  <a:srgbClr val="404040"/>
                </a:solidFill>
                <a:latin typeface="Arial"/>
                <a:cs typeface="Arial"/>
              </a:rPr>
              <a:t>class</a:t>
            </a:r>
            <a:r>
              <a:rPr lang="en-AU" sz="3600" spc="-434" dirty="0">
                <a:solidFill>
                  <a:srgbClr val="404040"/>
                </a:solidFill>
                <a:latin typeface="Arial"/>
                <a:cs typeface="Arial"/>
              </a:rPr>
              <a:t> </a:t>
            </a:r>
            <a:r>
              <a:rPr lang="en-AU" sz="3600" spc="-150" dirty="0">
                <a:solidFill>
                  <a:srgbClr val="404040"/>
                </a:solidFill>
                <a:latin typeface="Arial"/>
                <a:cs typeface="Arial"/>
              </a:rPr>
              <a:t>hours</a:t>
            </a:r>
            <a:endParaRPr lang="en-AU" sz="3600" dirty="0">
              <a:latin typeface="Arial"/>
              <a:cs typeface="Arial"/>
            </a:endParaRPr>
          </a:p>
          <a:p>
            <a:pPr marL="350520" marR="645160" indent="-337820">
              <a:lnSpc>
                <a:spcPts val="3890"/>
              </a:lnSpc>
              <a:spcBef>
                <a:spcPts val="1390"/>
              </a:spcBef>
              <a:buFont typeface="Arial"/>
              <a:buChar char="•"/>
              <a:tabLst>
                <a:tab pos="351155" algn="l"/>
              </a:tabLst>
            </a:pPr>
            <a:r>
              <a:rPr lang="en-AU" sz="3600" i="1" spc="-145" dirty="0">
                <a:solidFill>
                  <a:srgbClr val="404040"/>
                </a:solidFill>
                <a:latin typeface="Arial"/>
                <a:cs typeface="Arial"/>
              </a:rPr>
              <a:t>Note </a:t>
            </a:r>
            <a:r>
              <a:rPr lang="en-AU" sz="3600" i="1" spc="25" dirty="0">
                <a:solidFill>
                  <a:srgbClr val="404040"/>
                </a:solidFill>
                <a:latin typeface="Arial"/>
                <a:cs typeface="Arial"/>
              </a:rPr>
              <a:t>that </a:t>
            </a:r>
            <a:r>
              <a:rPr lang="en-AU" sz="3600" i="1" spc="-120" dirty="0">
                <a:solidFill>
                  <a:srgbClr val="404040"/>
                </a:solidFill>
                <a:latin typeface="Arial"/>
                <a:cs typeface="Arial"/>
              </a:rPr>
              <a:t>your </a:t>
            </a:r>
            <a:r>
              <a:rPr lang="en-AU" sz="3600" i="1" spc="-135" dirty="0">
                <a:solidFill>
                  <a:srgbClr val="404040"/>
                </a:solidFill>
                <a:latin typeface="Arial"/>
                <a:cs typeface="Arial"/>
              </a:rPr>
              <a:t>attendance </a:t>
            </a:r>
            <a:r>
              <a:rPr lang="en-AU" sz="3600" i="1" spc="-155" dirty="0">
                <a:solidFill>
                  <a:srgbClr val="404040"/>
                </a:solidFill>
                <a:latin typeface="Arial"/>
                <a:cs typeface="Arial"/>
              </a:rPr>
              <a:t>and </a:t>
            </a:r>
            <a:r>
              <a:rPr lang="en-AU" sz="3600" i="1" spc="-250" dirty="0">
                <a:solidFill>
                  <a:srgbClr val="404040"/>
                </a:solidFill>
                <a:latin typeface="Arial"/>
                <a:cs typeface="Arial"/>
              </a:rPr>
              <a:t>class </a:t>
            </a:r>
            <a:r>
              <a:rPr lang="en-AU" sz="3600" i="1" spc="-145" dirty="0">
                <a:solidFill>
                  <a:srgbClr val="404040"/>
                </a:solidFill>
                <a:latin typeface="Arial"/>
                <a:cs typeface="Arial"/>
              </a:rPr>
              <a:t>performance</a:t>
            </a:r>
            <a:r>
              <a:rPr lang="en-AU" sz="3600" i="1" spc="-520" dirty="0">
                <a:solidFill>
                  <a:srgbClr val="404040"/>
                </a:solidFill>
                <a:latin typeface="Arial"/>
                <a:cs typeface="Arial"/>
              </a:rPr>
              <a:t> </a:t>
            </a:r>
            <a:r>
              <a:rPr lang="en-AU" sz="3600" i="1" spc="10" dirty="0">
                <a:solidFill>
                  <a:srgbClr val="404040"/>
                </a:solidFill>
                <a:latin typeface="Arial"/>
                <a:cs typeface="Arial"/>
              </a:rPr>
              <a:t>will  </a:t>
            </a:r>
            <a:r>
              <a:rPr lang="en-AU" sz="3600" i="1" spc="-65" dirty="0">
                <a:solidFill>
                  <a:srgbClr val="404040"/>
                </a:solidFill>
                <a:latin typeface="Arial"/>
                <a:cs typeface="Arial"/>
              </a:rPr>
              <a:t>affect </a:t>
            </a:r>
            <a:r>
              <a:rPr lang="en-AU" sz="3600" i="1" spc="-120" dirty="0">
                <a:solidFill>
                  <a:srgbClr val="404040"/>
                </a:solidFill>
                <a:latin typeface="Arial"/>
                <a:cs typeface="Arial"/>
              </a:rPr>
              <a:t>your </a:t>
            </a:r>
            <a:r>
              <a:rPr lang="en-AU" sz="3600" i="1" spc="-30" dirty="0">
                <a:solidFill>
                  <a:srgbClr val="404040"/>
                </a:solidFill>
                <a:latin typeface="Arial"/>
                <a:cs typeface="Arial"/>
              </a:rPr>
              <a:t>final</a:t>
            </a:r>
            <a:r>
              <a:rPr lang="en-AU" sz="3600" i="1" spc="-395" dirty="0">
                <a:solidFill>
                  <a:srgbClr val="404040"/>
                </a:solidFill>
                <a:latin typeface="Arial"/>
                <a:cs typeface="Arial"/>
              </a:rPr>
              <a:t> </a:t>
            </a:r>
            <a:r>
              <a:rPr lang="en-AU" sz="3600" i="1" spc="-150" dirty="0">
                <a:solidFill>
                  <a:srgbClr val="404040"/>
                </a:solidFill>
                <a:latin typeface="Arial"/>
                <a:cs typeface="Arial"/>
              </a:rPr>
              <a:t>grade</a:t>
            </a:r>
            <a:endParaRPr lang="en-AU" sz="3600" dirty="0">
              <a:latin typeface="Arial"/>
              <a:cs typeface="Arial"/>
            </a:endParaRPr>
          </a:p>
        </p:txBody>
      </p:sp>
    </p:spTree>
    <p:extLst>
      <p:ext uri="{BB962C8B-B14F-4D97-AF65-F5344CB8AC3E}">
        <p14:creationId xmlns:p14="http://schemas.microsoft.com/office/powerpoint/2010/main" val="154725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20</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Arithmetic Operators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2" name="Rectangle 1">
            <a:extLst>
              <a:ext uri="{FF2B5EF4-FFF2-40B4-BE49-F238E27FC236}">
                <a16:creationId xmlns:a16="http://schemas.microsoft.com/office/drawing/2014/main" id="{9B15879D-C447-C94A-AB3B-B742AD3BDBD2}"/>
              </a:ext>
            </a:extLst>
          </p:cNvPr>
          <p:cNvSpPr/>
          <p:nvPr/>
        </p:nvSpPr>
        <p:spPr>
          <a:xfrm>
            <a:off x="838200" y="1063488"/>
            <a:ext cx="10515600" cy="3970318"/>
          </a:xfrm>
          <a:prstGeom prst="rect">
            <a:avLst/>
          </a:prstGeom>
        </p:spPr>
        <p:txBody>
          <a:bodyPr wrap="square">
            <a:spAutoFit/>
          </a:bodyPr>
          <a:lstStyle/>
          <a:p>
            <a:r>
              <a:rPr lang="en-AU" sz="2800" dirty="0">
                <a:latin typeface="Courier New" panose="02070309020205020404" pitchFamily="49" charset="0"/>
              </a:rPr>
              <a:t>a = </a:t>
            </a:r>
            <a:r>
              <a:rPr lang="en-AU" sz="2800" dirty="0">
                <a:solidFill>
                  <a:srgbClr val="232399"/>
                </a:solidFill>
                <a:latin typeface="Courier New" panose="02070309020205020404" pitchFamily="49" charset="0"/>
              </a:rPr>
              <a:t>10 </a:t>
            </a:r>
            <a:r>
              <a:rPr lang="en-AU" sz="2800" dirty="0">
                <a:solidFill>
                  <a:srgbClr val="FF0000"/>
                </a:solidFill>
                <a:latin typeface="Courier New" panose="02070309020205020404" pitchFamily="49" charset="0"/>
              </a:rPr>
              <a:t>#10 </a:t>
            </a:r>
          </a:p>
          <a:p>
            <a:r>
              <a:rPr lang="en-AU" sz="2800" dirty="0">
                <a:latin typeface="Courier New" panose="02070309020205020404" pitchFamily="49" charset="0"/>
              </a:rPr>
              <a:t>a += </a:t>
            </a:r>
            <a:r>
              <a:rPr lang="en-AU" sz="2800" dirty="0">
                <a:solidFill>
                  <a:srgbClr val="232399"/>
                </a:solidFill>
                <a:latin typeface="Courier New" panose="02070309020205020404" pitchFamily="49" charset="0"/>
              </a:rPr>
              <a:t>1 </a:t>
            </a:r>
            <a:r>
              <a:rPr lang="en-AU" sz="2800" dirty="0">
                <a:solidFill>
                  <a:srgbClr val="FF0000"/>
                </a:solidFill>
                <a:latin typeface="Courier New" panose="02070309020205020404" pitchFamily="49" charset="0"/>
              </a:rPr>
              <a:t>#11 (equivalent to a = a + 1)</a:t>
            </a:r>
          </a:p>
          <a:p>
            <a:r>
              <a:rPr lang="en-AU" sz="2800" dirty="0">
                <a:latin typeface="Courier New" panose="02070309020205020404" pitchFamily="49" charset="0"/>
              </a:rPr>
              <a:t>a -= </a:t>
            </a:r>
            <a:r>
              <a:rPr lang="en-AU" sz="2800" dirty="0">
                <a:solidFill>
                  <a:srgbClr val="232399"/>
                </a:solidFill>
                <a:latin typeface="Courier New" panose="02070309020205020404" pitchFamily="49" charset="0"/>
              </a:rPr>
              <a:t>1 </a:t>
            </a:r>
            <a:r>
              <a:rPr lang="en-AU" sz="2800" dirty="0">
                <a:solidFill>
                  <a:srgbClr val="FF0000"/>
                </a:solidFill>
                <a:latin typeface="Courier New" panose="02070309020205020404" pitchFamily="49" charset="0"/>
              </a:rPr>
              <a:t>#10 (equivalent to a = a - 1) </a:t>
            </a:r>
          </a:p>
          <a:p>
            <a:r>
              <a:rPr lang="en-AU" sz="2800" dirty="0">
                <a:latin typeface="Courier New" panose="02070309020205020404" pitchFamily="49" charset="0"/>
              </a:rPr>
              <a:t>b = a + </a:t>
            </a:r>
            <a:r>
              <a:rPr lang="en-AU" sz="2800" dirty="0">
                <a:solidFill>
                  <a:srgbClr val="232399"/>
                </a:solidFill>
                <a:latin typeface="Courier New" panose="02070309020205020404" pitchFamily="49" charset="0"/>
              </a:rPr>
              <a:t>1 </a:t>
            </a:r>
            <a:r>
              <a:rPr lang="en-AU" sz="2800" dirty="0">
                <a:solidFill>
                  <a:srgbClr val="FF0000"/>
                </a:solidFill>
                <a:latin typeface="Courier New" panose="02070309020205020404" pitchFamily="49" charset="0"/>
              </a:rPr>
              <a:t>#11 </a:t>
            </a:r>
          </a:p>
          <a:p>
            <a:r>
              <a:rPr lang="en-AU" sz="2800" dirty="0">
                <a:latin typeface="Courier New" panose="02070309020205020404" pitchFamily="49" charset="0"/>
              </a:rPr>
              <a:t>c = a – </a:t>
            </a:r>
            <a:r>
              <a:rPr lang="en-AU" sz="2800" dirty="0">
                <a:solidFill>
                  <a:srgbClr val="232399"/>
                </a:solidFill>
                <a:latin typeface="Courier New" panose="02070309020205020404" pitchFamily="49" charset="0"/>
              </a:rPr>
              <a:t>1 </a:t>
            </a:r>
            <a:r>
              <a:rPr lang="en-AU" sz="2800" dirty="0">
                <a:solidFill>
                  <a:srgbClr val="FF0000"/>
                </a:solidFill>
                <a:latin typeface="Courier New" panose="02070309020205020404" pitchFamily="49" charset="0"/>
              </a:rPr>
              <a:t>#9 </a:t>
            </a:r>
          </a:p>
          <a:p>
            <a:r>
              <a:rPr lang="en-AU" sz="2800" dirty="0">
                <a:latin typeface="Courier New" panose="02070309020205020404" pitchFamily="49" charset="0"/>
              </a:rPr>
              <a:t>d = a * </a:t>
            </a:r>
            <a:r>
              <a:rPr lang="en-AU" sz="2800" dirty="0">
                <a:solidFill>
                  <a:srgbClr val="232399"/>
                </a:solidFill>
                <a:latin typeface="Courier New" panose="02070309020205020404" pitchFamily="49" charset="0"/>
              </a:rPr>
              <a:t>2 </a:t>
            </a:r>
            <a:r>
              <a:rPr lang="en-AU" sz="2800" dirty="0">
                <a:solidFill>
                  <a:srgbClr val="FF0000"/>
                </a:solidFill>
                <a:latin typeface="Courier New" panose="02070309020205020404" pitchFamily="49" charset="0"/>
              </a:rPr>
              <a:t>#20 </a:t>
            </a:r>
          </a:p>
          <a:p>
            <a:r>
              <a:rPr lang="en-AU" sz="2800" dirty="0">
                <a:latin typeface="Courier New" panose="02070309020205020404" pitchFamily="49" charset="0"/>
              </a:rPr>
              <a:t>e = a / </a:t>
            </a:r>
            <a:r>
              <a:rPr lang="en-AU" sz="2800" dirty="0">
                <a:solidFill>
                  <a:srgbClr val="232399"/>
                </a:solidFill>
                <a:latin typeface="Courier New" panose="02070309020205020404" pitchFamily="49" charset="0"/>
              </a:rPr>
              <a:t>2 </a:t>
            </a:r>
            <a:r>
              <a:rPr lang="en-AU" sz="2800" dirty="0">
                <a:solidFill>
                  <a:srgbClr val="FF0000"/>
                </a:solidFill>
                <a:latin typeface="Courier New" panose="02070309020205020404" pitchFamily="49" charset="0"/>
              </a:rPr>
              <a:t>#5 </a:t>
            </a:r>
          </a:p>
          <a:p>
            <a:r>
              <a:rPr lang="en-AU" sz="2800" dirty="0">
                <a:latin typeface="Courier New" panose="02070309020205020404" pitchFamily="49" charset="0"/>
              </a:rPr>
              <a:t>f = a % </a:t>
            </a:r>
            <a:r>
              <a:rPr lang="en-AU" sz="2800" dirty="0">
                <a:solidFill>
                  <a:srgbClr val="232399"/>
                </a:solidFill>
                <a:latin typeface="Courier New" panose="02070309020205020404" pitchFamily="49" charset="0"/>
              </a:rPr>
              <a:t>3 </a:t>
            </a:r>
            <a:r>
              <a:rPr lang="en-AU" sz="2800" dirty="0">
                <a:solidFill>
                  <a:srgbClr val="FF0000"/>
                </a:solidFill>
                <a:latin typeface="Courier New" panose="02070309020205020404" pitchFamily="49" charset="0"/>
              </a:rPr>
              <a:t>#1 </a:t>
            </a:r>
          </a:p>
          <a:p>
            <a:r>
              <a:rPr lang="en-AU" sz="2800" dirty="0">
                <a:latin typeface="Courier New" panose="02070309020205020404" pitchFamily="49" charset="0"/>
              </a:rPr>
              <a:t>g = a ** </a:t>
            </a:r>
            <a:r>
              <a:rPr lang="en-AU" sz="2800" dirty="0">
                <a:solidFill>
                  <a:srgbClr val="232399"/>
                </a:solidFill>
                <a:latin typeface="Courier New" panose="02070309020205020404" pitchFamily="49" charset="0"/>
              </a:rPr>
              <a:t>2 </a:t>
            </a:r>
            <a:r>
              <a:rPr lang="en-AU" sz="2800" dirty="0">
                <a:solidFill>
                  <a:srgbClr val="FF0000"/>
                </a:solidFill>
                <a:latin typeface="Courier New" panose="02070309020205020404" pitchFamily="49" charset="0"/>
              </a:rPr>
              <a:t>#100 </a:t>
            </a:r>
            <a:endParaRPr lang="en-AU" sz="2800" dirty="0">
              <a:effectLst/>
            </a:endParaRPr>
          </a:p>
        </p:txBody>
      </p:sp>
    </p:spTree>
    <p:extLst>
      <p:ext uri="{BB962C8B-B14F-4D97-AF65-F5344CB8AC3E}">
        <p14:creationId xmlns:p14="http://schemas.microsoft.com/office/powerpoint/2010/main" val="287811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21</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latin typeface="Arial" panose="020B0604020202020204" pitchFamily="34" charset="0"/>
                <a:cs typeface="Arial" panose="020B0604020202020204" pitchFamily="34" charset="0"/>
              </a:rPr>
              <a:t>Assignment Operators</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pic>
        <p:nvPicPr>
          <p:cNvPr id="15" name="Picture 14">
            <a:extLst>
              <a:ext uri="{FF2B5EF4-FFF2-40B4-BE49-F238E27FC236}">
                <a16:creationId xmlns:a16="http://schemas.microsoft.com/office/drawing/2014/main" id="{957B824D-DCE0-134C-99EE-801F49B8090D}"/>
              </a:ext>
            </a:extLst>
          </p:cNvPr>
          <p:cNvPicPr>
            <a:picLocks noChangeAspect="1"/>
          </p:cNvPicPr>
          <p:nvPr/>
        </p:nvPicPr>
        <p:blipFill>
          <a:blip r:embed="rId2"/>
          <a:stretch>
            <a:fillRect/>
          </a:stretch>
        </p:blipFill>
        <p:spPr>
          <a:xfrm>
            <a:off x="593125" y="958850"/>
            <a:ext cx="10101379" cy="5762625"/>
          </a:xfrm>
          <a:prstGeom prst="rect">
            <a:avLst/>
          </a:prstGeom>
        </p:spPr>
      </p:pic>
    </p:spTree>
    <p:extLst>
      <p:ext uri="{BB962C8B-B14F-4D97-AF65-F5344CB8AC3E}">
        <p14:creationId xmlns:p14="http://schemas.microsoft.com/office/powerpoint/2010/main" val="304825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22</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latin typeface="Arial" panose="020B0604020202020204" pitchFamily="34" charset="0"/>
                <a:cs typeface="Arial" panose="020B0604020202020204" pitchFamily="34" charset="0"/>
              </a:rPr>
              <a:t>Comparison Operators</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pic>
        <p:nvPicPr>
          <p:cNvPr id="3" name="Picture 2">
            <a:extLst>
              <a:ext uri="{FF2B5EF4-FFF2-40B4-BE49-F238E27FC236}">
                <a16:creationId xmlns:a16="http://schemas.microsoft.com/office/drawing/2014/main" id="{186D830C-64C1-1447-8A13-06F2774F2341}"/>
              </a:ext>
            </a:extLst>
          </p:cNvPr>
          <p:cNvPicPr>
            <a:picLocks noChangeAspect="1"/>
          </p:cNvPicPr>
          <p:nvPr/>
        </p:nvPicPr>
        <p:blipFill>
          <a:blip r:embed="rId2"/>
          <a:stretch>
            <a:fillRect/>
          </a:stretch>
        </p:blipFill>
        <p:spPr>
          <a:xfrm>
            <a:off x="414019" y="1504075"/>
            <a:ext cx="10571138" cy="3657600"/>
          </a:xfrm>
          <a:prstGeom prst="rect">
            <a:avLst/>
          </a:prstGeom>
        </p:spPr>
      </p:pic>
    </p:spTree>
    <p:extLst>
      <p:ext uri="{BB962C8B-B14F-4D97-AF65-F5344CB8AC3E}">
        <p14:creationId xmlns:p14="http://schemas.microsoft.com/office/powerpoint/2010/main" val="17819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23</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latin typeface="Arial" panose="020B0604020202020204" pitchFamily="34" charset="0"/>
                <a:cs typeface="Arial" panose="020B0604020202020204" pitchFamily="34" charset="0"/>
              </a:rPr>
              <a:t>Logical Operators</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pic>
        <p:nvPicPr>
          <p:cNvPr id="12" name="Picture 11">
            <a:extLst>
              <a:ext uri="{FF2B5EF4-FFF2-40B4-BE49-F238E27FC236}">
                <a16:creationId xmlns:a16="http://schemas.microsoft.com/office/drawing/2014/main" id="{0A5B5D91-B29E-8941-B762-7FAC71A0E7DF}"/>
              </a:ext>
            </a:extLst>
          </p:cNvPr>
          <p:cNvPicPr>
            <a:picLocks noChangeAspect="1"/>
          </p:cNvPicPr>
          <p:nvPr/>
        </p:nvPicPr>
        <p:blipFill>
          <a:blip r:embed="rId2"/>
          <a:stretch>
            <a:fillRect/>
          </a:stretch>
        </p:blipFill>
        <p:spPr>
          <a:xfrm>
            <a:off x="309161" y="1242465"/>
            <a:ext cx="10811920" cy="2590800"/>
          </a:xfrm>
          <a:prstGeom prst="rect">
            <a:avLst/>
          </a:prstGeom>
        </p:spPr>
      </p:pic>
    </p:spTree>
    <p:extLst>
      <p:ext uri="{BB962C8B-B14F-4D97-AF65-F5344CB8AC3E}">
        <p14:creationId xmlns:p14="http://schemas.microsoft.com/office/powerpoint/2010/main" val="307151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24</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latin typeface="Arial" panose="020B0604020202020204" pitchFamily="34" charset="0"/>
                <a:cs typeface="Arial" panose="020B0604020202020204" pitchFamily="34" charset="0"/>
              </a:rPr>
              <a:t>Identity Operators</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pic>
        <p:nvPicPr>
          <p:cNvPr id="3" name="Picture 2">
            <a:extLst>
              <a:ext uri="{FF2B5EF4-FFF2-40B4-BE49-F238E27FC236}">
                <a16:creationId xmlns:a16="http://schemas.microsoft.com/office/drawing/2014/main" id="{B69101AC-35F3-7A4A-80FF-86D3EC8B6030}"/>
              </a:ext>
            </a:extLst>
          </p:cNvPr>
          <p:cNvPicPr>
            <a:picLocks noChangeAspect="1"/>
          </p:cNvPicPr>
          <p:nvPr/>
        </p:nvPicPr>
        <p:blipFill rotWithShape="1">
          <a:blip r:embed="rId2"/>
          <a:srcRect l="17250" t="34582" r="27630" b="45418"/>
          <a:stretch/>
        </p:blipFill>
        <p:spPr>
          <a:xfrm>
            <a:off x="273050" y="1681032"/>
            <a:ext cx="10914063" cy="2784475"/>
          </a:xfrm>
          <a:prstGeom prst="rect">
            <a:avLst/>
          </a:prstGeom>
        </p:spPr>
      </p:pic>
    </p:spTree>
    <p:extLst>
      <p:ext uri="{BB962C8B-B14F-4D97-AF65-F5344CB8AC3E}">
        <p14:creationId xmlns:p14="http://schemas.microsoft.com/office/powerpoint/2010/main" val="1051492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25</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latin typeface="Arial" panose="020B0604020202020204" pitchFamily="34" charset="0"/>
                <a:cs typeface="Arial" panose="020B0604020202020204" pitchFamily="34" charset="0"/>
              </a:rPr>
              <a:t>Membership Operators</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pic>
        <p:nvPicPr>
          <p:cNvPr id="5" name="Picture 4">
            <a:extLst>
              <a:ext uri="{FF2B5EF4-FFF2-40B4-BE49-F238E27FC236}">
                <a16:creationId xmlns:a16="http://schemas.microsoft.com/office/drawing/2014/main" id="{958F7033-30DC-304E-AD72-1F378D6A2C24}"/>
              </a:ext>
            </a:extLst>
          </p:cNvPr>
          <p:cNvPicPr>
            <a:picLocks noChangeAspect="1"/>
          </p:cNvPicPr>
          <p:nvPr/>
        </p:nvPicPr>
        <p:blipFill rotWithShape="1">
          <a:blip r:embed="rId2"/>
          <a:srcRect l="17505" t="43750" r="35722" b="35417"/>
          <a:stretch/>
        </p:blipFill>
        <p:spPr>
          <a:xfrm>
            <a:off x="397443" y="1504075"/>
            <a:ext cx="10746807" cy="3510838"/>
          </a:xfrm>
          <a:prstGeom prst="rect">
            <a:avLst/>
          </a:prstGeom>
        </p:spPr>
      </p:pic>
    </p:spTree>
    <p:extLst>
      <p:ext uri="{BB962C8B-B14F-4D97-AF65-F5344CB8AC3E}">
        <p14:creationId xmlns:p14="http://schemas.microsoft.com/office/powerpoint/2010/main" val="2196773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26</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Input from user</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3" name="Rectangle 2">
            <a:extLst>
              <a:ext uri="{FF2B5EF4-FFF2-40B4-BE49-F238E27FC236}">
                <a16:creationId xmlns:a16="http://schemas.microsoft.com/office/drawing/2014/main" id="{3A2F4C09-9D23-8741-A86E-95631166E4C3}"/>
              </a:ext>
            </a:extLst>
          </p:cNvPr>
          <p:cNvSpPr/>
          <p:nvPr/>
        </p:nvSpPr>
        <p:spPr>
          <a:xfrm>
            <a:off x="838200" y="1242465"/>
            <a:ext cx="10515600" cy="3539430"/>
          </a:xfrm>
          <a:prstGeom prst="rect">
            <a:avLst/>
          </a:prstGeom>
        </p:spPr>
        <p:txBody>
          <a:bodyPr wrap="square">
            <a:spAutoFit/>
          </a:bodyPr>
          <a:lstStyle/>
          <a:p>
            <a:r>
              <a:rPr lang="en-AU" sz="2800" dirty="0">
                <a:latin typeface="Calibri" panose="020F0502020204030204" pitchFamily="34" charset="0"/>
              </a:rPr>
              <a:t>User input can be implemented using the input() function </a:t>
            </a:r>
            <a:endParaRPr lang="en-AU" sz="2800" dirty="0">
              <a:effectLst/>
            </a:endParaRPr>
          </a:p>
          <a:p>
            <a:r>
              <a:rPr lang="en-AU" sz="2800" dirty="0">
                <a:latin typeface="Courier New" panose="02070309020205020404" pitchFamily="49" charset="0"/>
              </a:rPr>
              <a:t>name = input(“Enter your name: ”) </a:t>
            </a:r>
          </a:p>
          <a:p>
            <a:r>
              <a:rPr lang="en-AU" sz="2800" dirty="0">
                <a:latin typeface="Courier New" panose="02070309020205020404" pitchFamily="49" charset="0"/>
              </a:rPr>
              <a:t>print(name)</a:t>
            </a:r>
            <a:br>
              <a:rPr lang="en-AU" sz="2800" dirty="0">
                <a:latin typeface="Courier New" panose="02070309020205020404" pitchFamily="49" charset="0"/>
              </a:rPr>
            </a:br>
            <a:r>
              <a:rPr lang="en-AU" sz="2800" dirty="0">
                <a:latin typeface="Courier New" panose="02070309020205020404" pitchFamily="49" charset="0"/>
              </a:rPr>
              <a:t>&gt;&gt;Enter your name:</a:t>
            </a:r>
            <a:br>
              <a:rPr lang="en-AU" sz="2800" dirty="0">
                <a:latin typeface="Courier New" panose="02070309020205020404" pitchFamily="49" charset="0"/>
              </a:rPr>
            </a:br>
            <a:r>
              <a:rPr lang="en-AU" sz="2800" dirty="0">
                <a:latin typeface="Courier New" panose="02070309020205020404" pitchFamily="49" charset="0"/>
              </a:rPr>
              <a:t>&gt;&gt;Enter your name: Subash </a:t>
            </a:r>
            <a:endParaRPr lang="en-AU" sz="2800" dirty="0">
              <a:effectLst/>
            </a:endParaRPr>
          </a:p>
          <a:p>
            <a:r>
              <a:rPr lang="en-AU" sz="2800" dirty="0">
                <a:latin typeface="Courier New" panose="02070309020205020404" pitchFamily="49" charset="0"/>
              </a:rPr>
              <a:t>&gt;&gt;Subash </a:t>
            </a:r>
            <a:endParaRPr lang="en-AU" sz="2800" dirty="0">
              <a:effectLst/>
            </a:endParaRPr>
          </a:p>
          <a:p>
            <a:r>
              <a:rPr lang="en-AU" sz="2800" dirty="0">
                <a:latin typeface="Calibri,Italic"/>
              </a:rPr>
              <a:t>The default data type of the user input data is </a:t>
            </a:r>
            <a:r>
              <a:rPr lang="en-AU" sz="2800" dirty="0">
                <a:latin typeface="Courier New,BoldItalic" pitchFamily="2" charset="0"/>
              </a:rPr>
              <a:t>“</a:t>
            </a:r>
            <a:r>
              <a:rPr lang="en-AU" sz="2800" dirty="0" err="1">
                <a:latin typeface="Courier New,BoldItalic" pitchFamily="2" charset="0"/>
              </a:rPr>
              <a:t>str</a:t>
            </a:r>
            <a:r>
              <a:rPr lang="en-AU" sz="2800" dirty="0">
                <a:latin typeface="Courier New,BoldItalic" pitchFamily="2" charset="0"/>
              </a:rPr>
              <a:t>”</a:t>
            </a:r>
            <a:r>
              <a:rPr lang="en-AU" sz="2800" dirty="0">
                <a:latin typeface="Calibri,Italic"/>
              </a:rPr>
              <a:t>, in order to perform math operations on that data, type conversion must be done </a:t>
            </a:r>
            <a:endParaRPr lang="en-AU" sz="2800" dirty="0">
              <a:effectLst/>
            </a:endParaRPr>
          </a:p>
        </p:txBody>
      </p:sp>
    </p:spTree>
    <p:extLst>
      <p:ext uri="{BB962C8B-B14F-4D97-AF65-F5344CB8AC3E}">
        <p14:creationId xmlns:p14="http://schemas.microsoft.com/office/powerpoint/2010/main" val="322450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27</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Errors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2" name="Rectangle 1">
            <a:extLst>
              <a:ext uri="{FF2B5EF4-FFF2-40B4-BE49-F238E27FC236}">
                <a16:creationId xmlns:a16="http://schemas.microsoft.com/office/drawing/2014/main" id="{44464FDB-D3F2-854F-891C-7FD5ED48B898}"/>
              </a:ext>
            </a:extLst>
          </p:cNvPr>
          <p:cNvSpPr/>
          <p:nvPr/>
        </p:nvSpPr>
        <p:spPr>
          <a:xfrm>
            <a:off x="838200" y="1101084"/>
            <a:ext cx="10412896" cy="3385542"/>
          </a:xfrm>
          <a:prstGeom prst="rect">
            <a:avLst/>
          </a:prstGeom>
        </p:spPr>
        <p:txBody>
          <a:bodyPr wrap="square">
            <a:spAutoFit/>
          </a:bodyPr>
          <a:lstStyle/>
          <a:p>
            <a:r>
              <a:rPr lang="en-AU" sz="2800" dirty="0">
                <a:effectLst/>
                <a:latin typeface="Calibri,Italic"/>
              </a:rPr>
              <a:t>Syntax errors </a:t>
            </a:r>
            <a:r>
              <a:rPr lang="en-AU" sz="2800" dirty="0">
                <a:effectLst/>
                <a:latin typeface="Calibri" panose="020F0502020204030204" pitchFamily="34" charset="0"/>
              </a:rPr>
              <a:t>– Errors in the grammar of the language </a:t>
            </a:r>
            <a:endParaRPr lang="en-AU" sz="2800" dirty="0">
              <a:effectLst/>
              <a:latin typeface="Wingdings" pitchFamily="2" charset="2"/>
            </a:endParaRPr>
          </a:p>
          <a:p>
            <a:r>
              <a:rPr lang="en-AU" sz="2800" dirty="0" err="1">
                <a:latin typeface="Calibri" panose="020F0502020204030204" pitchFamily="34" charset="0"/>
              </a:rPr>
              <a:t>english</a:t>
            </a:r>
            <a:r>
              <a:rPr lang="en-AU" sz="2800" dirty="0">
                <a:latin typeface="Calibri" panose="020F0502020204030204" pitchFamily="34" charset="0"/>
              </a:rPr>
              <a:t>: </a:t>
            </a:r>
            <a:endParaRPr lang="en-AU" sz="2800" dirty="0">
              <a:effectLst/>
            </a:endParaRPr>
          </a:p>
          <a:p>
            <a:r>
              <a:rPr lang="en-AU" sz="2800" dirty="0">
                <a:latin typeface="Courier New" panose="02070309020205020404" pitchFamily="49" charset="0"/>
              </a:rPr>
              <a:t>“cat dog boy” </a:t>
            </a:r>
            <a:r>
              <a:rPr lang="en-AU" sz="2800" dirty="0">
                <a:latin typeface="Calibri" panose="020F0502020204030204" pitchFamily="34" charset="0"/>
              </a:rPr>
              <a:t>– not syntactically valid </a:t>
            </a:r>
            <a:endParaRPr lang="en-AU" sz="2800" dirty="0">
              <a:effectLst/>
            </a:endParaRPr>
          </a:p>
          <a:p>
            <a:r>
              <a:rPr lang="en-AU" sz="2800" dirty="0">
                <a:latin typeface="Courier New" panose="02070309020205020404" pitchFamily="49" charset="0"/>
              </a:rPr>
              <a:t>“cat hugs boy” </a:t>
            </a:r>
            <a:r>
              <a:rPr lang="en-AU" sz="2800" dirty="0">
                <a:latin typeface="Calibri" panose="020F0502020204030204" pitchFamily="34" charset="0"/>
              </a:rPr>
              <a:t>– syntactically valid </a:t>
            </a:r>
            <a:endParaRPr lang="en-AU" sz="2800" dirty="0">
              <a:latin typeface="Wingdings" pitchFamily="2" charset="2"/>
            </a:endParaRPr>
          </a:p>
          <a:p>
            <a:r>
              <a:rPr lang="en-AU" sz="2800" dirty="0">
                <a:latin typeface="Calibri" panose="020F0502020204030204" pitchFamily="34" charset="0"/>
              </a:rPr>
              <a:t>programming languages </a:t>
            </a:r>
            <a:endParaRPr lang="en-AU" sz="2800" dirty="0">
              <a:effectLst/>
            </a:endParaRPr>
          </a:p>
          <a:p>
            <a:r>
              <a:rPr lang="en-AU" sz="2800" dirty="0">
                <a:latin typeface="Courier New" panose="02070309020205020404" pitchFamily="49" charset="0"/>
              </a:rPr>
              <a:t>“hi”5 </a:t>
            </a:r>
            <a:r>
              <a:rPr lang="en-AU" sz="2800" dirty="0">
                <a:latin typeface="Calibri" panose="020F0502020204030204" pitchFamily="34" charset="0"/>
              </a:rPr>
              <a:t>–</a:t>
            </a:r>
            <a:r>
              <a:rPr lang="en-AU" sz="2800" dirty="0" err="1">
                <a:latin typeface="Calibri" panose="020F0502020204030204" pitchFamily="34" charset="0"/>
              </a:rPr>
              <a:t>notsyntacticallyvalid</a:t>
            </a:r>
            <a:r>
              <a:rPr lang="en-AU" sz="2800" dirty="0">
                <a:latin typeface="Calibri" panose="020F0502020204030204" pitchFamily="34" charset="0"/>
              </a:rPr>
              <a:t> </a:t>
            </a:r>
          </a:p>
          <a:p>
            <a:r>
              <a:rPr lang="en-AU" sz="2800" dirty="0">
                <a:latin typeface="Courier New" panose="02070309020205020404" pitchFamily="49" charset="0"/>
              </a:rPr>
              <a:t>3.2*5 </a:t>
            </a:r>
            <a:r>
              <a:rPr lang="en-AU" sz="2800" dirty="0">
                <a:latin typeface="Calibri" panose="020F0502020204030204" pitchFamily="34" charset="0"/>
              </a:rPr>
              <a:t>– syntactically valid </a:t>
            </a:r>
          </a:p>
          <a:p>
            <a:endParaRPr lang="en-AU" dirty="0">
              <a:effectLst/>
            </a:endParaRPr>
          </a:p>
        </p:txBody>
      </p:sp>
    </p:spTree>
    <p:extLst>
      <p:ext uri="{BB962C8B-B14F-4D97-AF65-F5344CB8AC3E}">
        <p14:creationId xmlns:p14="http://schemas.microsoft.com/office/powerpoint/2010/main" val="234698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28</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Errors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11" name="Rectangle 10">
            <a:extLst>
              <a:ext uri="{FF2B5EF4-FFF2-40B4-BE49-F238E27FC236}">
                <a16:creationId xmlns:a16="http://schemas.microsoft.com/office/drawing/2014/main" id="{4E8DAD0A-806C-AF44-B641-51DE22486666}"/>
              </a:ext>
            </a:extLst>
          </p:cNvPr>
          <p:cNvSpPr/>
          <p:nvPr/>
        </p:nvSpPr>
        <p:spPr>
          <a:xfrm>
            <a:off x="689113" y="1242465"/>
            <a:ext cx="9293087" cy="3970318"/>
          </a:xfrm>
          <a:prstGeom prst="rect">
            <a:avLst/>
          </a:prstGeom>
        </p:spPr>
        <p:txBody>
          <a:bodyPr wrap="square">
            <a:spAutoFit/>
          </a:bodyPr>
          <a:lstStyle/>
          <a:p>
            <a:r>
              <a:rPr lang="en-AU" sz="2800" b="0" i="0" dirty="0">
                <a:effectLst/>
              </a:rPr>
              <a:t>Common Python syntax errors include:</a:t>
            </a:r>
          </a:p>
          <a:p>
            <a:pPr>
              <a:buFont typeface="Arial" panose="020B0604020202020204" pitchFamily="34" charset="0"/>
              <a:buChar char="•"/>
            </a:pPr>
            <a:r>
              <a:rPr lang="en-AU" sz="2800" b="0" i="0" dirty="0">
                <a:effectLst/>
              </a:rPr>
              <a:t>leaving out a keyword</a:t>
            </a:r>
          </a:p>
          <a:p>
            <a:pPr>
              <a:buFont typeface="Arial" panose="020B0604020202020204" pitchFamily="34" charset="0"/>
              <a:buChar char="•"/>
            </a:pPr>
            <a:r>
              <a:rPr lang="en-AU" sz="2800" b="0" i="0" dirty="0">
                <a:effectLst/>
              </a:rPr>
              <a:t>putting a keyword in the wrong place</a:t>
            </a:r>
          </a:p>
          <a:p>
            <a:pPr>
              <a:buFont typeface="Arial" panose="020B0604020202020204" pitchFamily="34" charset="0"/>
              <a:buChar char="•"/>
            </a:pPr>
            <a:r>
              <a:rPr lang="en-AU" sz="2800" b="0" i="0" dirty="0">
                <a:effectLst/>
              </a:rPr>
              <a:t>leaving out a symbol, such as a colon, comma or brackets</a:t>
            </a:r>
          </a:p>
          <a:p>
            <a:pPr>
              <a:buFont typeface="Arial" panose="020B0604020202020204" pitchFamily="34" charset="0"/>
              <a:buChar char="•"/>
            </a:pPr>
            <a:r>
              <a:rPr lang="en-AU" sz="2800" b="0" i="0" dirty="0">
                <a:effectLst/>
              </a:rPr>
              <a:t>misspelling a keyword</a:t>
            </a:r>
          </a:p>
          <a:p>
            <a:pPr>
              <a:buFont typeface="Arial" panose="020B0604020202020204" pitchFamily="34" charset="0"/>
              <a:buChar char="•"/>
            </a:pPr>
            <a:r>
              <a:rPr lang="en-AU" sz="2800" b="0" i="0" dirty="0">
                <a:effectLst/>
              </a:rPr>
              <a:t>incorrect indentation</a:t>
            </a:r>
          </a:p>
          <a:p>
            <a:pPr>
              <a:buFont typeface="Arial" panose="020B0604020202020204" pitchFamily="34" charset="0"/>
              <a:buChar char="•"/>
            </a:pPr>
            <a:r>
              <a:rPr lang="en-AU" sz="2800" b="0" i="0" dirty="0">
                <a:effectLst/>
              </a:rPr>
              <a:t>empty block</a:t>
            </a:r>
          </a:p>
          <a:p>
            <a:br>
              <a:rPr lang="en-AU" sz="2800" b="0" i="0" dirty="0">
                <a:effectLst/>
              </a:rPr>
            </a:br>
            <a:endParaRPr lang="en-AU" sz="2800" b="0" i="0" dirty="0">
              <a:effectLst/>
            </a:endParaRPr>
          </a:p>
        </p:txBody>
      </p:sp>
    </p:spTree>
    <p:extLst>
      <p:ext uri="{BB962C8B-B14F-4D97-AF65-F5344CB8AC3E}">
        <p14:creationId xmlns:p14="http://schemas.microsoft.com/office/powerpoint/2010/main" val="1022310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29</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Errors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11" name="Rectangle 10">
            <a:extLst>
              <a:ext uri="{FF2B5EF4-FFF2-40B4-BE49-F238E27FC236}">
                <a16:creationId xmlns:a16="http://schemas.microsoft.com/office/drawing/2014/main" id="{B450D811-9165-E043-9E17-69D3F775C512}"/>
              </a:ext>
            </a:extLst>
          </p:cNvPr>
          <p:cNvSpPr/>
          <p:nvPr/>
        </p:nvSpPr>
        <p:spPr>
          <a:xfrm>
            <a:off x="838200" y="1242465"/>
            <a:ext cx="10701253" cy="3108543"/>
          </a:xfrm>
          <a:prstGeom prst="rect">
            <a:avLst/>
          </a:prstGeom>
        </p:spPr>
        <p:txBody>
          <a:bodyPr wrap="square">
            <a:spAutoFit/>
          </a:bodyPr>
          <a:lstStyle/>
          <a:p>
            <a:r>
              <a:rPr lang="en-AU" sz="2800" dirty="0">
                <a:effectLst/>
                <a:latin typeface="Calibri,Italic"/>
              </a:rPr>
              <a:t>Runtime errors </a:t>
            </a:r>
            <a:r>
              <a:rPr lang="en-AU" sz="2800" dirty="0">
                <a:effectLst/>
                <a:latin typeface="Calibri" panose="020F0502020204030204" pitchFamily="34" charset="0"/>
              </a:rPr>
              <a:t>– No syntax errors but program can’t complete execution</a:t>
            </a:r>
            <a:br>
              <a:rPr lang="en-AU" sz="2800" dirty="0">
                <a:effectLst/>
                <a:latin typeface="Calibri" panose="020F0502020204030204" pitchFamily="34" charset="0"/>
              </a:rPr>
            </a:br>
            <a:r>
              <a:rPr lang="en-AU" sz="2800" dirty="0">
                <a:effectLst/>
                <a:latin typeface="Calibri" panose="020F0502020204030204" pitchFamily="34" charset="0"/>
              </a:rPr>
              <a:t>in </a:t>
            </a:r>
            <a:r>
              <a:rPr lang="en-AU" sz="2800" dirty="0" err="1">
                <a:latin typeface="Calibri" panose="020F0502020204030204" pitchFamily="34" charset="0"/>
              </a:rPr>
              <a:t>english</a:t>
            </a:r>
            <a:r>
              <a:rPr lang="en-AU" sz="2800" dirty="0">
                <a:latin typeface="Calibri" panose="020F0502020204030204" pitchFamily="34" charset="0"/>
              </a:rPr>
              <a:t>: </a:t>
            </a:r>
            <a:endParaRPr lang="en-AU" sz="2800" dirty="0">
              <a:effectLst/>
            </a:endParaRPr>
          </a:p>
          <a:p>
            <a:r>
              <a:rPr lang="en-AU" sz="2800" dirty="0">
                <a:latin typeface="Courier New" panose="02070309020205020404" pitchFamily="49" charset="0"/>
              </a:rPr>
              <a:t>	“He are hungry” </a:t>
            </a:r>
            <a:r>
              <a:rPr lang="en-AU" sz="2800" dirty="0">
                <a:latin typeface="Calibri" panose="020F0502020204030204" pitchFamily="34" charset="0"/>
              </a:rPr>
              <a:t>– syntactically valid but not meaningful</a:t>
            </a:r>
          </a:p>
          <a:p>
            <a:r>
              <a:rPr lang="en-AU" sz="2800" dirty="0">
                <a:latin typeface="Calibri" panose="020F0502020204030204" pitchFamily="34" charset="0"/>
              </a:rPr>
              <a:t>In programming languages :</a:t>
            </a:r>
            <a:endParaRPr lang="en-AU" sz="2800" dirty="0">
              <a:effectLst/>
            </a:endParaRPr>
          </a:p>
          <a:p>
            <a:pPr lvl="2"/>
            <a:r>
              <a:rPr lang="en-AU" sz="2800" dirty="0">
                <a:latin typeface="Courier New" panose="02070309020205020404" pitchFamily="49" charset="0"/>
              </a:rPr>
              <a:t>3.2*5 </a:t>
            </a:r>
            <a:r>
              <a:rPr lang="en-AU" sz="2800" dirty="0">
                <a:latin typeface="Calibri" panose="020F0502020204030204" pitchFamily="34" charset="0"/>
              </a:rPr>
              <a:t>– syntactically valid </a:t>
            </a:r>
            <a:endParaRPr lang="en-AU" sz="2800" dirty="0">
              <a:effectLst/>
            </a:endParaRPr>
          </a:p>
          <a:p>
            <a:pPr lvl="2"/>
            <a:r>
              <a:rPr lang="en-AU" sz="2800" dirty="0">
                <a:latin typeface="Courier New" panose="02070309020205020404" pitchFamily="49" charset="0"/>
              </a:rPr>
              <a:t>3.2+”hi” </a:t>
            </a:r>
            <a:r>
              <a:rPr lang="en-AU" sz="2800" dirty="0">
                <a:latin typeface="Calibri" panose="020F0502020204030204" pitchFamily="34" charset="0"/>
              </a:rPr>
              <a:t>– syntactically valid but the computer can’t really add 3.2 and </a:t>
            </a:r>
            <a:r>
              <a:rPr lang="en-AU" sz="2800" dirty="0">
                <a:latin typeface="Courier New" panose="02070309020205020404" pitchFamily="49" charset="0"/>
              </a:rPr>
              <a:t>“hi” </a:t>
            </a:r>
            <a:endParaRPr lang="en-AU" sz="2800" dirty="0">
              <a:effectLst/>
            </a:endParaRPr>
          </a:p>
        </p:txBody>
      </p:sp>
    </p:spTree>
    <p:extLst>
      <p:ext uri="{BB962C8B-B14F-4D97-AF65-F5344CB8AC3E}">
        <p14:creationId xmlns:p14="http://schemas.microsoft.com/office/powerpoint/2010/main" val="119053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3</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0490"/>
            <a:ext cx="5141955" cy="848360"/>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260" dirty="0">
                <a:latin typeface="Arial" panose="020B0604020202020204" pitchFamily="34" charset="0"/>
                <a:cs typeface="Arial" panose="020B0604020202020204" pitchFamily="34" charset="0"/>
              </a:rPr>
              <a:t>Agenda</a:t>
            </a:r>
            <a:endParaRPr lang="en-AU" dirty="0">
              <a:latin typeface="Arial" panose="020B0604020202020204" pitchFamily="34" charset="0"/>
              <a:cs typeface="Arial" panose="020B0604020202020204" pitchFamily="34" charset="0"/>
            </a:endParaRPr>
          </a:p>
        </p:txBody>
      </p:sp>
      <p:sp>
        <p:nvSpPr>
          <p:cNvPr id="12" name="object 3">
            <a:extLst>
              <a:ext uri="{FF2B5EF4-FFF2-40B4-BE49-F238E27FC236}">
                <a16:creationId xmlns:a16="http://schemas.microsoft.com/office/drawing/2014/main" id="{32B04DFE-3DA4-F44B-AC4C-94217AC09262}"/>
              </a:ext>
            </a:extLst>
          </p:cNvPr>
          <p:cNvSpPr txBox="1"/>
          <p:nvPr/>
        </p:nvSpPr>
        <p:spPr>
          <a:xfrm>
            <a:off x="838200" y="1453072"/>
            <a:ext cx="9646920" cy="2774477"/>
          </a:xfrm>
          <a:prstGeom prst="rect">
            <a:avLst/>
          </a:prstGeom>
        </p:spPr>
        <p:txBody>
          <a:bodyPr vert="horz" wrap="square" lIns="0" tIns="133985" rIns="0" bIns="0" rtlCol="0">
            <a:spAutoFit/>
          </a:bodyPr>
          <a:lstStyle/>
          <a:p>
            <a:pPr marL="350520" indent="-337820">
              <a:lnSpc>
                <a:spcPct val="100000"/>
              </a:lnSpc>
              <a:spcBef>
                <a:spcPts val="1055"/>
              </a:spcBef>
              <a:buChar char="•"/>
              <a:tabLst>
                <a:tab pos="351155" algn="l"/>
              </a:tabLst>
            </a:pPr>
            <a:r>
              <a:rPr lang="en-AU" sz="3600" spc="-55" dirty="0">
                <a:solidFill>
                  <a:srgbClr val="404040"/>
                </a:solidFill>
                <a:latin typeface="Arial"/>
                <a:cs typeface="Arial"/>
              </a:rPr>
              <a:t>Programming</a:t>
            </a:r>
          </a:p>
          <a:p>
            <a:pPr marL="350520" indent="-337820">
              <a:lnSpc>
                <a:spcPct val="100000"/>
              </a:lnSpc>
              <a:spcBef>
                <a:spcPts val="1055"/>
              </a:spcBef>
              <a:buChar char="•"/>
              <a:tabLst>
                <a:tab pos="351155" algn="l"/>
              </a:tabLst>
            </a:pPr>
            <a:r>
              <a:rPr lang="en-AU" sz="3600" spc="-55" dirty="0">
                <a:solidFill>
                  <a:srgbClr val="404040"/>
                </a:solidFill>
                <a:latin typeface="Arial"/>
                <a:cs typeface="Arial"/>
              </a:rPr>
              <a:t>Python Basics</a:t>
            </a:r>
          </a:p>
          <a:p>
            <a:pPr marL="350520" indent="-337820">
              <a:lnSpc>
                <a:spcPct val="100000"/>
              </a:lnSpc>
              <a:spcBef>
                <a:spcPts val="1055"/>
              </a:spcBef>
              <a:buChar char="•"/>
              <a:tabLst>
                <a:tab pos="351155" algn="l"/>
              </a:tabLst>
            </a:pPr>
            <a:r>
              <a:rPr lang="en-AU" sz="3600" spc="-55" dirty="0">
                <a:solidFill>
                  <a:srgbClr val="404040"/>
                </a:solidFill>
                <a:latin typeface="Arial"/>
                <a:cs typeface="Arial"/>
              </a:rPr>
              <a:t>Python Variables and Data Types</a:t>
            </a:r>
          </a:p>
          <a:p>
            <a:pPr marL="350520" indent="-337820">
              <a:lnSpc>
                <a:spcPct val="100000"/>
              </a:lnSpc>
              <a:spcBef>
                <a:spcPts val="1055"/>
              </a:spcBef>
              <a:buChar char="•"/>
              <a:tabLst>
                <a:tab pos="351155" algn="l"/>
              </a:tabLst>
            </a:pPr>
            <a:r>
              <a:rPr lang="en-AU" sz="3600" spc="-55" dirty="0">
                <a:solidFill>
                  <a:srgbClr val="404040"/>
                </a:solidFill>
                <a:latin typeface="Arial"/>
                <a:cs typeface="Arial"/>
              </a:rPr>
              <a:t>Basic Math Operations</a:t>
            </a:r>
            <a:endParaRPr sz="3600" dirty="0">
              <a:latin typeface="Arial"/>
              <a:cs typeface="Arial"/>
            </a:endParaRPr>
          </a:p>
        </p:txBody>
      </p:sp>
    </p:spTree>
    <p:extLst>
      <p:ext uri="{BB962C8B-B14F-4D97-AF65-F5344CB8AC3E}">
        <p14:creationId xmlns:p14="http://schemas.microsoft.com/office/powerpoint/2010/main" val="1247435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30</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Errors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2" name="Rectangle 1">
            <a:extLst>
              <a:ext uri="{FF2B5EF4-FFF2-40B4-BE49-F238E27FC236}">
                <a16:creationId xmlns:a16="http://schemas.microsoft.com/office/drawing/2014/main" id="{36BEDAA2-6482-6C4C-AA73-65F427655EF6}"/>
              </a:ext>
            </a:extLst>
          </p:cNvPr>
          <p:cNvSpPr/>
          <p:nvPr/>
        </p:nvSpPr>
        <p:spPr>
          <a:xfrm>
            <a:off x="838200" y="1242465"/>
            <a:ext cx="10515600" cy="3108543"/>
          </a:xfrm>
          <a:prstGeom prst="rect">
            <a:avLst/>
          </a:prstGeom>
        </p:spPr>
        <p:txBody>
          <a:bodyPr wrap="square">
            <a:spAutoFit/>
          </a:bodyPr>
          <a:lstStyle/>
          <a:p>
            <a:r>
              <a:rPr lang="en-AU" sz="2800" b="0" i="0" dirty="0">
                <a:solidFill>
                  <a:srgbClr val="404040"/>
                </a:solidFill>
                <a:effectLst/>
              </a:rPr>
              <a:t>Some examples of Python runtime errors:</a:t>
            </a:r>
          </a:p>
          <a:p>
            <a:pPr>
              <a:buFont typeface="Arial" panose="020B0604020202020204" pitchFamily="34" charset="0"/>
              <a:buChar char="•"/>
            </a:pPr>
            <a:r>
              <a:rPr lang="en-AU" sz="2800" b="0" i="0" dirty="0">
                <a:solidFill>
                  <a:srgbClr val="404040"/>
                </a:solidFill>
                <a:effectLst/>
              </a:rPr>
              <a:t>division by zero</a:t>
            </a:r>
          </a:p>
          <a:p>
            <a:pPr>
              <a:buFont typeface="Arial" panose="020B0604020202020204" pitchFamily="34" charset="0"/>
              <a:buChar char="•"/>
            </a:pPr>
            <a:r>
              <a:rPr lang="en-AU" sz="2800" b="0" i="0" dirty="0">
                <a:solidFill>
                  <a:srgbClr val="404040"/>
                </a:solidFill>
                <a:effectLst/>
              </a:rPr>
              <a:t>performing an operation on incompatible types</a:t>
            </a:r>
          </a:p>
          <a:p>
            <a:pPr>
              <a:buFont typeface="Arial" panose="020B0604020202020204" pitchFamily="34" charset="0"/>
              <a:buChar char="•"/>
            </a:pPr>
            <a:r>
              <a:rPr lang="en-AU" sz="2800" b="0" i="0" dirty="0">
                <a:solidFill>
                  <a:srgbClr val="404040"/>
                </a:solidFill>
                <a:effectLst/>
              </a:rPr>
              <a:t>using an identifier which has not been defined</a:t>
            </a:r>
          </a:p>
          <a:p>
            <a:pPr>
              <a:buFont typeface="Arial" panose="020B0604020202020204" pitchFamily="34" charset="0"/>
              <a:buChar char="•"/>
            </a:pPr>
            <a:r>
              <a:rPr lang="en-AU" sz="2800" b="0" i="0" dirty="0">
                <a:solidFill>
                  <a:srgbClr val="404040"/>
                </a:solidFill>
                <a:effectLst/>
              </a:rPr>
              <a:t>accessing a list element, dictionary value or object attribute which doesn’t exist</a:t>
            </a:r>
          </a:p>
          <a:p>
            <a:pPr>
              <a:buFont typeface="Arial" panose="020B0604020202020204" pitchFamily="34" charset="0"/>
              <a:buChar char="•"/>
            </a:pPr>
            <a:r>
              <a:rPr lang="en-AU" sz="2800" b="0" i="0" dirty="0">
                <a:solidFill>
                  <a:srgbClr val="404040"/>
                </a:solidFill>
                <a:effectLst/>
              </a:rPr>
              <a:t>trying to access a file which doesn’t exist</a:t>
            </a:r>
          </a:p>
        </p:txBody>
      </p:sp>
    </p:spTree>
    <p:extLst>
      <p:ext uri="{BB962C8B-B14F-4D97-AF65-F5344CB8AC3E}">
        <p14:creationId xmlns:p14="http://schemas.microsoft.com/office/powerpoint/2010/main" val="1376618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31</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Errors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2" name="Rectangle 1">
            <a:extLst>
              <a:ext uri="{FF2B5EF4-FFF2-40B4-BE49-F238E27FC236}">
                <a16:creationId xmlns:a16="http://schemas.microsoft.com/office/drawing/2014/main" id="{1D7E7458-E629-5749-8259-33F18B13061F}"/>
              </a:ext>
            </a:extLst>
          </p:cNvPr>
          <p:cNvSpPr/>
          <p:nvPr/>
        </p:nvSpPr>
        <p:spPr>
          <a:xfrm>
            <a:off x="838200" y="1162878"/>
            <a:ext cx="10515600" cy="2677656"/>
          </a:xfrm>
          <a:prstGeom prst="rect">
            <a:avLst/>
          </a:prstGeom>
        </p:spPr>
        <p:txBody>
          <a:bodyPr wrap="square">
            <a:spAutoFit/>
          </a:bodyPr>
          <a:lstStyle/>
          <a:p>
            <a:r>
              <a:rPr lang="en-AU" sz="2800" dirty="0">
                <a:effectLst/>
              </a:rPr>
              <a:t>Logical errors – The program completes execution but delivers incorrect results</a:t>
            </a:r>
            <a:br>
              <a:rPr lang="en-AU" sz="2800" dirty="0">
                <a:effectLst/>
              </a:rPr>
            </a:br>
            <a:r>
              <a:rPr lang="en-AU" sz="2800" dirty="0" err="1"/>
              <a:t>english</a:t>
            </a:r>
            <a:r>
              <a:rPr lang="en-AU" sz="2800" dirty="0"/>
              <a:t>: </a:t>
            </a:r>
            <a:endParaRPr lang="en-AU" sz="2800" dirty="0">
              <a:effectLst/>
            </a:endParaRPr>
          </a:p>
          <a:p>
            <a:r>
              <a:rPr lang="en-AU" sz="2800" dirty="0"/>
              <a:t>“Flying planes can be dangerous” – can have multiple meaning </a:t>
            </a:r>
            <a:endParaRPr lang="en-AU" sz="2800" dirty="0">
              <a:effectLst/>
            </a:endParaRPr>
          </a:p>
          <a:p>
            <a:r>
              <a:rPr lang="en-AU" sz="2800" dirty="0"/>
              <a:t>programming languages:</a:t>
            </a:r>
            <a:br>
              <a:rPr lang="en-AU" sz="2800" dirty="0"/>
            </a:br>
            <a:r>
              <a:rPr lang="en-AU" sz="2800" dirty="0"/>
              <a:t>have only one meaning but may not be what the programmer intended </a:t>
            </a:r>
            <a:endParaRPr lang="en-AU" sz="2800" dirty="0">
              <a:effectLst/>
            </a:endParaRPr>
          </a:p>
        </p:txBody>
      </p:sp>
    </p:spTree>
    <p:extLst>
      <p:ext uri="{BB962C8B-B14F-4D97-AF65-F5344CB8AC3E}">
        <p14:creationId xmlns:p14="http://schemas.microsoft.com/office/powerpoint/2010/main" val="4035678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32</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Errors</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3" name="Rectangle 2">
            <a:extLst>
              <a:ext uri="{FF2B5EF4-FFF2-40B4-BE49-F238E27FC236}">
                <a16:creationId xmlns:a16="http://schemas.microsoft.com/office/drawing/2014/main" id="{CBFDDF28-B40E-B546-BE23-5BD49DD06454}"/>
              </a:ext>
            </a:extLst>
          </p:cNvPr>
          <p:cNvSpPr/>
          <p:nvPr/>
        </p:nvSpPr>
        <p:spPr>
          <a:xfrm>
            <a:off x="838200" y="1252404"/>
            <a:ext cx="9564757" cy="2246769"/>
          </a:xfrm>
          <a:prstGeom prst="rect">
            <a:avLst/>
          </a:prstGeom>
        </p:spPr>
        <p:txBody>
          <a:bodyPr wrap="square">
            <a:spAutoFit/>
          </a:bodyPr>
          <a:lstStyle/>
          <a:p>
            <a:r>
              <a:rPr lang="en-AU" sz="2800" b="0" i="0" dirty="0">
                <a:solidFill>
                  <a:srgbClr val="404040"/>
                </a:solidFill>
                <a:effectLst/>
              </a:rPr>
              <a:t>Some Logical Errors</a:t>
            </a:r>
          </a:p>
          <a:p>
            <a:pPr>
              <a:buFont typeface="Arial" panose="020B0604020202020204" pitchFamily="34" charset="0"/>
              <a:buChar char="•"/>
            </a:pPr>
            <a:r>
              <a:rPr lang="en-AU" sz="2800" b="0" i="0" dirty="0">
                <a:solidFill>
                  <a:srgbClr val="404040"/>
                </a:solidFill>
                <a:effectLst/>
              </a:rPr>
              <a:t>using the wrong variable name</a:t>
            </a:r>
          </a:p>
          <a:p>
            <a:pPr>
              <a:buFont typeface="Arial" panose="020B0604020202020204" pitchFamily="34" charset="0"/>
              <a:buChar char="•"/>
            </a:pPr>
            <a:r>
              <a:rPr lang="en-AU" sz="2800" b="0" i="0" dirty="0">
                <a:solidFill>
                  <a:srgbClr val="404040"/>
                </a:solidFill>
                <a:effectLst/>
              </a:rPr>
              <a:t>indenting a block to the wrong level</a:t>
            </a:r>
          </a:p>
          <a:p>
            <a:pPr>
              <a:buFont typeface="Arial" panose="020B0604020202020204" pitchFamily="34" charset="0"/>
              <a:buChar char="•"/>
            </a:pPr>
            <a:r>
              <a:rPr lang="en-AU" sz="2800" b="0" i="0" dirty="0">
                <a:solidFill>
                  <a:srgbClr val="404040"/>
                </a:solidFill>
                <a:effectLst/>
              </a:rPr>
              <a:t>getting operator precedence wrong</a:t>
            </a:r>
          </a:p>
          <a:p>
            <a:pPr>
              <a:buFont typeface="Arial" panose="020B0604020202020204" pitchFamily="34" charset="0"/>
              <a:buChar char="•"/>
            </a:pPr>
            <a:r>
              <a:rPr lang="en-AU" sz="2800" b="0" i="0" dirty="0">
                <a:solidFill>
                  <a:srgbClr val="404040"/>
                </a:solidFill>
                <a:effectLst/>
              </a:rPr>
              <a:t>making a mistake in a </a:t>
            </a:r>
            <a:r>
              <a:rPr lang="en-AU" sz="2800" b="0" i="0" dirty="0" err="1">
                <a:solidFill>
                  <a:srgbClr val="404040"/>
                </a:solidFill>
                <a:effectLst/>
              </a:rPr>
              <a:t>boolean</a:t>
            </a:r>
            <a:r>
              <a:rPr lang="en-AU" sz="2800" b="0" i="0" dirty="0">
                <a:solidFill>
                  <a:srgbClr val="404040"/>
                </a:solidFill>
                <a:effectLst/>
              </a:rPr>
              <a:t> expression</a:t>
            </a:r>
          </a:p>
        </p:txBody>
      </p:sp>
    </p:spTree>
    <p:extLst>
      <p:ext uri="{BB962C8B-B14F-4D97-AF65-F5344CB8AC3E}">
        <p14:creationId xmlns:p14="http://schemas.microsoft.com/office/powerpoint/2010/main" val="200753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33</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9823285"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Compute Expression</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523220"/>
          </a:xfrm>
          <a:prstGeom prst="rect">
            <a:avLst/>
          </a:prstGeom>
        </p:spPr>
        <p:txBody>
          <a:bodyPr wrap="square">
            <a:spAutoFit/>
          </a:bodyPr>
          <a:lstStyle/>
          <a:p>
            <a:pPr marL="457200" indent="-457200">
              <a:buFont typeface="Arial" panose="020B0604020202020204" pitchFamily="34" charset="0"/>
              <a:buChar char="•"/>
            </a:pPr>
            <a:endParaRPr lang="en-AU" sz="2800" dirty="0">
              <a:effectLst/>
            </a:endParaRPr>
          </a:p>
        </p:txBody>
      </p:sp>
      <p:sp>
        <p:nvSpPr>
          <p:cNvPr id="5" name="Rectangle 4">
            <a:extLst>
              <a:ext uri="{FF2B5EF4-FFF2-40B4-BE49-F238E27FC236}">
                <a16:creationId xmlns:a16="http://schemas.microsoft.com/office/drawing/2014/main" id="{2A0C0EC2-5EAB-CD43-AFDF-FA856EACD071}"/>
              </a:ext>
            </a:extLst>
          </p:cNvPr>
          <p:cNvSpPr/>
          <p:nvPr/>
        </p:nvSpPr>
        <p:spPr>
          <a:xfrm>
            <a:off x="838199" y="1242465"/>
            <a:ext cx="10393017" cy="3539430"/>
          </a:xfrm>
          <a:prstGeom prst="rect">
            <a:avLst/>
          </a:prstGeom>
        </p:spPr>
        <p:txBody>
          <a:bodyPr wrap="square">
            <a:spAutoFit/>
          </a:bodyPr>
          <a:lstStyle/>
          <a:p>
            <a:r>
              <a:rPr lang="en-AU" sz="2800" dirty="0">
                <a:solidFill>
                  <a:srgbClr val="3F3F3F"/>
                </a:solidFill>
              </a:rPr>
              <a:t>A simple program to calculate the area of a circle, </a:t>
            </a:r>
          </a:p>
          <a:p>
            <a:r>
              <a:rPr lang="en-AU" sz="2800" dirty="0">
                <a:solidFill>
                  <a:srgbClr val="3F3F3F"/>
                </a:solidFill>
              </a:rPr>
              <a:t>𝐴 = 𝜋𝑟</a:t>
            </a:r>
            <a:r>
              <a:rPr lang="en-AU" sz="2800" dirty="0">
                <a:solidFill>
                  <a:srgbClr val="3F3F3F"/>
                </a:solidFill>
                <a:effectLst/>
              </a:rPr>
              <a:t>2 </a:t>
            </a:r>
            <a:r>
              <a:rPr lang="en-AU" sz="2800" dirty="0">
                <a:solidFill>
                  <a:srgbClr val="3F3F3F"/>
                </a:solidFill>
              </a:rPr>
              <a:t>pi = 3.14</a:t>
            </a:r>
            <a:br>
              <a:rPr lang="en-AU" sz="2800" dirty="0">
                <a:solidFill>
                  <a:srgbClr val="3F3F3F"/>
                </a:solidFill>
              </a:rPr>
            </a:br>
            <a:r>
              <a:rPr lang="en-AU" sz="2800" dirty="0">
                <a:solidFill>
                  <a:srgbClr val="3F3F3F"/>
                </a:solidFill>
              </a:rPr>
              <a:t>radius = 2</a:t>
            </a:r>
            <a:br>
              <a:rPr lang="en-AU" sz="2800" dirty="0">
                <a:solidFill>
                  <a:srgbClr val="3F3F3F"/>
                </a:solidFill>
              </a:rPr>
            </a:br>
            <a:r>
              <a:rPr lang="en-AU" sz="2800" dirty="0">
                <a:solidFill>
                  <a:srgbClr val="3F3F3F"/>
                </a:solidFill>
              </a:rPr>
              <a:t>area = pi*(radius**2) </a:t>
            </a:r>
            <a:endParaRPr lang="en-AU" sz="2800" dirty="0">
              <a:effectLst/>
            </a:endParaRPr>
          </a:p>
          <a:p>
            <a:r>
              <a:rPr lang="en-AU" sz="2800" dirty="0">
                <a:solidFill>
                  <a:srgbClr val="FF0000"/>
                </a:solidFill>
              </a:rPr>
              <a:t>print</a:t>
            </a:r>
            <a:r>
              <a:rPr lang="en-AU" sz="2800" dirty="0">
                <a:solidFill>
                  <a:srgbClr val="3F3F3F"/>
                </a:solidFill>
              </a:rPr>
              <a:t>(area) </a:t>
            </a:r>
          </a:p>
          <a:p>
            <a:endParaRPr lang="en-AU" sz="2800" dirty="0">
              <a:solidFill>
                <a:srgbClr val="3F3F3F"/>
              </a:solidFill>
              <a:effectLst/>
            </a:endParaRPr>
          </a:p>
          <a:p>
            <a:r>
              <a:rPr lang="en-AU" sz="2800" dirty="0"/>
              <a:t>&gt;&gt;&gt;12.56 </a:t>
            </a:r>
            <a:endParaRPr lang="en-AU" sz="2800" dirty="0">
              <a:effectLst/>
            </a:endParaRPr>
          </a:p>
          <a:p>
            <a:endParaRPr lang="en-AU" sz="2800" dirty="0">
              <a:effectLst/>
            </a:endParaRPr>
          </a:p>
        </p:txBody>
      </p:sp>
    </p:spTree>
    <p:extLst>
      <p:ext uri="{BB962C8B-B14F-4D97-AF65-F5344CB8AC3E}">
        <p14:creationId xmlns:p14="http://schemas.microsoft.com/office/powerpoint/2010/main" val="2629322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34</a:t>
            </a:fld>
            <a:endParaRPr lang="en-US"/>
          </a:p>
        </p:txBody>
      </p:sp>
      <p:sp>
        <p:nvSpPr>
          <p:cNvPr id="11" name="object 2">
            <a:extLst>
              <a:ext uri="{FF2B5EF4-FFF2-40B4-BE49-F238E27FC236}">
                <a16:creationId xmlns:a16="http://schemas.microsoft.com/office/drawing/2014/main" id="{8E37EFB5-6BDF-A148-9B67-C83C67AF0BDC}"/>
              </a:ext>
            </a:extLst>
          </p:cNvPr>
          <p:cNvSpPr txBox="1">
            <a:spLocks/>
          </p:cNvSpPr>
          <p:nvPr/>
        </p:nvSpPr>
        <p:spPr>
          <a:xfrm>
            <a:off x="3241675" y="2009394"/>
            <a:ext cx="5708650" cy="205612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7995"/>
              </a:lnSpc>
              <a:spcBef>
                <a:spcPts val="100"/>
              </a:spcBef>
            </a:pPr>
            <a:r>
              <a:rPr lang="en-AU" spc="-430"/>
              <a:t>Thank </a:t>
            </a:r>
            <a:r>
              <a:rPr lang="en-AU" spc="-290"/>
              <a:t>you</a:t>
            </a:r>
            <a:r>
              <a:rPr lang="en-AU" spc="-935"/>
              <a:t> </a:t>
            </a:r>
            <a:r>
              <a:rPr lang="en-AU" spc="-300"/>
              <a:t>!</a:t>
            </a:r>
          </a:p>
          <a:p>
            <a:pPr>
              <a:lnSpc>
                <a:spcPts val="7995"/>
              </a:lnSpc>
            </a:pPr>
            <a:r>
              <a:rPr lang="en-AU" spc="-340"/>
              <a:t>Any </a:t>
            </a:r>
            <a:r>
              <a:rPr lang="en-AU" spc="-320"/>
              <a:t>questions</a:t>
            </a:r>
            <a:r>
              <a:rPr lang="en-AU" spc="-1015"/>
              <a:t> </a:t>
            </a:r>
            <a:r>
              <a:rPr lang="en-AU" spc="690"/>
              <a:t>?</a:t>
            </a:r>
            <a:endParaRPr lang="en-AU" spc="690" dirty="0"/>
          </a:p>
        </p:txBody>
      </p:sp>
    </p:spTree>
    <p:extLst>
      <p:ext uri="{BB962C8B-B14F-4D97-AF65-F5344CB8AC3E}">
        <p14:creationId xmlns:p14="http://schemas.microsoft.com/office/powerpoint/2010/main" val="220542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4</a:t>
            </a:fld>
            <a:endParaRPr lang="en-US"/>
          </a:p>
        </p:txBody>
      </p:sp>
      <p:sp>
        <p:nvSpPr>
          <p:cNvPr id="12" name="object 3">
            <a:extLst>
              <a:ext uri="{FF2B5EF4-FFF2-40B4-BE49-F238E27FC236}">
                <a16:creationId xmlns:a16="http://schemas.microsoft.com/office/drawing/2014/main" id="{32B04DFE-3DA4-F44B-AC4C-94217AC09262}"/>
              </a:ext>
            </a:extLst>
          </p:cNvPr>
          <p:cNvSpPr txBox="1"/>
          <p:nvPr/>
        </p:nvSpPr>
        <p:spPr>
          <a:xfrm>
            <a:off x="838200" y="1383498"/>
            <a:ext cx="11032172" cy="4013278"/>
          </a:xfrm>
          <a:prstGeom prst="rect">
            <a:avLst/>
          </a:prstGeom>
        </p:spPr>
        <p:txBody>
          <a:bodyPr vert="horz" wrap="square" lIns="0" tIns="133985" rIns="0" bIns="0" rtlCol="0">
            <a:spAutoFit/>
          </a:bodyPr>
          <a:lstStyle/>
          <a:p>
            <a:pPr marL="457200" indent="-457200">
              <a:buFont typeface="Arial" panose="020B0604020202020204" pitchFamily="34" charset="0"/>
              <a:buChar char="•"/>
            </a:pPr>
            <a:r>
              <a:rPr lang="en-AU" sz="2800" dirty="0">
                <a:latin typeface="Arial" panose="020B0604020202020204" pitchFamily="34" charset="0"/>
                <a:cs typeface="Arial" panose="020B0604020202020204" pitchFamily="34" charset="0"/>
              </a:rPr>
              <a:t>A programming language is a computer system created to allow humans to precisely express algorithms using a higher level of abstraction without reference to the computer operations and the internal information representation </a:t>
            </a:r>
          </a:p>
          <a:p>
            <a:pPr marL="457200" indent="-457200">
              <a:buFont typeface="Arial" panose="020B0604020202020204" pitchFamily="34" charset="0"/>
              <a:buChar char="•"/>
            </a:pPr>
            <a:r>
              <a:rPr lang="en-AU" sz="2800" dirty="0">
                <a:latin typeface="Arial" panose="020B0604020202020204" pitchFamily="34" charset="0"/>
                <a:cs typeface="Arial" panose="020B0604020202020204" pitchFamily="34" charset="0"/>
              </a:rPr>
              <a:t>Programming languages shield users from details of the machine:  A single Python statement might map to one, tens, or hundreds </a:t>
            </a:r>
          </a:p>
          <a:p>
            <a:pPr marL="457200" indent="-457200">
              <a:buFont typeface="Arial" panose="020B0604020202020204" pitchFamily="34" charset="0"/>
              <a:buChar char="•"/>
            </a:pPr>
            <a:r>
              <a:rPr lang="en-AU" sz="2800" dirty="0">
                <a:latin typeface="Arial" panose="020B0604020202020204" pitchFamily="34" charset="0"/>
                <a:cs typeface="Arial" panose="020B0604020202020204" pitchFamily="34" charset="0"/>
              </a:rPr>
              <a:t>of machine instructions </a:t>
            </a:r>
          </a:p>
          <a:p>
            <a:pPr marL="457200" indent="-457200">
              <a:buFont typeface="Arial" panose="020B0604020202020204" pitchFamily="34" charset="0"/>
              <a:buChar char="•"/>
            </a:pPr>
            <a:r>
              <a:rPr lang="en-AU" sz="2800" dirty="0">
                <a:latin typeface="Arial" panose="020B0604020202020204" pitchFamily="34" charset="0"/>
                <a:cs typeface="Arial" panose="020B0604020202020204" pitchFamily="34" charset="0"/>
              </a:rPr>
              <a:t>Basically a program is a set of instructions for the computer to perform/execute </a:t>
            </a:r>
          </a:p>
        </p:txBody>
      </p:sp>
      <p:sp>
        <p:nvSpPr>
          <p:cNvPr id="10" name="object 2">
            <a:extLst>
              <a:ext uri="{FF2B5EF4-FFF2-40B4-BE49-F238E27FC236}">
                <a16:creationId xmlns:a16="http://schemas.microsoft.com/office/drawing/2014/main" id="{8BEBE437-11CD-BC45-B4D7-A4743609B9FE}"/>
              </a:ext>
            </a:extLst>
          </p:cNvPr>
          <p:cNvSpPr txBox="1">
            <a:spLocks/>
          </p:cNvSpPr>
          <p:nvPr/>
        </p:nvSpPr>
        <p:spPr>
          <a:xfrm>
            <a:off x="334506" y="184337"/>
            <a:ext cx="5141955" cy="848360"/>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260" dirty="0">
                <a:latin typeface="Arial" panose="020B0604020202020204" pitchFamily="34" charset="0"/>
                <a:cs typeface="Arial" panose="020B0604020202020204" pitchFamily="34" charset="0"/>
              </a:rPr>
              <a:t>Programming</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138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5</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7954729"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What we will be using ?</a:t>
            </a:r>
            <a:endParaRPr lang="en-AU"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DF2391A-581B-CD46-8730-9BC684422553}"/>
              </a:ext>
            </a:extLst>
          </p:cNvPr>
          <p:cNvSpPr/>
          <p:nvPr/>
        </p:nvSpPr>
        <p:spPr>
          <a:xfrm>
            <a:off x="838200" y="1265994"/>
            <a:ext cx="10716436" cy="3108543"/>
          </a:xfrm>
          <a:prstGeom prst="rect">
            <a:avLst/>
          </a:prstGeom>
        </p:spPr>
        <p:txBody>
          <a:bodyPr wrap="square">
            <a:spAutoFit/>
          </a:bodyPr>
          <a:lstStyle/>
          <a:p>
            <a:pPr marL="285750" indent="-285750">
              <a:buFont typeface="Arial" panose="020B0604020202020204" pitchFamily="34" charset="0"/>
              <a:buChar char="•"/>
            </a:pPr>
            <a:r>
              <a:rPr lang="en-AU" sz="2800" dirty="0">
                <a:latin typeface="Arial" panose="020B0604020202020204" pitchFamily="34" charset="0"/>
                <a:cs typeface="Arial" panose="020B0604020202020204" pitchFamily="34" charset="0"/>
              </a:rPr>
              <a:t>We will be using python 3 </a:t>
            </a:r>
            <a:endParaRPr lang="en-AU" sz="28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sz="2800" dirty="0">
                <a:latin typeface="Arial" panose="020B0604020202020204" pitchFamily="34" charset="0"/>
                <a:cs typeface="Arial" panose="020B0604020202020204" pitchFamily="34" charset="0"/>
              </a:rPr>
              <a:t>Can be downloaded and easily installed link for download: </a:t>
            </a:r>
            <a:r>
              <a:rPr lang="en-AU" sz="2800" dirty="0" err="1">
                <a:latin typeface="Arial" panose="020B0604020202020204" pitchFamily="34" charset="0"/>
                <a:cs typeface="Arial" panose="020B0604020202020204" pitchFamily="34" charset="0"/>
              </a:rPr>
              <a:t>www.python.org</a:t>
            </a:r>
            <a:r>
              <a:rPr lang="en-AU" sz="2800" dirty="0">
                <a:latin typeface="Arial" panose="020B0604020202020204" pitchFamily="34" charset="0"/>
                <a:cs typeface="Arial" panose="020B0604020202020204" pitchFamily="34" charset="0"/>
              </a:rPr>
              <a:t>/downloads </a:t>
            </a:r>
            <a:endParaRPr lang="en-AU" sz="28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sz="2800" dirty="0">
                <a:latin typeface="Arial" panose="020B0604020202020204" pitchFamily="34" charset="0"/>
                <a:cs typeface="Arial" panose="020B0604020202020204" pitchFamily="34" charset="0"/>
              </a:rPr>
              <a:t>Python is installed on lab systems but if you want you can bring your own laptops to lab classes </a:t>
            </a:r>
          </a:p>
          <a:p>
            <a:pPr marL="285750" indent="-285750">
              <a:buFont typeface="Arial" panose="020B0604020202020204" pitchFamily="34" charset="0"/>
              <a:buChar char="•"/>
            </a:pPr>
            <a:r>
              <a:rPr lang="en-AU" sz="2800" dirty="0">
                <a:latin typeface="Arial" panose="020B0604020202020204" pitchFamily="34" charset="0"/>
                <a:cs typeface="Arial" panose="020B0604020202020204" pitchFamily="34" charset="0"/>
              </a:rPr>
              <a:t>We will be using IDLE as our default IDE (Integrated Development Environment) </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346271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6</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7954729"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Programming Paradigms</a:t>
            </a:r>
            <a:endParaRPr lang="en-AU"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DF2391A-581B-CD46-8730-9BC684422553}"/>
              </a:ext>
            </a:extLst>
          </p:cNvPr>
          <p:cNvSpPr/>
          <p:nvPr/>
        </p:nvSpPr>
        <p:spPr>
          <a:xfrm>
            <a:off x="838200" y="1186481"/>
            <a:ext cx="10716436" cy="1384995"/>
          </a:xfrm>
          <a:prstGeom prst="rect">
            <a:avLst/>
          </a:prstGeom>
        </p:spPr>
        <p:txBody>
          <a:bodyPr wrap="square">
            <a:spAutoFit/>
          </a:bodyPr>
          <a:lstStyle/>
          <a:p>
            <a:pPr marL="285750" indent="-285750">
              <a:buFont typeface="Arial" panose="020B0604020202020204" pitchFamily="34" charset="0"/>
              <a:buChar char="•"/>
            </a:pPr>
            <a:r>
              <a:rPr lang="en-AU" sz="2800" dirty="0"/>
              <a:t>Programming paradigms are ways of structuring and organizing code </a:t>
            </a:r>
          </a:p>
          <a:p>
            <a:pPr marL="285750" indent="-285750">
              <a:buFont typeface="Arial" panose="020B0604020202020204" pitchFamily="34" charset="0"/>
              <a:buChar char="•"/>
            </a:pPr>
            <a:r>
              <a:rPr lang="en-AU" sz="2800" dirty="0"/>
              <a:t>There exist many programming paradigms, popular ones are imperative/procedural and object oriented programming (OOP) </a:t>
            </a: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418460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7</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7954729"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Procedural Programming</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4401205"/>
          </a:xfrm>
          <a:prstGeom prst="rect">
            <a:avLst/>
          </a:prstGeom>
        </p:spPr>
        <p:txBody>
          <a:bodyPr wrap="square">
            <a:spAutoFit/>
          </a:bodyPr>
          <a:lstStyle/>
          <a:p>
            <a:r>
              <a:rPr lang="en-AU" sz="2800" dirty="0">
                <a:latin typeface="Calibri" panose="020F0502020204030204" pitchFamily="34" charset="0"/>
              </a:rPr>
              <a:t>Characterized by </a:t>
            </a:r>
            <a:r>
              <a:rPr lang="en-AU" sz="2800" dirty="0">
                <a:latin typeface="Calibri,Italic"/>
              </a:rPr>
              <a:t>sequential sets </a:t>
            </a:r>
            <a:r>
              <a:rPr lang="en-AU" sz="2800" dirty="0">
                <a:latin typeface="Calibri" panose="020F0502020204030204" pitchFamily="34" charset="0"/>
              </a:rPr>
              <a:t>of </a:t>
            </a:r>
            <a:r>
              <a:rPr lang="en-AU" sz="2800" dirty="0">
                <a:latin typeface="Calibri,Italic"/>
              </a:rPr>
              <a:t>linear commands </a:t>
            </a:r>
            <a:r>
              <a:rPr lang="en-AU" sz="2800" dirty="0">
                <a:latin typeface="Calibri" panose="020F0502020204030204" pitchFamily="34" charset="0"/>
              </a:rPr>
              <a:t>where you write statements for the computer to execute </a:t>
            </a:r>
            <a:endParaRPr lang="en-AU" sz="2800" dirty="0">
              <a:effectLst/>
            </a:endParaRPr>
          </a:p>
          <a:p>
            <a:r>
              <a:rPr lang="en-AU" sz="2800" dirty="0">
                <a:latin typeface="Arial" panose="020B0604020202020204" pitchFamily="34" charset="0"/>
              </a:rPr>
              <a:t>• </a:t>
            </a:r>
            <a:r>
              <a:rPr lang="en-AU" sz="2800" dirty="0">
                <a:latin typeface="Calibri" panose="020F0502020204030204" pitchFamily="34" charset="0"/>
              </a:rPr>
              <a:t>Code can be grouped into </a:t>
            </a:r>
            <a:r>
              <a:rPr lang="en-AU" sz="2800" dirty="0">
                <a:latin typeface="Calibri,Italic"/>
              </a:rPr>
              <a:t>procedures </a:t>
            </a:r>
            <a:r>
              <a:rPr lang="en-AU" sz="2800" dirty="0">
                <a:latin typeface="Calibri" panose="020F0502020204030204" pitchFamily="34" charset="0"/>
              </a:rPr>
              <a:t>and </a:t>
            </a:r>
            <a:r>
              <a:rPr lang="en-AU" sz="2800" dirty="0">
                <a:latin typeface="Calibri,Italic"/>
              </a:rPr>
              <a:t>functions </a:t>
            </a:r>
            <a:endParaRPr lang="en-AU" sz="2800" dirty="0">
              <a:effectLst/>
            </a:endParaRPr>
          </a:p>
          <a:p>
            <a:r>
              <a:rPr lang="en-AU" sz="2800" dirty="0">
                <a:latin typeface="Arial" panose="020B0604020202020204" pitchFamily="34" charset="0"/>
              </a:rPr>
              <a:t>• </a:t>
            </a:r>
            <a:r>
              <a:rPr lang="en-AU" sz="2800" dirty="0">
                <a:latin typeface="Calibri,Italic"/>
              </a:rPr>
              <a:t>Functions </a:t>
            </a:r>
            <a:r>
              <a:rPr lang="en-AU" sz="2800" dirty="0">
                <a:latin typeface="Calibri" panose="020F0502020204030204" pitchFamily="34" charset="0"/>
              </a:rPr>
              <a:t>and </a:t>
            </a:r>
            <a:r>
              <a:rPr lang="en-AU" sz="2800" dirty="0">
                <a:latin typeface="Calibri,Italic"/>
              </a:rPr>
              <a:t>procedures </a:t>
            </a:r>
            <a:r>
              <a:rPr lang="en-AU" sz="2800" dirty="0">
                <a:latin typeface="Calibri" panose="020F0502020204030204" pitchFamily="34" charset="0"/>
              </a:rPr>
              <a:t>are a series of instructions that are performed on a given parameter or parameters. Functions return a value while procedures don’t. </a:t>
            </a:r>
            <a:endParaRPr lang="en-AU" sz="2800" dirty="0">
              <a:effectLst/>
            </a:endParaRPr>
          </a:p>
          <a:p>
            <a:r>
              <a:rPr lang="en-AU" sz="2800" dirty="0">
                <a:latin typeface="Arial" panose="020B0604020202020204" pitchFamily="34" charset="0"/>
              </a:rPr>
              <a:t>• </a:t>
            </a:r>
            <a:r>
              <a:rPr lang="en-AU" sz="2800" dirty="0">
                <a:latin typeface="Calibri" panose="020F0502020204030204" pitchFamily="34" charset="0"/>
              </a:rPr>
              <a:t>Basic concepts are:</a:t>
            </a:r>
            <a:br>
              <a:rPr lang="en-AU" sz="2800" dirty="0">
                <a:latin typeface="Calibri" panose="020F0502020204030204" pitchFamily="34" charset="0"/>
              </a:rPr>
            </a:br>
            <a:r>
              <a:rPr lang="en-AU" sz="2800" dirty="0">
                <a:latin typeface="Wingdings" pitchFamily="2" charset="2"/>
              </a:rPr>
              <a:t> </a:t>
            </a:r>
            <a:r>
              <a:rPr lang="en-AU" sz="2800" dirty="0">
                <a:latin typeface="Calibri,Italic"/>
              </a:rPr>
              <a:t>Sequence </a:t>
            </a:r>
            <a:r>
              <a:rPr lang="en-AU" sz="2800" dirty="0">
                <a:latin typeface="Calibri" panose="020F0502020204030204" pitchFamily="34" charset="0"/>
              </a:rPr>
              <a:t>(execution moves forward one statement at a time) </a:t>
            </a:r>
            <a:endParaRPr lang="en-AU" sz="2800" dirty="0">
              <a:effectLst/>
            </a:endParaRPr>
          </a:p>
          <a:p>
            <a:r>
              <a:rPr lang="en-AU" sz="2800" dirty="0">
                <a:latin typeface="Wingdings" pitchFamily="2" charset="2"/>
              </a:rPr>
              <a:t> </a:t>
            </a:r>
            <a:r>
              <a:rPr lang="en-AU" sz="2800" dirty="0">
                <a:latin typeface="Calibri,Italic"/>
              </a:rPr>
              <a:t>Selection </a:t>
            </a:r>
            <a:r>
              <a:rPr lang="en-AU" sz="2800" dirty="0">
                <a:latin typeface="Calibri" panose="020F0502020204030204" pitchFamily="34" charset="0"/>
              </a:rPr>
              <a:t>(if statements) </a:t>
            </a:r>
            <a:r>
              <a:rPr lang="en-AU" sz="2800" dirty="0">
                <a:latin typeface="Wingdings" pitchFamily="2" charset="2"/>
              </a:rPr>
              <a:t> </a:t>
            </a:r>
            <a:r>
              <a:rPr lang="en-AU" sz="2800" dirty="0">
                <a:latin typeface="Calibri,Italic"/>
              </a:rPr>
              <a:t>Iteration </a:t>
            </a:r>
            <a:r>
              <a:rPr lang="en-AU" sz="2800" dirty="0">
                <a:latin typeface="Calibri" panose="020F0502020204030204" pitchFamily="34" charset="0"/>
              </a:rPr>
              <a:t>(loops) </a:t>
            </a:r>
            <a:endParaRPr lang="en-AU" sz="2800" dirty="0">
              <a:effectLst/>
            </a:endParaRPr>
          </a:p>
        </p:txBody>
      </p:sp>
    </p:spTree>
    <p:extLst>
      <p:ext uri="{BB962C8B-B14F-4D97-AF65-F5344CB8AC3E}">
        <p14:creationId xmlns:p14="http://schemas.microsoft.com/office/powerpoint/2010/main" val="174732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8</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7954729"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Object Oriented Programming</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556234F8-4DF6-374E-9078-D7AB97D47851}"/>
              </a:ext>
            </a:extLst>
          </p:cNvPr>
          <p:cNvSpPr/>
          <p:nvPr/>
        </p:nvSpPr>
        <p:spPr>
          <a:xfrm>
            <a:off x="838200" y="1242465"/>
            <a:ext cx="9518374" cy="4401205"/>
          </a:xfrm>
          <a:prstGeom prst="rect">
            <a:avLst/>
          </a:prstGeom>
        </p:spPr>
        <p:txBody>
          <a:bodyPr wrap="square">
            <a:spAutoFit/>
          </a:bodyPr>
          <a:lstStyle/>
          <a:p>
            <a:pPr marL="285750" indent="-285750">
              <a:buFont typeface="Arial" panose="020B0604020202020204" pitchFamily="34" charset="0"/>
              <a:buChar char="•"/>
            </a:pPr>
            <a:r>
              <a:rPr lang="en-AU" sz="2800" dirty="0"/>
              <a:t>Based on the concept of classes whose instances are called objects </a:t>
            </a:r>
          </a:p>
          <a:p>
            <a:pPr marL="285750" indent="-285750">
              <a:buFont typeface="Arial" panose="020B0604020202020204" pitchFamily="34" charset="0"/>
              <a:buChar char="•"/>
            </a:pPr>
            <a:r>
              <a:rPr lang="en-AU" sz="2800" dirty="0"/>
              <a:t>Classes store data in form of attributes </a:t>
            </a:r>
          </a:p>
          <a:p>
            <a:pPr marL="285750" indent="-285750">
              <a:buFont typeface="Arial" panose="020B0604020202020204" pitchFamily="34" charset="0"/>
              <a:buChar char="•"/>
            </a:pPr>
            <a:r>
              <a:rPr lang="en-AU" sz="2800" dirty="0"/>
              <a:t>Each class has its own methods which perform some operations </a:t>
            </a:r>
          </a:p>
          <a:p>
            <a:pPr marL="285750" indent="-285750">
              <a:buFont typeface="Arial" panose="020B0604020202020204" pitchFamily="34" charset="0"/>
              <a:buChar char="•"/>
            </a:pPr>
            <a:r>
              <a:rPr lang="en-AU" sz="2800" dirty="0"/>
              <a:t>Useful in modelling real world entities </a:t>
            </a:r>
          </a:p>
          <a:p>
            <a:pPr marL="285750" indent="-285750">
              <a:buFont typeface="Arial" panose="020B0604020202020204" pitchFamily="34" charset="0"/>
              <a:buChar char="•"/>
            </a:pPr>
            <a:r>
              <a:rPr lang="en-AU" sz="2800" dirty="0"/>
              <a:t>For example, think of a person class, a person has attributes such as name, address, height, weight, etc. A person can talk, walk and interact with another person, so those are the methods of the class </a:t>
            </a:r>
          </a:p>
        </p:txBody>
      </p:sp>
    </p:spTree>
    <p:extLst>
      <p:ext uri="{BB962C8B-B14F-4D97-AF65-F5344CB8AC3E}">
        <p14:creationId xmlns:p14="http://schemas.microsoft.com/office/powerpoint/2010/main" val="237221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EB109CD-ABC0-CA41-B819-E76F0D8C4198}"/>
              </a:ext>
            </a:extLst>
          </p:cNvPr>
          <p:cNvSpPr>
            <a:spLocks noGrp="1"/>
          </p:cNvSpPr>
          <p:nvPr>
            <p:ph type="dt" sz="half" idx="10"/>
          </p:nvPr>
        </p:nvSpPr>
        <p:spPr/>
        <p:txBody>
          <a:bodyPr/>
          <a:lstStyle/>
          <a:p>
            <a:fld id="{5E163CDD-3B29-4840-A195-53B61A875A4D}" type="datetime1">
              <a:rPr lang="en-AU" smtClean="0"/>
              <a:t>9/9/19</a:t>
            </a:fld>
            <a:endParaRPr lang="en-US"/>
          </a:p>
        </p:txBody>
      </p:sp>
      <p:sp>
        <p:nvSpPr>
          <p:cNvPr id="6" name="Footer Placeholder 5">
            <a:extLst>
              <a:ext uri="{FF2B5EF4-FFF2-40B4-BE49-F238E27FC236}">
                <a16:creationId xmlns:a16="http://schemas.microsoft.com/office/drawing/2014/main" id="{B34D20E5-ECCB-E440-977B-99FDEC1AD4C9}"/>
              </a:ext>
            </a:extLst>
          </p:cNvPr>
          <p:cNvSpPr>
            <a:spLocks noGrp="1"/>
          </p:cNvSpPr>
          <p:nvPr>
            <p:ph type="ftr" sz="quarter" idx="11"/>
          </p:nvPr>
        </p:nvSpPr>
        <p:spPr/>
        <p:txBody>
          <a:bodyPr/>
          <a:lstStyle/>
          <a:p>
            <a:r>
              <a:rPr lang="en-US" dirty="0"/>
              <a:t>STW121COM - Introduction to Computing</a:t>
            </a:r>
          </a:p>
        </p:txBody>
      </p:sp>
      <p:sp>
        <p:nvSpPr>
          <p:cNvPr id="8" name="Slide Number Placeholder 7">
            <a:extLst>
              <a:ext uri="{FF2B5EF4-FFF2-40B4-BE49-F238E27FC236}">
                <a16:creationId xmlns:a16="http://schemas.microsoft.com/office/drawing/2014/main" id="{5E723C54-2331-824F-8D64-7167ABB316F8}"/>
              </a:ext>
            </a:extLst>
          </p:cNvPr>
          <p:cNvSpPr>
            <a:spLocks noGrp="1"/>
          </p:cNvSpPr>
          <p:nvPr>
            <p:ph type="sldNum" sz="quarter" idx="12"/>
          </p:nvPr>
        </p:nvSpPr>
        <p:spPr/>
        <p:txBody>
          <a:bodyPr/>
          <a:lstStyle/>
          <a:p>
            <a:fld id="{1AE971D3-6BB5-4340-83D1-073AB6DCD7ED}" type="slidenum">
              <a:rPr lang="en-US" smtClean="0"/>
              <a:t>9</a:t>
            </a:fld>
            <a:endParaRPr lang="en-US"/>
          </a:p>
        </p:txBody>
      </p:sp>
      <p:sp>
        <p:nvSpPr>
          <p:cNvPr id="9" name="object 2">
            <a:extLst>
              <a:ext uri="{FF2B5EF4-FFF2-40B4-BE49-F238E27FC236}">
                <a16:creationId xmlns:a16="http://schemas.microsoft.com/office/drawing/2014/main" id="{27EEFE86-82F0-4A4C-81A6-4A882065068C}"/>
              </a:ext>
            </a:extLst>
          </p:cNvPr>
          <p:cNvSpPr txBox="1">
            <a:spLocks/>
          </p:cNvSpPr>
          <p:nvPr/>
        </p:nvSpPr>
        <p:spPr>
          <a:xfrm>
            <a:off x="414019" y="115029"/>
            <a:ext cx="7954729" cy="843821"/>
          </a:xfrm>
          <a:prstGeom prst="rect">
            <a:avLst/>
          </a:prstGeom>
        </p:spPr>
        <p:txBody>
          <a:bodyPr vert="horz" wrap="square" lIns="0" tIns="12700" rIns="0" bIns="0" rtlCol="0" anchor="b">
            <a:sp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AU" spc="-355" dirty="0">
                <a:latin typeface="Arial" panose="020B0604020202020204" pitchFamily="34" charset="0"/>
                <a:cs typeface="Arial" panose="020B0604020202020204" pitchFamily="34" charset="0"/>
              </a:rPr>
              <a:t>Object Oriented Programming</a:t>
            </a:r>
            <a:endParaRPr lang="en-AU"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CCC89A47-AA44-324E-A8A0-462D9180CE1C}"/>
              </a:ext>
            </a:extLst>
          </p:cNvPr>
          <p:cNvSpPr/>
          <p:nvPr/>
        </p:nvSpPr>
        <p:spPr>
          <a:xfrm>
            <a:off x="148657" y="1801297"/>
            <a:ext cx="248786" cy="369332"/>
          </a:xfrm>
          <a:prstGeom prst="rect">
            <a:avLst/>
          </a:prstGeom>
        </p:spPr>
        <p:txBody>
          <a:bodyPr wrap="none">
            <a:spAutoFit/>
          </a:bodyPr>
          <a:lstStyle/>
          <a:p>
            <a:r>
              <a:rPr lang="en-AU" b="0" i="0" dirty="0">
                <a:solidFill>
                  <a:srgbClr val="000000"/>
                </a:solidFill>
                <a:effectLst/>
                <a:latin typeface="Arial" panose="020B0604020202020204" pitchFamily="34" charset="0"/>
                <a:cs typeface="Arial" panose="020B0604020202020204" pitchFamily="34" charset="0"/>
              </a:rPr>
              <a:t>.</a:t>
            </a:r>
            <a:endParaRPr lang="en-US" dirty="0"/>
          </a:p>
        </p:txBody>
      </p:sp>
      <p:pic>
        <p:nvPicPr>
          <p:cNvPr id="1025" name="Picture 1" descr="page13image42864080">
            <a:extLst>
              <a:ext uri="{FF2B5EF4-FFF2-40B4-BE49-F238E27FC236}">
                <a16:creationId xmlns:a16="http://schemas.microsoft.com/office/drawing/2014/main" id="{FB2583CA-FE81-954B-A3E0-B3C13F238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33" y="1292087"/>
            <a:ext cx="7556500"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968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1371</Words>
  <Application>Microsoft Macintosh PowerPoint</Application>
  <PresentationFormat>Widescreen</PresentationFormat>
  <Paragraphs>297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Calibri,Bold</vt:lpstr>
      <vt:lpstr>Calibri,Italic</vt:lpstr>
      <vt:lpstr>Courier New</vt:lpstr>
      <vt:lpstr>Courier New,BoldItalic</vt:lpstr>
      <vt:lpstr>Wingdings</vt:lpstr>
      <vt:lpstr>Office Theme</vt:lpstr>
      <vt:lpstr>Lecture 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Microsoft Office User</dc:creator>
  <cp:lastModifiedBy>Microsoft Office User</cp:lastModifiedBy>
  <cp:revision>20</cp:revision>
  <dcterms:created xsi:type="dcterms:W3CDTF">2019-08-23T02:20:12Z</dcterms:created>
  <dcterms:modified xsi:type="dcterms:W3CDTF">2019-09-09T13:38:22Z</dcterms:modified>
</cp:coreProperties>
</file>