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0" autoAdjust="0"/>
    <p:restoredTop sz="94660"/>
  </p:normalViewPr>
  <p:slideViewPr>
    <p:cSldViewPr snapToGrid="0">
      <p:cViewPr varScale="1">
        <p:scale>
          <a:sx n="44" d="100"/>
          <a:sy n="44" d="100"/>
        </p:scale>
        <p:origin x="5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0502" y="2939143"/>
            <a:ext cx="3487783" cy="523220"/>
          </a:xfrm>
          <a:prstGeom prst="rect">
            <a:avLst/>
          </a:prstGeom>
          <a:noFill/>
        </p:spPr>
        <p:txBody>
          <a:bodyPr wrap="square" rtlCol="0">
            <a:spAutoFit/>
          </a:bodyPr>
          <a:lstStyle/>
          <a:p>
            <a:r>
              <a:rPr lang="en-GB" sz="2800" b="1" dirty="0" smtClean="0"/>
              <a:t>Iteration (loop)</a:t>
            </a:r>
            <a:endParaRPr lang="en-GB" sz="2800" b="1" dirty="0"/>
          </a:p>
        </p:txBody>
      </p:sp>
    </p:spTree>
    <p:extLst>
      <p:ext uri="{BB962C8B-B14F-4D97-AF65-F5344CB8AC3E}">
        <p14:creationId xmlns:p14="http://schemas.microsoft.com/office/powerpoint/2010/main" val="219580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for x in range(0,5):</a:t>
            </a:r>
          </a:p>
          <a:p>
            <a:pPr lvl="1"/>
            <a:r>
              <a:rPr lang="en-GB" dirty="0" smtClean="0"/>
              <a:t>Print(x)</a:t>
            </a:r>
          </a:p>
          <a:p>
            <a:pPr lvl="1"/>
            <a:r>
              <a:rPr lang="en-GB" dirty="0" smtClean="0">
                <a:sym typeface="Wingdings" panose="05000000000000000000" pitchFamily="2" charset="2"/>
              </a:rPr>
              <a:t> it will print 0,1,2,3,4</a:t>
            </a:r>
            <a:endParaRPr lang="en-GB" dirty="0" smtClean="0"/>
          </a:p>
          <a:p>
            <a:r>
              <a:rPr lang="en-GB" dirty="0"/>
              <a:t>f</a:t>
            </a:r>
            <a:r>
              <a:rPr lang="en-GB" dirty="0" smtClean="0"/>
              <a:t>or x in range(10,50):</a:t>
            </a:r>
          </a:p>
          <a:p>
            <a:pPr lvl="1"/>
            <a:r>
              <a:rPr lang="en-GB" dirty="0" smtClean="0"/>
              <a:t>Print(x)</a:t>
            </a:r>
          </a:p>
          <a:p>
            <a:pPr lvl="1"/>
            <a:r>
              <a:rPr lang="en-GB" dirty="0" smtClean="0">
                <a:sym typeface="Wingdings" panose="05000000000000000000" pitchFamily="2" charset="2"/>
              </a:rPr>
              <a:t> it will print from 10 to 49</a:t>
            </a:r>
          </a:p>
          <a:p>
            <a:pPr lvl="1"/>
            <a:endParaRPr lang="en-GB" dirty="0"/>
          </a:p>
        </p:txBody>
      </p:sp>
      <p:sp>
        <p:nvSpPr>
          <p:cNvPr id="4" name="TextBox 3"/>
          <p:cNvSpPr txBox="1"/>
          <p:nvPr/>
        </p:nvSpPr>
        <p:spPr>
          <a:xfrm>
            <a:off x="1451579" y="1233377"/>
            <a:ext cx="2482468" cy="369332"/>
          </a:xfrm>
          <a:prstGeom prst="rect">
            <a:avLst/>
          </a:prstGeom>
          <a:noFill/>
        </p:spPr>
        <p:txBody>
          <a:bodyPr wrap="square" rtlCol="0">
            <a:spAutoFit/>
          </a:bodyPr>
          <a:lstStyle/>
          <a:p>
            <a:r>
              <a:rPr lang="en-GB" dirty="0"/>
              <a:t>r</a:t>
            </a:r>
            <a:r>
              <a:rPr lang="en-GB" dirty="0" smtClean="0"/>
              <a:t>ange…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16" y="2274778"/>
            <a:ext cx="2876951" cy="2095792"/>
          </a:xfrm>
          <a:prstGeom prst="rect">
            <a:avLst/>
          </a:prstGeom>
        </p:spPr>
      </p:pic>
    </p:spTree>
    <p:extLst>
      <p:ext uri="{BB962C8B-B14F-4D97-AF65-F5344CB8AC3E}">
        <p14:creationId xmlns:p14="http://schemas.microsoft.com/office/powerpoint/2010/main" val="12039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Write a program to create a list and find the sum of each element of list?</a:t>
            </a:r>
          </a:p>
          <a:p>
            <a:r>
              <a:rPr lang="en-GB" dirty="0" smtClean="0"/>
              <a:t>Write a program to create a list and display the each element of list?</a:t>
            </a:r>
          </a:p>
          <a:p>
            <a:r>
              <a:rPr lang="en-GB" dirty="0" smtClean="0"/>
              <a:t>Write a function to display the sum of element of list?</a:t>
            </a:r>
          </a:p>
          <a:p>
            <a:r>
              <a:rPr lang="en-GB" dirty="0" smtClean="0"/>
              <a:t>Write a program to print area of rectangle 3 times by taking user input?</a:t>
            </a:r>
          </a:p>
          <a:p>
            <a:pPr marL="0" indent="0">
              <a:buNone/>
            </a:pPr>
            <a:endParaRPr lang="en-GB" dirty="0" smtClean="0"/>
          </a:p>
          <a:p>
            <a:endParaRPr lang="en-GB" dirty="0"/>
          </a:p>
        </p:txBody>
      </p:sp>
      <p:sp>
        <p:nvSpPr>
          <p:cNvPr id="4" name="TextBox 3"/>
          <p:cNvSpPr txBox="1"/>
          <p:nvPr/>
        </p:nvSpPr>
        <p:spPr>
          <a:xfrm>
            <a:off x="1451578" y="1212112"/>
            <a:ext cx="2163491" cy="369332"/>
          </a:xfrm>
          <a:prstGeom prst="rect">
            <a:avLst/>
          </a:prstGeom>
          <a:noFill/>
        </p:spPr>
        <p:txBody>
          <a:bodyPr wrap="square" rtlCol="0">
            <a:spAutoFit/>
          </a:bodyPr>
          <a:lstStyle/>
          <a:p>
            <a:r>
              <a:rPr lang="en-GB" dirty="0" smtClean="0"/>
              <a:t>Task:</a:t>
            </a:r>
            <a:endParaRPr lang="en-GB" dirty="0"/>
          </a:p>
        </p:txBody>
      </p:sp>
    </p:spTree>
    <p:extLst>
      <p:ext uri="{BB962C8B-B14F-4D97-AF65-F5344CB8AC3E}">
        <p14:creationId xmlns:p14="http://schemas.microsoft.com/office/powerpoint/2010/main" val="17532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else keyword in a for loop specifies a block of code to be executed when the loop is finished:</a:t>
            </a:r>
          </a:p>
          <a:p>
            <a:endParaRPr lang="en-GB" dirty="0"/>
          </a:p>
        </p:txBody>
      </p:sp>
      <p:sp>
        <p:nvSpPr>
          <p:cNvPr id="4" name="TextBox 3"/>
          <p:cNvSpPr txBox="1"/>
          <p:nvPr/>
        </p:nvSpPr>
        <p:spPr>
          <a:xfrm>
            <a:off x="1451579" y="1318437"/>
            <a:ext cx="2929035" cy="461665"/>
          </a:xfrm>
          <a:prstGeom prst="rect">
            <a:avLst/>
          </a:prstGeom>
          <a:noFill/>
        </p:spPr>
        <p:txBody>
          <a:bodyPr wrap="square" rtlCol="0">
            <a:spAutoFit/>
          </a:bodyPr>
          <a:lstStyle/>
          <a:p>
            <a:r>
              <a:rPr lang="en-GB" sz="2400" b="1" dirty="0"/>
              <a:t>f</a:t>
            </a:r>
            <a:r>
              <a:rPr lang="en-GB" sz="2400" b="1" dirty="0" smtClean="0"/>
              <a:t>or-else :</a:t>
            </a:r>
            <a:endParaRPr lang="en-GB"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873" y="2897958"/>
            <a:ext cx="5239481" cy="16861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9353" y="3358498"/>
            <a:ext cx="1324160" cy="2343477"/>
          </a:xfrm>
          <a:prstGeom prst="rect">
            <a:avLst/>
          </a:prstGeom>
        </p:spPr>
      </p:pic>
      <p:sp>
        <p:nvSpPr>
          <p:cNvPr id="8" name="Right Arrow 7"/>
          <p:cNvSpPr/>
          <p:nvPr/>
        </p:nvSpPr>
        <p:spPr>
          <a:xfrm>
            <a:off x="7309648" y="3368203"/>
            <a:ext cx="1888465" cy="745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Tree>
    <p:extLst>
      <p:ext uri="{BB962C8B-B14F-4D97-AF65-F5344CB8AC3E}">
        <p14:creationId xmlns:p14="http://schemas.microsoft.com/office/powerpoint/2010/main" val="65738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With the break statement we can stop the loop before it has looped through all the items.</a:t>
            </a:r>
          </a:p>
          <a:p>
            <a:endParaRPr lang="en-GB" dirty="0"/>
          </a:p>
        </p:txBody>
      </p:sp>
      <p:sp>
        <p:nvSpPr>
          <p:cNvPr id="4" name="TextBox 3"/>
          <p:cNvSpPr txBox="1"/>
          <p:nvPr/>
        </p:nvSpPr>
        <p:spPr>
          <a:xfrm>
            <a:off x="1451579" y="1233377"/>
            <a:ext cx="1504272" cy="782355"/>
          </a:xfrm>
          <a:prstGeom prst="rect">
            <a:avLst/>
          </a:prstGeom>
          <a:noFill/>
        </p:spPr>
        <p:txBody>
          <a:bodyPr wrap="square" rtlCol="0">
            <a:spAutoFit/>
          </a:bodyPr>
          <a:lstStyle/>
          <a:p>
            <a:endParaRPr lang="en-GB" dirty="0"/>
          </a:p>
        </p:txBody>
      </p:sp>
      <p:sp>
        <p:nvSpPr>
          <p:cNvPr id="5" name="TextBox 4"/>
          <p:cNvSpPr txBox="1"/>
          <p:nvPr/>
        </p:nvSpPr>
        <p:spPr>
          <a:xfrm>
            <a:off x="1451579" y="1233377"/>
            <a:ext cx="4183677" cy="461665"/>
          </a:xfrm>
          <a:prstGeom prst="rect">
            <a:avLst/>
          </a:prstGeom>
          <a:noFill/>
        </p:spPr>
        <p:txBody>
          <a:bodyPr wrap="square" rtlCol="0">
            <a:spAutoFit/>
          </a:bodyPr>
          <a:lstStyle/>
          <a:p>
            <a:r>
              <a:rPr lang="en-GB" sz="2400" b="1" dirty="0" smtClean="0"/>
              <a:t>break statement(keyword)</a:t>
            </a:r>
            <a:endParaRPr lang="en-GB"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52" y="2919707"/>
            <a:ext cx="6535062" cy="212437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004" y="3527348"/>
            <a:ext cx="1238423" cy="1019317"/>
          </a:xfrm>
          <a:prstGeom prst="rect">
            <a:avLst/>
          </a:prstGeom>
        </p:spPr>
      </p:pic>
      <p:sp>
        <p:nvSpPr>
          <p:cNvPr id="8" name="Right Arrow 7"/>
          <p:cNvSpPr/>
          <p:nvPr/>
        </p:nvSpPr>
        <p:spPr>
          <a:xfrm>
            <a:off x="8279009" y="3741039"/>
            <a:ext cx="1537422" cy="639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Tree>
    <p:extLst>
      <p:ext uri="{BB962C8B-B14F-4D97-AF65-F5344CB8AC3E}">
        <p14:creationId xmlns:p14="http://schemas.microsoft.com/office/powerpoint/2010/main" val="328953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106136"/>
            <a:ext cx="5582429" cy="2333951"/>
          </a:xfrm>
        </p:spPr>
      </p:pic>
      <p:sp>
        <p:nvSpPr>
          <p:cNvPr id="4" name="TextBox 3"/>
          <p:cNvSpPr txBox="1"/>
          <p:nvPr/>
        </p:nvSpPr>
        <p:spPr>
          <a:xfrm>
            <a:off x="1451579" y="1169581"/>
            <a:ext cx="3120421" cy="369332"/>
          </a:xfrm>
          <a:prstGeom prst="rect">
            <a:avLst/>
          </a:prstGeom>
          <a:noFill/>
        </p:spPr>
        <p:txBody>
          <a:bodyPr wrap="square" rtlCol="0">
            <a:spAutoFit/>
          </a:bodyPr>
          <a:lstStyle/>
          <a:p>
            <a:r>
              <a:rPr lang="en-GB" dirty="0" smtClean="0"/>
              <a:t>Break….</a:t>
            </a:r>
            <a:endParaRPr lang="en-GB" dirty="0"/>
          </a:p>
        </p:txBody>
      </p:sp>
      <p:sp>
        <p:nvSpPr>
          <p:cNvPr id="6" name="Oval 5"/>
          <p:cNvSpPr/>
          <p:nvPr/>
        </p:nvSpPr>
        <p:spPr>
          <a:xfrm>
            <a:off x="7974419" y="2360428"/>
            <a:ext cx="3593804" cy="1679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Find Output</a:t>
            </a:r>
            <a:endParaRPr lang="en-GB" dirty="0"/>
          </a:p>
        </p:txBody>
      </p:sp>
    </p:spTree>
    <p:extLst>
      <p:ext uri="{BB962C8B-B14F-4D97-AF65-F5344CB8AC3E}">
        <p14:creationId xmlns:p14="http://schemas.microsoft.com/office/powerpoint/2010/main" val="188549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129887"/>
          </a:xfrm>
        </p:spPr>
        <p:txBody>
          <a:bodyPr/>
          <a:lstStyle/>
          <a:p>
            <a:r>
              <a:rPr lang="en-GB" dirty="0" smtClean="0"/>
              <a:t>With the continue statement we can stop the current iteration of the loop, and continue with the next:</a:t>
            </a:r>
          </a:p>
          <a:p>
            <a:endParaRPr lang="en-GB" dirty="0"/>
          </a:p>
        </p:txBody>
      </p:sp>
      <p:sp>
        <p:nvSpPr>
          <p:cNvPr id="4" name="TextBox 3"/>
          <p:cNvSpPr txBox="1"/>
          <p:nvPr/>
        </p:nvSpPr>
        <p:spPr>
          <a:xfrm>
            <a:off x="1452851" y="1297171"/>
            <a:ext cx="4800365" cy="461665"/>
          </a:xfrm>
          <a:prstGeom prst="rect">
            <a:avLst/>
          </a:prstGeom>
          <a:noFill/>
        </p:spPr>
        <p:txBody>
          <a:bodyPr wrap="square" rtlCol="0">
            <a:spAutoFit/>
          </a:bodyPr>
          <a:lstStyle/>
          <a:p>
            <a:r>
              <a:rPr lang="en-GB" sz="2400" b="1" dirty="0"/>
              <a:t>c</a:t>
            </a:r>
            <a:r>
              <a:rPr lang="en-GB" sz="2400" b="1" dirty="0" smtClean="0"/>
              <a:t>ontinue Statement(keyword):</a:t>
            </a:r>
            <a:endParaRPr lang="en-GB"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971" y="3002894"/>
            <a:ext cx="6506483" cy="20005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772" y="3474446"/>
            <a:ext cx="1190791" cy="1057423"/>
          </a:xfrm>
          <a:prstGeom prst="rect">
            <a:avLst/>
          </a:prstGeom>
        </p:spPr>
      </p:pic>
      <p:sp>
        <p:nvSpPr>
          <p:cNvPr id="7" name="Right Arrow 6"/>
          <p:cNvSpPr/>
          <p:nvPr/>
        </p:nvSpPr>
        <p:spPr>
          <a:xfrm>
            <a:off x="8243454" y="3474446"/>
            <a:ext cx="1361318" cy="714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
        <p:nvSpPr>
          <p:cNvPr id="8" name="TextBox 7"/>
          <p:cNvSpPr txBox="1"/>
          <p:nvPr/>
        </p:nvSpPr>
        <p:spPr>
          <a:xfrm>
            <a:off x="3104706" y="5401340"/>
            <a:ext cx="5741581" cy="646331"/>
          </a:xfrm>
          <a:prstGeom prst="rect">
            <a:avLst/>
          </a:prstGeom>
          <a:noFill/>
        </p:spPr>
        <p:txBody>
          <a:bodyPr wrap="square" rtlCol="0">
            <a:spAutoFit/>
          </a:bodyPr>
          <a:lstStyle/>
          <a:p>
            <a:r>
              <a:rPr lang="en-GB" dirty="0" smtClean="0"/>
              <a:t>It will not print banana because the continue statement forwards the flow towards the loop after it is executed</a:t>
            </a:r>
            <a:endParaRPr lang="en-GB" dirty="0"/>
          </a:p>
        </p:txBody>
      </p:sp>
    </p:spTree>
    <p:extLst>
      <p:ext uri="{BB962C8B-B14F-4D97-AF65-F5344CB8AC3E}">
        <p14:creationId xmlns:p14="http://schemas.microsoft.com/office/powerpoint/2010/main" val="258288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4129887"/>
          </a:xfrm>
        </p:spPr>
        <p:txBody>
          <a:bodyPr>
            <a:normAutofit/>
          </a:bodyPr>
          <a:lstStyle/>
          <a:p>
            <a:r>
              <a:rPr lang="en-GB" dirty="0" smtClean="0"/>
              <a:t>Structure within a structure is known as nested loop</a:t>
            </a:r>
          </a:p>
          <a:p>
            <a:r>
              <a:rPr lang="en-GB" dirty="0" smtClean="0"/>
              <a:t>For example if loop inside selection statement or if statement inside a loop  or loop inside loop is known as nested loop.</a:t>
            </a:r>
          </a:p>
          <a:p>
            <a:r>
              <a:rPr lang="en-GB" dirty="0"/>
              <a:t> </a:t>
            </a:r>
            <a:r>
              <a:rPr lang="en-GB" dirty="0" smtClean="0"/>
              <a:t>for x in range(5):</a:t>
            </a:r>
            <a:endParaRPr lang="en-GB" dirty="0"/>
          </a:p>
          <a:p>
            <a:pPr lvl="1"/>
            <a:r>
              <a:rPr lang="en-GB" dirty="0" smtClean="0"/>
              <a:t>If statement</a:t>
            </a:r>
          </a:p>
          <a:p>
            <a:r>
              <a:rPr lang="en-GB" dirty="0" smtClean="0"/>
              <a:t>If statement</a:t>
            </a:r>
          </a:p>
          <a:p>
            <a:pPr lvl="1"/>
            <a:r>
              <a:rPr lang="en-GB" dirty="0" smtClean="0"/>
              <a:t>For x in range(5)</a:t>
            </a:r>
          </a:p>
          <a:p>
            <a:r>
              <a:rPr lang="en-GB" dirty="0" smtClean="0"/>
              <a:t>For x in range(4):</a:t>
            </a:r>
          </a:p>
          <a:p>
            <a:pPr lvl="1"/>
            <a:r>
              <a:rPr lang="en-GB" dirty="0" smtClean="0"/>
              <a:t>For x in range(5)</a:t>
            </a:r>
          </a:p>
        </p:txBody>
      </p:sp>
      <p:sp>
        <p:nvSpPr>
          <p:cNvPr id="4" name="TextBox 3"/>
          <p:cNvSpPr txBox="1"/>
          <p:nvPr/>
        </p:nvSpPr>
        <p:spPr>
          <a:xfrm>
            <a:off x="1451579" y="1318437"/>
            <a:ext cx="3439398" cy="461665"/>
          </a:xfrm>
          <a:prstGeom prst="rect">
            <a:avLst/>
          </a:prstGeom>
          <a:noFill/>
        </p:spPr>
        <p:txBody>
          <a:bodyPr wrap="square" rtlCol="0">
            <a:spAutoFit/>
          </a:bodyPr>
          <a:lstStyle/>
          <a:p>
            <a:r>
              <a:rPr lang="en-GB" sz="2400" b="1" dirty="0" smtClean="0"/>
              <a:t>Nested loop :</a:t>
            </a:r>
            <a:endParaRPr lang="en-GB" sz="2400" b="1" dirty="0"/>
          </a:p>
        </p:txBody>
      </p:sp>
    </p:spTree>
    <p:extLst>
      <p:ext uri="{BB962C8B-B14F-4D97-AF65-F5344CB8AC3E}">
        <p14:creationId xmlns:p14="http://schemas.microsoft.com/office/powerpoint/2010/main" val="318199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programming language allows to use one loop inside another loop. Following section shows few examples to illustrate the concept</a:t>
            </a:r>
            <a:r>
              <a:rPr lang="en-US" dirty="0" smtClean="0"/>
              <a:t>.</a:t>
            </a:r>
          </a:p>
          <a:p>
            <a:r>
              <a:rPr lang="en-US" dirty="0" smtClean="0"/>
              <a:t>A nested loop is a loop that </a:t>
            </a:r>
            <a:r>
              <a:rPr lang="en-US" dirty="0" err="1" smtClean="0"/>
              <a:t>occours</a:t>
            </a:r>
            <a:r>
              <a:rPr lang="en-US" dirty="0" smtClean="0"/>
              <a:t> within another loop, structurally similar to nested if statements. These are constructed like so:</a:t>
            </a:r>
          </a:p>
          <a:p>
            <a:endParaRPr lang="en-US" dirty="0" smtClean="0"/>
          </a:p>
          <a:p>
            <a:endParaRPr lang="en-GB" dirty="0"/>
          </a:p>
        </p:txBody>
      </p:sp>
      <p:sp>
        <p:nvSpPr>
          <p:cNvPr id="4" name="TextBox 3"/>
          <p:cNvSpPr txBox="1"/>
          <p:nvPr/>
        </p:nvSpPr>
        <p:spPr>
          <a:xfrm>
            <a:off x="1451579" y="1360967"/>
            <a:ext cx="3184216" cy="461665"/>
          </a:xfrm>
          <a:prstGeom prst="rect">
            <a:avLst/>
          </a:prstGeom>
          <a:noFill/>
        </p:spPr>
        <p:txBody>
          <a:bodyPr wrap="square" rtlCol="0">
            <a:spAutoFit/>
          </a:bodyPr>
          <a:lstStyle/>
          <a:p>
            <a:r>
              <a:rPr lang="en-GB" sz="2400" b="1" dirty="0" smtClean="0"/>
              <a:t>Nested for loop:</a:t>
            </a:r>
            <a:endParaRPr lang="en-GB"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37" y="4237449"/>
            <a:ext cx="5201376" cy="1228896"/>
          </a:xfrm>
          <a:prstGeom prst="rect">
            <a:avLst/>
          </a:prstGeom>
        </p:spPr>
      </p:pic>
    </p:spTree>
    <p:extLst>
      <p:ext uri="{BB962C8B-B14F-4D97-AF65-F5344CB8AC3E}">
        <p14:creationId xmlns:p14="http://schemas.microsoft.com/office/powerpoint/2010/main" val="112933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949639"/>
          </a:xfrm>
        </p:spPr>
        <p:txBody>
          <a:bodyPr/>
          <a:lstStyle/>
          <a:p>
            <a:r>
              <a:rPr lang="en-GB" dirty="0" smtClean="0"/>
              <a:t>The program first encounter the outer loop, executing its first iteration. This first iteration triggers the inner, nested loop, which then runts to completion. Then the program returns back to the top of the outer loop, completing the second iteration and again triggering the nested loop.</a:t>
            </a:r>
          </a:p>
          <a:p>
            <a:r>
              <a:rPr lang="en-GB" dirty="0" smtClean="0"/>
              <a:t>Again, the nested loop runs to completion, and the program returns back to the top of the outer loop until the sequences is complete or break or other statement disrupts the process.</a:t>
            </a:r>
          </a:p>
          <a:p>
            <a:r>
              <a:rPr lang="en-GB" dirty="0" smtClean="0"/>
              <a:t>Let’s consider one example :</a:t>
            </a:r>
          </a:p>
          <a:p>
            <a:pPr marL="0" indent="0">
              <a:buNone/>
            </a:pPr>
            <a:endParaRPr lang="en-GB" dirty="0" smtClean="0"/>
          </a:p>
          <a:p>
            <a:endParaRPr lang="en-GB" dirty="0"/>
          </a:p>
        </p:txBody>
      </p:sp>
      <p:sp>
        <p:nvSpPr>
          <p:cNvPr id="4" name="TextBox 3"/>
          <p:cNvSpPr txBox="1"/>
          <p:nvPr/>
        </p:nvSpPr>
        <p:spPr>
          <a:xfrm>
            <a:off x="1451579" y="1262742"/>
            <a:ext cx="3163964" cy="461665"/>
          </a:xfrm>
          <a:prstGeom prst="rect">
            <a:avLst/>
          </a:prstGeom>
          <a:noFill/>
        </p:spPr>
        <p:txBody>
          <a:bodyPr wrap="square" rtlCol="0">
            <a:spAutoFit/>
          </a:bodyPr>
          <a:lstStyle/>
          <a:p>
            <a:r>
              <a:rPr lang="en-GB" sz="2400" b="1" dirty="0" smtClean="0"/>
              <a:t>Nested for-loop ….</a:t>
            </a:r>
            <a:endParaRPr lang="en-GB" sz="2400" b="1" dirty="0"/>
          </a:p>
        </p:txBody>
      </p:sp>
    </p:spTree>
    <p:extLst>
      <p:ext uri="{BB962C8B-B14F-4D97-AF65-F5344CB8AC3E}">
        <p14:creationId xmlns:p14="http://schemas.microsoft.com/office/powerpoint/2010/main" val="205772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129730"/>
            <a:ext cx="2810267" cy="1829055"/>
          </a:xfrm>
        </p:spPr>
      </p:pic>
      <p:sp>
        <p:nvSpPr>
          <p:cNvPr id="4" name="TextBox 3"/>
          <p:cNvSpPr txBox="1"/>
          <p:nvPr/>
        </p:nvSpPr>
        <p:spPr>
          <a:xfrm>
            <a:off x="1451579" y="1240971"/>
            <a:ext cx="4208992" cy="461665"/>
          </a:xfrm>
          <a:prstGeom prst="rect">
            <a:avLst/>
          </a:prstGeom>
          <a:noFill/>
        </p:spPr>
        <p:txBody>
          <a:bodyPr wrap="square" rtlCol="0">
            <a:spAutoFit/>
          </a:bodyPr>
          <a:lstStyle/>
          <a:p>
            <a:r>
              <a:rPr lang="en-GB" sz="2400" b="1" dirty="0" smtClean="0"/>
              <a:t>Example of nested for loop:</a:t>
            </a:r>
            <a:endParaRPr lang="en-GB" sz="24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60" y="2129730"/>
            <a:ext cx="4515480" cy="3581900"/>
          </a:xfrm>
          <a:prstGeom prst="rect">
            <a:avLst/>
          </a:prstGeom>
        </p:spPr>
      </p:pic>
      <p:sp>
        <p:nvSpPr>
          <p:cNvPr id="7" name="Right Arrow 6"/>
          <p:cNvSpPr/>
          <p:nvPr/>
        </p:nvSpPr>
        <p:spPr>
          <a:xfrm>
            <a:off x="4419600" y="2612571"/>
            <a:ext cx="2068286" cy="631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Tree>
    <p:extLst>
      <p:ext uri="{BB962C8B-B14F-4D97-AF65-F5344CB8AC3E}">
        <p14:creationId xmlns:p14="http://schemas.microsoft.com/office/powerpoint/2010/main" val="73075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84312"/>
            <a:ext cx="9603275" cy="4087888"/>
          </a:xfrm>
        </p:spPr>
        <p:txBody>
          <a:bodyPr>
            <a:normAutofit/>
          </a:bodyPr>
          <a:lstStyle/>
          <a:p>
            <a:r>
              <a:rPr lang="en-US" dirty="0"/>
              <a:t>The flow of the programs written in any programming language is sequential by default. Sometimes we may need to alter the flow of the program. The execution of a specific code may need to be repeated several numbers of times</a:t>
            </a:r>
            <a:r>
              <a:rPr lang="en-US" dirty="0" smtClean="0"/>
              <a:t>.</a:t>
            </a:r>
          </a:p>
          <a:p>
            <a:r>
              <a:rPr lang="en-US" dirty="0"/>
              <a:t>For this purpose, The programming languages provide various types of loops which are capable of repeating some specific code several numbers of </a:t>
            </a:r>
            <a:r>
              <a:rPr lang="en-US" dirty="0" smtClean="0"/>
              <a:t>times.</a:t>
            </a:r>
          </a:p>
          <a:p>
            <a:r>
              <a:rPr lang="en-US" dirty="0" smtClean="0"/>
              <a:t>Loop is the act of repeating a process.</a:t>
            </a:r>
          </a:p>
          <a:p>
            <a:r>
              <a:rPr lang="en-US" dirty="0" smtClean="0"/>
              <a:t>Execute a block of code from start to end.</a:t>
            </a:r>
          </a:p>
          <a:p>
            <a:r>
              <a:rPr lang="en-US" dirty="0" smtClean="0"/>
              <a:t>Depending on condition: either finish or go back to start and repeat</a:t>
            </a:r>
          </a:p>
          <a:p>
            <a:r>
              <a:rPr lang="en-US" dirty="0" smtClean="0"/>
              <a:t>Also known as iteration or looping</a:t>
            </a:r>
            <a:endParaRPr lang="en-GB" dirty="0"/>
          </a:p>
        </p:txBody>
      </p:sp>
      <p:sp>
        <p:nvSpPr>
          <p:cNvPr id="4" name="TextBox 3"/>
          <p:cNvSpPr txBox="1"/>
          <p:nvPr/>
        </p:nvSpPr>
        <p:spPr>
          <a:xfrm>
            <a:off x="1451579" y="1358537"/>
            <a:ext cx="3525370" cy="369332"/>
          </a:xfrm>
          <a:prstGeom prst="rect">
            <a:avLst/>
          </a:prstGeom>
          <a:noFill/>
        </p:spPr>
        <p:txBody>
          <a:bodyPr wrap="square" rtlCol="0">
            <a:spAutoFit/>
          </a:bodyPr>
          <a:lstStyle/>
          <a:p>
            <a:r>
              <a:rPr lang="en-GB" dirty="0" smtClean="0"/>
              <a:t>What is loop?</a:t>
            </a:r>
            <a:endParaRPr lang="en-GB" dirty="0"/>
          </a:p>
        </p:txBody>
      </p:sp>
    </p:spTree>
    <p:extLst>
      <p:ext uri="{BB962C8B-B14F-4D97-AF65-F5344CB8AC3E}">
        <p14:creationId xmlns:p14="http://schemas.microsoft.com/office/powerpoint/2010/main" val="350308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Nested for loop is mostly used in pattern printing and printing data in row and column format( tabular format)</a:t>
            </a:r>
          </a:p>
          <a:p>
            <a:endParaRPr lang="en-GB" dirty="0" smtClean="0"/>
          </a:p>
          <a:p>
            <a:endParaRPr lang="en-GB" dirty="0"/>
          </a:p>
        </p:txBody>
      </p:sp>
      <p:sp>
        <p:nvSpPr>
          <p:cNvPr id="4" name="TextBox 3"/>
          <p:cNvSpPr txBox="1"/>
          <p:nvPr/>
        </p:nvSpPr>
        <p:spPr>
          <a:xfrm>
            <a:off x="1451579" y="1262743"/>
            <a:ext cx="3708250" cy="461665"/>
          </a:xfrm>
          <a:prstGeom prst="rect">
            <a:avLst/>
          </a:prstGeom>
          <a:noFill/>
        </p:spPr>
        <p:txBody>
          <a:bodyPr wrap="square" rtlCol="0">
            <a:spAutoFit/>
          </a:bodyPr>
          <a:lstStyle/>
          <a:p>
            <a:r>
              <a:rPr lang="en-GB" sz="2400" b="1" dirty="0" smtClean="0"/>
              <a:t>Nested for loop….</a:t>
            </a:r>
            <a:endParaRPr lang="en-GB"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315" y="3277841"/>
            <a:ext cx="4667901" cy="16956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280" y="3577920"/>
            <a:ext cx="685896" cy="1095528"/>
          </a:xfrm>
          <a:prstGeom prst="rect">
            <a:avLst/>
          </a:prstGeom>
        </p:spPr>
      </p:pic>
      <p:sp>
        <p:nvSpPr>
          <p:cNvPr id="7" name="Right Arrow 6"/>
          <p:cNvSpPr/>
          <p:nvPr/>
        </p:nvSpPr>
        <p:spPr>
          <a:xfrm>
            <a:off x="6509657" y="3577920"/>
            <a:ext cx="2264229" cy="71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Tree>
    <p:extLst>
      <p:ext uri="{BB962C8B-B14F-4D97-AF65-F5344CB8AC3E}">
        <p14:creationId xmlns:p14="http://schemas.microsoft.com/office/powerpoint/2010/main" val="235814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789722"/>
            <a:ext cx="9603275" cy="4385068"/>
          </a:xfrm>
        </p:spPr>
        <p:txBody>
          <a:bodyPr/>
          <a:lstStyle/>
          <a:p>
            <a:r>
              <a:rPr lang="en-GB" dirty="0" smtClean="0"/>
              <a:t>With the while loop we can execute a set of statements as long as a condition is true</a:t>
            </a:r>
          </a:p>
          <a:p>
            <a:r>
              <a:rPr lang="en-GB" dirty="0" smtClean="0"/>
              <a:t>&lt;statement(s)&gt; represents the block to be repeatedly executed, often referred to as the body of the loop. This is denoted with indentation, just as in an if statement</a:t>
            </a:r>
          </a:p>
          <a:p>
            <a:r>
              <a:rPr lang="en-GB" dirty="0" smtClean="0"/>
              <a:t>The controlling expression, &lt;expr&gt;, typically involves one or more variables that are initialized prior to starting the loop and then modified somewhere in the loop body.</a:t>
            </a:r>
          </a:p>
          <a:p>
            <a:r>
              <a:rPr lang="en-GB" dirty="0" smtClean="0"/>
              <a:t>When a while loop is encountered, &lt;expr&gt; is first evaluated in Boolean context. If it is true, the loop body is executed. Then &lt;expr&gt; is checked again, and if still true, the body is executed again.</a:t>
            </a:r>
          </a:p>
          <a:p>
            <a:r>
              <a:rPr lang="en-GB" dirty="0" smtClean="0"/>
              <a:t>This continues until &lt;expr&gt; becomes false, at which point program execution proceeds to the first statements beyond the loop body.</a:t>
            </a:r>
            <a:endParaRPr lang="en-GB" dirty="0"/>
          </a:p>
        </p:txBody>
      </p:sp>
      <p:sp>
        <p:nvSpPr>
          <p:cNvPr id="4" name="TextBox 3"/>
          <p:cNvSpPr txBox="1"/>
          <p:nvPr/>
        </p:nvSpPr>
        <p:spPr>
          <a:xfrm>
            <a:off x="1451579" y="1328057"/>
            <a:ext cx="3512307" cy="461665"/>
          </a:xfrm>
          <a:prstGeom prst="rect">
            <a:avLst/>
          </a:prstGeom>
          <a:noFill/>
        </p:spPr>
        <p:txBody>
          <a:bodyPr wrap="square" rtlCol="0">
            <a:spAutoFit/>
          </a:bodyPr>
          <a:lstStyle/>
          <a:p>
            <a:r>
              <a:rPr lang="en-GB" sz="2400" b="1" dirty="0" smtClean="0"/>
              <a:t>While loop:</a:t>
            </a:r>
            <a:endParaRPr lang="en-GB"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758" y="818036"/>
            <a:ext cx="2857899" cy="971686"/>
          </a:xfrm>
          <a:prstGeom prst="rect">
            <a:avLst/>
          </a:prstGeom>
        </p:spPr>
      </p:pic>
    </p:spTree>
    <p:extLst>
      <p:ext uri="{BB962C8B-B14F-4D97-AF65-F5344CB8AC3E}">
        <p14:creationId xmlns:p14="http://schemas.microsoft.com/office/powerpoint/2010/main" val="239861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121" y="1992904"/>
            <a:ext cx="2553056" cy="2886478"/>
          </a:xfrm>
        </p:spPr>
      </p:pic>
      <p:sp>
        <p:nvSpPr>
          <p:cNvPr id="5" name="TextBox 4"/>
          <p:cNvSpPr txBox="1"/>
          <p:nvPr/>
        </p:nvSpPr>
        <p:spPr>
          <a:xfrm>
            <a:off x="1589314" y="1110343"/>
            <a:ext cx="2525486" cy="369332"/>
          </a:xfrm>
          <a:prstGeom prst="rect">
            <a:avLst/>
          </a:prstGeom>
          <a:noFill/>
        </p:spPr>
        <p:txBody>
          <a:bodyPr wrap="square" rtlCol="0">
            <a:spAutoFit/>
          </a:bodyPr>
          <a:lstStyle/>
          <a:p>
            <a:r>
              <a:rPr lang="en-GB" dirty="0" smtClean="0"/>
              <a:t>Example :</a:t>
            </a:r>
            <a:endParaRPr lang="en-GB" dirty="0"/>
          </a:p>
        </p:txBody>
      </p:sp>
      <p:sp>
        <p:nvSpPr>
          <p:cNvPr id="6" name="TextBox 5"/>
          <p:cNvSpPr txBox="1"/>
          <p:nvPr/>
        </p:nvSpPr>
        <p:spPr>
          <a:xfrm>
            <a:off x="5529943" y="2286000"/>
            <a:ext cx="4680857"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rgbClr val="FF0000"/>
                </a:solidFill>
              </a:rPr>
              <a:t>Note that we can use break and continue statement in while loop also.</a:t>
            </a:r>
          </a:p>
          <a:p>
            <a:pPr marL="285750" indent="-285750">
              <a:buFont typeface="Arial" panose="020B0604020202020204" pitchFamily="34" charset="0"/>
              <a:buChar char="•"/>
            </a:pPr>
            <a:endParaRPr lang="en-GB" dirty="0">
              <a:solidFill>
                <a:srgbClr val="FF0000"/>
              </a:solidFill>
            </a:endParaRPr>
          </a:p>
        </p:txBody>
      </p:sp>
    </p:spTree>
    <p:extLst>
      <p:ext uri="{BB962C8B-B14F-4D97-AF65-F5344CB8AC3E}">
        <p14:creationId xmlns:p14="http://schemas.microsoft.com/office/powerpoint/2010/main" val="207148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only one difference from the aspect of implementing is – for loop is used when the number of repetition is fixed  and while loop is used when the number repetition is not fixed. </a:t>
            </a:r>
          </a:p>
          <a:p>
            <a:r>
              <a:rPr lang="en-GB" dirty="0" smtClean="0"/>
              <a:t>Consider the example given in the lecture class</a:t>
            </a:r>
          </a:p>
          <a:p>
            <a:endParaRPr lang="en-GB" dirty="0"/>
          </a:p>
        </p:txBody>
      </p:sp>
      <p:sp>
        <p:nvSpPr>
          <p:cNvPr id="4" name="TextBox 3"/>
          <p:cNvSpPr txBox="1"/>
          <p:nvPr/>
        </p:nvSpPr>
        <p:spPr>
          <a:xfrm>
            <a:off x="1451579" y="1153886"/>
            <a:ext cx="7017507" cy="461665"/>
          </a:xfrm>
          <a:prstGeom prst="rect">
            <a:avLst/>
          </a:prstGeom>
          <a:noFill/>
        </p:spPr>
        <p:txBody>
          <a:bodyPr wrap="square" rtlCol="0">
            <a:spAutoFit/>
          </a:bodyPr>
          <a:lstStyle/>
          <a:p>
            <a:r>
              <a:rPr lang="en-GB" sz="2400" b="1" dirty="0" smtClean="0"/>
              <a:t>Difference between the for loop and while loop:</a:t>
            </a:r>
            <a:endParaRPr lang="en-GB" sz="2400" b="1" dirty="0"/>
          </a:p>
        </p:txBody>
      </p:sp>
    </p:spTree>
    <p:extLst>
      <p:ext uri="{BB962C8B-B14F-4D97-AF65-F5344CB8AC3E}">
        <p14:creationId xmlns:p14="http://schemas.microsoft.com/office/powerpoint/2010/main" val="136476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It is used to iterate over elements of a sequence ( list, tuple, string ,….etc.), it is often used when you have a piece of code which you want to repeat ‘n’ number of times.</a:t>
            </a:r>
          </a:p>
          <a:p>
            <a:r>
              <a:rPr lang="en-US" dirty="0"/>
              <a:t>There are two types of loop is available in python</a:t>
            </a:r>
          </a:p>
          <a:p>
            <a:pPr lvl="1"/>
            <a:r>
              <a:rPr lang="en-US" dirty="0"/>
              <a:t>For-loop</a:t>
            </a:r>
          </a:p>
          <a:p>
            <a:pPr lvl="1"/>
            <a:r>
              <a:rPr lang="en-US" dirty="0"/>
              <a:t>While loop</a:t>
            </a:r>
          </a:p>
          <a:p>
            <a:r>
              <a:rPr lang="en-US" dirty="0"/>
              <a:t>This is less like the</a:t>
            </a:r>
            <a:r>
              <a:rPr lang="en-US" b="1" dirty="0"/>
              <a:t> </a:t>
            </a:r>
            <a:r>
              <a:rPr lang="en-US" b="1" dirty="0">
                <a:solidFill>
                  <a:srgbClr val="FF0000"/>
                </a:solidFill>
              </a:rPr>
              <a:t>for</a:t>
            </a:r>
            <a:r>
              <a:rPr lang="en-US" dirty="0"/>
              <a:t> keyword in other programming language, and works more like an iterator method as found in other object-orientated programming languages.</a:t>
            </a:r>
          </a:p>
          <a:p>
            <a:endParaRPr lang="en-GB" dirty="0"/>
          </a:p>
        </p:txBody>
      </p:sp>
      <p:sp>
        <p:nvSpPr>
          <p:cNvPr id="4" name="TextBox 3"/>
          <p:cNvSpPr txBox="1"/>
          <p:nvPr/>
        </p:nvSpPr>
        <p:spPr>
          <a:xfrm>
            <a:off x="1332411" y="1463040"/>
            <a:ext cx="2795452" cy="369332"/>
          </a:xfrm>
          <a:prstGeom prst="rect">
            <a:avLst/>
          </a:prstGeom>
          <a:noFill/>
        </p:spPr>
        <p:txBody>
          <a:bodyPr wrap="square" rtlCol="0">
            <a:spAutoFit/>
          </a:bodyPr>
          <a:lstStyle/>
          <a:p>
            <a:r>
              <a:rPr lang="en-GB" dirty="0" smtClean="0"/>
              <a:t>Iteration….</a:t>
            </a:r>
            <a:endParaRPr lang="en-GB" dirty="0"/>
          </a:p>
        </p:txBody>
      </p:sp>
    </p:spTree>
    <p:extLst>
      <p:ext uri="{BB962C8B-B14F-4D97-AF65-F5344CB8AC3E}">
        <p14:creationId xmlns:p14="http://schemas.microsoft.com/office/powerpoint/2010/main" val="388440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917235"/>
          </a:xfrm>
        </p:spPr>
        <p:txBody>
          <a:bodyPr/>
          <a:lstStyle/>
          <a:p>
            <a:r>
              <a:rPr lang="en-GB" dirty="0" smtClean="0"/>
              <a:t>The for statement in python differs a bit from what you may be used to in C or Pascal. Rather than always iterating over an arithmetic progression of numbers(like in Pascal), or giving the user the ability to define both the iteration step and halting condition(as c ), python’s for statement iterates over the items of any sequence(a list, a string, a tuple), in the order that they appear in the sequence .</a:t>
            </a:r>
          </a:p>
          <a:p>
            <a:r>
              <a:rPr lang="en-GB" dirty="0" smtClean="0"/>
              <a:t>Point to remember is for loop is used to iterate over the sequence and also to print  block of  statement ‘n ’ number of times.</a:t>
            </a:r>
          </a:p>
          <a:p>
            <a:endParaRPr lang="en-GB" dirty="0" smtClean="0"/>
          </a:p>
          <a:p>
            <a:endParaRPr lang="en-GB" dirty="0"/>
          </a:p>
        </p:txBody>
      </p:sp>
      <p:sp>
        <p:nvSpPr>
          <p:cNvPr id="4" name="TextBox 3"/>
          <p:cNvSpPr txBox="1"/>
          <p:nvPr/>
        </p:nvSpPr>
        <p:spPr>
          <a:xfrm>
            <a:off x="1451579" y="1371600"/>
            <a:ext cx="3420867" cy="400110"/>
          </a:xfrm>
          <a:prstGeom prst="rect">
            <a:avLst/>
          </a:prstGeom>
          <a:noFill/>
        </p:spPr>
        <p:txBody>
          <a:bodyPr wrap="square" rtlCol="0">
            <a:spAutoFit/>
          </a:bodyPr>
          <a:lstStyle/>
          <a:p>
            <a:r>
              <a:rPr lang="en-GB" sz="2000" b="1" dirty="0" smtClean="0"/>
              <a:t>for loop </a:t>
            </a:r>
            <a:r>
              <a:rPr lang="en-GB" dirty="0" smtClean="0"/>
              <a:t>:</a:t>
            </a:r>
            <a:endParaRPr lang="en-GB" dirty="0"/>
          </a:p>
        </p:txBody>
      </p:sp>
    </p:spTree>
    <p:extLst>
      <p:ext uri="{BB962C8B-B14F-4D97-AF65-F5344CB8AC3E}">
        <p14:creationId xmlns:p14="http://schemas.microsoft.com/office/powerpoint/2010/main" val="155888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179" y="2183178"/>
            <a:ext cx="4563112" cy="1371791"/>
          </a:xfrm>
        </p:spPr>
      </p:pic>
      <p:sp>
        <p:nvSpPr>
          <p:cNvPr id="4" name="TextBox 3"/>
          <p:cNvSpPr txBox="1"/>
          <p:nvPr/>
        </p:nvSpPr>
        <p:spPr>
          <a:xfrm>
            <a:off x="1451579" y="1275907"/>
            <a:ext cx="3843435" cy="369332"/>
          </a:xfrm>
          <a:prstGeom prst="rect">
            <a:avLst/>
          </a:prstGeom>
          <a:noFill/>
        </p:spPr>
        <p:txBody>
          <a:bodyPr wrap="square" rtlCol="0">
            <a:spAutoFit/>
          </a:bodyPr>
          <a:lstStyle/>
          <a:p>
            <a:r>
              <a:rPr lang="en-GB" dirty="0" smtClean="0"/>
              <a:t>for loop iterating over List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300" y="4674891"/>
            <a:ext cx="4001058" cy="781159"/>
          </a:xfrm>
          <a:prstGeom prst="rect">
            <a:avLst/>
          </a:prstGeom>
        </p:spPr>
      </p:pic>
      <p:sp>
        <p:nvSpPr>
          <p:cNvPr id="7" name="Oval 6"/>
          <p:cNvSpPr/>
          <p:nvPr/>
        </p:nvSpPr>
        <p:spPr>
          <a:xfrm>
            <a:off x="2041451" y="4210493"/>
            <a:ext cx="2509284"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
        <p:nvSpPr>
          <p:cNvPr id="8" name="Right Arrow 7"/>
          <p:cNvSpPr/>
          <p:nvPr/>
        </p:nvSpPr>
        <p:spPr>
          <a:xfrm>
            <a:off x="4763386" y="4674891"/>
            <a:ext cx="1658679" cy="39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498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158348"/>
            <a:ext cx="3820058" cy="1676634"/>
          </a:xfrm>
        </p:spPr>
      </p:pic>
      <p:sp>
        <p:nvSpPr>
          <p:cNvPr id="4" name="TextBox 3"/>
          <p:cNvSpPr txBox="1"/>
          <p:nvPr/>
        </p:nvSpPr>
        <p:spPr>
          <a:xfrm>
            <a:off x="1451579" y="1318437"/>
            <a:ext cx="4204942" cy="400110"/>
          </a:xfrm>
          <a:prstGeom prst="rect">
            <a:avLst/>
          </a:prstGeom>
          <a:noFill/>
        </p:spPr>
        <p:txBody>
          <a:bodyPr wrap="square" rtlCol="0">
            <a:spAutoFit/>
          </a:bodyPr>
          <a:lstStyle/>
          <a:p>
            <a:r>
              <a:rPr lang="en-GB" sz="2000" b="1" dirty="0" smtClean="0"/>
              <a:t>For loop iterating over string </a:t>
            </a:r>
            <a:r>
              <a:rPr lang="en-GB" dirty="0" smtClean="0"/>
              <a:t>:</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784" y="4623069"/>
            <a:ext cx="3019846" cy="714475"/>
          </a:xfrm>
          <a:prstGeom prst="rect">
            <a:avLst/>
          </a:prstGeom>
        </p:spPr>
      </p:pic>
      <p:sp>
        <p:nvSpPr>
          <p:cNvPr id="7" name="Oval 6"/>
          <p:cNvSpPr/>
          <p:nvPr/>
        </p:nvSpPr>
        <p:spPr>
          <a:xfrm>
            <a:off x="1451579" y="4241344"/>
            <a:ext cx="2588793" cy="109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GB" dirty="0"/>
          </a:p>
        </p:txBody>
      </p:sp>
      <p:sp>
        <p:nvSpPr>
          <p:cNvPr id="8" name="Right Arrow 7"/>
          <p:cNvSpPr/>
          <p:nvPr/>
        </p:nvSpPr>
        <p:spPr>
          <a:xfrm>
            <a:off x="4338084" y="4598581"/>
            <a:ext cx="2147776" cy="54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890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To repeat a single statement or block of statement in python we can use for- loop </a:t>
            </a:r>
          </a:p>
          <a:p>
            <a:r>
              <a:rPr lang="en-GB" dirty="0" smtClean="0"/>
              <a:t>Before that we have to know about range()  function;</a:t>
            </a:r>
          </a:p>
          <a:p>
            <a:r>
              <a:rPr lang="en-US" dirty="0"/>
              <a:t>range() is a built-in function of python</a:t>
            </a:r>
            <a:r>
              <a:rPr lang="en-US" b="1" dirty="0" smtClean="0"/>
              <a:t>.</a:t>
            </a:r>
          </a:p>
          <a:p>
            <a:r>
              <a:rPr lang="en-US" b="1" dirty="0"/>
              <a:t>The range</a:t>
            </a:r>
            <a:r>
              <a:rPr lang="en-US" b="1" dirty="0" smtClean="0"/>
              <a:t>( )</a:t>
            </a:r>
            <a:r>
              <a:rPr lang="en-US" b="1" dirty="0"/>
              <a:t> function generates the integer numbers between the given start integer to the stop integer</a:t>
            </a:r>
            <a:r>
              <a:rPr lang="en-US" dirty="0"/>
              <a:t>, which is generally used to iterate over with for Loop</a:t>
            </a:r>
            <a:r>
              <a:rPr lang="en-US" dirty="0" smtClean="0"/>
              <a:t>.</a:t>
            </a:r>
          </a:p>
          <a:p>
            <a:r>
              <a:rPr lang="en-US" dirty="0"/>
              <a:t>Python range() accepts an integer and returns a range object, which is nothing but a sequence of integers</a:t>
            </a:r>
            <a:endParaRPr lang="en-GB" dirty="0" smtClean="0"/>
          </a:p>
        </p:txBody>
      </p:sp>
      <p:sp>
        <p:nvSpPr>
          <p:cNvPr id="5" name="TextBox 4"/>
          <p:cNvSpPr txBox="1"/>
          <p:nvPr/>
        </p:nvSpPr>
        <p:spPr>
          <a:xfrm>
            <a:off x="1451579" y="1382233"/>
            <a:ext cx="5268198" cy="400110"/>
          </a:xfrm>
          <a:prstGeom prst="rect">
            <a:avLst/>
          </a:prstGeom>
          <a:noFill/>
        </p:spPr>
        <p:txBody>
          <a:bodyPr wrap="square" rtlCol="0">
            <a:spAutoFit/>
          </a:bodyPr>
          <a:lstStyle/>
          <a:p>
            <a:r>
              <a:rPr lang="en-GB" sz="2000" b="1" dirty="0"/>
              <a:t>f</a:t>
            </a:r>
            <a:r>
              <a:rPr lang="en-GB" sz="2000" b="1" dirty="0" smtClean="0"/>
              <a:t>or loop repeating n number of times:</a:t>
            </a:r>
            <a:endParaRPr lang="en-GB" sz="2000" b="1" dirty="0"/>
          </a:p>
        </p:txBody>
      </p:sp>
    </p:spTree>
    <p:extLst>
      <p:ext uri="{BB962C8B-B14F-4D97-AF65-F5344CB8AC3E}">
        <p14:creationId xmlns:p14="http://schemas.microsoft.com/office/powerpoint/2010/main" val="282112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800" b="1" dirty="0" smtClean="0"/>
              <a:t>range( start, stop, step)</a:t>
            </a:r>
          </a:p>
          <a:p>
            <a:r>
              <a:rPr lang="en-GB" dirty="0" smtClean="0"/>
              <a:t>If we pass only one arguments in range function it will start by default from 0 and increment with 1 and generate sequence of number up to the given number less than 1.</a:t>
            </a:r>
          </a:p>
          <a:p>
            <a:r>
              <a:rPr lang="en-GB" dirty="0"/>
              <a:t> </a:t>
            </a:r>
            <a:r>
              <a:rPr lang="en-GB" dirty="0" smtClean="0"/>
              <a:t>for ex :          range (5):                0, 1, 2, 3, 4     </a:t>
            </a:r>
          </a:p>
          <a:p>
            <a:r>
              <a:rPr lang="en-GB" dirty="0" smtClean="0"/>
              <a:t>To generate specific range we have to insert two argument i.e. start and stop value</a:t>
            </a:r>
          </a:p>
          <a:p>
            <a:r>
              <a:rPr lang="en-GB" dirty="0" smtClean="0"/>
              <a:t>Ex::   range(2,6)                    2,4,5</a:t>
            </a:r>
          </a:p>
        </p:txBody>
      </p:sp>
      <p:sp>
        <p:nvSpPr>
          <p:cNvPr id="4" name="TextBox 3"/>
          <p:cNvSpPr txBox="1"/>
          <p:nvPr/>
        </p:nvSpPr>
        <p:spPr>
          <a:xfrm>
            <a:off x="1451579" y="1262817"/>
            <a:ext cx="4268737" cy="461665"/>
          </a:xfrm>
          <a:prstGeom prst="rect">
            <a:avLst/>
          </a:prstGeom>
          <a:noFill/>
        </p:spPr>
        <p:txBody>
          <a:bodyPr wrap="square" rtlCol="0">
            <a:spAutoFit/>
          </a:bodyPr>
          <a:lstStyle/>
          <a:p>
            <a:r>
              <a:rPr lang="en-GB" sz="2400" b="1" dirty="0"/>
              <a:t>r</a:t>
            </a:r>
            <a:r>
              <a:rPr lang="en-GB" sz="2400" b="1" dirty="0" smtClean="0"/>
              <a:t>ange ( ) function</a:t>
            </a:r>
            <a:r>
              <a:rPr lang="en-GB" dirty="0" smtClean="0"/>
              <a:t>:</a:t>
            </a:r>
            <a:endParaRPr lang="en-GB" dirty="0"/>
          </a:p>
        </p:txBody>
      </p:sp>
      <p:sp>
        <p:nvSpPr>
          <p:cNvPr id="5" name="Right Arrow 4"/>
          <p:cNvSpPr/>
          <p:nvPr/>
        </p:nvSpPr>
        <p:spPr>
          <a:xfrm>
            <a:off x="4465674" y="3677242"/>
            <a:ext cx="744279" cy="127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3585947" y="4572000"/>
            <a:ext cx="879727" cy="297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659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917235"/>
          </a:xfrm>
        </p:spPr>
        <p:txBody>
          <a:bodyPr/>
          <a:lstStyle/>
          <a:p>
            <a:r>
              <a:rPr lang="en-GB" dirty="0" smtClean="0"/>
              <a:t>To generate number with more than 1 increment we have to use three arguments.</a:t>
            </a:r>
          </a:p>
          <a:p>
            <a:r>
              <a:rPr lang="en-GB" dirty="0" smtClean="0"/>
              <a:t>Range(2,10,2) </a:t>
            </a:r>
            <a:r>
              <a:rPr lang="en-GB" dirty="0" smtClean="0">
                <a:sym typeface="Wingdings" panose="05000000000000000000" pitchFamily="2" charset="2"/>
              </a:rPr>
              <a:t> 2,4,6,8</a:t>
            </a:r>
          </a:p>
          <a:p>
            <a:r>
              <a:rPr lang="en-GB" dirty="0" smtClean="0">
                <a:sym typeface="Wingdings" panose="05000000000000000000" pitchFamily="2" charset="2"/>
              </a:rPr>
              <a:t>Now, by using range  we can repeat statements any number of times.</a:t>
            </a:r>
          </a:p>
          <a:p>
            <a:r>
              <a:rPr lang="en-GB" dirty="0" smtClean="0">
                <a:sym typeface="Wingdings" panose="05000000000000000000" pitchFamily="2" charset="2"/>
              </a:rPr>
              <a:t>for x in range(5)</a:t>
            </a:r>
          </a:p>
          <a:p>
            <a:pPr lvl="1"/>
            <a:r>
              <a:rPr lang="en-GB" dirty="0" smtClean="0">
                <a:sym typeface="Wingdings" panose="05000000000000000000" pitchFamily="2" charset="2"/>
              </a:rPr>
              <a:t>Print(‘</a:t>
            </a:r>
            <a:r>
              <a:rPr lang="en-GB" dirty="0" err="1" smtClean="0">
                <a:sym typeface="Wingdings" panose="05000000000000000000" pitchFamily="2" charset="2"/>
              </a:rPr>
              <a:t>softwarica</a:t>
            </a:r>
            <a:r>
              <a:rPr lang="en-GB" dirty="0" smtClean="0">
                <a:sym typeface="Wingdings" panose="05000000000000000000" pitchFamily="2" charset="2"/>
              </a:rPr>
              <a:t>’)</a:t>
            </a:r>
          </a:p>
          <a:p>
            <a:pPr lvl="1"/>
            <a:r>
              <a:rPr lang="en-GB" dirty="0" smtClean="0">
                <a:sym typeface="Wingdings" panose="05000000000000000000" pitchFamily="2" charset="2"/>
              </a:rPr>
              <a:t>It will print </a:t>
            </a:r>
            <a:r>
              <a:rPr lang="en-GB" dirty="0" err="1" smtClean="0">
                <a:sym typeface="Wingdings" panose="05000000000000000000" pitchFamily="2" charset="2"/>
              </a:rPr>
              <a:t>softwarica</a:t>
            </a:r>
            <a:r>
              <a:rPr lang="en-GB" dirty="0" smtClean="0">
                <a:sym typeface="Wingdings" panose="05000000000000000000" pitchFamily="2" charset="2"/>
              </a:rPr>
              <a:t> 5 times.</a:t>
            </a:r>
          </a:p>
          <a:p>
            <a:pPr marL="457200" lvl="1" indent="0">
              <a:buNone/>
            </a:pPr>
            <a:endParaRPr lang="en-GB" dirty="0" smtClean="0">
              <a:sym typeface="Wingdings" panose="05000000000000000000" pitchFamily="2" charset="2"/>
            </a:endParaRPr>
          </a:p>
          <a:p>
            <a:pPr lvl="1"/>
            <a:endParaRPr lang="en-GB" dirty="0" smtClean="0">
              <a:sym typeface="Wingdings" panose="05000000000000000000" pitchFamily="2" charset="2"/>
            </a:endParaRPr>
          </a:p>
        </p:txBody>
      </p:sp>
      <p:sp>
        <p:nvSpPr>
          <p:cNvPr id="4" name="TextBox 3"/>
          <p:cNvSpPr txBox="1"/>
          <p:nvPr/>
        </p:nvSpPr>
        <p:spPr>
          <a:xfrm>
            <a:off x="1451578" y="1233376"/>
            <a:ext cx="3333073" cy="369332"/>
          </a:xfrm>
          <a:prstGeom prst="rect">
            <a:avLst/>
          </a:prstGeom>
          <a:noFill/>
        </p:spPr>
        <p:txBody>
          <a:bodyPr wrap="square" rtlCol="0">
            <a:spAutoFit/>
          </a:bodyPr>
          <a:lstStyle/>
          <a:p>
            <a:r>
              <a:rPr lang="en-GB" dirty="0" smtClean="0"/>
              <a:t>Range…..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16" y="4329815"/>
            <a:ext cx="3515216" cy="1047896"/>
          </a:xfrm>
          <a:prstGeom prst="rect">
            <a:avLst/>
          </a:prstGeom>
        </p:spPr>
      </p:pic>
    </p:spTree>
    <p:extLst>
      <p:ext uri="{BB962C8B-B14F-4D97-AF65-F5344CB8AC3E}">
        <p14:creationId xmlns:p14="http://schemas.microsoft.com/office/powerpoint/2010/main" val="14350811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408</TotalTime>
  <Words>1125</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sunder khatiwada</dc:creator>
  <cp:lastModifiedBy>shyam sunder khatiwada</cp:lastModifiedBy>
  <cp:revision>28</cp:revision>
  <dcterms:created xsi:type="dcterms:W3CDTF">2019-03-31T12:37:53Z</dcterms:created>
  <dcterms:modified xsi:type="dcterms:W3CDTF">2019-04-08T10:50:32Z</dcterms:modified>
</cp:coreProperties>
</file>