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031BDD-0698-4FDE-A6EC-39D54F4B51DF}" type="datetimeFigureOut">
              <a:rPr lang="en-GB" smtClean="0"/>
              <a:t>16/03/2019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F18130-00A3-4B16-86E8-2937652B4A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188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FB93-2F89-44C8-B8A9-2E9BBB967DD0}" type="datetime1">
              <a:rPr lang="en-US" smtClean="0"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r>
              <a:rPr lang="en-US" smtClean="0"/>
              <a:t>copy_right@ shyam sunder khatiwada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ED61-DF65-437E-8916-53958FCC7F22}" type="datetime1">
              <a:rPr lang="en-US" smtClean="0"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copy_right@ shyam sunder khatiwada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4499D-17D1-4E56-B794-BD835B33D7AD}" type="datetime1">
              <a:rPr lang="en-US" smtClean="0"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copy_right@ shyam sunder khatiwada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9BC07-B539-4FCF-94C0-BFED574EC4E6}" type="datetime1">
              <a:rPr lang="en-US" smtClean="0"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copy_right@ shyam sunder khatiwada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145D-070E-47F5-8AE4-C4B82BF72186}" type="datetime1">
              <a:rPr lang="en-US" smtClean="0"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copy_right@ shyam sunder khatiwada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052C-9E2D-4051-923C-AE7E04665585}" type="datetime1">
              <a:rPr lang="en-US" smtClean="0"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copy_right@ shyam sunder khatiwada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C5EBC-4F3D-4966-A453-D262D2403272}" type="datetime1">
              <a:rPr lang="en-US" smtClean="0"/>
              <a:t>3/16/2019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copy_right@ shyam sunder khatiwada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C912B-13CC-4658-8380-5AA3DFE5A509}" type="datetime1">
              <a:rPr lang="en-US" smtClean="0"/>
              <a:t>3/16/2019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copy_right@ shyam sunder khatiwada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009BF-D26B-4774-8389-CB43CDA267ED}" type="datetime1">
              <a:rPr lang="en-US" smtClean="0"/>
              <a:t>3/16/2019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copy_right@ shyam sunder khatiwada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B27B-4807-49C7-BA5D-D8E8E8ADDD51}" type="datetime1">
              <a:rPr lang="en-US" smtClean="0"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copy_right@ shyam sunder khatiwada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C8DB76D-89A2-4C89-8635-8AB2F941DC8D}" type="datetime1">
              <a:rPr lang="en-US" smtClean="0"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 smtClean="0"/>
              <a:t>copy_right@ shyam sunder khatiwada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A9ABE-FBF9-47D9-87E2-6957E85AFCF9}" type="datetime1">
              <a:rPr lang="en-US" smtClean="0"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copy_right@ shyam sunder khatiwada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13463" y="2860766"/>
            <a:ext cx="3317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/>
              <a:t>Operator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4048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3852" y="1162594"/>
            <a:ext cx="9588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Membership Operators </a:t>
            </a:r>
            <a:r>
              <a:rPr lang="en-GB" dirty="0" smtClean="0"/>
              <a:t>: are used to check the membership of value inside a data structure. If the value is present in the data structure , then the resulting value is true otherwise false.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050" y="2163209"/>
            <a:ext cx="8278380" cy="880438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copy_right@ shyam sunder khatiwada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52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02229" y="1358537"/>
            <a:ext cx="2246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Identity Operators : 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229" y="2005737"/>
            <a:ext cx="8268854" cy="1338354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copy_right@ shyam sunder khatiwada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76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32412" y="1188720"/>
            <a:ext cx="960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Operator Precedence </a:t>
            </a:r>
            <a:r>
              <a:rPr lang="en-GB" dirty="0" smtClean="0"/>
              <a:t>:  is important to find out since it enables us to know which operator should be evaluated first.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23" y="1962375"/>
            <a:ext cx="5594111" cy="26197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736" y="1962374"/>
            <a:ext cx="5620810" cy="2619741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copy_right@ shyam sunder khatiwada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66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8515" y="1358537"/>
            <a:ext cx="9603275" cy="4689566"/>
          </a:xfrm>
        </p:spPr>
        <p:txBody>
          <a:bodyPr/>
          <a:lstStyle/>
          <a:p>
            <a:r>
              <a:rPr lang="en-GB" dirty="0" smtClean="0"/>
              <a:t>Comments: are the human readable notes in the program that are ignored by interpreter.</a:t>
            </a:r>
          </a:p>
          <a:p>
            <a:pPr lvl="1"/>
            <a:r>
              <a:rPr lang="en-GB" dirty="0" smtClean="0"/>
              <a:t>They make program much more readable, you should get into the habit of doing it.</a:t>
            </a:r>
          </a:p>
          <a:p>
            <a:pPr marL="457200" lvl="1" indent="0">
              <a:buNone/>
            </a:pPr>
            <a:r>
              <a:rPr lang="en-GB" dirty="0" smtClean="0"/>
              <a:t>Python supports two types of comment :   </a:t>
            </a:r>
          </a:p>
          <a:p>
            <a:pPr lvl="2"/>
            <a:r>
              <a:rPr lang="en-GB" sz="1800" dirty="0" smtClean="0"/>
              <a:t>Single line comment – For single line comment, user must start with # .</a:t>
            </a:r>
          </a:p>
          <a:p>
            <a:pPr lvl="3"/>
            <a:r>
              <a:rPr lang="en-GB" sz="1600" dirty="0" smtClean="0"/>
              <a:t>Example :   # This is single line comment</a:t>
            </a:r>
          </a:p>
          <a:p>
            <a:pPr marL="1371600" lvl="3" indent="0">
              <a:buNone/>
            </a:pPr>
            <a:r>
              <a:rPr lang="en-GB" sz="1600" dirty="0" smtClean="0"/>
              <a:t>                     print( ‘Hello python’)</a:t>
            </a:r>
          </a:p>
          <a:p>
            <a:pPr lvl="2"/>
            <a:r>
              <a:rPr lang="en-GB" sz="1800" dirty="0" smtClean="0"/>
              <a:t>Multi line comment – For multi line comment, user must start with triple quotes</a:t>
            </a:r>
          </a:p>
          <a:p>
            <a:pPr lvl="3"/>
            <a:r>
              <a:rPr lang="en-GB" sz="1600" dirty="0" smtClean="0"/>
              <a:t>Example : ‘’’ This is multi </a:t>
            </a:r>
          </a:p>
          <a:p>
            <a:pPr marL="1828800" lvl="4" indent="0">
              <a:buNone/>
            </a:pPr>
            <a:r>
              <a:rPr lang="en-GB" sz="1600" dirty="0"/>
              <a:t> </a:t>
            </a:r>
            <a:r>
              <a:rPr lang="en-GB" sz="1600" dirty="0" smtClean="0"/>
              <a:t>     line </a:t>
            </a:r>
          </a:p>
          <a:p>
            <a:pPr marL="1828800" lvl="4" indent="0">
              <a:buNone/>
            </a:pPr>
            <a:r>
              <a:rPr lang="en-GB" sz="1600" dirty="0"/>
              <a:t> </a:t>
            </a:r>
            <a:r>
              <a:rPr lang="en-GB" sz="1600" dirty="0" smtClean="0"/>
              <a:t>    comment  ‘’’ </a:t>
            </a:r>
            <a:endParaRPr lang="en-GB" sz="16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copy_right@ shyam sunder khatiwada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869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Boolean values are the two constant objects False and True.</a:t>
            </a:r>
          </a:p>
          <a:p>
            <a:r>
              <a:rPr lang="en-GB" dirty="0" smtClean="0"/>
              <a:t>They are used to represent truth values (other values can also be considered false and true).</a:t>
            </a:r>
          </a:p>
          <a:p>
            <a:r>
              <a:rPr lang="en-GB" dirty="0" smtClean="0"/>
              <a:t>In numeric contexts (for example, when used as the argument to an arithmetic operator), they behave like the integers o and 1, respectively.</a:t>
            </a:r>
          </a:p>
          <a:p>
            <a:r>
              <a:rPr lang="en-GB" dirty="0" smtClean="0"/>
              <a:t>The built-in function bool( ) can be used to cast any value to a Boolean, if the value can be interpreted as a truth value.</a:t>
            </a:r>
          </a:p>
          <a:p>
            <a:r>
              <a:rPr lang="en-GB" dirty="0" smtClean="0"/>
              <a:t>They are written as false and true, respectively.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451579" y="1384662"/>
            <a:ext cx="372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What are Boolean in python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copy_right@ shyam sunder khatiwada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036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For compound conditionals, we can create a truth table that lets us see which bits must evaluate as true before the compound is held to be true.</a:t>
            </a:r>
          </a:p>
          <a:p>
            <a:r>
              <a:rPr lang="en-GB" dirty="0" smtClean="0"/>
              <a:t>You should construct one of these for every compound conditionals that has more than two compounds.</a:t>
            </a:r>
          </a:p>
          <a:p>
            <a:pPr lvl="1"/>
            <a:r>
              <a:rPr lang="en-GB" dirty="0" smtClean="0"/>
              <a:t>The more compounds it has, the harder it is for humans to understand</a:t>
            </a:r>
            <a:endParaRPr lang="en-GB" dirty="0"/>
          </a:p>
          <a:p>
            <a:pPr lvl="1"/>
            <a:r>
              <a:rPr lang="en-GB" dirty="0" smtClean="0"/>
              <a:t>The basic truth tables for a two compound condition follow.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58537" y="1410789"/>
            <a:ext cx="3069772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Truth-Table :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copy_right@ shyam sunder khatiwada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4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942" y="1937504"/>
            <a:ext cx="4582164" cy="3162741"/>
          </a:xfrm>
        </p:spPr>
      </p:pic>
      <p:sp>
        <p:nvSpPr>
          <p:cNvPr id="5" name="Rectangle 4"/>
          <p:cNvSpPr/>
          <p:nvPr/>
        </p:nvSpPr>
        <p:spPr>
          <a:xfrm>
            <a:off x="1097280" y="2338253"/>
            <a:ext cx="2403565" cy="66620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Truth-table for or</a:t>
            </a:r>
            <a:endParaRPr lang="en-GB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97280" y="3918859"/>
            <a:ext cx="2403565" cy="66620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Truth-table for and</a:t>
            </a:r>
            <a:endParaRPr lang="en-GB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3840480" y="2416630"/>
            <a:ext cx="1423852" cy="5878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ight Arrow 7"/>
          <p:cNvSpPr/>
          <p:nvPr/>
        </p:nvSpPr>
        <p:spPr>
          <a:xfrm>
            <a:off x="3840480" y="3977643"/>
            <a:ext cx="1423852" cy="5878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copy_right@ shyam sunder khatiwada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38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will need a number of rows in your table equal to 2^n, where n is the number of compounds you have.</a:t>
            </a:r>
          </a:p>
          <a:p>
            <a:r>
              <a:rPr lang="en-GB" dirty="0" smtClean="0"/>
              <a:t>Fill the table with all the various combinations of true and false..</a:t>
            </a:r>
          </a:p>
          <a:p>
            <a:r>
              <a:rPr lang="en-GB" dirty="0" smtClean="0"/>
              <a:t>Fill the table with all the various combinations of true and false.</a:t>
            </a:r>
          </a:p>
          <a:p>
            <a:r>
              <a:rPr lang="en-GB" dirty="0" smtClean="0"/>
              <a:t>Use this to work out the answer to each of the possible sets of data.</a:t>
            </a:r>
          </a:p>
          <a:p>
            <a:r>
              <a:rPr lang="en-GB" dirty="0" smtClean="0"/>
              <a:t>You can then use this table when evaluating Compound conditionals.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451579" y="1358537"/>
            <a:ext cx="353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Truth Table construction</a:t>
            </a:r>
            <a:r>
              <a:rPr lang="en-GB" dirty="0" smtClean="0"/>
              <a:t>: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copy_right@ shyam sunder khatiwada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855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14805"/>
          </a:xfrm>
        </p:spPr>
        <p:txBody>
          <a:bodyPr>
            <a:normAutofit/>
          </a:bodyPr>
          <a:lstStyle/>
          <a:p>
            <a:r>
              <a:rPr lang="en-GB" dirty="0" smtClean="0"/>
              <a:t>Make sure you cover all possibilities.</a:t>
            </a:r>
          </a:p>
          <a:p>
            <a:r>
              <a:rPr lang="en-GB" dirty="0" smtClean="0"/>
              <a:t>There is an easy way to get all of the possible combinations of true and false.</a:t>
            </a:r>
          </a:p>
          <a:p>
            <a:r>
              <a:rPr lang="en-GB" dirty="0" smtClean="0"/>
              <a:t>Begin with your first column.</a:t>
            </a:r>
          </a:p>
          <a:p>
            <a:r>
              <a:rPr lang="en-GB" dirty="0" smtClean="0"/>
              <a:t>Make it half  T(True) and half (false)</a:t>
            </a:r>
          </a:p>
          <a:p>
            <a:r>
              <a:rPr lang="en-GB" dirty="0" smtClean="0"/>
              <a:t>Move on to your next column</a:t>
            </a:r>
          </a:p>
          <a:p>
            <a:pPr lvl="1"/>
            <a:r>
              <a:rPr lang="en-GB" dirty="0" smtClean="0"/>
              <a:t>Divide into quarters, alternating T and F</a:t>
            </a:r>
          </a:p>
          <a:p>
            <a:r>
              <a:rPr lang="en-GB" dirty="0" smtClean="0"/>
              <a:t>Move on to the next</a:t>
            </a:r>
          </a:p>
          <a:p>
            <a:pPr lvl="1"/>
            <a:r>
              <a:rPr lang="en-GB" dirty="0" smtClean="0"/>
              <a:t>Each time, half and then alternate.</a:t>
            </a:r>
            <a:endParaRPr lang="en-GB" dirty="0"/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451579" y="1143000"/>
            <a:ext cx="444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Constructing a Truth Table :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copy_right@ shyam sunder khatiwada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680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312416"/>
              </p:ext>
            </p:extLst>
          </p:nvPr>
        </p:nvGraphicFramePr>
        <p:xfrm>
          <a:off x="1875246" y="1986763"/>
          <a:ext cx="812799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3742271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6521856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93583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760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323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319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058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97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216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36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184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147139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541417" y="1240971"/>
            <a:ext cx="3500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If there are three  compounds :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copy_right@ shyam sunder khatiwada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390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operator?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2203571"/>
          </a:xfrm>
        </p:spPr>
        <p:txBody>
          <a:bodyPr/>
          <a:lstStyle/>
          <a:p>
            <a:r>
              <a:rPr lang="en-GB" dirty="0" smtClean="0"/>
              <a:t>Operator is the symbol which is used to manipulate the values of operands.</a:t>
            </a:r>
          </a:p>
          <a:p>
            <a:r>
              <a:rPr lang="en-GB" dirty="0" smtClean="0"/>
              <a:t>Operand- It is the quantity or object on which operation is performed.</a:t>
            </a:r>
          </a:p>
          <a:p>
            <a:r>
              <a:rPr lang="en-GB" dirty="0" smtClean="0"/>
              <a:t>Consider the expression 2+3=5. Here 2 and 3 is operand and the + is operator.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copy_right@ shyam sunder khatiwada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743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673957"/>
              </p:ext>
            </p:extLst>
          </p:nvPr>
        </p:nvGraphicFramePr>
        <p:xfrm>
          <a:off x="1917700" y="2091266"/>
          <a:ext cx="812799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99887311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3811834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209997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3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315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316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803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43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677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207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387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260464"/>
                  </a:ext>
                </a:extLst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copy_right@ shyam sunder khatiwada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592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604007"/>
              </p:ext>
            </p:extLst>
          </p:nvPr>
        </p:nvGraphicFramePr>
        <p:xfrm>
          <a:off x="1026160" y="1947575"/>
          <a:ext cx="812799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8037760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0058774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80046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836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803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445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489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950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214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835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903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65521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763882"/>
              </p:ext>
            </p:extLst>
          </p:nvPr>
        </p:nvGraphicFramePr>
        <p:xfrm>
          <a:off x="9313817" y="1947575"/>
          <a:ext cx="208715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7154">
                  <a:extLst>
                    <a:ext uri="{9D8B030D-6E8A-4147-A177-3AD203B41FA5}">
                      <a16:colId xmlns:a16="http://schemas.microsoft.com/office/drawing/2014/main" val="36961608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Compound condition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124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Results…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421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..........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830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…….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869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…….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935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……..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016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……..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71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……..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531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……..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412414"/>
                  </a:ext>
                </a:extLst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copy_right@ shyam sunder khatiwada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8173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05008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Stop computing when they know the answer</a:t>
            </a:r>
          </a:p>
          <a:p>
            <a:r>
              <a:rPr lang="en-GB" dirty="0" smtClean="0"/>
              <a:t>A=2 , b=3</a:t>
            </a:r>
          </a:p>
          <a:p>
            <a:r>
              <a:rPr lang="en-GB" dirty="0" smtClean="0"/>
              <a:t>(A&lt;B) or (B&lt;A) -</a:t>
            </a:r>
            <a:r>
              <a:rPr lang="en-GB" dirty="0" smtClean="0">
                <a:sym typeface="Wingdings" panose="05000000000000000000" pitchFamily="2" charset="2"/>
              </a:rPr>
              <a:t> True or ……  -- true</a:t>
            </a:r>
          </a:p>
          <a:p>
            <a:r>
              <a:rPr lang="en-GB" dirty="0" smtClean="0"/>
              <a:t>Go to python terminal and type :</a:t>
            </a:r>
          </a:p>
          <a:p>
            <a:r>
              <a:rPr lang="en-GB" dirty="0" smtClean="0"/>
              <a:t>&gt;&gt;&gt; True or (1/0)</a:t>
            </a:r>
          </a:p>
          <a:p>
            <a:r>
              <a:rPr lang="en-GB" dirty="0" smtClean="0"/>
              <a:t>It gives </a:t>
            </a:r>
            <a:r>
              <a:rPr lang="en-GB" dirty="0" smtClean="0">
                <a:sym typeface="Wingdings" panose="05000000000000000000" pitchFamily="2" charset="2"/>
              </a:rPr>
              <a:t> True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&gt;&gt;&gt; </a:t>
            </a:r>
            <a:r>
              <a:rPr lang="en-GB" dirty="0">
                <a:sym typeface="Wingdings" panose="05000000000000000000" pitchFamily="2" charset="2"/>
              </a:rPr>
              <a:t>F</a:t>
            </a:r>
            <a:r>
              <a:rPr lang="en-GB" dirty="0" smtClean="0">
                <a:sym typeface="Wingdings" panose="05000000000000000000" pitchFamily="2" charset="2"/>
              </a:rPr>
              <a:t>alse and g     where g is </a:t>
            </a:r>
            <a:r>
              <a:rPr lang="en-GB" dirty="0" err="1" smtClean="0">
                <a:sym typeface="Wingdings" panose="05000000000000000000" pitchFamily="2" charset="2"/>
              </a:rPr>
              <a:t>unassigned_variable</a:t>
            </a:r>
            <a:endParaRPr lang="en-GB" dirty="0" smtClean="0">
              <a:sym typeface="Wingdings" panose="05000000000000000000" pitchFamily="2" charset="2"/>
            </a:endParaRPr>
          </a:p>
          <a:p>
            <a:r>
              <a:rPr lang="en-GB" dirty="0" smtClean="0">
                <a:sym typeface="Wingdings" panose="05000000000000000000" pitchFamily="2" charset="2"/>
              </a:rPr>
              <a:t>It gives - False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451579" y="1358537"/>
            <a:ext cx="4426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Short – Circuit Operators</a:t>
            </a:r>
            <a:r>
              <a:rPr lang="en-GB" dirty="0" smtClean="0"/>
              <a:t>: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copy_right@ shyam sunder khatiwada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94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Truth table for A and (B or C)</a:t>
            </a:r>
          </a:p>
          <a:p>
            <a:r>
              <a:rPr lang="en-GB" dirty="0" smtClean="0"/>
              <a:t>Truth table for (A and B) or C</a:t>
            </a:r>
          </a:p>
          <a:p>
            <a:r>
              <a:rPr lang="en-GB" dirty="0" smtClean="0"/>
              <a:t>Truth table for (A and B)</a:t>
            </a:r>
          </a:p>
          <a:p>
            <a:r>
              <a:rPr lang="en-GB" dirty="0" smtClean="0"/>
              <a:t>Truth table for (A or B)</a:t>
            </a:r>
          </a:p>
          <a:p>
            <a:r>
              <a:rPr lang="en-GB" dirty="0" smtClean="0"/>
              <a:t>Truth table for (A or B) and C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451579" y="1394460"/>
            <a:ext cx="3211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Work out :</a:t>
            </a:r>
            <a:endParaRPr lang="en-GB" b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copy_right@ shyam sunder khatiwada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125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280160"/>
            <a:ext cx="9603275" cy="4062549"/>
          </a:xfrm>
        </p:spPr>
        <p:txBody>
          <a:bodyPr/>
          <a:lstStyle/>
          <a:p>
            <a:r>
              <a:rPr lang="en-GB" b="1" dirty="0" smtClean="0"/>
              <a:t>Types of operator :</a:t>
            </a:r>
          </a:p>
          <a:p>
            <a:r>
              <a:rPr lang="en-GB" dirty="0" smtClean="0"/>
              <a:t>Python language supports the following types of operators :</a:t>
            </a:r>
          </a:p>
          <a:p>
            <a:pPr lvl="1"/>
            <a:r>
              <a:rPr lang="en-GB" dirty="0" smtClean="0"/>
              <a:t>Arithmetic operators</a:t>
            </a:r>
          </a:p>
          <a:p>
            <a:pPr lvl="1"/>
            <a:r>
              <a:rPr lang="en-GB" dirty="0" smtClean="0"/>
              <a:t>Comparison operators</a:t>
            </a:r>
          </a:p>
          <a:p>
            <a:pPr lvl="1"/>
            <a:r>
              <a:rPr lang="en-GB" dirty="0" smtClean="0"/>
              <a:t>Assignment operators</a:t>
            </a:r>
          </a:p>
          <a:p>
            <a:pPr lvl="1"/>
            <a:r>
              <a:rPr lang="en-GB" dirty="0" smtClean="0"/>
              <a:t>Logical operators</a:t>
            </a:r>
          </a:p>
          <a:p>
            <a:pPr lvl="1"/>
            <a:r>
              <a:rPr lang="en-GB" dirty="0" smtClean="0"/>
              <a:t>Bitwise operators</a:t>
            </a:r>
          </a:p>
          <a:p>
            <a:pPr lvl="1"/>
            <a:r>
              <a:rPr lang="en-GB" dirty="0" smtClean="0"/>
              <a:t>Membership operators</a:t>
            </a:r>
          </a:p>
          <a:p>
            <a:pPr lvl="1"/>
            <a:r>
              <a:rPr lang="en-GB" dirty="0" smtClean="0"/>
              <a:t>Identity operators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marL="0" indent="0">
              <a:buNone/>
            </a:pPr>
            <a:endParaRPr lang="en-GB" b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copy_right@ shyam sunder khatiwada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47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306286"/>
            <a:ext cx="9603275" cy="2638697"/>
          </a:xfrm>
        </p:spPr>
        <p:txBody>
          <a:bodyPr/>
          <a:lstStyle/>
          <a:p>
            <a:r>
              <a:rPr lang="en-GB" dirty="0" smtClean="0"/>
              <a:t>Arithmetic operators</a:t>
            </a:r>
          </a:p>
          <a:p>
            <a:r>
              <a:rPr lang="en-GB" dirty="0" smtClean="0"/>
              <a:t>Arithmetic operators are used to perform arithmetic operations between two operands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It includes addition (+), subtraction(-),multiplication(*), divide(/), modulus division/remainder(%), floor division(//), exponent(**)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copy_right@ shyam sunder khatiwada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7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323401"/>
            <a:ext cx="9603275" cy="4985959"/>
          </a:xfrm>
        </p:spPr>
        <p:txBody>
          <a:bodyPr/>
          <a:lstStyle/>
          <a:p>
            <a:r>
              <a:rPr lang="en-GB" dirty="0" smtClean="0"/>
              <a:t>Consider the following table for detailed explanation for arithmetic operators :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531" y="1850241"/>
            <a:ext cx="8345065" cy="4315427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copy_right@ shyam sunder khatiwada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29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735" y="2011681"/>
            <a:ext cx="8268854" cy="4010296"/>
          </a:xfrm>
        </p:spPr>
      </p:pic>
      <p:sp>
        <p:nvSpPr>
          <p:cNvPr id="4" name="TextBox 3"/>
          <p:cNvSpPr txBox="1"/>
          <p:nvPr/>
        </p:nvSpPr>
        <p:spPr>
          <a:xfrm>
            <a:off x="1410789" y="966651"/>
            <a:ext cx="9353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Comparison operator  </a:t>
            </a:r>
            <a:r>
              <a:rPr lang="en-GB" dirty="0" smtClean="0"/>
              <a:t>: are used to comparing the values of two operands and return Boolean(true / false ) value accordingly.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copy_right@ shyam sunder khatiwada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95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51579" y="1071154"/>
            <a:ext cx="948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Assignment operators </a:t>
            </a:r>
            <a:r>
              <a:rPr lang="en-GB" dirty="0" smtClean="0"/>
              <a:t>– The assignment operators are used to assign the value of the right expression to the left operand.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168" y="1867989"/>
            <a:ext cx="8268854" cy="414092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copy_right@ shyam sunder khatiwada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7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45474" y="1371600"/>
            <a:ext cx="9496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Bitwise operator </a:t>
            </a:r>
            <a:r>
              <a:rPr lang="en-GB" dirty="0" smtClean="0"/>
              <a:t>– Perform bit by bit operation on the values of two operands.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263" y="2002710"/>
            <a:ext cx="8306959" cy="19030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661" y="3905793"/>
            <a:ext cx="2048161" cy="21624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81263" y="4362994"/>
            <a:ext cx="138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Example :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copy_right@ shyam sunder khatiwada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89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72210" y="1175657"/>
            <a:ext cx="9562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Logical Operators </a:t>
            </a:r>
            <a:r>
              <a:rPr lang="en-GB" dirty="0" smtClean="0"/>
              <a:t>:  are used primarily in the expression evaluation to make decision.  It results Boolean value(true / false)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046" y="2116183"/>
            <a:ext cx="8287907" cy="210826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copy_right@ shyam sunder khatiwada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54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309</TotalTime>
  <Words>979</Words>
  <Application>Microsoft Office PowerPoint</Application>
  <PresentationFormat>Widescreen</PresentationFormat>
  <Paragraphs>170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Gill Sans MT</vt:lpstr>
      <vt:lpstr>Wingdings</vt:lpstr>
      <vt:lpstr>Gallery</vt:lpstr>
      <vt:lpstr>PowerPoint Presentation</vt:lpstr>
      <vt:lpstr>What is operator?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shyam sunder khatiwada</dc:creator>
  <cp:lastModifiedBy>shyam sunder khatiwada</cp:lastModifiedBy>
  <cp:revision>25</cp:revision>
  <dcterms:created xsi:type="dcterms:W3CDTF">2019-03-13T10:11:39Z</dcterms:created>
  <dcterms:modified xsi:type="dcterms:W3CDTF">2019-03-16T14:13:38Z</dcterms:modified>
</cp:coreProperties>
</file>