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3276"/>
  </p:normalViewPr>
  <p:slideViewPr>
    <p:cSldViewPr>
      <p:cViewPr varScale="1">
        <p:scale>
          <a:sx n="120" d="100"/>
          <a:sy n="120" d="100"/>
        </p:scale>
        <p:origin x="65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4059B-6D27-8B46-BE64-91E7A670CCE7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9D4B7-BEDF-7D4E-90FE-786CADF3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41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9D4B7-BEDF-7D4E-90FE-786CADF356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C1B4-E6F9-9048-A972-5E4BA07B6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39308-361C-9B48-9433-42635E22C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364E3-E3FE-344C-AD42-8429DC3C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40"/>
              <a:t>CC4002NA </a:t>
            </a:r>
            <a:r>
              <a:rPr lang="en-AU" spc="-245"/>
              <a:t>INFORMATION</a:t>
            </a:r>
            <a:r>
              <a:rPr lang="en-AU" spc="-45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DD416-D6C1-B24F-A9AB-83602CD4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16 </a:t>
            </a:r>
            <a:r>
              <a:rPr lang="en-AU" spc="-50"/>
              <a:t>April</a:t>
            </a:r>
            <a:r>
              <a:rPr lang="en-AU" spc="-204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224B6-5641-C84A-8ED0-3F9AA340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396394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EE2A-5547-5E44-8C66-26DCB3A5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7B424-884B-874B-9A4F-FADBA82A5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64887-4BAC-7844-B752-B283FD13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40"/>
              <a:t>CC4002NA </a:t>
            </a:r>
            <a:r>
              <a:rPr lang="en-AU" spc="-245"/>
              <a:t>INFORMATION</a:t>
            </a:r>
            <a:r>
              <a:rPr lang="en-AU" spc="-45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3CB2C-8D3A-5947-B482-431049DC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16 </a:t>
            </a:r>
            <a:r>
              <a:rPr lang="en-AU" spc="-50"/>
              <a:t>April</a:t>
            </a:r>
            <a:r>
              <a:rPr lang="en-AU" spc="-204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06DFC-88D1-F446-BB7A-BF403B18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138113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94983-3030-AB4A-B2D7-C2714A095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ADB5D-E461-8346-999F-95AC8408C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D051-B6DB-C549-81CC-DF160639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40"/>
              <a:t>CC4002NA </a:t>
            </a:r>
            <a:r>
              <a:rPr lang="en-AU" spc="-245"/>
              <a:t>INFORMATION</a:t>
            </a:r>
            <a:r>
              <a:rPr lang="en-AU" spc="-45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3770-57BC-1F45-9B08-9E3BDF24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16 </a:t>
            </a:r>
            <a:r>
              <a:rPr lang="en-AU" spc="-50"/>
              <a:t>April</a:t>
            </a:r>
            <a:r>
              <a:rPr lang="en-AU" spc="-204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5F506-FA09-E041-97A1-A5DD5AA1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3804505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28180" y="1200149"/>
            <a:ext cx="4436109" cy="3439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475"/>
              </a:lnSpc>
            </a:pPr>
            <a:r>
              <a:rPr spc="-125" dirty="0"/>
              <a:t>16 </a:t>
            </a:r>
            <a:r>
              <a:rPr spc="-50" dirty="0"/>
              <a:t>April</a:t>
            </a:r>
            <a:r>
              <a:rPr spc="-204" dirty="0"/>
              <a:t> </a:t>
            </a:r>
            <a:r>
              <a:rPr spc="-130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470"/>
              </a:lnSpc>
            </a:pPr>
            <a:r>
              <a:rPr spc="-240" dirty="0"/>
              <a:t>CC4002NA </a:t>
            </a:r>
            <a:r>
              <a:rPr spc="-245" dirty="0"/>
              <a:t>INFORMATION</a:t>
            </a:r>
            <a:r>
              <a:rPr spc="-45" dirty="0"/>
              <a:t> </a:t>
            </a:r>
            <a:r>
              <a:rPr spc="-400" dirty="0"/>
              <a:t>SYSTEMS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470"/>
              </a:lnSpc>
            </a:pPr>
            <a:fld id="{81D60167-4931-47E6-BA6A-407CBD079E47}" type="slidenum">
              <a:rPr spc="-130" dirty="0"/>
              <a:t>‹#›</a:t>
            </a:fld>
            <a:endParaRPr spc="-130" dirty="0"/>
          </a:p>
        </p:txBody>
      </p:sp>
    </p:spTree>
    <p:extLst>
      <p:ext uri="{BB962C8B-B14F-4D97-AF65-F5344CB8AC3E}">
        <p14:creationId xmlns:p14="http://schemas.microsoft.com/office/powerpoint/2010/main" val="205710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2E3C-930C-444B-82C2-8C90AF76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1671-3726-EA46-982F-06D6879CA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94C80-873E-8745-9F6C-43402E04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40"/>
              <a:t>CC4002NA </a:t>
            </a:r>
            <a:r>
              <a:rPr lang="en-AU" spc="-245"/>
              <a:t>INFORMATION</a:t>
            </a:r>
            <a:r>
              <a:rPr lang="en-AU" spc="-45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E097-C19A-B846-A792-EB41D9C1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16 </a:t>
            </a:r>
            <a:r>
              <a:rPr lang="en-AU" spc="-50"/>
              <a:t>April</a:t>
            </a:r>
            <a:r>
              <a:rPr lang="en-AU" spc="-204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9A2E2-FBAF-C24A-B7CD-A4247862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412715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EC00-0420-9249-955A-640BEAFD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D9E9B-DC0A-D14D-B727-32F7538AA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FCFA6-6FF4-F84D-AA00-0F003A4E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40"/>
              <a:t>CC4002NA </a:t>
            </a:r>
            <a:r>
              <a:rPr lang="en-AU" spc="-245"/>
              <a:t>INFORMATION</a:t>
            </a:r>
            <a:r>
              <a:rPr lang="en-AU" spc="-45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BDEDB-2D11-C441-9715-9BB69BB4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16 </a:t>
            </a:r>
            <a:r>
              <a:rPr lang="en-AU" spc="-50"/>
              <a:t>April</a:t>
            </a:r>
            <a:r>
              <a:rPr lang="en-AU" spc="-204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C55F0-8178-9D43-AA81-FB5B1EED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65558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48A7-2C43-5C41-AE2B-9FE30D3B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86FB8-1FDB-4B44-AB36-D3535E044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153F1-80C1-1E46-9DFE-206798282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A9CBF-A74F-5348-8D4D-42B91E8E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40"/>
              <a:t>CC4002NA </a:t>
            </a:r>
            <a:r>
              <a:rPr lang="en-AU" spc="-245"/>
              <a:t>INFORMATION</a:t>
            </a:r>
            <a:r>
              <a:rPr lang="en-AU" spc="-45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876A4-09AC-D94B-B3B1-657390AA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16 </a:t>
            </a:r>
            <a:r>
              <a:rPr lang="en-AU" spc="-50"/>
              <a:t>April</a:t>
            </a:r>
            <a:r>
              <a:rPr lang="en-AU" spc="-204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5F3F6-FA2F-394A-AE77-4AEA1356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163065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D1CD-B325-4442-BA13-74664A76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0263-9A24-5B42-A3D0-44FC5A901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E058B-52BF-8A44-9DC9-E039880DB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9656E-5540-404F-A78A-8BF32DD6F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B1457-225A-0741-8EC1-3E742F5A4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30E5B-3827-5545-A60B-AFCEC34E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40"/>
              <a:t>CC4002NA </a:t>
            </a:r>
            <a:r>
              <a:rPr lang="en-AU" spc="-245"/>
              <a:t>INFORMATION</a:t>
            </a:r>
            <a:r>
              <a:rPr lang="en-AU" spc="-45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8F668-39B6-924E-BF48-BF474F72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16 </a:t>
            </a:r>
            <a:r>
              <a:rPr lang="en-AU" spc="-50"/>
              <a:t>April</a:t>
            </a:r>
            <a:r>
              <a:rPr lang="en-AU" spc="-204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AA35D-553C-184E-85FA-D44E2B5A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153575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5EAE-C069-F749-9DB9-4257A55B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A2E23-AF31-DA41-9E99-E62D4AF8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40"/>
              <a:t>CC4002NA </a:t>
            </a:r>
            <a:r>
              <a:rPr lang="en-AU" spc="-245"/>
              <a:t>INFORMATION</a:t>
            </a:r>
            <a:r>
              <a:rPr lang="en-AU" spc="-45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E4D30-3464-374A-AB72-3D8A13C1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16 </a:t>
            </a:r>
            <a:r>
              <a:rPr lang="en-AU" spc="-50"/>
              <a:t>April</a:t>
            </a:r>
            <a:r>
              <a:rPr lang="en-AU" spc="-204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364AD-60D0-794E-BB22-D6620DC5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305111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45E51-52DC-8345-A274-04C916FB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40"/>
              <a:t>CC4002NA </a:t>
            </a:r>
            <a:r>
              <a:rPr lang="en-AU" spc="-245"/>
              <a:t>INFORMATION</a:t>
            </a:r>
            <a:r>
              <a:rPr lang="en-AU" spc="-45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84081-5E5B-114F-B94E-02FEEAFE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16 </a:t>
            </a:r>
            <a:r>
              <a:rPr lang="en-AU" spc="-50"/>
              <a:t>April</a:t>
            </a:r>
            <a:r>
              <a:rPr lang="en-AU" spc="-204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49E93-E16D-1C40-8C3C-44CF7336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282418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E796-094F-DC47-BA1E-CADB2923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16D47-F3AD-6D44-AD14-A47C99913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749E4-7025-BD47-BFBB-3FEB7BB61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3CCFA-A6D3-0F47-B61E-DC185C08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40"/>
              <a:t>CC4002NA </a:t>
            </a:r>
            <a:r>
              <a:rPr lang="en-AU" spc="-245"/>
              <a:t>INFORMATION</a:t>
            </a:r>
            <a:r>
              <a:rPr lang="en-AU" spc="-45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7F4BD-3F40-E348-B46C-797DE357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16 </a:t>
            </a:r>
            <a:r>
              <a:rPr lang="en-AU" spc="-50"/>
              <a:t>April</a:t>
            </a:r>
            <a:r>
              <a:rPr lang="en-AU" spc="-204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294C0-A128-D44A-92C8-4F61D898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356986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A93B-E4E6-AC43-AD2E-925F70B0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E71E3-F064-6C48-AB0A-5FA484E2B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BF96A-3D76-474A-9734-C019583FC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C3288-3681-EF43-89AE-008BE1AB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40"/>
              <a:t>CC4002NA </a:t>
            </a:r>
            <a:r>
              <a:rPr lang="en-AU" spc="-245"/>
              <a:t>INFORMATION</a:t>
            </a:r>
            <a:r>
              <a:rPr lang="en-AU" spc="-45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7D5B3-1A21-A24B-9045-92701D7E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16 </a:t>
            </a:r>
            <a:r>
              <a:rPr lang="en-AU" spc="-50"/>
              <a:t>April</a:t>
            </a:r>
            <a:r>
              <a:rPr lang="en-AU" spc="-204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999B6-11E4-BC49-88A1-1FF84EC8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16328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62B803-51F9-8E45-9141-F45A3C29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D5F55-24B6-FB43-BBA7-8753BCA82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E57C0-6480-4E4B-A3D4-73DBE2A16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2470"/>
              </a:lnSpc>
            </a:pPr>
            <a:r>
              <a:rPr lang="en-AU" spc="-240"/>
              <a:t>CC4002NA </a:t>
            </a:r>
            <a:r>
              <a:rPr lang="en-AU" spc="-245"/>
              <a:t>INFORMATION</a:t>
            </a:r>
            <a:r>
              <a:rPr lang="en-AU" spc="-45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FDBFC-5479-AB4F-A5F1-7D8E05B04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2475"/>
              </a:lnSpc>
            </a:pPr>
            <a:r>
              <a:rPr lang="en-AU" spc="-125"/>
              <a:t>16 </a:t>
            </a:r>
            <a:r>
              <a:rPr lang="en-AU" spc="-50"/>
              <a:t>April</a:t>
            </a:r>
            <a:r>
              <a:rPr lang="en-AU" spc="-204"/>
              <a:t> </a:t>
            </a:r>
            <a:r>
              <a:rPr lang="en-AU" spc="-130"/>
              <a:t>2018</a:t>
            </a:r>
            <a:endParaRPr lang="en-AU" spc="-1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34DF8-4821-2440-A22D-944AB990F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283736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" y="6334315"/>
            <a:ext cx="12192000" cy="523875"/>
            <a:chOff x="14" y="6334315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3175" y="6400800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82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188825" y="457200"/>
                  </a:lnTo>
                  <a:lnTo>
                    <a:pt x="12188825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" y="633431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825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12188825" y="64008"/>
                  </a:lnTo>
                  <a:lnTo>
                    <a:pt x="12188825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655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07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12088" y="1178646"/>
            <a:ext cx="10553065" cy="282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325"/>
              </a:lnSpc>
              <a:spcBef>
                <a:spcPts val="100"/>
              </a:spcBef>
            </a:pPr>
            <a:r>
              <a:rPr sz="6600" spc="-430" dirty="0">
                <a:solidFill>
                  <a:srgbClr val="252525"/>
                </a:solidFill>
              </a:rPr>
              <a:t>Lecture</a:t>
            </a:r>
            <a:r>
              <a:rPr sz="6600" spc="-630" dirty="0">
                <a:solidFill>
                  <a:srgbClr val="252525"/>
                </a:solidFill>
              </a:rPr>
              <a:t> </a:t>
            </a:r>
            <a:r>
              <a:rPr sz="6600" spc="-430" dirty="0">
                <a:solidFill>
                  <a:srgbClr val="252525"/>
                </a:solidFill>
              </a:rPr>
              <a:t>9:</a:t>
            </a:r>
            <a:endParaRPr sz="6600" dirty="0"/>
          </a:p>
          <a:p>
            <a:pPr algn="ctr">
              <a:lnSpc>
                <a:spcPts val="7325"/>
              </a:lnSpc>
            </a:pPr>
            <a:r>
              <a:rPr sz="6600" spc="-465" dirty="0">
                <a:solidFill>
                  <a:srgbClr val="252525"/>
                </a:solidFill>
              </a:rPr>
              <a:t>Object </a:t>
            </a:r>
            <a:r>
              <a:rPr sz="6600" spc="-360" dirty="0">
                <a:solidFill>
                  <a:srgbClr val="252525"/>
                </a:solidFill>
              </a:rPr>
              <a:t>Oriented </a:t>
            </a:r>
            <a:r>
              <a:rPr sz="6600" spc="-340" dirty="0">
                <a:solidFill>
                  <a:srgbClr val="252525"/>
                </a:solidFill>
              </a:rPr>
              <a:t>Programming</a:t>
            </a:r>
            <a:r>
              <a:rPr sz="6600" spc="-1085" dirty="0">
                <a:solidFill>
                  <a:srgbClr val="252525"/>
                </a:solidFill>
              </a:rPr>
              <a:t> </a:t>
            </a:r>
            <a:r>
              <a:rPr lang="en-AU" sz="6600" spc="-254" dirty="0">
                <a:solidFill>
                  <a:srgbClr val="252525"/>
                </a:solidFill>
              </a:rPr>
              <a:t> Continued</a:t>
            </a:r>
            <a:endParaRPr sz="6600" dirty="0"/>
          </a:p>
        </p:txBody>
      </p:sp>
      <p:sp>
        <p:nvSpPr>
          <p:cNvPr id="8" name="object 8"/>
          <p:cNvSpPr txBox="1"/>
          <p:nvPr/>
        </p:nvSpPr>
        <p:spPr>
          <a:xfrm>
            <a:off x="10924285" y="6478015"/>
            <a:ext cx="2374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1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2ACBD-817D-DD4D-A2ED-7E0C23E95779}"/>
              </a:ext>
            </a:extLst>
          </p:cNvPr>
          <p:cNvSpPr txBox="1"/>
          <p:nvPr/>
        </p:nvSpPr>
        <p:spPr>
          <a:xfrm>
            <a:off x="8495414" y="5284381"/>
            <a:ext cx="166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Subash Acharya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48933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0" dirty="0"/>
              <a:t>Inheritance</a:t>
            </a:r>
            <a:r>
              <a:rPr sz="4800" spc="-515" dirty="0"/>
              <a:t> </a:t>
            </a:r>
            <a:r>
              <a:rPr sz="4800" spc="-340" dirty="0"/>
              <a:t>example</a:t>
            </a:r>
            <a:endParaRPr sz="480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pc="-125" dirty="0"/>
              <a:t>16 </a:t>
            </a:r>
            <a:r>
              <a:rPr spc="-50" dirty="0"/>
              <a:t>April</a:t>
            </a:r>
            <a:r>
              <a:rPr spc="-204" dirty="0"/>
              <a:t> </a:t>
            </a:r>
            <a:r>
              <a:rPr spc="-130" dirty="0"/>
              <a:t>2018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0"/>
              </a:lnSpc>
            </a:pPr>
            <a:r>
              <a:rPr spc="-240" dirty="0"/>
              <a:t>CC4002NA </a:t>
            </a:r>
            <a:r>
              <a:rPr spc="-245" dirty="0"/>
              <a:t>INFORMATION</a:t>
            </a:r>
            <a:r>
              <a:rPr spc="-45" dirty="0"/>
              <a:t> </a:t>
            </a:r>
            <a:r>
              <a:rPr spc="-400" dirty="0"/>
              <a:t>SYSTEMS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spc="-130" dirty="0"/>
              <a:t>10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245465" y="1125728"/>
            <a:ext cx="515620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class Person():</a:t>
            </a:r>
            <a:endParaRPr sz="1600" dirty="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def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init</a:t>
            </a:r>
            <a:r>
              <a:rPr sz="1600" u="sng" spc="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(self,name,address,phone):</a:t>
            </a:r>
            <a:endParaRPr sz="1600" dirty="0">
              <a:latin typeface="Courier New"/>
              <a:cs typeface="Courier New"/>
            </a:endParaRPr>
          </a:p>
          <a:p>
            <a:pPr marL="989330" marR="147256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self.name = </a:t>
            </a:r>
            <a:r>
              <a:rPr sz="1600" spc="-10" dirty="0">
                <a:latin typeface="Courier New"/>
                <a:cs typeface="Courier New"/>
              </a:rPr>
              <a:t>name  </a:t>
            </a:r>
            <a:r>
              <a:rPr sz="1600" spc="-5" dirty="0">
                <a:latin typeface="Courier New"/>
                <a:cs typeface="Courier New"/>
              </a:rPr>
              <a:t>self.address = address  self.phone =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phone</a:t>
            </a:r>
            <a:endParaRPr sz="1600" dirty="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def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introduce(self):</a:t>
            </a:r>
            <a:endParaRPr sz="1600" dirty="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return "Hi my name is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"+self.name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5229" y="1633854"/>
            <a:ext cx="503110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p = Person("James","KTM",123)  print(p.name) #James  print(p.introduce()) #Hi my name is</a:t>
            </a:r>
            <a:r>
              <a:rPr sz="1600" spc="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James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5229" y="3127629"/>
            <a:ext cx="490918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t = Teacher("John","NYC",121,"Python")  print(t.name,t.subject) #John Python  print(t.introduce()) #Hi my name is</a:t>
            </a:r>
            <a:r>
              <a:rPr sz="1600" spc="5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John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0352" y="4676394"/>
            <a:ext cx="49104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s =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Student("Sara","PKR",212,"CS101")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print(s.name,s.group) #Sara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CS101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print(s.introduce()) #Hi my </a:t>
            </a:r>
            <a:r>
              <a:rPr sz="1600" dirty="0">
                <a:latin typeface="Courier New"/>
                <a:cs typeface="Courier New"/>
              </a:rPr>
              <a:t>name </a:t>
            </a:r>
            <a:r>
              <a:rPr sz="1600" spc="-5" dirty="0">
                <a:latin typeface="Courier New"/>
                <a:cs typeface="Courier New"/>
              </a:rPr>
              <a:t>is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Sara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96050" y="876300"/>
            <a:ext cx="28575" cy="4953000"/>
          </a:xfrm>
          <a:custGeom>
            <a:avLst/>
            <a:gdLst/>
            <a:ahLst/>
            <a:cxnLst/>
            <a:rect l="l" t="t" r="r" b="b"/>
            <a:pathLst>
              <a:path w="28575" h="4953000">
                <a:moveTo>
                  <a:pt x="0" y="0"/>
                </a:moveTo>
                <a:lnTo>
                  <a:pt x="28575" y="495300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86825" y="4076687"/>
            <a:ext cx="2819400" cy="308418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i="1" spc="-95" dirty="0">
                <a:latin typeface="Trebuchet MS"/>
                <a:cs typeface="Trebuchet MS"/>
              </a:rPr>
              <a:t>calling </a:t>
            </a:r>
            <a:r>
              <a:rPr sz="1800" i="1" spc="-100" dirty="0">
                <a:latin typeface="Trebuchet MS"/>
                <a:cs typeface="Trebuchet MS"/>
              </a:rPr>
              <a:t>parent </a:t>
            </a:r>
            <a:r>
              <a:rPr sz="1800" i="1" spc="-70" dirty="0">
                <a:latin typeface="Trebuchet MS"/>
                <a:cs typeface="Trebuchet MS"/>
              </a:rPr>
              <a:t>class</a:t>
            </a:r>
            <a:r>
              <a:rPr sz="1800" i="1" spc="-204" dirty="0">
                <a:latin typeface="Trebuchet MS"/>
                <a:cs typeface="Trebuchet MS"/>
              </a:rPr>
              <a:t> </a:t>
            </a:r>
            <a:r>
              <a:rPr sz="1800" i="1" spc="-95" dirty="0">
                <a:latin typeface="Trebuchet MS"/>
                <a:cs typeface="Trebuchet MS"/>
              </a:rPr>
              <a:t>method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36153" y="3930269"/>
            <a:ext cx="551180" cy="340995"/>
          </a:xfrm>
          <a:custGeom>
            <a:avLst/>
            <a:gdLst/>
            <a:ahLst/>
            <a:cxnLst/>
            <a:rect l="l" t="t" r="r" b="b"/>
            <a:pathLst>
              <a:path w="551179" h="340995">
                <a:moveTo>
                  <a:pt x="55372" y="37900"/>
                </a:moveTo>
                <a:lnTo>
                  <a:pt x="45847" y="54228"/>
                </a:lnTo>
                <a:lnTo>
                  <a:pt x="45847" y="336295"/>
                </a:lnTo>
                <a:lnTo>
                  <a:pt x="50165" y="340613"/>
                </a:lnTo>
                <a:lnTo>
                  <a:pt x="550672" y="340613"/>
                </a:lnTo>
                <a:lnTo>
                  <a:pt x="550672" y="331088"/>
                </a:lnTo>
                <a:lnTo>
                  <a:pt x="64897" y="331088"/>
                </a:lnTo>
                <a:lnTo>
                  <a:pt x="55372" y="321563"/>
                </a:lnTo>
                <a:lnTo>
                  <a:pt x="64897" y="321563"/>
                </a:lnTo>
                <a:lnTo>
                  <a:pt x="64897" y="54228"/>
                </a:lnTo>
                <a:lnTo>
                  <a:pt x="55372" y="37900"/>
                </a:lnTo>
                <a:close/>
              </a:path>
              <a:path w="551179" h="340995">
                <a:moveTo>
                  <a:pt x="64897" y="321563"/>
                </a:moveTo>
                <a:lnTo>
                  <a:pt x="55372" y="321563"/>
                </a:lnTo>
                <a:lnTo>
                  <a:pt x="64897" y="331088"/>
                </a:lnTo>
                <a:lnTo>
                  <a:pt x="64897" y="321563"/>
                </a:lnTo>
                <a:close/>
              </a:path>
              <a:path w="551179" h="340995">
                <a:moveTo>
                  <a:pt x="550672" y="321563"/>
                </a:moveTo>
                <a:lnTo>
                  <a:pt x="64897" y="321563"/>
                </a:lnTo>
                <a:lnTo>
                  <a:pt x="64897" y="331088"/>
                </a:lnTo>
                <a:lnTo>
                  <a:pt x="550672" y="331088"/>
                </a:lnTo>
                <a:lnTo>
                  <a:pt x="550672" y="321563"/>
                </a:lnTo>
                <a:close/>
              </a:path>
              <a:path w="551179" h="340995">
                <a:moveTo>
                  <a:pt x="55372" y="0"/>
                </a:moveTo>
                <a:lnTo>
                  <a:pt x="0" y="94868"/>
                </a:lnTo>
                <a:lnTo>
                  <a:pt x="1524" y="100710"/>
                </a:lnTo>
                <a:lnTo>
                  <a:pt x="10668" y="106044"/>
                </a:lnTo>
                <a:lnTo>
                  <a:pt x="16510" y="104520"/>
                </a:lnTo>
                <a:lnTo>
                  <a:pt x="45847" y="54228"/>
                </a:lnTo>
                <a:lnTo>
                  <a:pt x="45847" y="18922"/>
                </a:lnTo>
                <a:lnTo>
                  <a:pt x="66416" y="18922"/>
                </a:lnTo>
                <a:lnTo>
                  <a:pt x="55372" y="0"/>
                </a:lnTo>
                <a:close/>
              </a:path>
              <a:path w="551179" h="340995">
                <a:moveTo>
                  <a:pt x="66416" y="18922"/>
                </a:moveTo>
                <a:lnTo>
                  <a:pt x="64897" y="18922"/>
                </a:lnTo>
                <a:lnTo>
                  <a:pt x="64897" y="54228"/>
                </a:lnTo>
                <a:lnTo>
                  <a:pt x="94233" y="104520"/>
                </a:lnTo>
                <a:lnTo>
                  <a:pt x="100075" y="106044"/>
                </a:lnTo>
                <a:lnTo>
                  <a:pt x="109220" y="100710"/>
                </a:lnTo>
                <a:lnTo>
                  <a:pt x="110744" y="94868"/>
                </a:lnTo>
                <a:lnTo>
                  <a:pt x="66416" y="18922"/>
                </a:lnTo>
                <a:close/>
              </a:path>
              <a:path w="551179" h="340995">
                <a:moveTo>
                  <a:pt x="64897" y="18922"/>
                </a:moveTo>
                <a:lnTo>
                  <a:pt x="45847" y="18922"/>
                </a:lnTo>
                <a:lnTo>
                  <a:pt x="45847" y="54228"/>
                </a:lnTo>
                <a:lnTo>
                  <a:pt x="55372" y="37900"/>
                </a:lnTo>
                <a:lnTo>
                  <a:pt x="47117" y="23748"/>
                </a:lnTo>
                <a:lnTo>
                  <a:pt x="64897" y="23748"/>
                </a:lnTo>
                <a:lnTo>
                  <a:pt x="64897" y="18922"/>
                </a:lnTo>
                <a:close/>
              </a:path>
              <a:path w="551179" h="340995">
                <a:moveTo>
                  <a:pt x="64897" y="23748"/>
                </a:moveTo>
                <a:lnTo>
                  <a:pt x="63626" y="23748"/>
                </a:lnTo>
                <a:lnTo>
                  <a:pt x="55372" y="37900"/>
                </a:lnTo>
                <a:lnTo>
                  <a:pt x="64897" y="54228"/>
                </a:lnTo>
                <a:lnTo>
                  <a:pt x="64897" y="23748"/>
                </a:lnTo>
                <a:close/>
              </a:path>
              <a:path w="551179" h="340995">
                <a:moveTo>
                  <a:pt x="63626" y="23748"/>
                </a:moveTo>
                <a:lnTo>
                  <a:pt x="47117" y="23748"/>
                </a:lnTo>
                <a:lnTo>
                  <a:pt x="55372" y="37900"/>
                </a:lnTo>
                <a:lnTo>
                  <a:pt x="63626" y="237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86825" y="5654166"/>
            <a:ext cx="2819400" cy="308418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i="1" spc="-95" dirty="0">
                <a:latin typeface="Trebuchet MS"/>
                <a:cs typeface="Trebuchet MS"/>
              </a:rPr>
              <a:t>calling </a:t>
            </a:r>
            <a:r>
              <a:rPr sz="1800" i="1" spc="-100" dirty="0">
                <a:latin typeface="Trebuchet MS"/>
                <a:cs typeface="Trebuchet MS"/>
              </a:rPr>
              <a:t>parent </a:t>
            </a:r>
            <a:r>
              <a:rPr sz="1800" i="1" spc="-70" dirty="0">
                <a:latin typeface="Trebuchet MS"/>
                <a:cs typeface="Trebuchet MS"/>
              </a:rPr>
              <a:t>class</a:t>
            </a:r>
            <a:r>
              <a:rPr sz="1800" i="1" spc="-204" dirty="0">
                <a:latin typeface="Trebuchet MS"/>
                <a:cs typeface="Trebuchet MS"/>
              </a:rPr>
              <a:t> </a:t>
            </a:r>
            <a:r>
              <a:rPr sz="1800" i="1" spc="-95" dirty="0">
                <a:latin typeface="Trebuchet MS"/>
                <a:cs typeface="Trebuchet MS"/>
              </a:rPr>
              <a:t>method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31454" y="5459603"/>
            <a:ext cx="555625" cy="389255"/>
          </a:xfrm>
          <a:custGeom>
            <a:avLst/>
            <a:gdLst/>
            <a:ahLst/>
            <a:cxnLst/>
            <a:rect l="l" t="t" r="r" b="b"/>
            <a:pathLst>
              <a:path w="555625" h="389254">
                <a:moveTo>
                  <a:pt x="55308" y="37791"/>
                </a:moveTo>
                <a:lnTo>
                  <a:pt x="45847" y="54011"/>
                </a:lnTo>
                <a:lnTo>
                  <a:pt x="45847" y="384479"/>
                </a:lnTo>
                <a:lnTo>
                  <a:pt x="50038" y="388747"/>
                </a:lnTo>
                <a:lnTo>
                  <a:pt x="555371" y="388747"/>
                </a:lnTo>
                <a:lnTo>
                  <a:pt x="555371" y="379222"/>
                </a:lnTo>
                <a:lnTo>
                  <a:pt x="64897" y="379222"/>
                </a:lnTo>
                <a:lnTo>
                  <a:pt x="55372" y="369697"/>
                </a:lnTo>
                <a:lnTo>
                  <a:pt x="64897" y="369697"/>
                </a:lnTo>
                <a:lnTo>
                  <a:pt x="64770" y="54011"/>
                </a:lnTo>
                <a:lnTo>
                  <a:pt x="55308" y="37791"/>
                </a:lnTo>
                <a:close/>
              </a:path>
              <a:path w="555625" h="389254">
                <a:moveTo>
                  <a:pt x="64897" y="369697"/>
                </a:moveTo>
                <a:lnTo>
                  <a:pt x="55372" y="369697"/>
                </a:lnTo>
                <a:lnTo>
                  <a:pt x="64897" y="379222"/>
                </a:lnTo>
                <a:lnTo>
                  <a:pt x="64897" y="369697"/>
                </a:lnTo>
                <a:close/>
              </a:path>
              <a:path w="555625" h="389254">
                <a:moveTo>
                  <a:pt x="555371" y="369697"/>
                </a:moveTo>
                <a:lnTo>
                  <a:pt x="64897" y="369697"/>
                </a:lnTo>
                <a:lnTo>
                  <a:pt x="64897" y="379222"/>
                </a:lnTo>
                <a:lnTo>
                  <a:pt x="555371" y="379222"/>
                </a:lnTo>
                <a:lnTo>
                  <a:pt x="555371" y="369697"/>
                </a:lnTo>
                <a:close/>
              </a:path>
              <a:path w="555625" h="389254">
                <a:moveTo>
                  <a:pt x="55372" y="0"/>
                </a:move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5918"/>
                </a:lnTo>
                <a:lnTo>
                  <a:pt x="16382" y="104394"/>
                </a:lnTo>
                <a:lnTo>
                  <a:pt x="19050" y="99949"/>
                </a:lnTo>
                <a:lnTo>
                  <a:pt x="45720" y="54228"/>
                </a:lnTo>
                <a:lnTo>
                  <a:pt x="45847" y="18923"/>
                </a:lnTo>
                <a:lnTo>
                  <a:pt x="66391" y="18923"/>
                </a:lnTo>
                <a:lnTo>
                  <a:pt x="55372" y="0"/>
                </a:lnTo>
                <a:close/>
              </a:path>
              <a:path w="555625" h="389254">
                <a:moveTo>
                  <a:pt x="66391" y="18923"/>
                </a:moveTo>
                <a:lnTo>
                  <a:pt x="64897" y="18923"/>
                </a:lnTo>
                <a:lnTo>
                  <a:pt x="64897" y="54228"/>
                </a:lnTo>
                <a:lnTo>
                  <a:pt x="91567" y="99949"/>
                </a:lnTo>
                <a:lnTo>
                  <a:pt x="94234" y="104394"/>
                </a:lnTo>
                <a:lnTo>
                  <a:pt x="100075" y="105918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lnTo>
                  <a:pt x="66391" y="18923"/>
                </a:lnTo>
                <a:close/>
              </a:path>
              <a:path w="555625" h="389254">
                <a:moveTo>
                  <a:pt x="64897" y="23749"/>
                </a:moveTo>
                <a:lnTo>
                  <a:pt x="63500" y="23749"/>
                </a:lnTo>
                <a:lnTo>
                  <a:pt x="55308" y="37791"/>
                </a:lnTo>
                <a:lnTo>
                  <a:pt x="64897" y="54228"/>
                </a:lnTo>
                <a:lnTo>
                  <a:pt x="64897" y="23749"/>
                </a:lnTo>
                <a:close/>
              </a:path>
              <a:path w="555625" h="389254">
                <a:moveTo>
                  <a:pt x="64897" y="18923"/>
                </a:moveTo>
                <a:lnTo>
                  <a:pt x="45847" y="18923"/>
                </a:lnTo>
                <a:lnTo>
                  <a:pt x="45847" y="54011"/>
                </a:lnTo>
                <a:lnTo>
                  <a:pt x="55308" y="37791"/>
                </a:lnTo>
                <a:lnTo>
                  <a:pt x="47117" y="23749"/>
                </a:lnTo>
                <a:lnTo>
                  <a:pt x="64897" y="23749"/>
                </a:lnTo>
                <a:lnTo>
                  <a:pt x="64897" y="18923"/>
                </a:lnTo>
                <a:close/>
              </a:path>
              <a:path w="555625" h="389254">
                <a:moveTo>
                  <a:pt x="63500" y="23749"/>
                </a:moveTo>
                <a:lnTo>
                  <a:pt x="47117" y="23749"/>
                </a:lnTo>
                <a:lnTo>
                  <a:pt x="55308" y="37791"/>
                </a:lnTo>
                <a:lnTo>
                  <a:pt x="63500" y="237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28923" y="2983471"/>
            <a:ext cx="2681605" cy="30841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4"/>
              </a:spcBef>
            </a:pPr>
            <a:r>
              <a:rPr sz="1800" i="1" spc="-110" dirty="0">
                <a:latin typeface="Trebuchet MS"/>
                <a:cs typeface="Trebuchet MS"/>
              </a:rPr>
              <a:t>inherits from </a:t>
            </a:r>
            <a:r>
              <a:rPr sz="1800" i="1" spc="-80" dirty="0">
                <a:latin typeface="Trebuchet MS"/>
                <a:cs typeface="Trebuchet MS"/>
              </a:rPr>
              <a:t>Person</a:t>
            </a:r>
            <a:r>
              <a:rPr sz="1800" i="1" spc="-195" dirty="0">
                <a:latin typeface="Trebuchet MS"/>
                <a:cs typeface="Trebuchet MS"/>
              </a:rPr>
              <a:t> </a:t>
            </a:r>
            <a:r>
              <a:rPr sz="1800" i="1" spc="-85" dirty="0">
                <a:latin typeface="Trebuchet MS"/>
                <a:cs typeface="Trebuchet MS"/>
              </a:rPr>
              <a:t>Class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92604" y="3158617"/>
            <a:ext cx="1036319" cy="194310"/>
          </a:xfrm>
          <a:custGeom>
            <a:avLst/>
            <a:gdLst/>
            <a:ahLst/>
            <a:cxnLst/>
            <a:rect l="l" t="t" r="r" b="b"/>
            <a:pathLst>
              <a:path w="1036320" h="194310">
                <a:moveTo>
                  <a:pt x="10540" y="88265"/>
                </a:moveTo>
                <a:lnTo>
                  <a:pt x="6095" y="90932"/>
                </a:lnTo>
                <a:lnTo>
                  <a:pt x="1523" y="93599"/>
                </a:lnTo>
                <a:lnTo>
                  <a:pt x="0" y="99441"/>
                </a:lnTo>
                <a:lnTo>
                  <a:pt x="2666" y="103886"/>
                </a:lnTo>
                <a:lnTo>
                  <a:pt x="55371" y="194183"/>
                </a:lnTo>
                <a:lnTo>
                  <a:pt x="66390" y="175260"/>
                </a:lnTo>
                <a:lnTo>
                  <a:pt x="45846" y="175260"/>
                </a:lnTo>
                <a:lnTo>
                  <a:pt x="45719" y="140080"/>
                </a:lnTo>
                <a:lnTo>
                  <a:pt x="16382" y="89788"/>
                </a:lnTo>
                <a:lnTo>
                  <a:pt x="10540" y="88265"/>
                </a:lnTo>
                <a:close/>
              </a:path>
              <a:path w="1036320" h="194310">
                <a:moveTo>
                  <a:pt x="45846" y="140298"/>
                </a:moveTo>
                <a:lnTo>
                  <a:pt x="45846" y="175260"/>
                </a:lnTo>
                <a:lnTo>
                  <a:pt x="64896" y="175260"/>
                </a:lnTo>
                <a:lnTo>
                  <a:pt x="64896" y="170561"/>
                </a:lnTo>
                <a:lnTo>
                  <a:pt x="47116" y="170561"/>
                </a:lnTo>
                <a:lnTo>
                  <a:pt x="55308" y="156518"/>
                </a:lnTo>
                <a:lnTo>
                  <a:pt x="45846" y="140298"/>
                </a:lnTo>
                <a:close/>
              </a:path>
              <a:path w="1036320" h="194310">
                <a:moveTo>
                  <a:pt x="100075" y="88265"/>
                </a:moveTo>
                <a:lnTo>
                  <a:pt x="94233" y="89788"/>
                </a:lnTo>
                <a:lnTo>
                  <a:pt x="64896" y="140080"/>
                </a:lnTo>
                <a:lnTo>
                  <a:pt x="64896" y="175260"/>
                </a:lnTo>
                <a:lnTo>
                  <a:pt x="66390" y="175260"/>
                </a:lnTo>
                <a:lnTo>
                  <a:pt x="107950" y="103886"/>
                </a:lnTo>
                <a:lnTo>
                  <a:pt x="110616" y="99441"/>
                </a:lnTo>
                <a:lnTo>
                  <a:pt x="109093" y="93599"/>
                </a:lnTo>
                <a:lnTo>
                  <a:pt x="104520" y="90932"/>
                </a:lnTo>
                <a:lnTo>
                  <a:pt x="100075" y="88265"/>
                </a:lnTo>
                <a:close/>
              </a:path>
              <a:path w="1036320" h="194310">
                <a:moveTo>
                  <a:pt x="55308" y="156518"/>
                </a:moveTo>
                <a:lnTo>
                  <a:pt x="47116" y="170561"/>
                </a:lnTo>
                <a:lnTo>
                  <a:pt x="63500" y="170561"/>
                </a:lnTo>
                <a:lnTo>
                  <a:pt x="55308" y="156518"/>
                </a:lnTo>
                <a:close/>
              </a:path>
              <a:path w="1036320" h="194310">
                <a:moveTo>
                  <a:pt x="64896" y="140080"/>
                </a:moveTo>
                <a:lnTo>
                  <a:pt x="55308" y="156518"/>
                </a:lnTo>
                <a:lnTo>
                  <a:pt x="63500" y="170561"/>
                </a:lnTo>
                <a:lnTo>
                  <a:pt x="64896" y="170561"/>
                </a:lnTo>
                <a:lnTo>
                  <a:pt x="64896" y="140080"/>
                </a:lnTo>
                <a:close/>
              </a:path>
              <a:path w="1036320" h="194310">
                <a:moveTo>
                  <a:pt x="1036319" y="0"/>
                </a:moveTo>
                <a:lnTo>
                  <a:pt x="50037" y="0"/>
                </a:lnTo>
                <a:lnTo>
                  <a:pt x="45846" y="4318"/>
                </a:lnTo>
                <a:lnTo>
                  <a:pt x="45846" y="140298"/>
                </a:lnTo>
                <a:lnTo>
                  <a:pt x="55308" y="156518"/>
                </a:lnTo>
                <a:lnTo>
                  <a:pt x="64769" y="140298"/>
                </a:lnTo>
                <a:lnTo>
                  <a:pt x="64896" y="19050"/>
                </a:lnTo>
                <a:lnTo>
                  <a:pt x="55371" y="19050"/>
                </a:lnTo>
                <a:lnTo>
                  <a:pt x="64896" y="9525"/>
                </a:lnTo>
                <a:lnTo>
                  <a:pt x="1036319" y="9525"/>
                </a:lnTo>
                <a:lnTo>
                  <a:pt x="1036319" y="0"/>
                </a:lnTo>
                <a:close/>
              </a:path>
              <a:path w="1036320" h="194310">
                <a:moveTo>
                  <a:pt x="64896" y="9525"/>
                </a:moveTo>
                <a:lnTo>
                  <a:pt x="55371" y="19050"/>
                </a:lnTo>
                <a:lnTo>
                  <a:pt x="64896" y="19050"/>
                </a:lnTo>
                <a:lnTo>
                  <a:pt x="64896" y="9525"/>
                </a:lnTo>
                <a:close/>
              </a:path>
              <a:path w="1036320" h="194310">
                <a:moveTo>
                  <a:pt x="1036319" y="9525"/>
                </a:moveTo>
                <a:lnTo>
                  <a:pt x="64896" y="9525"/>
                </a:lnTo>
                <a:lnTo>
                  <a:pt x="64896" y="19050"/>
                </a:lnTo>
                <a:lnTo>
                  <a:pt x="1036319" y="19050"/>
                </a:lnTo>
                <a:lnTo>
                  <a:pt x="1036319" y="95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900" y="4446003"/>
            <a:ext cx="2428875" cy="369570"/>
          </a:xfrm>
          <a:custGeom>
            <a:avLst/>
            <a:gdLst/>
            <a:ahLst/>
            <a:cxnLst/>
            <a:rect l="l" t="t" r="r" b="b"/>
            <a:pathLst>
              <a:path w="2428875" h="369570">
                <a:moveTo>
                  <a:pt x="0" y="369328"/>
                </a:moveTo>
                <a:lnTo>
                  <a:pt x="2428875" y="369328"/>
                </a:lnTo>
                <a:lnTo>
                  <a:pt x="2428875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5465" y="3355975"/>
            <a:ext cx="6134735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class Teacher(Person):</a:t>
            </a:r>
            <a:endParaRPr sz="1600" dirty="0">
              <a:latin typeface="Courier New"/>
              <a:cs typeface="Courier New"/>
            </a:endParaRPr>
          </a:p>
          <a:p>
            <a:pPr marL="989330" marR="5080" indent="-489584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def</a:t>
            </a:r>
            <a:r>
              <a:rPr sz="1600" u="sng" spc="-5" dirty="0">
                <a:uFill>
                  <a:solidFill>
                    <a:srgbClr val="0C0C0C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init</a:t>
            </a:r>
            <a:r>
              <a:rPr sz="1600" u="sng" dirty="0">
                <a:uFill>
                  <a:solidFill>
                    <a:srgbClr val="0C0C0C"/>
                  </a:solidFill>
                </a:u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(self,name,address,phone,subject):  Person.</a:t>
            </a:r>
            <a:r>
              <a:rPr sz="1600" u="sng" spc="-5" dirty="0">
                <a:uFill>
                  <a:solidFill>
                    <a:srgbClr val="0C0C0C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init</a:t>
            </a:r>
            <a:r>
              <a:rPr sz="1600" u="sng" dirty="0">
                <a:uFill>
                  <a:solidFill>
                    <a:srgbClr val="0C0C0C"/>
                  </a:solidFill>
                </a:u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(self,name,address,phone)  self.subject 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subject</a:t>
            </a:r>
            <a:endParaRPr sz="1600" dirty="0">
              <a:latin typeface="Courier New"/>
              <a:cs typeface="Courier New"/>
            </a:endParaRPr>
          </a:p>
          <a:p>
            <a:pPr marL="188595">
              <a:lnSpc>
                <a:spcPct val="100000"/>
              </a:lnSpc>
              <a:spcBef>
                <a:spcPts val="1055"/>
              </a:spcBef>
            </a:pPr>
            <a:r>
              <a:rPr sz="1800" i="1" spc="-120" dirty="0">
                <a:latin typeface="Trebuchet MS"/>
                <a:cs typeface="Trebuchet MS"/>
              </a:rPr>
              <a:t>call </a:t>
            </a:r>
            <a:r>
              <a:rPr sz="1800" i="1" spc="-105" dirty="0">
                <a:latin typeface="Trebuchet MS"/>
                <a:cs typeface="Trebuchet MS"/>
              </a:rPr>
              <a:t>Person’s</a:t>
            </a:r>
            <a:r>
              <a:rPr sz="1800" i="1" spc="-135" dirty="0">
                <a:latin typeface="Trebuchet MS"/>
                <a:cs typeface="Trebuchet MS"/>
              </a:rPr>
              <a:t> </a:t>
            </a:r>
            <a:r>
              <a:rPr sz="1800" i="1" spc="-105" dirty="0">
                <a:latin typeface="Trebuchet MS"/>
                <a:cs typeface="Trebuchet MS"/>
              </a:rPr>
              <a:t>constructor</a:t>
            </a:r>
            <a:endParaRPr sz="18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600" spc="-5" dirty="0">
                <a:latin typeface="Courier New"/>
                <a:cs typeface="Courier New"/>
              </a:rPr>
              <a:t>class Student(Person):</a:t>
            </a:r>
            <a:endParaRPr sz="1600" dirty="0">
              <a:latin typeface="Courier New"/>
              <a:cs typeface="Courier New"/>
            </a:endParaRPr>
          </a:p>
          <a:p>
            <a:pPr marL="989330" marR="250190" indent="-489584" algn="just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def</a:t>
            </a:r>
            <a:r>
              <a:rPr sz="1600" u="sng" spc="-5" dirty="0">
                <a:uFill>
                  <a:solidFill>
                    <a:srgbClr val="0C0C0C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init</a:t>
            </a:r>
            <a:r>
              <a:rPr sz="1600" u="sng" dirty="0">
                <a:uFill>
                  <a:solidFill>
                    <a:srgbClr val="0C0C0C"/>
                  </a:solidFill>
                </a:u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(self,name,address,phone,group):  Person.</a:t>
            </a:r>
            <a:r>
              <a:rPr sz="1600" u="sng" spc="-5" dirty="0">
                <a:uFill>
                  <a:solidFill>
                    <a:srgbClr val="0C0C0C"/>
                  </a:solidFill>
                </a:u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init</a:t>
            </a:r>
            <a:r>
              <a:rPr sz="1600" u="sng" spc="-5" dirty="0">
                <a:uFill>
                  <a:solidFill>
                    <a:srgbClr val="0C0C0C"/>
                  </a:solidFill>
                </a:u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(self,name,address,phone)  self.group =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group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300" y="3940175"/>
            <a:ext cx="1086485" cy="700405"/>
          </a:xfrm>
          <a:custGeom>
            <a:avLst/>
            <a:gdLst/>
            <a:ahLst/>
            <a:cxnLst/>
            <a:rect l="l" t="t" r="r" b="b"/>
            <a:pathLst>
              <a:path w="1086485" h="700404">
                <a:moveTo>
                  <a:pt x="1031719" y="45847"/>
                </a:moveTo>
                <a:lnTo>
                  <a:pt x="4264" y="45847"/>
                </a:lnTo>
                <a:lnTo>
                  <a:pt x="0" y="50164"/>
                </a:lnTo>
                <a:lnTo>
                  <a:pt x="0" y="695832"/>
                </a:lnTo>
                <a:lnTo>
                  <a:pt x="4264" y="700024"/>
                </a:lnTo>
                <a:lnTo>
                  <a:pt x="228600" y="700024"/>
                </a:lnTo>
                <a:lnTo>
                  <a:pt x="228600" y="690499"/>
                </a:lnTo>
                <a:lnTo>
                  <a:pt x="19050" y="690499"/>
                </a:lnTo>
                <a:lnTo>
                  <a:pt x="9525" y="680974"/>
                </a:lnTo>
                <a:lnTo>
                  <a:pt x="19050" y="680974"/>
                </a:lnTo>
                <a:lnTo>
                  <a:pt x="19050" y="64897"/>
                </a:lnTo>
                <a:lnTo>
                  <a:pt x="9525" y="64897"/>
                </a:lnTo>
                <a:lnTo>
                  <a:pt x="19050" y="55372"/>
                </a:lnTo>
                <a:lnTo>
                  <a:pt x="1048042" y="55372"/>
                </a:lnTo>
                <a:lnTo>
                  <a:pt x="1031719" y="45847"/>
                </a:lnTo>
                <a:close/>
              </a:path>
              <a:path w="1086485" h="700404">
                <a:moveTo>
                  <a:pt x="19050" y="680974"/>
                </a:moveTo>
                <a:lnTo>
                  <a:pt x="9525" y="680974"/>
                </a:lnTo>
                <a:lnTo>
                  <a:pt x="19050" y="690499"/>
                </a:lnTo>
                <a:lnTo>
                  <a:pt x="19050" y="680974"/>
                </a:lnTo>
                <a:close/>
              </a:path>
              <a:path w="1086485" h="700404">
                <a:moveTo>
                  <a:pt x="228600" y="680974"/>
                </a:moveTo>
                <a:lnTo>
                  <a:pt x="19050" y="680974"/>
                </a:lnTo>
                <a:lnTo>
                  <a:pt x="19050" y="690499"/>
                </a:lnTo>
                <a:lnTo>
                  <a:pt x="228600" y="690499"/>
                </a:lnTo>
                <a:lnTo>
                  <a:pt x="228600" y="680974"/>
                </a:lnTo>
                <a:close/>
              </a:path>
              <a:path w="1086485" h="700404">
                <a:moveTo>
                  <a:pt x="1048042" y="55372"/>
                </a:moveTo>
                <a:lnTo>
                  <a:pt x="981443" y="94233"/>
                </a:lnTo>
                <a:lnTo>
                  <a:pt x="979906" y="100075"/>
                </a:lnTo>
                <a:lnTo>
                  <a:pt x="985215" y="109219"/>
                </a:lnTo>
                <a:lnTo>
                  <a:pt x="991044" y="110743"/>
                </a:lnTo>
                <a:lnTo>
                  <a:pt x="1069569" y="64897"/>
                </a:lnTo>
                <a:lnTo>
                  <a:pt x="1066990" y="64897"/>
                </a:lnTo>
                <a:lnTo>
                  <a:pt x="1066990" y="63626"/>
                </a:lnTo>
                <a:lnTo>
                  <a:pt x="1062189" y="63626"/>
                </a:lnTo>
                <a:lnTo>
                  <a:pt x="1048042" y="55372"/>
                </a:lnTo>
                <a:close/>
              </a:path>
              <a:path w="1086485" h="700404">
                <a:moveTo>
                  <a:pt x="19050" y="55372"/>
                </a:moveTo>
                <a:lnTo>
                  <a:pt x="9525" y="64897"/>
                </a:lnTo>
                <a:lnTo>
                  <a:pt x="19050" y="64897"/>
                </a:lnTo>
                <a:lnTo>
                  <a:pt x="19050" y="55372"/>
                </a:lnTo>
                <a:close/>
              </a:path>
              <a:path w="1086485" h="700404">
                <a:moveTo>
                  <a:pt x="1048042" y="55372"/>
                </a:moveTo>
                <a:lnTo>
                  <a:pt x="19050" y="55372"/>
                </a:lnTo>
                <a:lnTo>
                  <a:pt x="19050" y="64897"/>
                </a:lnTo>
                <a:lnTo>
                  <a:pt x="1031719" y="64897"/>
                </a:lnTo>
                <a:lnTo>
                  <a:pt x="1048042" y="55372"/>
                </a:lnTo>
                <a:close/>
              </a:path>
              <a:path w="1086485" h="700404">
                <a:moveTo>
                  <a:pt x="1069573" y="45847"/>
                </a:moveTo>
                <a:lnTo>
                  <a:pt x="1066990" y="45847"/>
                </a:lnTo>
                <a:lnTo>
                  <a:pt x="1066990" y="64897"/>
                </a:lnTo>
                <a:lnTo>
                  <a:pt x="1069569" y="64897"/>
                </a:lnTo>
                <a:lnTo>
                  <a:pt x="1085888" y="55372"/>
                </a:lnTo>
                <a:lnTo>
                  <a:pt x="1069573" y="45847"/>
                </a:lnTo>
                <a:close/>
              </a:path>
              <a:path w="1086485" h="700404">
                <a:moveTo>
                  <a:pt x="1062189" y="47117"/>
                </a:moveTo>
                <a:lnTo>
                  <a:pt x="1048042" y="55372"/>
                </a:lnTo>
                <a:lnTo>
                  <a:pt x="1062189" y="63626"/>
                </a:lnTo>
                <a:lnTo>
                  <a:pt x="1062189" y="47117"/>
                </a:lnTo>
                <a:close/>
              </a:path>
              <a:path w="1086485" h="700404">
                <a:moveTo>
                  <a:pt x="1066990" y="47117"/>
                </a:moveTo>
                <a:lnTo>
                  <a:pt x="1062189" y="47117"/>
                </a:lnTo>
                <a:lnTo>
                  <a:pt x="1062189" y="63626"/>
                </a:lnTo>
                <a:lnTo>
                  <a:pt x="1066990" y="63626"/>
                </a:lnTo>
                <a:lnTo>
                  <a:pt x="1066990" y="47117"/>
                </a:lnTo>
                <a:close/>
              </a:path>
              <a:path w="1086485" h="700404">
                <a:moveTo>
                  <a:pt x="991044" y="0"/>
                </a:moveTo>
                <a:lnTo>
                  <a:pt x="985215" y="1524"/>
                </a:lnTo>
                <a:lnTo>
                  <a:pt x="979906" y="10668"/>
                </a:lnTo>
                <a:lnTo>
                  <a:pt x="981443" y="16510"/>
                </a:lnTo>
                <a:lnTo>
                  <a:pt x="1048042" y="55372"/>
                </a:lnTo>
                <a:lnTo>
                  <a:pt x="1062189" y="47117"/>
                </a:lnTo>
                <a:lnTo>
                  <a:pt x="1066990" y="47117"/>
                </a:lnTo>
                <a:lnTo>
                  <a:pt x="1066990" y="45847"/>
                </a:lnTo>
                <a:lnTo>
                  <a:pt x="1069573" y="45847"/>
                </a:lnTo>
                <a:lnTo>
                  <a:pt x="99104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95723" y="4610976"/>
            <a:ext cx="1814830" cy="308418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i="1" spc="-65" dirty="0">
                <a:latin typeface="Trebuchet MS"/>
                <a:cs typeface="Trebuchet MS"/>
              </a:rPr>
              <a:t>add </a:t>
            </a:r>
            <a:r>
              <a:rPr sz="1800" i="1" spc="-80" dirty="0">
                <a:latin typeface="Trebuchet MS"/>
                <a:cs typeface="Trebuchet MS"/>
              </a:rPr>
              <a:t>new</a:t>
            </a:r>
            <a:r>
              <a:rPr sz="1800" i="1" spc="-215" dirty="0">
                <a:latin typeface="Trebuchet MS"/>
                <a:cs typeface="Trebuchet MS"/>
              </a:rPr>
              <a:t> </a:t>
            </a:r>
            <a:r>
              <a:rPr sz="1800" i="1" spc="-80" dirty="0">
                <a:latin typeface="Trebuchet MS"/>
                <a:cs typeface="Trebuchet MS"/>
              </a:rPr>
              <a:t>data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26661" y="4200652"/>
            <a:ext cx="369570" cy="604520"/>
          </a:xfrm>
          <a:custGeom>
            <a:avLst/>
            <a:gdLst/>
            <a:ahLst/>
            <a:cxnLst/>
            <a:rect l="l" t="t" r="r" b="b"/>
            <a:pathLst>
              <a:path w="369570" h="604520">
                <a:moveTo>
                  <a:pt x="175005" y="55372"/>
                </a:moveTo>
                <a:lnTo>
                  <a:pt x="175005" y="600202"/>
                </a:lnTo>
                <a:lnTo>
                  <a:pt x="179324" y="604520"/>
                </a:lnTo>
                <a:lnTo>
                  <a:pt x="369062" y="604520"/>
                </a:lnTo>
                <a:lnTo>
                  <a:pt x="369062" y="594995"/>
                </a:lnTo>
                <a:lnTo>
                  <a:pt x="194055" y="594995"/>
                </a:lnTo>
                <a:lnTo>
                  <a:pt x="184530" y="585470"/>
                </a:lnTo>
                <a:lnTo>
                  <a:pt x="194055" y="585470"/>
                </a:lnTo>
                <a:lnTo>
                  <a:pt x="194055" y="64897"/>
                </a:lnTo>
                <a:lnTo>
                  <a:pt x="184530" y="64897"/>
                </a:lnTo>
                <a:lnTo>
                  <a:pt x="175005" y="55372"/>
                </a:lnTo>
                <a:close/>
              </a:path>
              <a:path w="369570" h="604520">
                <a:moveTo>
                  <a:pt x="194055" y="585470"/>
                </a:moveTo>
                <a:lnTo>
                  <a:pt x="184530" y="585470"/>
                </a:lnTo>
                <a:lnTo>
                  <a:pt x="194055" y="594995"/>
                </a:lnTo>
                <a:lnTo>
                  <a:pt x="194055" y="585470"/>
                </a:lnTo>
                <a:close/>
              </a:path>
              <a:path w="369570" h="604520">
                <a:moveTo>
                  <a:pt x="369062" y="585470"/>
                </a:moveTo>
                <a:lnTo>
                  <a:pt x="194055" y="585470"/>
                </a:lnTo>
                <a:lnTo>
                  <a:pt x="194055" y="594995"/>
                </a:lnTo>
                <a:lnTo>
                  <a:pt x="369062" y="594995"/>
                </a:lnTo>
                <a:lnTo>
                  <a:pt x="369062" y="585470"/>
                </a:lnTo>
                <a:close/>
              </a:path>
              <a:path w="369570" h="604520">
                <a:moveTo>
                  <a:pt x="94868" y="0"/>
                </a:moveTo>
                <a:lnTo>
                  <a:pt x="0" y="55372"/>
                </a:lnTo>
                <a:lnTo>
                  <a:pt x="94868" y="110617"/>
                </a:lnTo>
                <a:lnTo>
                  <a:pt x="100711" y="109093"/>
                </a:lnTo>
                <a:lnTo>
                  <a:pt x="103377" y="104521"/>
                </a:lnTo>
                <a:lnTo>
                  <a:pt x="105917" y="100075"/>
                </a:lnTo>
                <a:lnTo>
                  <a:pt x="104393" y="94234"/>
                </a:lnTo>
                <a:lnTo>
                  <a:pt x="99949" y="91567"/>
                </a:lnTo>
                <a:lnTo>
                  <a:pt x="54229" y="64897"/>
                </a:lnTo>
                <a:lnTo>
                  <a:pt x="18923" y="64897"/>
                </a:lnTo>
                <a:lnTo>
                  <a:pt x="18923" y="45847"/>
                </a:lnTo>
                <a:lnTo>
                  <a:pt x="54011" y="45847"/>
                </a:lnTo>
                <a:lnTo>
                  <a:pt x="99949" y="19050"/>
                </a:lnTo>
                <a:lnTo>
                  <a:pt x="104393" y="16510"/>
                </a:lnTo>
                <a:lnTo>
                  <a:pt x="105917" y="10668"/>
                </a:lnTo>
                <a:lnTo>
                  <a:pt x="103377" y="6096"/>
                </a:lnTo>
                <a:lnTo>
                  <a:pt x="100711" y="1524"/>
                </a:lnTo>
                <a:lnTo>
                  <a:pt x="94868" y="0"/>
                </a:lnTo>
                <a:close/>
              </a:path>
              <a:path w="369570" h="604520">
                <a:moveTo>
                  <a:pt x="54011" y="45847"/>
                </a:moveTo>
                <a:lnTo>
                  <a:pt x="18923" y="45847"/>
                </a:lnTo>
                <a:lnTo>
                  <a:pt x="18923" y="64897"/>
                </a:lnTo>
                <a:lnTo>
                  <a:pt x="54229" y="64897"/>
                </a:lnTo>
                <a:lnTo>
                  <a:pt x="51834" y="63500"/>
                </a:lnTo>
                <a:lnTo>
                  <a:pt x="23749" y="63500"/>
                </a:lnTo>
                <a:lnTo>
                  <a:pt x="23749" y="47117"/>
                </a:lnTo>
                <a:lnTo>
                  <a:pt x="51834" y="47117"/>
                </a:lnTo>
                <a:lnTo>
                  <a:pt x="54011" y="45847"/>
                </a:lnTo>
                <a:close/>
              </a:path>
              <a:path w="369570" h="604520">
                <a:moveTo>
                  <a:pt x="189864" y="45847"/>
                </a:moveTo>
                <a:lnTo>
                  <a:pt x="54011" y="45847"/>
                </a:lnTo>
                <a:lnTo>
                  <a:pt x="37791" y="55308"/>
                </a:lnTo>
                <a:lnTo>
                  <a:pt x="54229" y="64897"/>
                </a:lnTo>
                <a:lnTo>
                  <a:pt x="175005" y="64897"/>
                </a:lnTo>
                <a:lnTo>
                  <a:pt x="175005" y="55372"/>
                </a:lnTo>
                <a:lnTo>
                  <a:pt x="194055" y="55372"/>
                </a:lnTo>
                <a:lnTo>
                  <a:pt x="194055" y="50037"/>
                </a:lnTo>
                <a:lnTo>
                  <a:pt x="189864" y="45847"/>
                </a:lnTo>
                <a:close/>
              </a:path>
              <a:path w="369570" h="604520">
                <a:moveTo>
                  <a:pt x="194055" y="55372"/>
                </a:moveTo>
                <a:lnTo>
                  <a:pt x="175005" y="55372"/>
                </a:lnTo>
                <a:lnTo>
                  <a:pt x="184530" y="64897"/>
                </a:lnTo>
                <a:lnTo>
                  <a:pt x="194055" y="64897"/>
                </a:lnTo>
                <a:lnTo>
                  <a:pt x="194055" y="55372"/>
                </a:lnTo>
                <a:close/>
              </a:path>
              <a:path w="369570" h="604520">
                <a:moveTo>
                  <a:pt x="23749" y="47117"/>
                </a:moveTo>
                <a:lnTo>
                  <a:pt x="23749" y="63500"/>
                </a:lnTo>
                <a:lnTo>
                  <a:pt x="37791" y="55308"/>
                </a:lnTo>
                <a:lnTo>
                  <a:pt x="23749" y="47117"/>
                </a:lnTo>
                <a:close/>
              </a:path>
              <a:path w="369570" h="604520">
                <a:moveTo>
                  <a:pt x="37791" y="55308"/>
                </a:moveTo>
                <a:lnTo>
                  <a:pt x="23749" y="63500"/>
                </a:lnTo>
                <a:lnTo>
                  <a:pt x="51834" y="63500"/>
                </a:lnTo>
                <a:lnTo>
                  <a:pt x="37791" y="55308"/>
                </a:lnTo>
                <a:close/>
              </a:path>
              <a:path w="369570" h="604520">
                <a:moveTo>
                  <a:pt x="51834" y="47117"/>
                </a:moveTo>
                <a:lnTo>
                  <a:pt x="23749" y="47117"/>
                </a:lnTo>
                <a:lnTo>
                  <a:pt x="37791" y="55308"/>
                </a:lnTo>
                <a:lnTo>
                  <a:pt x="51834" y="471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3471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0" dirty="0"/>
              <a:t>Polymorphism</a:t>
            </a:r>
            <a:endParaRPr sz="48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0"/>
              </a:lnSpc>
            </a:pPr>
            <a:r>
              <a:rPr spc="-240" dirty="0"/>
              <a:t>CC4002NA </a:t>
            </a:r>
            <a:r>
              <a:rPr spc="-245" dirty="0"/>
              <a:t>INFORMATION</a:t>
            </a:r>
            <a:r>
              <a:rPr spc="-45" dirty="0"/>
              <a:t> </a:t>
            </a:r>
            <a:r>
              <a:rPr spc="-40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pc="-125" dirty="0"/>
              <a:t>16 </a:t>
            </a:r>
            <a:r>
              <a:rPr spc="-50" dirty="0"/>
              <a:t>April</a:t>
            </a:r>
            <a:r>
              <a:rPr spc="-204" dirty="0"/>
              <a:t> </a:t>
            </a:r>
            <a:r>
              <a:rPr spc="-130" dirty="0"/>
              <a:t>2018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spc="-130" dirty="0"/>
              <a:t>11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045711"/>
            <a:ext cx="11414760" cy="4914807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10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90" dirty="0">
                <a:latin typeface="Arial"/>
                <a:cs typeface="Arial"/>
              </a:rPr>
              <a:t>Having </a:t>
            </a:r>
            <a:r>
              <a:rPr sz="3200" spc="-35" dirty="0">
                <a:latin typeface="Arial"/>
                <a:cs typeface="Arial"/>
              </a:rPr>
              <a:t>multiple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forms/meaning</a:t>
            </a:r>
            <a:endParaRPr sz="3200" dirty="0">
              <a:latin typeface="Arial"/>
              <a:cs typeface="Arial"/>
            </a:endParaRPr>
          </a:p>
          <a:p>
            <a:pPr marL="350520" marR="5080" indent="-338455">
              <a:lnSpc>
                <a:spcPts val="3460"/>
              </a:lnSpc>
              <a:spcBef>
                <a:spcPts val="1440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210" dirty="0">
                <a:latin typeface="Arial"/>
                <a:cs typeface="Arial"/>
              </a:rPr>
              <a:t>This </a:t>
            </a:r>
            <a:r>
              <a:rPr sz="3200" spc="-120" dirty="0">
                <a:latin typeface="Arial"/>
                <a:cs typeface="Arial"/>
              </a:rPr>
              <a:t>concept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85" dirty="0">
                <a:latin typeface="Arial"/>
                <a:cs typeface="Arial"/>
              </a:rPr>
              <a:t>used </a:t>
            </a:r>
            <a:r>
              <a:rPr sz="3200" spc="25" dirty="0">
                <a:latin typeface="Arial"/>
                <a:cs typeface="Arial"/>
              </a:rPr>
              <a:t>to </a:t>
            </a:r>
            <a:r>
              <a:rPr sz="3200" spc="-55" dirty="0">
                <a:latin typeface="Arial"/>
                <a:cs typeface="Arial"/>
              </a:rPr>
              <a:t>modify </a:t>
            </a:r>
            <a:r>
              <a:rPr sz="3200" spc="-70" dirty="0">
                <a:latin typeface="Arial"/>
                <a:cs typeface="Arial"/>
              </a:rPr>
              <a:t>methods/functions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80" dirty="0">
                <a:latin typeface="Arial"/>
                <a:cs typeface="Arial"/>
              </a:rPr>
              <a:t>child</a:t>
            </a:r>
            <a:r>
              <a:rPr sz="3200" spc="-560" dirty="0">
                <a:latin typeface="Arial"/>
                <a:cs typeface="Arial"/>
              </a:rPr>
              <a:t> </a:t>
            </a:r>
            <a:r>
              <a:rPr sz="3200" spc="-235" dirty="0">
                <a:latin typeface="Arial"/>
                <a:cs typeface="Arial"/>
              </a:rPr>
              <a:t>class  </a:t>
            </a:r>
            <a:r>
              <a:rPr sz="3200" spc="-60" dirty="0">
                <a:latin typeface="Arial"/>
                <a:cs typeface="Arial"/>
              </a:rPr>
              <a:t>inherits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50" dirty="0">
                <a:latin typeface="Arial"/>
                <a:cs typeface="Arial"/>
              </a:rPr>
              <a:t>its</a:t>
            </a:r>
            <a:r>
              <a:rPr sz="3200" spc="-400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parents</a:t>
            </a:r>
            <a:endParaRPr sz="3200" dirty="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96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90" dirty="0">
                <a:latin typeface="Arial"/>
                <a:cs typeface="Arial"/>
              </a:rPr>
              <a:t>In </a:t>
            </a:r>
            <a:r>
              <a:rPr sz="3200" spc="-145" dirty="0">
                <a:latin typeface="Arial"/>
                <a:cs typeface="Arial"/>
              </a:rPr>
              <a:t>general </a:t>
            </a:r>
            <a:r>
              <a:rPr sz="3200" spc="-430" dirty="0">
                <a:latin typeface="Arial"/>
                <a:cs typeface="Arial"/>
              </a:rPr>
              <a:t>OOP, </a:t>
            </a:r>
            <a:r>
              <a:rPr sz="3200" spc="-65" dirty="0">
                <a:latin typeface="Arial"/>
                <a:cs typeface="Arial"/>
              </a:rPr>
              <a:t>this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25" dirty="0">
                <a:latin typeface="Arial"/>
                <a:cs typeface="Arial"/>
              </a:rPr>
              <a:t>done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10" dirty="0">
                <a:latin typeface="Arial"/>
                <a:cs typeface="Arial"/>
              </a:rPr>
              <a:t>two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225" dirty="0">
                <a:latin typeface="Arial"/>
                <a:cs typeface="Arial"/>
              </a:rPr>
              <a:t>ways</a:t>
            </a:r>
            <a:endParaRPr sz="3200" dirty="0">
              <a:latin typeface="Arial"/>
              <a:cs typeface="Arial"/>
            </a:endParaRPr>
          </a:p>
          <a:p>
            <a:pPr marL="808355" lvl="1" indent="-458470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3200" i="1" spc="-160" dirty="0">
                <a:latin typeface="Trebuchet MS"/>
                <a:cs typeface="Trebuchet MS"/>
              </a:rPr>
              <a:t>method </a:t>
            </a:r>
            <a:r>
              <a:rPr sz="3200" i="1" spc="-140" dirty="0">
                <a:latin typeface="Trebuchet MS"/>
                <a:cs typeface="Trebuchet MS"/>
              </a:rPr>
              <a:t>overloading </a:t>
            </a:r>
            <a:r>
              <a:rPr sz="3200" spc="-85" dirty="0">
                <a:latin typeface="Arial"/>
                <a:cs typeface="Arial"/>
              </a:rPr>
              <a:t>- </a:t>
            </a:r>
            <a:r>
              <a:rPr sz="3200" spc="-229" dirty="0">
                <a:latin typeface="Arial"/>
                <a:cs typeface="Arial"/>
              </a:rPr>
              <a:t>same </a:t>
            </a:r>
            <a:r>
              <a:rPr sz="3200" spc="-165" dirty="0">
                <a:latin typeface="Arial"/>
                <a:cs typeface="Arial"/>
              </a:rPr>
              <a:t>name </a:t>
            </a:r>
            <a:r>
              <a:rPr sz="3200" spc="-10" dirty="0">
                <a:latin typeface="Arial"/>
                <a:cs typeface="Arial"/>
              </a:rPr>
              <a:t>but </a:t>
            </a:r>
            <a:r>
              <a:rPr sz="3200" spc="-40" dirty="0">
                <a:latin typeface="Arial"/>
                <a:cs typeface="Arial"/>
              </a:rPr>
              <a:t>different</a:t>
            </a:r>
            <a:r>
              <a:rPr sz="3200" spc="-52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parameters</a:t>
            </a:r>
            <a:endParaRPr sz="3200" dirty="0">
              <a:latin typeface="Arial"/>
              <a:cs typeface="Arial"/>
            </a:endParaRPr>
          </a:p>
          <a:p>
            <a:pPr marL="808355" marR="492759" lvl="1" indent="-457834">
              <a:lnSpc>
                <a:spcPts val="3460"/>
              </a:lnSpc>
              <a:spcBef>
                <a:spcPts val="650"/>
              </a:spcBef>
              <a:buFont typeface="Wingdings"/>
              <a:buChar char=""/>
              <a:tabLst>
                <a:tab pos="808355" algn="l"/>
                <a:tab pos="808990" algn="l"/>
              </a:tabLst>
            </a:pPr>
            <a:r>
              <a:rPr sz="3200" i="1" spc="-160" dirty="0">
                <a:latin typeface="Trebuchet MS"/>
                <a:cs typeface="Trebuchet MS"/>
              </a:rPr>
              <a:t>method</a:t>
            </a:r>
            <a:r>
              <a:rPr sz="3200" i="1" spc="-254" dirty="0">
                <a:latin typeface="Trebuchet MS"/>
                <a:cs typeface="Trebuchet MS"/>
              </a:rPr>
              <a:t> </a:t>
            </a:r>
            <a:r>
              <a:rPr sz="3200" i="1" spc="-160" dirty="0">
                <a:latin typeface="Trebuchet MS"/>
                <a:cs typeface="Trebuchet MS"/>
              </a:rPr>
              <a:t>overriding</a:t>
            </a:r>
            <a:r>
              <a:rPr sz="3200" i="1" spc="-245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Arial"/>
                <a:cs typeface="Arial"/>
              </a:rPr>
              <a:t>-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redefining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whole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method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in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child  </a:t>
            </a:r>
            <a:r>
              <a:rPr sz="3200" spc="-235" dirty="0">
                <a:latin typeface="Arial"/>
                <a:cs typeface="Arial"/>
              </a:rPr>
              <a:t>class</a:t>
            </a:r>
            <a:endParaRPr sz="3200" dirty="0">
              <a:latin typeface="Arial"/>
              <a:cs typeface="Arial"/>
            </a:endParaRPr>
          </a:p>
          <a:p>
            <a:pPr marL="350520" marR="292735" indent="-338455">
              <a:lnSpc>
                <a:spcPts val="3460"/>
              </a:lnSpc>
              <a:spcBef>
                <a:spcPts val="1600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20" dirty="0">
                <a:latin typeface="Arial"/>
                <a:cs typeface="Arial"/>
              </a:rPr>
              <a:t>Python </a:t>
            </a:r>
            <a:r>
              <a:rPr sz="3200" spc="-85" dirty="0">
                <a:latin typeface="Arial"/>
                <a:cs typeface="Arial"/>
              </a:rPr>
              <a:t>only </a:t>
            </a:r>
            <a:r>
              <a:rPr sz="3200" spc="-110" dirty="0">
                <a:latin typeface="Arial"/>
                <a:cs typeface="Arial"/>
              </a:rPr>
              <a:t>supports </a:t>
            </a:r>
            <a:r>
              <a:rPr sz="3200" spc="-70" dirty="0">
                <a:latin typeface="Arial"/>
                <a:cs typeface="Arial"/>
              </a:rPr>
              <a:t>method </a:t>
            </a:r>
            <a:r>
              <a:rPr sz="3200" spc="-80" dirty="0">
                <a:latin typeface="Arial"/>
                <a:cs typeface="Arial"/>
              </a:rPr>
              <a:t>overriding, </a:t>
            </a:r>
            <a:r>
              <a:rPr sz="3200" spc="-95" dirty="0">
                <a:latin typeface="Arial"/>
                <a:cs typeface="Arial"/>
              </a:rPr>
              <a:t>no </a:t>
            </a:r>
            <a:r>
              <a:rPr sz="3200" spc="-70" dirty="0">
                <a:latin typeface="Arial"/>
                <a:cs typeface="Arial"/>
              </a:rPr>
              <a:t>method</a:t>
            </a:r>
            <a:r>
              <a:rPr sz="3200" spc="-57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overloading  </a:t>
            </a:r>
            <a:r>
              <a:rPr sz="3200" spc="-40" dirty="0">
                <a:latin typeface="Arial"/>
                <a:cs typeface="Arial"/>
              </a:rPr>
              <a:t>in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python!!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5615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0" dirty="0"/>
              <a:t>Polymorphism</a:t>
            </a:r>
            <a:r>
              <a:rPr sz="4800" spc="-505" dirty="0"/>
              <a:t> </a:t>
            </a:r>
            <a:r>
              <a:rPr sz="4800" spc="-340" dirty="0"/>
              <a:t>example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pc="-125" dirty="0"/>
              <a:t>16 </a:t>
            </a:r>
            <a:r>
              <a:rPr spc="-50" dirty="0"/>
              <a:t>April</a:t>
            </a:r>
            <a:r>
              <a:rPr spc="-204" dirty="0"/>
              <a:t> </a:t>
            </a:r>
            <a:r>
              <a:rPr spc="-130" dirty="0"/>
              <a:t>2018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0"/>
              </a:lnSpc>
            </a:pPr>
            <a:r>
              <a:rPr spc="-240" dirty="0"/>
              <a:t>CC4002NA </a:t>
            </a:r>
            <a:r>
              <a:rPr spc="-245" dirty="0"/>
              <a:t>INFORMATION</a:t>
            </a:r>
            <a:r>
              <a:rPr spc="-45" dirty="0"/>
              <a:t> </a:t>
            </a:r>
            <a:r>
              <a:rPr spc="-400"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spc="-130" dirty="0"/>
              <a:t>12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245465" y="1650568"/>
            <a:ext cx="6134735" cy="32540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class Person():</a:t>
            </a:r>
            <a:endParaRPr sz="1600" dirty="0">
              <a:latin typeface="Courier New"/>
              <a:cs typeface="Courier New"/>
            </a:endParaRPr>
          </a:p>
          <a:p>
            <a:pPr marL="989330" marR="982980" indent="-489584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def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init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(self,name,address,phone):  self.name 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name</a:t>
            </a:r>
            <a:endParaRPr sz="1600" dirty="0">
              <a:latin typeface="Courier New"/>
              <a:cs typeface="Courier New"/>
            </a:endParaRPr>
          </a:p>
          <a:p>
            <a:pPr marL="989330" marR="24511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self.address = address  self.phone =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phone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Courier New"/>
              <a:cs typeface="Courier New"/>
            </a:endParaRPr>
          </a:p>
          <a:p>
            <a:pPr marR="2683510" algn="ct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def introduce(self):</a:t>
            </a:r>
            <a:endParaRPr sz="1600" dirty="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return "Hi my name is</a:t>
            </a:r>
            <a:r>
              <a:rPr sz="1600" spc="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"+self.name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class Teacher(Person):</a:t>
            </a:r>
            <a:endParaRPr sz="1600" dirty="0">
              <a:latin typeface="Courier New"/>
              <a:cs typeface="Courier New"/>
            </a:endParaRPr>
          </a:p>
          <a:p>
            <a:pPr marL="989330" marR="5080" indent="-489584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def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init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(self,name,address,phone,subject):  Person.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init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(self,name,address,phone)  self.subject 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subject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2031" y="2357119"/>
            <a:ext cx="466788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t = Teacher("John","NYC",121,"Python")  print(t.name,t.subject) #John Python  print(t.introduce())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#Hi my name is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John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34150" y="1238250"/>
            <a:ext cx="47625" cy="4343400"/>
          </a:xfrm>
          <a:custGeom>
            <a:avLst/>
            <a:gdLst/>
            <a:ahLst/>
            <a:cxnLst/>
            <a:rect l="l" t="t" r="r" b="b"/>
            <a:pathLst>
              <a:path w="47625" h="4343400">
                <a:moveTo>
                  <a:pt x="0" y="0"/>
                </a:moveTo>
                <a:lnTo>
                  <a:pt x="47625" y="434340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39175" y="4073004"/>
            <a:ext cx="2819400" cy="308418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i="1" spc="-95" dirty="0">
                <a:latin typeface="Trebuchet MS"/>
                <a:cs typeface="Trebuchet MS"/>
              </a:rPr>
              <a:t>calling </a:t>
            </a:r>
            <a:r>
              <a:rPr sz="1800" i="1" spc="-100" dirty="0">
                <a:latin typeface="Trebuchet MS"/>
                <a:cs typeface="Trebuchet MS"/>
              </a:rPr>
              <a:t>parent </a:t>
            </a:r>
            <a:r>
              <a:rPr sz="1800" i="1" spc="-70" dirty="0">
                <a:latin typeface="Trebuchet MS"/>
                <a:cs typeface="Trebuchet MS"/>
              </a:rPr>
              <a:t>class</a:t>
            </a:r>
            <a:r>
              <a:rPr sz="1800" i="1" spc="-204" dirty="0">
                <a:latin typeface="Trebuchet MS"/>
                <a:cs typeface="Trebuchet MS"/>
              </a:rPr>
              <a:t> </a:t>
            </a:r>
            <a:r>
              <a:rPr sz="1800" i="1" spc="-90" dirty="0">
                <a:latin typeface="Trebuchet MS"/>
                <a:cs typeface="Trebuchet MS"/>
              </a:rPr>
              <a:t>method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96400" y="2938272"/>
            <a:ext cx="762000" cy="1134745"/>
          </a:xfrm>
          <a:custGeom>
            <a:avLst/>
            <a:gdLst/>
            <a:ahLst/>
            <a:cxnLst/>
            <a:rect l="l" t="t" r="r" b="b"/>
            <a:pathLst>
              <a:path w="762000" h="1134745">
                <a:moveTo>
                  <a:pt x="742950" y="55244"/>
                </a:moveTo>
                <a:lnTo>
                  <a:pt x="742950" y="1134745"/>
                </a:lnTo>
                <a:lnTo>
                  <a:pt x="762000" y="1134745"/>
                </a:lnTo>
                <a:lnTo>
                  <a:pt x="762000" y="64769"/>
                </a:lnTo>
                <a:lnTo>
                  <a:pt x="752475" y="64769"/>
                </a:lnTo>
                <a:lnTo>
                  <a:pt x="742950" y="55244"/>
                </a:lnTo>
                <a:close/>
              </a:path>
              <a:path w="762000" h="1134745">
                <a:moveTo>
                  <a:pt x="94742" y="0"/>
                </a:moveTo>
                <a:lnTo>
                  <a:pt x="90297" y="2666"/>
                </a:lnTo>
                <a:lnTo>
                  <a:pt x="0" y="55244"/>
                </a:lnTo>
                <a:lnTo>
                  <a:pt x="90297" y="107950"/>
                </a:lnTo>
                <a:lnTo>
                  <a:pt x="94742" y="110616"/>
                </a:lnTo>
                <a:lnTo>
                  <a:pt x="100583" y="109092"/>
                </a:lnTo>
                <a:lnTo>
                  <a:pt x="105918" y="99949"/>
                </a:lnTo>
                <a:lnTo>
                  <a:pt x="104394" y="94106"/>
                </a:lnTo>
                <a:lnTo>
                  <a:pt x="99822" y="91566"/>
                </a:lnTo>
                <a:lnTo>
                  <a:pt x="53884" y="64769"/>
                </a:lnTo>
                <a:lnTo>
                  <a:pt x="18796" y="64769"/>
                </a:lnTo>
                <a:lnTo>
                  <a:pt x="18796" y="45719"/>
                </a:lnTo>
                <a:lnTo>
                  <a:pt x="54102" y="45719"/>
                </a:lnTo>
                <a:lnTo>
                  <a:pt x="104394" y="16382"/>
                </a:lnTo>
                <a:lnTo>
                  <a:pt x="105918" y="10540"/>
                </a:lnTo>
                <a:lnTo>
                  <a:pt x="103250" y="6095"/>
                </a:lnTo>
                <a:lnTo>
                  <a:pt x="100583" y="1524"/>
                </a:lnTo>
                <a:lnTo>
                  <a:pt x="94742" y="0"/>
                </a:lnTo>
                <a:close/>
              </a:path>
              <a:path w="762000" h="1134745">
                <a:moveTo>
                  <a:pt x="54102" y="45719"/>
                </a:moveTo>
                <a:lnTo>
                  <a:pt x="18796" y="45719"/>
                </a:lnTo>
                <a:lnTo>
                  <a:pt x="18796" y="64769"/>
                </a:lnTo>
                <a:lnTo>
                  <a:pt x="53884" y="64769"/>
                </a:lnTo>
                <a:lnTo>
                  <a:pt x="51707" y="63500"/>
                </a:lnTo>
                <a:lnTo>
                  <a:pt x="23622" y="63500"/>
                </a:lnTo>
                <a:lnTo>
                  <a:pt x="23622" y="47116"/>
                </a:lnTo>
                <a:lnTo>
                  <a:pt x="51707" y="47116"/>
                </a:lnTo>
                <a:lnTo>
                  <a:pt x="54102" y="45719"/>
                </a:lnTo>
                <a:close/>
              </a:path>
              <a:path w="762000" h="1134745">
                <a:moveTo>
                  <a:pt x="757681" y="45719"/>
                </a:moveTo>
                <a:lnTo>
                  <a:pt x="54102" y="45719"/>
                </a:lnTo>
                <a:lnTo>
                  <a:pt x="37664" y="55308"/>
                </a:lnTo>
                <a:lnTo>
                  <a:pt x="53884" y="64769"/>
                </a:lnTo>
                <a:lnTo>
                  <a:pt x="742950" y="64769"/>
                </a:lnTo>
                <a:lnTo>
                  <a:pt x="742950" y="55244"/>
                </a:lnTo>
                <a:lnTo>
                  <a:pt x="762000" y="55244"/>
                </a:lnTo>
                <a:lnTo>
                  <a:pt x="762000" y="50037"/>
                </a:lnTo>
                <a:lnTo>
                  <a:pt x="757681" y="45719"/>
                </a:lnTo>
                <a:close/>
              </a:path>
              <a:path w="762000" h="1134745">
                <a:moveTo>
                  <a:pt x="762000" y="55244"/>
                </a:moveTo>
                <a:lnTo>
                  <a:pt x="742950" y="55244"/>
                </a:lnTo>
                <a:lnTo>
                  <a:pt x="752475" y="64769"/>
                </a:lnTo>
                <a:lnTo>
                  <a:pt x="762000" y="64769"/>
                </a:lnTo>
                <a:lnTo>
                  <a:pt x="762000" y="55244"/>
                </a:lnTo>
                <a:close/>
              </a:path>
              <a:path w="762000" h="1134745">
                <a:moveTo>
                  <a:pt x="23622" y="47116"/>
                </a:moveTo>
                <a:lnTo>
                  <a:pt x="23622" y="63500"/>
                </a:lnTo>
                <a:lnTo>
                  <a:pt x="37664" y="55308"/>
                </a:lnTo>
                <a:lnTo>
                  <a:pt x="23622" y="47116"/>
                </a:lnTo>
                <a:close/>
              </a:path>
              <a:path w="762000" h="1134745">
                <a:moveTo>
                  <a:pt x="37664" y="55308"/>
                </a:moveTo>
                <a:lnTo>
                  <a:pt x="23622" y="63500"/>
                </a:lnTo>
                <a:lnTo>
                  <a:pt x="51707" y="63500"/>
                </a:lnTo>
                <a:lnTo>
                  <a:pt x="37664" y="55308"/>
                </a:lnTo>
                <a:close/>
              </a:path>
              <a:path w="762000" h="1134745">
                <a:moveTo>
                  <a:pt x="51707" y="47116"/>
                </a:moveTo>
                <a:lnTo>
                  <a:pt x="23622" y="47116"/>
                </a:lnTo>
                <a:lnTo>
                  <a:pt x="37664" y="55308"/>
                </a:lnTo>
                <a:lnTo>
                  <a:pt x="51707" y="471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5615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0" dirty="0"/>
              <a:t>Polymorphism</a:t>
            </a:r>
            <a:r>
              <a:rPr sz="4800" spc="-505" dirty="0"/>
              <a:t> </a:t>
            </a:r>
            <a:r>
              <a:rPr sz="4800" spc="-340" dirty="0"/>
              <a:t>example</a:t>
            </a:r>
            <a:endParaRPr sz="480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10"/>
          </p:nvPr>
        </p:nvSpPr>
        <p:spPr>
          <a:xfrm>
            <a:off x="838200" y="6398393"/>
            <a:ext cx="2743200" cy="281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0"/>
              </a:lnSpc>
            </a:pPr>
            <a:r>
              <a:rPr spc="-240" dirty="0">
                <a:solidFill>
                  <a:schemeClr val="tx1"/>
                </a:solidFill>
              </a:rPr>
              <a:t>CC4002NA </a:t>
            </a:r>
            <a:r>
              <a:rPr spc="-245" dirty="0">
                <a:solidFill>
                  <a:schemeClr val="tx1"/>
                </a:solidFill>
              </a:rPr>
              <a:t>INFORMATION</a:t>
            </a:r>
            <a:r>
              <a:rPr spc="-45" dirty="0">
                <a:solidFill>
                  <a:schemeClr val="tx1"/>
                </a:solidFill>
              </a:rPr>
              <a:t> </a:t>
            </a:r>
            <a:r>
              <a:rPr spc="-400" dirty="0">
                <a:solidFill>
                  <a:schemeClr val="tx1"/>
                </a:solidFill>
              </a:rPr>
              <a:t>SYSTEMS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xfrm>
            <a:off x="4038600" y="6398393"/>
            <a:ext cx="4114800" cy="281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pc="-125" dirty="0">
                <a:solidFill>
                  <a:schemeClr val="tx1"/>
                </a:solidFill>
              </a:rPr>
              <a:t>16 </a:t>
            </a:r>
            <a:r>
              <a:rPr spc="-50" dirty="0">
                <a:solidFill>
                  <a:schemeClr val="tx1"/>
                </a:solidFill>
              </a:rPr>
              <a:t>April</a:t>
            </a:r>
            <a:r>
              <a:rPr spc="-204" dirty="0">
                <a:solidFill>
                  <a:schemeClr val="tx1"/>
                </a:solidFill>
              </a:rPr>
              <a:t> </a:t>
            </a:r>
            <a:r>
              <a:rPr spc="-130" dirty="0">
                <a:solidFill>
                  <a:schemeClr val="tx1"/>
                </a:solidFill>
              </a:rPr>
              <a:t>2018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98393"/>
            <a:ext cx="2743200" cy="281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spc="-130" dirty="0">
                <a:solidFill>
                  <a:schemeClr val="tx1"/>
                </a:solidFill>
              </a:rPr>
              <a:t>13</a:t>
            </a:fld>
            <a:endParaRPr spc="-13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465" y="1125728"/>
            <a:ext cx="51562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class Person():</a:t>
            </a:r>
            <a:endParaRPr sz="1600" dirty="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def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init</a:t>
            </a:r>
            <a:r>
              <a:rPr sz="1600" u="sng" spc="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(self,name,address,phone):</a:t>
            </a:r>
            <a:endParaRPr sz="1600" dirty="0">
              <a:latin typeface="Courier New"/>
              <a:cs typeface="Courier New"/>
            </a:endParaRPr>
          </a:p>
          <a:p>
            <a:pPr marL="989330" marR="147256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self.name = </a:t>
            </a:r>
            <a:r>
              <a:rPr sz="1600" spc="-10" dirty="0">
                <a:latin typeface="Courier New"/>
                <a:cs typeface="Courier New"/>
              </a:rPr>
              <a:t>name  </a:t>
            </a:r>
            <a:r>
              <a:rPr sz="1600" spc="-5" dirty="0">
                <a:latin typeface="Courier New"/>
                <a:cs typeface="Courier New"/>
              </a:rPr>
              <a:t>self.address = address  self.phone =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phone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3145" y="2589022"/>
            <a:ext cx="45453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def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introduce(self):</a:t>
            </a:r>
            <a:endParaRPr sz="1600" dirty="0">
              <a:latin typeface="Courier New"/>
              <a:cs typeface="Courier New"/>
            </a:endParaRPr>
          </a:p>
          <a:p>
            <a:pPr marL="50165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return "Hi my name is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"+self.name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465" y="3320923"/>
            <a:ext cx="613473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class Teacher(Person):</a:t>
            </a:r>
            <a:endParaRPr sz="1600" dirty="0">
              <a:latin typeface="Courier New"/>
              <a:cs typeface="Courier New"/>
            </a:endParaRPr>
          </a:p>
          <a:p>
            <a:pPr marL="989330" marR="5080" indent="-489584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def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init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(self,name,address,phone,subject):  Person.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init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(self,name,address,phone)  self.subject 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subject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3145" y="4540122"/>
            <a:ext cx="24669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def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introduce(self):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2349" y="4783912"/>
            <a:ext cx="65011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return "Hi my </a:t>
            </a:r>
            <a:r>
              <a:rPr sz="1600" dirty="0">
                <a:latin typeface="Courier New"/>
                <a:cs typeface="Courier New"/>
              </a:rPr>
              <a:t>name </a:t>
            </a:r>
            <a:r>
              <a:rPr sz="1600" spc="-5" dirty="0">
                <a:latin typeface="Courier New"/>
                <a:cs typeface="Courier New"/>
              </a:rPr>
              <a:t>is "+self.name+". I </a:t>
            </a:r>
            <a:r>
              <a:rPr sz="1600" spc="5" dirty="0">
                <a:latin typeface="Courier New"/>
                <a:cs typeface="Courier New"/>
              </a:rPr>
              <a:t>am 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teacher."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2075" y="5502541"/>
            <a:ext cx="4162425" cy="309059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i="1" spc="-105" dirty="0">
                <a:latin typeface="Trebuchet MS"/>
                <a:cs typeface="Trebuchet MS"/>
              </a:rPr>
              <a:t>overriding/redefining </a:t>
            </a:r>
            <a:r>
              <a:rPr sz="1800" i="1" spc="-114" dirty="0">
                <a:latin typeface="Trebuchet MS"/>
                <a:cs typeface="Trebuchet MS"/>
              </a:rPr>
              <a:t>the </a:t>
            </a:r>
            <a:r>
              <a:rPr sz="1800" i="1" spc="-100" dirty="0">
                <a:latin typeface="Trebuchet MS"/>
                <a:cs typeface="Trebuchet MS"/>
              </a:rPr>
              <a:t>parent</a:t>
            </a:r>
            <a:r>
              <a:rPr sz="1800" i="1" spc="-185" dirty="0">
                <a:latin typeface="Trebuchet MS"/>
                <a:cs typeface="Trebuchet MS"/>
              </a:rPr>
              <a:t> </a:t>
            </a:r>
            <a:r>
              <a:rPr sz="1800" i="1" spc="-90" dirty="0">
                <a:latin typeface="Trebuchet MS"/>
                <a:cs typeface="Trebuchet MS"/>
              </a:rPr>
              <a:t>method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0525" y="4666107"/>
            <a:ext cx="971550" cy="1031240"/>
          </a:xfrm>
          <a:custGeom>
            <a:avLst/>
            <a:gdLst/>
            <a:ahLst/>
            <a:cxnLst/>
            <a:rect l="l" t="t" r="r" b="b"/>
            <a:pathLst>
              <a:path w="971550" h="1031239">
                <a:moveTo>
                  <a:pt x="183994" y="45847"/>
                </a:moveTo>
                <a:lnTo>
                  <a:pt x="4267" y="45847"/>
                </a:lnTo>
                <a:lnTo>
                  <a:pt x="0" y="50165"/>
                </a:lnTo>
                <a:lnTo>
                  <a:pt x="0" y="1026350"/>
                </a:lnTo>
                <a:lnTo>
                  <a:pt x="4267" y="1030617"/>
                </a:lnTo>
                <a:lnTo>
                  <a:pt x="971550" y="1030617"/>
                </a:lnTo>
                <a:lnTo>
                  <a:pt x="971550" y="1021092"/>
                </a:lnTo>
                <a:lnTo>
                  <a:pt x="19050" y="1021092"/>
                </a:lnTo>
                <a:lnTo>
                  <a:pt x="9525" y="1011567"/>
                </a:lnTo>
                <a:lnTo>
                  <a:pt x="19050" y="1011567"/>
                </a:lnTo>
                <a:lnTo>
                  <a:pt x="19050" y="64897"/>
                </a:lnTo>
                <a:lnTo>
                  <a:pt x="9525" y="64897"/>
                </a:lnTo>
                <a:lnTo>
                  <a:pt x="19050" y="55372"/>
                </a:lnTo>
                <a:lnTo>
                  <a:pt x="200317" y="55372"/>
                </a:lnTo>
                <a:lnTo>
                  <a:pt x="183994" y="45847"/>
                </a:lnTo>
                <a:close/>
              </a:path>
              <a:path w="971550" h="1031239">
                <a:moveTo>
                  <a:pt x="19050" y="1011567"/>
                </a:moveTo>
                <a:lnTo>
                  <a:pt x="9525" y="1011567"/>
                </a:lnTo>
                <a:lnTo>
                  <a:pt x="19050" y="1021092"/>
                </a:lnTo>
                <a:lnTo>
                  <a:pt x="19050" y="1011567"/>
                </a:lnTo>
                <a:close/>
              </a:path>
              <a:path w="971550" h="1031239">
                <a:moveTo>
                  <a:pt x="971550" y="1011567"/>
                </a:moveTo>
                <a:lnTo>
                  <a:pt x="19050" y="1011567"/>
                </a:lnTo>
                <a:lnTo>
                  <a:pt x="19050" y="1021092"/>
                </a:lnTo>
                <a:lnTo>
                  <a:pt x="971550" y="1021092"/>
                </a:lnTo>
                <a:lnTo>
                  <a:pt x="971550" y="1011567"/>
                </a:lnTo>
                <a:close/>
              </a:path>
              <a:path w="971550" h="1031239">
                <a:moveTo>
                  <a:pt x="200317" y="55372"/>
                </a:moveTo>
                <a:lnTo>
                  <a:pt x="133718" y="94234"/>
                </a:lnTo>
                <a:lnTo>
                  <a:pt x="132181" y="100076"/>
                </a:lnTo>
                <a:lnTo>
                  <a:pt x="137490" y="109220"/>
                </a:lnTo>
                <a:lnTo>
                  <a:pt x="143319" y="110744"/>
                </a:lnTo>
                <a:lnTo>
                  <a:pt x="221848" y="64897"/>
                </a:lnTo>
                <a:lnTo>
                  <a:pt x="219265" y="64897"/>
                </a:lnTo>
                <a:lnTo>
                  <a:pt x="219265" y="63627"/>
                </a:lnTo>
                <a:lnTo>
                  <a:pt x="214464" y="63627"/>
                </a:lnTo>
                <a:lnTo>
                  <a:pt x="200317" y="55372"/>
                </a:lnTo>
                <a:close/>
              </a:path>
              <a:path w="971550" h="1031239">
                <a:moveTo>
                  <a:pt x="19050" y="55372"/>
                </a:moveTo>
                <a:lnTo>
                  <a:pt x="9525" y="64897"/>
                </a:lnTo>
                <a:lnTo>
                  <a:pt x="19050" y="64897"/>
                </a:lnTo>
                <a:lnTo>
                  <a:pt x="19050" y="55372"/>
                </a:lnTo>
                <a:close/>
              </a:path>
              <a:path w="971550" h="1031239">
                <a:moveTo>
                  <a:pt x="200317" y="55372"/>
                </a:moveTo>
                <a:lnTo>
                  <a:pt x="19050" y="55372"/>
                </a:lnTo>
                <a:lnTo>
                  <a:pt x="19050" y="64897"/>
                </a:lnTo>
                <a:lnTo>
                  <a:pt x="183994" y="64897"/>
                </a:lnTo>
                <a:lnTo>
                  <a:pt x="200317" y="55372"/>
                </a:lnTo>
                <a:close/>
              </a:path>
              <a:path w="971550" h="1031239">
                <a:moveTo>
                  <a:pt x="221844" y="45847"/>
                </a:moveTo>
                <a:lnTo>
                  <a:pt x="219265" y="45847"/>
                </a:lnTo>
                <a:lnTo>
                  <a:pt x="219265" y="64897"/>
                </a:lnTo>
                <a:lnTo>
                  <a:pt x="221848" y="64897"/>
                </a:lnTo>
                <a:lnTo>
                  <a:pt x="238163" y="55372"/>
                </a:lnTo>
                <a:lnTo>
                  <a:pt x="221844" y="45847"/>
                </a:lnTo>
                <a:close/>
              </a:path>
              <a:path w="971550" h="1031239">
                <a:moveTo>
                  <a:pt x="214464" y="47117"/>
                </a:moveTo>
                <a:lnTo>
                  <a:pt x="200317" y="55372"/>
                </a:lnTo>
                <a:lnTo>
                  <a:pt x="214464" y="63627"/>
                </a:lnTo>
                <a:lnTo>
                  <a:pt x="214464" y="47117"/>
                </a:lnTo>
                <a:close/>
              </a:path>
              <a:path w="971550" h="1031239">
                <a:moveTo>
                  <a:pt x="219265" y="47117"/>
                </a:moveTo>
                <a:lnTo>
                  <a:pt x="214464" y="47117"/>
                </a:lnTo>
                <a:lnTo>
                  <a:pt x="214464" y="63627"/>
                </a:lnTo>
                <a:lnTo>
                  <a:pt x="219265" y="63627"/>
                </a:lnTo>
                <a:lnTo>
                  <a:pt x="219265" y="47117"/>
                </a:lnTo>
                <a:close/>
              </a:path>
              <a:path w="971550" h="1031239">
                <a:moveTo>
                  <a:pt x="143319" y="0"/>
                </a:moveTo>
                <a:lnTo>
                  <a:pt x="137490" y="1524"/>
                </a:lnTo>
                <a:lnTo>
                  <a:pt x="132181" y="10668"/>
                </a:lnTo>
                <a:lnTo>
                  <a:pt x="133718" y="16510"/>
                </a:lnTo>
                <a:lnTo>
                  <a:pt x="200317" y="55372"/>
                </a:lnTo>
                <a:lnTo>
                  <a:pt x="214464" y="47117"/>
                </a:lnTo>
                <a:lnTo>
                  <a:pt x="219265" y="47117"/>
                </a:lnTo>
                <a:lnTo>
                  <a:pt x="219265" y="45847"/>
                </a:lnTo>
                <a:lnTo>
                  <a:pt x="221844" y="45847"/>
                </a:lnTo>
                <a:lnTo>
                  <a:pt x="1433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52031" y="2603373"/>
            <a:ext cx="466788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t = Teacher("John","NYC",121,"Python")  print(t.name,t.subject) #John Python  print(t.introduce())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#Hi my name is John. I </a:t>
            </a:r>
            <a:r>
              <a:rPr sz="1600" spc="5" dirty="0">
                <a:latin typeface="Courier New"/>
                <a:cs typeface="Courier New"/>
              </a:rPr>
              <a:t>am 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teacher.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57975" y="1323975"/>
            <a:ext cx="1428750" cy="4819650"/>
          </a:xfrm>
          <a:custGeom>
            <a:avLst/>
            <a:gdLst/>
            <a:ahLst/>
            <a:cxnLst/>
            <a:rect l="l" t="t" r="r" b="b"/>
            <a:pathLst>
              <a:path w="1428750" h="4819650">
                <a:moveTo>
                  <a:pt x="0" y="0"/>
                </a:moveTo>
                <a:lnTo>
                  <a:pt x="0" y="3248025"/>
                </a:lnTo>
                <a:lnTo>
                  <a:pt x="1428750" y="3248025"/>
                </a:lnTo>
                <a:lnTo>
                  <a:pt x="1428750" y="481965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43925" y="4571225"/>
            <a:ext cx="2819400" cy="308418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i="1" spc="-95" dirty="0">
                <a:latin typeface="Trebuchet MS"/>
                <a:cs typeface="Trebuchet MS"/>
              </a:rPr>
              <a:t>calling </a:t>
            </a:r>
            <a:r>
              <a:rPr sz="1800" i="1" spc="-114" dirty="0">
                <a:latin typeface="Trebuchet MS"/>
                <a:cs typeface="Trebuchet MS"/>
              </a:rPr>
              <a:t>child </a:t>
            </a:r>
            <a:r>
              <a:rPr sz="1800" i="1" spc="-70" dirty="0">
                <a:latin typeface="Trebuchet MS"/>
                <a:cs typeface="Trebuchet MS"/>
              </a:rPr>
              <a:t>class</a:t>
            </a:r>
            <a:r>
              <a:rPr sz="1800" i="1" spc="-170" dirty="0">
                <a:latin typeface="Trebuchet MS"/>
                <a:cs typeface="Trebuchet MS"/>
              </a:rPr>
              <a:t> </a:t>
            </a:r>
            <a:r>
              <a:rPr sz="1800" i="1" spc="-95" dirty="0">
                <a:latin typeface="Trebuchet MS"/>
                <a:cs typeface="Trebuchet MS"/>
              </a:rPr>
              <a:t>method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24975" y="3205860"/>
            <a:ext cx="2276475" cy="1559560"/>
          </a:xfrm>
          <a:custGeom>
            <a:avLst/>
            <a:gdLst/>
            <a:ahLst/>
            <a:cxnLst/>
            <a:rect l="l" t="t" r="r" b="b"/>
            <a:pathLst>
              <a:path w="2276475" h="1559560">
                <a:moveTo>
                  <a:pt x="2257425" y="1540509"/>
                </a:moveTo>
                <a:lnTo>
                  <a:pt x="2038350" y="1540509"/>
                </a:lnTo>
                <a:lnTo>
                  <a:pt x="2038350" y="1559559"/>
                </a:lnTo>
                <a:lnTo>
                  <a:pt x="2272156" y="1559559"/>
                </a:lnTo>
                <a:lnTo>
                  <a:pt x="2276475" y="1555241"/>
                </a:lnTo>
                <a:lnTo>
                  <a:pt x="2276475" y="1550034"/>
                </a:lnTo>
                <a:lnTo>
                  <a:pt x="2257425" y="1550034"/>
                </a:lnTo>
                <a:lnTo>
                  <a:pt x="2257425" y="1540509"/>
                </a:lnTo>
                <a:close/>
              </a:path>
              <a:path w="2276475" h="1559560">
                <a:moveTo>
                  <a:pt x="2257425" y="55372"/>
                </a:moveTo>
                <a:lnTo>
                  <a:pt x="2257425" y="1550034"/>
                </a:lnTo>
                <a:lnTo>
                  <a:pt x="2266950" y="1540509"/>
                </a:lnTo>
                <a:lnTo>
                  <a:pt x="2276475" y="1540509"/>
                </a:lnTo>
                <a:lnTo>
                  <a:pt x="2276475" y="64897"/>
                </a:lnTo>
                <a:lnTo>
                  <a:pt x="2266950" y="64897"/>
                </a:lnTo>
                <a:lnTo>
                  <a:pt x="2257425" y="55372"/>
                </a:lnTo>
                <a:close/>
              </a:path>
              <a:path w="2276475" h="1559560">
                <a:moveTo>
                  <a:pt x="2276475" y="1540509"/>
                </a:moveTo>
                <a:lnTo>
                  <a:pt x="2266950" y="1540509"/>
                </a:lnTo>
                <a:lnTo>
                  <a:pt x="2257425" y="1550034"/>
                </a:lnTo>
                <a:lnTo>
                  <a:pt x="2276475" y="1550034"/>
                </a:lnTo>
                <a:lnTo>
                  <a:pt x="2276475" y="1540509"/>
                </a:lnTo>
                <a:close/>
              </a:path>
              <a:path w="2276475" h="1559560">
                <a:moveTo>
                  <a:pt x="94742" y="0"/>
                </a:moveTo>
                <a:lnTo>
                  <a:pt x="90297" y="2666"/>
                </a:lnTo>
                <a:lnTo>
                  <a:pt x="0" y="55372"/>
                </a:lnTo>
                <a:lnTo>
                  <a:pt x="90297" y="108076"/>
                </a:lnTo>
                <a:lnTo>
                  <a:pt x="94742" y="110743"/>
                </a:lnTo>
                <a:lnTo>
                  <a:pt x="100583" y="109219"/>
                </a:lnTo>
                <a:lnTo>
                  <a:pt x="105918" y="100075"/>
                </a:lnTo>
                <a:lnTo>
                  <a:pt x="104394" y="94234"/>
                </a:lnTo>
                <a:lnTo>
                  <a:pt x="54102" y="64897"/>
                </a:lnTo>
                <a:lnTo>
                  <a:pt x="18796" y="64897"/>
                </a:lnTo>
                <a:lnTo>
                  <a:pt x="18796" y="45847"/>
                </a:lnTo>
                <a:lnTo>
                  <a:pt x="54101" y="45847"/>
                </a:lnTo>
                <a:lnTo>
                  <a:pt x="104394" y="16510"/>
                </a:lnTo>
                <a:lnTo>
                  <a:pt x="105918" y="10667"/>
                </a:lnTo>
                <a:lnTo>
                  <a:pt x="100583" y="1524"/>
                </a:lnTo>
                <a:lnTo>
                  <a:pt x="94742" y="0"/>
                </a:lnTo>
                <a:close/>
              </a:path>
              <a:path w="2276475" h="1559560">
                <a:moveTo>
                  <a:pt x="54101" y="45847"/>
                </a:moveTo>
                <a:lnTo>
                  <a:pt x="18796" y="45847"/>
                </a:lnTo>
                <a:lnTo>
                  <a:pt x="18796" y="64897"/>
                </a:lnTo>
                <a:lnTo>
                  <a:pt x="54102" y="64897"/>
                </a:lnTo>
                <a:lnTo>
                  <a:pt x="51924" y="63626"/>
                </a:lnTo>
                <a:lnTo>
                  <a:pt x="23622" y="63626"/>
                </a:lnTo>
                <a:lnTo>
                  <a:pt x="23622" y="47116"/>
                </a:lnTo>
                <a:lnTo>
                  <a:pt x="51924" y="47116"/>
                </a:lnTo>
                <a:lnTo>
                  <a:pt x="54101" y="45847"/>
                </a:lnTo>
                <a:close/>
              </a:path>
              <a:path w="2276475" h="1559560">
                <a:moveTo>
                  <a:pt x="2272156" y="45847"/>
                </a:moveTo>
                <a:lnTo>
                  <a:pt x="54101" y="45847"/>
                </a:lnTo>
                <a:lnTo>
                  <a:pt x="37773" y="55372"/>
                </a:lnTo>
                <a:lnTo>
                  <a:pt x="54102" y="64897"/>
                </a:lnTo>
                <a:lnTo>
                  <a:pt x="2257425" y="64897"/>
                </a:lnTo>
                <a:lnTo>
                  <a:pt x="2257425" y="55372"/>
                </a:lnTo>
                <a:lnTo>
                  <a:pt x="2276475" y="55372"/>
                </a:lnTo>
                <a:lnTo>
                  <a:pt x="2276475" y="50164"/>
                </a:lnTo>
                <a:lnTo>
                  <a:pt x="2272156" y="45847"/>
                </a:lnTo>
                <a:close/>
              </a:path>
              <a:path w="2276475" h="1559560">
                <a:moveTo>
                  <a:pt x="2276475" y="55372"/>
                </a:moveTo>
                <a:lnTo>
                  <a:pt x="2257425" y="55372"/>
                </a:lnTo>
                <a:lnTo>
                  <a:pt x="2266950" y="64897"/>
                </a:lnTo>
                <a:lnTo>
                  <a:pt x="2276475" y="64897"/>
                </a:lnTo>
                <a:lnTo>
                  <a:pt x="2276475" y="55372"/>
                </a:lnTo>
                <a:close/>
              </a:path>
              <a:path w="2276475" h="1559560">
                <a:moveTo>
                  <a:pt x="23622" y="47116"/>
                </a:moveTo>
                <a:lnTo>
                  <a:pt x="23622" y="63626"/>
                </a:lnTo>
                <a:lnTo>
                  <a:pt x="37773" y="55372"/>
                </a:lnTo>
                <a:lnTo>
                  <a:pt x="23622" y="47116"/>
                </a:lnTo>
                <a:close/>
              </a:path>
              <a:path w="2276475" h="1559560">
                <a:moveTo>
                  <a:pt x="37773" y="55372"/>
                </a:moveTo>
                <a:lnTo>
                  <a:pt x="23622" y="63626"/>
                </a:lnTo>
                <a:lnTo>
                  <a:pt x="51924" y="63626"/>
                </a:lnTo>
                <a:lnTo>
                  <a:pt x="37773" y="55372"/>
                </a:lnTo>
                <a:close/>
              </a:path>
              <a:path w="2276475" h="1559560">
                <a:moveTo>
                  <a:pt x="51924" y="47116"/>
                </a:moveTo>
                <a:lnTo>
                  <a:pt x="23622" y="47116"/>
                </a:lnTo>
                <a:lnTo>
                  <a:pt x="37773" y="55372"/>
                </a:lnTo>
                <a:lnTo>
                  <a:pt x="51924" y="471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4611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10" dirty="0"/>
              <a:t>Exception</a:t>
            </a:r>
            <a:r>
              <a:rPr sz="4800" spc="-500" dirty="0"/>
              <a:t> </a:t>
            </a:r>
            <a:r>
              <a:rPr sz="4800" spc="-260" dirty="0"/>
              <a:t>Handling</a:t>
            </a:r>
            <a:endParaRPr sz="48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pc="-125" dirty="0"/>
              <a:t>16 </a:t>
            </a:r>
            <a:r>
              <a:rPr spc="-50" dirty="0"/>
              <a:t>April</a:t>
            </a:r>
            <a:r>
              <a:rPr spc="-204" dirty="0"/>
              <a:t> </a:t>
            </a:r>
            <a:r>
              <a:rPr spc="-130" dirty="0"/>
              <a:t>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0"/>
              </a:lnSpc>
            </a:pPr>
            <a:r>
              <a:rPr spc="-240" dirty="0"/>
              <a:t>CC4002NA </a:t>
            </a:r>
            <a:r>
              <a:rPr spc="-245" dirty="0"/>
              <a:t>INFORMATION</a:t>
            </a:r>
            <a:r>
              <a:rPr spc="-45" dirty="0"/>
              <a:t> </a:t>
            </a:r>
            <a:r>
              <a:rPr spc="-400" dirty="0"/>
              <a:t>SYSTEMS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spc="-130" dirty="0"/>
              <a:t>14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322579" y="1186688"/>
            <a:ext cx="5693410" cy="39878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469900" marR="184785" indent="-457200">
              <a:lnSpc>
                <a:spcPct val="90000"/>
              </a:lnSpc>
              <a:spcBef>
                <a:spcPts val="415"/>
              </a:spcBef>
              <a:buChar char="•"/>
              <a:tabLst>
                <a:tab pos="469265" algn="l"/>
                <a:tab pos="469900" algn="l"/>
              </a:tabLst>
            </a:pPr>
            <a:r>
              <a:rPr sz="2600" spc="-155" dirty="0">
                <a:latin typeface="Arial"/>
                <a:cs typeface="Arial"/>
              </a:rPr>
              <a:t>An </a:t>
            </a:r>
            <a:r>
              <a:rPr sz="2600" spc="-95" dirty="0">
                <a:latin typeface="Arial"/>
                <a:cs typeface="Arial"/>
              </a:rPr>
              <a:t>exception </a:t>
            </a:r>
            <a:r>
              <a:rPr sz="2600" spc="-135" dirty="0">
                <a:latin typeface="Arial"/>
                <a:cs typeface="Arial"/>
              </a:rPr>
              <a:t>is </a:t>
            </a:r>
            <a:r>
              <a:rPr sz="2600" spc="-140" dirty="0">
                <a:latin typeface="Arial"/>
                <a:cs typeface="Arial"/>
              </a:rPr>
              <a:t>an </a:t>
            </a:r>
            <a:r>
              <a:rPr sz="2600" spc="-30" dirty="0">
                <a:latin typeface="Arial"/>
                <a:cs typeface="Arial"/>
              </a:rPr>
              <a:t>error </a:t>
            </a:r>
            <a:r>
              <a:rPr sz="2600" dirty="0">
                <a:latin typeface="Arial"/>
                <a:cs typeface="Arial"/>
              </a:rPr>
              <a:t>that</a:t>
            </a:r>
            <a:r>
              <a:rPr sz="2600" spc="-375" dirty="0">
                <a:latin typeface="Arial"/>
                <a:cs typeface="Arial"/>
              </a:rPr>
              <a:t> </a:t>
            </a:r>
            <a:r>
              <a:rPr sz="2600" spc="-140" dirty="0">
                <a:latin typeface="Arial"/>
                <a:cs typeface="Arial"/>
              </a:rPr>
              <a:t>happens  </a:t>
            </a:r>
            <a:r>
              <a:rPr sz="2600" spc="-70" dirty="0">
                <a:latin typeface="Arial"/>
                <a:cs typeface="Arial"/>
              </a:rPr>
              <a:t>during </a:t>
            </a:r>
            <a:r>
              <a:rPr sz="2600" spc="-95" dirty="0">
                <a:latin typeface="Arial"/>
                <a:cs typeface="Arial"/>
              </a:rPr>
              <a:t>execution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95" dirty="0">
                <a:latin typeface="Arial"/>
                <a:cs typeface="Arial"/>
              </a:rPr>
              <a:t>program.  </a:t>
            </a:r>
            <a:r>
              <a:rPr sz="2600" spc="-40" dirty="0">
                <a:latin typeface="Arial"/>
                <a:cs typeface="Arial"/>
              </a:rPr>
              <a:t>(runtime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errors)</a:t>
            </a:r>
            <a:endParaRPr sz="2600" dirty="0">
              <a:latin typeface="Arial"/>
              <a:cs typeface="Arial"/>
            </a:endParaRPr>
          </a:p>
          <a:p>
            <a:pPr marL="469900" marR="5080" indent="-457200">
              <a:lnSpc>
                <a:spcPct val="90000"/>
              </a:lnSpc>
              <a:spcBef>
                <a:spcPts val="1405"/>
              </a:spcBef>
              <a:buChar char="•"/>
              <a:tabLst>
                <a:tab pos="469265" algn="l"/>
                <a:tab pos="469900" algn="l"/>
              </a:tabLst>
            </a:pPr>
            <a:r>
              <a:rPr sz="2600" spc="-135" dirty="0">
                <a:latin typeface="Arial"/>
                <a:cs typeface="Arial"/>
              </a:rPr>
              <a:t>Occurrence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114" dirty="0">
                <a:latin typeface="Arial"/>
                <a:cs typeface="Arial"/>
              </a:rPr>
              <a:t>exceptions </a:t>
            </a:r>
            <a:r>
              <a:rPr sz="2600" spc="-90" dirty="0">
                <a:latin typeface="Arial"/>
                <a:cs typeface="Arial"/>
              </a:rPr>
              <a:t>results </a:t>
            </a:r>
            <a:r>
              <a:rPr sz="2600" spc="-30" dirty="0">
                <a:latin typeface="Arial"/>
                <a:cs typeface="Arial"/>
              </a:rPr>
              <a:t>in</a:t>
            </a:r>
            <a:r>
              <a:rPr sz="2600" spc="-45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the  </a:t>
            </a:r>
            <a:r>
              <a:rPr sz="2600" spc="-100" dirty="0">
                <a:latin typeface="Arial"/>
                <a:cs typeface="Arial"/>
              </a:rPr>
              <a:t>program </a:t>
            </a:r>
            <a:r>
              <a:rPr sz="2600" spc="-125" dirty="0">
                <a:latin typeface="Arial"/>
                <a:cs typeface="Arial"/>
              </a:rPr>
              <a:t>crashing. </a:t>
            </a:r>
            <a:r>
              <a:rPr sz="2600" spc="-145" dirty="0">
                <a:latin typeface="Arial"/>
                <a:cs typeface="Arial"/>
              </a:rPr>
              <a:t>Exceptions </a:t>
            </a:r>
            <a:r>
              <a:rPr sz="2600" spc="-170" dirty="0">
                <a:latin typeface="Arial"/>
                <a:cs typeface="Arial"/>
              </a:rPr>
              <a:t>can </a:t>
            </a:r>
            <a:r>
              <a:rPr sz="2600" spc="-120" dirty="0">
                <a:latin typeface="Arial"/>
                <a:cs typeface="Arial"/>
              </a:rPr>
              <a:t>be  </a:t>
            </a:r>
            <a:r>
              <a:rPr sz="2600" spc="-95" dirty="0">
                <a:latin typeface="Arial"/>
                <a:cs typeface="Arial"/>
              </a:rPr>
              <a:t>handled, </a:t>
            </a:r>
            <a:r>
              <a:rPr sz="2600" spc="-75" dirty="0">
                <a:latin typeface="Arial"/>
                <a:cs typeface="Arial"/>
              </a:rPr>
              <a:t>which </a:t>
            </a:r>
            <a:r>
              <a:rPr sz="2600" spc="-140" dirty="0">
                <a:latin typeface="Arial"/>
                <a:cs typeface="Arial"/>
              </a:rPr>
              <a:t>avoids </a:t>
            </a:r>
            <a:r>
              <a:rPr sz="2600" spc="-75" dirty="0">
                <a:latin typeface="Arial"/>
                <a:cs typeface="Arial"/>
              </a:rPr>
              <a:t>your </a:t>
            </a:r>
            <a:r>
              <a:rPr sz="2600" spc="-100" dirty="0">
                <a:latin typeface="Arial"/>
                <a:cs typeface="Arial"/>
              </a:rPr>
              <a:t>program  </a:t>
            </a:r>
            <a:r>
              <a:rPr sz="2600" spc="-25" dirty="0">
                <a:latin typeface="Arial"/>
                <a:cs typeface="Arial"/>
              </a:rPr>
              <a:t>from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crashing.</a:t>
            </a:r>
            <a:endParaRPr sz="2600" dirty="0">
              <a:latin typeface="Arial"/>
              <a:cs typeface="Arial"/>
            </a:endParaRPr>
          </a:p>
          <a:p>
            <a:pPr marL="469900" marR="224790" indent="-457200" algn="just">
              <a:lnSpc>
                <a:spcPts val="2810"/>
              </a:lnSpc>
              <a:spcBef>
                <a:spcPts val="1430"/>
              </a:spcBef>
              <a:buChar char="•"/>
              <a:tabLst>
                <a:tab pos="469900" algn="l"/>
              </a:tabLst>
            </a:pPr>
            <a:r>
              <a:rPr sz="2600" spc="-114" dirty="0">
                <a:latin typeface="Arial"/>
                <a:cs typeface="Arial"/>
              </a:rPr>
              <a:t>When </a:t>
            </a:r>
            <a:r>
              <a:rPr sz="2600" spc="-110" dirty="0">
                <a:latin typeface="Arial"/>
                <a:cs typeface="Arial"/>
              </a:rPr>
              <a:t>you </a:t>
            </a:r>
            <a:r>
              <a:rPr sz="2600" spc="-25" dirty="0">
                <a:latin typeface="Arial"/>
                <a:cs typeface="Arial"/>
              </a:rPr>
              <a:t>think </a:t>
            </a:r>
            <a:r>
              <a:rPr sz="2600" spc="-5" dirty="0">
                <a:latin typeface="Arial"/>
                <a:cs typeface="Arial"/>
              </a:rPr>
              <a:t>that </a:t>
            </a:r>
            <a:r>
              <a:rPr sz="2600" spc="-110" dirty="0">
                <a:latin typeface="Arial"/>
                <a:cs typeface="Arial"/>
              </a:rPr>
              <a:t>you </a:t>
            </a:r>
            <a:r>
              <a:rPr sz="2600" spc="-165" dirty="0">
                <a:latin typeface="Arial"/>
                <a:cs typeface="Arial"/>
              </a:rPr>
              <a:t>have </a:t>
            </a:r>
            <a:r>
              <a:rPr sz="2600" spc="-200" dirty="0">
                <a:latin typeface="Arial"/>
                <a:cs typeface="Arial"/>
              </a:rPr>
              <a:t>a</a:t>
            </a:r>
            <a:r>
              <a:rPr sz="2600" spc="-459" dirty="0">
                <a:latin typeface="Arial"/>
                <a:cs typeface="Arial"/>
              </a:rPr>
              <a:t> </a:t>
            </a:r>
            <a:r>
              <a:rPr sz="2600" spc="-135" dirty="0">
                <a:latin typeface="Arial"/>
                <a:cs typeface="Arial"/>
              </a:rPr>
              <a:t>code  </a:t>
            </a:r>
            <a:r>
              <a:rPr sz="2600" spc="-75" dirty="0">
                <a:latin typeface="Arial"/>
                <a:cs typeface="Arial"/>
              </a:rPr>
              <a:t>which </a:t>
            </a:r>
            <a:r>
              <a:rPr sz="2600" spc="-170" dirty="0">
                <a:latin typeface="Arial"/>
                <a:cs typeface="Arial"/>
              </a:rPr>
              <a:t>can </a:t>
            </a:r>
            <a:r>
              <a:rPr sz="2600" spc="-100" dirty="0">
                <a:latin typeface="Arial"/>
                <a:cs typeface="Arial"/>
              </a:rPr>
              <a:t>produce </a:t>
            </a:r>
            <a:r>
              <a:rPr sz="2600" spc="-140" dirty="0">
                <a:latin typeface="Arial"/>
                <a:cs typeface="Arial"/>
              </a:rPr>
              <a:t>an </a:t>
            </a:r>
            <a:r>
              <a:rPr sz="2600" spc="-30" dirty="0">
                <a:latin typeface="Arial"/>
                <a:cs typeface="Arial"/>
              </a:rPr>
              <a:t>error </a:t>
            </a:r>
            <a:r>
              <a:rPr sz="2600" spc="-40" dirty="0">
                <a:latin typeface="Arial"/>
                <a:cs typeface="Arial"/>
              </a:rPr>
              <a:t>then </a:t>
            </a:r>
            <a:r>
              <a:rPr sz="2600" spc="-110" dirty="0">
                <a:latin typeface="Arial"/>
                <a:cs typeface="Arial"/>
              </a:rPr>
              <a:t>you  </a:t>
            </a:r>
            <a:r>
              <a:rPr sz="2600" spc="-170" dirty="0">
                <a:latin typeface="Arial"/>
                <a:cs typeface="Arial"/>
              </a:rPr>
              <a:t>can </a:t>
            </a:r>
            <a:r>
              <a:rPr sz="2600" spc="-175" dirty="0">
                <a:latin typeface="Arial"/>
                <a:cs typeface="Arial"/>
              </a:rPr>
              <a:t>use </a:t>
            </a:r>
            <a:r>
              <a:rPr sz="2600" spc="-95" dirty="0">
                <a:latin typeface="Arial"/>
                <a:cs typeface="Arial"/>
              </a:rPr>
              <a:t>exception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handling.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9260" y="1011200"/>
            <a:ext cx="5685790" cy="329565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800" i="1" spc="-170" dirty="0">
                <a:latin typeface="Trebuchet MS"/>
                <a:cs typeface="Trebuchet MS"/>
              </a:rPr>
              <a:t>Syntax: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spc="-5" dirty="0">
                <a:latin typeface="Courier New"/>
                <a:cs typeface="Courier New"/>
              </a:rPr>
              <a:t>try:</a:t>
            </a:r>
            <a:endParaRPr sz="2400" dirty="0">
              <a:latin typeface="Courier New"/>
              <a:cs typeface="Courier New"/>
            </a:endParaRPr>
          </a:p>
          <a:p>
            <a:pPr marL="926465">
              <a:lnSpc>
                <a:spcPts val="2735"/>
              </a:lnSpc>
              <a:spcBef>
                <a:spcPts val="1120"/>
              </a:spcBef>
            </a:pPr>
            <a:r>
              <a:rPr sz="2400" spc="-5" dirty="0">
                <a:latin typeface="Courier New"/>
                <a:cs typeface="Courier New"/>
              </a:rPr>
              <a:t>#code </a:t>
            </a:r>
            <a:r>
              <a:rPr sz="2400" spc="-10" dirty="0">
                <a:latin typeface="Courier New"/>
                <a:cs typeface="Courier New"/>
              </a:rPr>
              <a:t>which </a:t>
            </a:r>
            <a:r>
              <a:rPr sz="2400" spc="-5" dirty="0">
                <a:latin typeface="Courier New"/>
                <a:cs typeface="Courier New"/>
              </a:rPr>
              <a:t>can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produce</a:t>
            </a:r>
            <a:endParaRPr sz="2400" dirty="0">
              <a:latin typeface="Courier New"/>
              <a:cs typeface="Courier New"/>
            </a:endParaRPr>
          </a:p>
          <a:p>
            <a:pPr marL="926465">
              <a:lnSpc>
                <a:spcPts val="2735"/>
              </a:lnSpc>
            </a:pPr>
            <a:r>
              <a:rPr sz="2400" spc="-5" dirty="0">
                <a:latin typeface="Courier New"/>
                <a:cs typeface="Courier New"/>
              </a:rPr>
              <a:t>#an</a:t>
            </a:r>
            <a:r>
              <a:rPr sz="2400" spc="-10" dirty="0">
                <a:latin typeface="Courier New"/>
                <a:cs typeface="Courier New"/>
              </a:rPr>
              <a:t> error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spc="-5" dirty="0">
                <a:latin typeface="Courier New"/>
                <a:cs typeface="Courier New"/>
              </a:rPr>
              <a:t>except:</a:t>
            </a:r>
            <a:endParaRPr sz="2400" dirty="0">
              <a:latin typeface="Courier New"/>
              <a:cs typeface="Courier New"/>
            </a:endParaRPr>
          </a:p>
          <a:p>
            <a:pPr marL="926465" marR="5080">
              <a:lnSpc>
                <a:spcPts val="2590"/>
              </a:lnSpc>
              <a:spcBef>
                <a:spcPts val="1445"/>
              </a:spcBef>
            </a:pPr>
            <a:r>
              <a:rPr sz="2400" spc="-5" dirty="0">
                <a:latin typeface="Courier New"/>
                <a:cs typeface="Courier New"/>
              </a:rPr>
              <a:t>#code </a:t>
            </a:r>
            <a:r>
              <a:rPr sz="2400" spc="-10" dirty="0">
                <a:latin typeface="Courier New"/>
                <a:cs typeface="Courier New"/>
              </a:rPr>
              <a:t>which runs </a:t>
            </a:r>
            <a:r>
              <a:rPr sz="2400" spc="-5" dirty="0">
                <a:latin typeface="Courier New"/>
                <a:cs typeface="Courier New"/>
              </a:rPr>
              <a:t>if the  #above </a:t>
            </a:r>
            <a:r>
              <a:rPr sz="2400" spc="-10" dirty="0">
                <a:latin typeface="Courier New"/>
                <a:cs typeface="Courier New"/>
              </a:rPr>
              <a:t>code gives </a:t>
            </a:r>
            <a:r>
              <a:rPr sz="2400" spc="-5" dirty="0">
                <a:latin typeface="Courier New"/>
                <a:cs typeface="Courier New"/>
              </a:rPr>
              <a:t>an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error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89522" y="1029842"/>
            <a:ext cx="26034" cy="4933315"/>
          </a:xfrm>
          <a:custGeom>
            <a:avLst/>
            <a:gdLst/>
            <a:ahLst/>
            <a:cxnLst/>
            <a:rect l="l" t="t" r="r" b="b"/>
            <a:pathLst>
              <a:path w="26035" h="4933315">
                <a:moveTo>
                  <a:pt x="0" y="0"/>
                </a:moveTo>
                <a:lnTo>
                  <a:pt x="25526" y="4932807"/>
                </a:lnTo>
              </a:path>
            </a:pathLst>
          </a:custGeom>
          <a:ln w="190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6698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10" dirty="0"/>
              <a:t>Exception </a:t>
            </a:r>
            <a:r>
              <a:rPr sz="4800" spc="-254" dirty="0"/>
              <a:t>handling</a:t>
            </a:r>
            <a:r>
              <a:rPr sz="4800" spc="-615" dirty="0"/>
              <a:t> </a:t>
            </a:r>
            <a:r>
              <a:rPr sz="4800" spc="-340" dirty="0"/>
              <a:t>example</a:t>
            </a:r>
            <a:endParaRPr sz="4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98393"/>
            <a:ext cx="2743200" cy="281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spc="-130" dirty="0">
                <a:solidFill>
                  <a:schemeClr val="tx1"/>
                </a:solidFill>
              </a:rPr>
              <a:t>15</a:t>
            </a:fld>
            <a:endParaRPr spc="-13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811" y="1000125"/>
            <a:ext cx="6780530" cy="10681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7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radius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10" dirty="0">
                <a:latin typeface="Courier New"/>
                <a:cs typeface="Courier New"/>
              </a:rPr>
              <a:t>int(input("Enter radius: </a:t>
            </a:r>
            <a:r>
              <a:rPr sz="2400" spc="-5" dirty="0">
                <a:latin typeface="Courier New"/>
                <a:cs typeface="Courier New"/>
              </a:rPr>
              <a:t>"))  area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3.14*(radius)**2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811" y="2266645"/>
            <a:ext cx="20351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print(</a:t>
            </a:r>
            <a:r>
              <a:rPr sz="2400" spc="-15" dirty="0">
                <a:latin typeface="Courier New"/>
                <a:cs typeface="Courier New"/>
              </a:rPr>
              <a:t>ar</a:t>
            </a:r>
            <a:r>
              <a:rPr sz="2400" spc="-5" dirty="0">
                <a:latin typeface="Courier New"/>
                <a:cs typeface="Courier New"/>
              </a:rPr>
              <a:t>ea</a:t>
            </a:r>
            <a:r>
              <a:rPr sz="2400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9999" y="3360124"/>
            <a:ext cx="6781165" cy="256667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400" spc="-5" dirty="0">
                <a:latin typeface="Courier New"/>
                <a:cs typeface="Courier New"/>
              </a:rPr>
              <a:t>&gt;&gt;&gt;Enter radius: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400" spc="-10" dirty="0">
                <a:latin typeface="Courier New"/>
                <a:cs typeface="Courier New"/>
              </a:rPr>
              <a:t>Traceback </a:t>
            </a:r>
            <a:r>
              <a:rPr sz="2400" spc="-5" dirty="0">
                <a:latin typeface="Courier New"/>
                <a:cs typeface="Courier New"/>
              </a:rPr>
              <a:t>(most recent </a:t>
            </a:r>
            <a:r>
              <a:rPr sz="2400" spc="-10" dirty="0">
                <a:latin typeface="Courier New"/>
                <a:cs typeface="Courier New"/>
              </a:rPr>
              <a:t>call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last):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400" spc="-5" dirty="0"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spc="-5" dirty="0">
                <a:latin typeface="Courier New"/>
                <a:cs typeface="Courier New"/>
              </a:rPr>
              <a:t>ValueError: </a:t>
            </a:r>
            <a:r>
              <a:rPr sz="2400" spc="-10" dirty="0">
                <a:latin typeface="Courier New"/>
                <a:cs typeface="Courier New"/>
              </a:rPr>
              <a:t>invalid literal </a:t>
            </a:r>
            <a:r>
              <a:rPr sz="2400" spc="-5" dirty="0">
                <a:latin typeface="Courier New"/>
                <a:cs typeface="Courier New"/>
              </a:rPr>
              <a:t>for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int()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with </a:t>
            </a:r>
            <a:r>
              <a:rPr sz="2400" spc="-10" dirty="0">
                <a:latin typeface="Courier New"/>
                <a:cs typeface="Courier New"/>
              </a:rPr>
              <a:t>base </a:t>
            </a:r>
            <a:r>
              <a:rPr sz="2400" spc="-5" dirty="0">
                <a:latin typeface="Courier New"/>
                <a:cs typeface="Courier New"/>
              </a:rPr>
              <a:t>10: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'a'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8458" y="2354960"/>
            <a:ext cx="47459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90" dirty="0">
                <a:latin typeface="Trebuchet MS"/>
                <a:cs typeface="Trebuchet MS"/>
              </a:rPr>
              <a:t>program </a:t>
            </a:r>
            <a:r>
              <a:rPr sz="2400" i="1" spc="-135" dirty="0">
                <a:latin typeface="Trebuchet MS"/>
                <a:cs typeface="Trebuchet MS"/>
              </a:rPr>
              <a:t>terminates </a:t>
            </a:r>
            <a:r>
              <a:rPr sz="2400" i="1" spc="-75" dirty="0">
                <a:latin typeface="Trebuchet MS"/>
                <a:cs typeface="Trebuchet MS"/>
              </a:rPr>
              <a:t>and </a:t>
            </a:r>
            <a:r>
              <a:rPr sz="2400" i="1" spc="-95" dirty="0">
                <a:latin typeface="Trebuchet MS"/>
                <a:cs typeface="Trebuchet MS"/>
              </a:rPr>
              <a:t>gives </a:t>
            </a:r>
            <a:r>
              <a:rPr sz="2400" i="1" spc="-30" dirty="0">
                <a:latin typeface="Trebuchet MS"/>
                <a:cs typeface="Trebuchet MS"/>
              </a:rPr>
              <a:t>a </a:t>
            </a:r>
            <a:r>
              <a:rPr sz="2400" i="1" spc="-85" dirty="0">
                <a:latin typeface="Trebuchet MS"/>
                <a:cs typeface="Trebuchet MS"/>
              </a:rPr>
              <a:t>long  </a:t>
            </a:r>
            <a:r>
              <a:rPr sz="2400" i="1" spc="-145" dirty="0">
                <a:latin typeface="Trebuchet MS"/>
                <a:cs typeface="Trebuchet MS"/>
              </a:rPr>
              <a:t>error </a:t>
            </a:r>
            <a:r>
              <a:rPr sz="2400" i="1" spc="-35" dirty="0">
                <a:latin typeface="Trebuchet MS"/>
                <a:cs typeface="Trebuchet MS"/>
              </a:rPr>
              <a:t>as </a:t>
            </a:r>
            <a:r>
              <a:rPr sz="2400" i="1" spc="-204" dirty="0">
                <a:latin typeface="Trebuchet MS"/>
                <a:cs typeface="Trebuchet MS"/>
              </a:rPr>
              <a:t>“a” </a:t>
            </a:r>
            <a:r>
              <a:rPr sz="2400" i="1" spc="-100" dirty="0">
                <a:latin typeface="Trebuchet MS"/>
                <a:cs typeface="Trebuchet MS"/>
              </a:rPr>
              <a:t>cannot</a:t>
            </a:r>
            <a:r>
              <a:rPr sz="2400" i="1" spc="-545" dirty="0">
                <a:latin typeface="Trebuchet MS"/>
                <a:cs typeface="Trebuchet MS"/>
              </a:rPr>
              <a:t> </a:t>
            </a:r>
            <a:r>
              <a:rPr sz="2400" i="1" spc="-130" dirty="0">
                <a:latin typeface="Trebuchet MS"/>
                <a:cs typeface="Trebuchet MS"/>
              </a:rPr>
              <a:t>be </a:t>
            </a:r>
            <a:r>
              <a:rPr sz="2400" i="1" spc="-135" dirty="0">
                <a:latin typeface="Trebuchet MS"/>
                <a:cs typeface="Trebuchet MS"/>
              </a:rPr>
              <a:t>converted </a:t>
            </a:r>
            <a:r>
              <a:rPr sz="2400" i="1" spc="-150" dirty="0">
                <a:latin typeface="Trebuchet MS"/>
                <a:cs typeface="Trebuchet MS"/>
              </a:rPr>
              <a:t>to </a:t>
            </a:r>
            <a:r>
              <a:rPr sz="2400" i="1" spc="-60" dirty="0">
                <a:latin typeface="Trebuchet MS"/>
                <a:cs typeface="Trebuchet MS"/>
              </a:rPr>
              <a:t>an  </a:t>
            </a:r>
            <a:r>
              <a:rPr sz="2400" i="1" spc="-135" dirty="0">
                <a:latin typeface="Trebuchet MS"/>
                <a:cs typeface="Trebuchet MS"/>
              </a:rPr>
              <a:t>integer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6698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10" dirty="0">
                <a:solidFill>
                  <a:schemeClr val="tx1"/>
                </a:solidFill>
              </a:rPr>
              <a:t>Exception </a:t>
            </a:r>
            <a:r>
              <a:rPr sz="4800" spc="-254" dirty="0">
                <a:solidFill>
                  <a:schemeClr val="tx1"/>
                </a:solidFill>
              </a:rPr>
              <a:t>handling</a:t>
            </a:r>
            <a:r>
              <a:rPr sz="4800" spc="-615" dirty="0">
                <a:solidFill>
                  <a:schemeClr val="tx1"/>
                </a:solidFill>
              </a:rPr>
              <a:t> </a:t>
            </a:r>
            <a:r>
              <a:rPr sz="4800" spc="-340" dirty="0">
                <a:solidFill>
                  <a:schemeClr val="tx1"/>
                </a:solidFill>
              </a:rPr>
              <a:t>example</a:t>
            </a:r>
            <a:endParaRPr sz="480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610600" y="6378612"/>
            <a:ext cx="2743200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spc="-130" dirty="0">
                <a:solidFill>
                  <a:schemeClr val="tx1"/>
                </a:solidFill>
              </a:rPr>
              <a:t>16</a:t>
            </a:fld>
            <a:endParaRPr spc="-13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811" y="1006830"/>
            <a:ext cx="3531235" cy="147383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000" spc="-5" dirty="0">
                <a:latin typeface="Courier New"/>
                <a:cs typeface="Courier New"/>
              </a:rPr>
              <a:t>success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False</a:t>
            </a:r>
            <a:endParaRPr sz="2000">
              <a:latin typeface="Courier New"/>
              <a:cs typeface="Courier New"/>
            </a:endParaRPr>
          </a:p>
          <a:p>
            <a:pPr marL="622300" marR="5080" indent="-609600">
              <a:lnSpc>
                <a:spcPct val="158100"/>
              </a:lnSpc>
              <a:spcBef>
                <a:spcPts val="10"/>
              </a:spcBef>
            </a:pPr>
            <a:r>
              <a:rPr sz="2000" spc="-5" dirty="0">
                <a:latin typeface="Courier New"/>
                <a:cs typeface="Courier New"/>
              </a:rPr>
              <a:t>while success == False:  try: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9411" y="2455011"/>
            <a:ext cx="6275070" cy="292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>
              <a:lnSpc>
                <a:spcPct val="1585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radius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int(input("Enter radius: "))  area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3.14*(radius)**2</a:t>
            </a:r>
            <a:endParaRPr sz="2000" dirty="0">
              <a:latin typeface="Courier New"/>
              <a:cs typeface="Courier New"/>
            </a:endParaRPr>
          </a:p>
          <a:p>
            <a:pPr marL="622300" marR="3510279">
              <a:lnSpc>
                <a:spcPts val="3810"/>
              </a:lnSpc>
              <a:spcBef>
                <a:spcPts val="340"/>
              </a:spcBef>
            </a:pPr>
            <a:r>
              <a:rPr sz="2000" spc="-5" dirty="0">
                <a:latin typeface="Courier New"/>
                <a:cs typeface="Courier New"/>
              </a:rPr>
              <a:t>print(area)  success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True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000" spc="-5" dirty="0">
                <a:latin typeface="Courier New"/>
                <a:cs typeface="Courier New"/>
              </a:rPr>
              <a:t>except:</a:t>
            </a:r>
            <a:endParaRPr sz="2000" dirty="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1390"/>
              </a:spcBef>
            </a:pPr>
            <a:r>
              <a:rPr sz="2000" spc="-5" dirty="0">
                <a:latin typeface="Courier New"/>
                <a:cs typeface="Courier New"/>
              </a:rPr>
              <a:t>print("Invalid value for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radius.")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60106" y="3362325"/>
            <a:ext cx="38430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&gt;&gt;&gt;Enter radius: </a:t>
            </a:r>
            <a:r>
              <a:rPr sz="2000" dirty="0">
                <a:latin typeface="Courier New"/>
                <a:cs typeface="Courier New"/>
              </a:rPr>
              <a:t>a  </a:t>
            </a:r>
            <a:r>
              <a:rPr sz="2000" spc="-5" dirty="0">
                <a:latin typeface="Courier New"/>
                <a:cs typeface="Courier New"/>
              </a:rPr>
              <a:t>Invalid value for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radius.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60106" y="4277105"/>
            <a:ext cx="24688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Enter radius: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12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453.16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49668" y="1226311"/>
            <a:ext cx="43656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i="1" spc="-30" dirty="0">
                <a:latin typeface="Trebuchet MS"/>
                <a:cs typeface="Trebuchet MS"/>
              </a:rPr>
              <a:t>as </a:t>
            </a:r>
            <a:r>
              <a:rPr sz="1800" i="1" spc="-50" dirty="0">
                <a:latin typeface="Trebuchet MS"/>
                <a:cs typeface="Trebuchet MS"/>
              </a:rPr>
              <a:t>soon </a:t>
            </a:r>
            <a:r>
              <a:rPr sz="1800" i="1" spc="-30" dirty="0">
                <a:latin typeface="Trebuchet MS"/>
                <a:cs typeface="Trebuchet MS"/>
              </a:rPr>
              <a:t>as </a:t>
            </a:r>
            <a:r>
              <a:rPr sz="1800" i="1" spc="-114" dirty="0">
                <a:latin typeface="Trebuchet MS"/>
                <a:cs typeface="Trebuchet MS"/>
              </a:rPr>
              <a:t>the </a:t>
            </a:r>
            <a:r>
              <a:rPr sz="1800" i="1" spc="-55" dirty="0">
                <a:latin typeface="Trebuchet MS"/>
                <a:cs typeface="Trebuchet MS"/>
              </a:rPr>
              <a:t>1</a:t>
            </a:r>
            <a:r>
              <a:rPr sz="1800" i="1" spc="-82" baseline="25462" dirty="0">
                <a:latin typeface="Trebuchet MS"/>
                <a:cs typeface="Trebuchet MS"/>
              </a:rPr>
              <a:t>st </a:t>
            </a:r>
            <a:r>
              <a:rPr sz="1800" i="1" spc="-125" dirty="0">
                <a:latin typeface="Trebuchet MS"/>
                <a:cs typeface="Trebuchet MS"/>
              </a:rPr>
              <a:t>line </a:t>
            </a:r>
            <a:r>
              <a:rPr sz="1800" i="1" spc="-100" dirty="0">
                <a:latin typeface="Trebuchet MS"/>
                <a:cs typeface="Trebuchet MS"/>
              </a:rPr>
              <a:t>inside </a:t>
            </a:r>
            <a:r>
              <a:rPr sz="1800" i="1" spc="-114" dirty="0">
                <a:latin typeface="Trebuchet MS"/>
                <a:cs typeface="Trebuchet MS"/>
              </a:rPr>
              <a:t>the </a:t>
            </a:r>
            <a:r>
              <a:rPr sz="1800" i="1" spc="-125" dirty="0">
                <a:latin typeface="Trebuchet MS"/>
                <a:cs typeface="Trebuchet MS"/>
              </a:rPr>
              <a:t>try </a:t>
            </a:r>
            <a:r>
              <a:rPr sz="1800" i="1" spc="-100" dirty="0">
                <a:latin typeface="Trebuchet MS"/>
                <a:cs typeface="Trebuchet MS"/>
              </a:rPr>
              <a:t>block</a:t>
            </a:r>
            <a:r>
              <a:rPr sz="1800" i="1" spc="-380" dirty="0">
                <a:latin typeface="Trebuchet MS"/>
                <a:cs typeface="Trebuchet MS"/>
              </a:rPr>
              <a:t> </a:t>
            </a:r>
            <a:r>
              <a:rPr sz="1800" i="1" spc="-70" dirty="0">
                <a:latin typeface="Trebuchet MS"/>
                <a:cs typeface="Trebuchet MS"/>
              </a:rPr>
              <a:t>gives  </a:t>
            </a:r>
            <a:r>
              <a:rPr sz="1800" i="1" spc="-45" dirty="0">
                <a:latin typeface="Trebuchet MS"/>
                <a:cs typeface="Trebuchet MS"/>
              </a:rPr>
              <a:t>an </a:t>
            </a:r>
            <a:r>
              <a:rPr sz="1800" i="1" spc="-155" dirty="0">
                <a:latin typeface="Trebuchet MS"/>
                <a:cs typeface="Trebuchet MS"/>
              </a:rPr>
              <a:t>error, </a:t>
            </a:r>
            <a:r>
              <a:rPr sz="1800" i="1" spc="-110" dirty="0">
                <a:latin typeface="Trebuchet MS"/>
                <a:cs typeface="Trebuchet MS"/>
              </a:rPr>
              <a:t>execution </a:t>
            </a:r>
            <a:r>
              <a:rPr sz="1800" i="1" spc="-85" dirty="0">
                <a:latin typeface="Trebuchet MS"/>
                <a:cs typeface="Trebuchet MS"/>
              </a:rPr>
              <a:t>stops </a:t>
            </a:r>
            <a:r>
              <a:rPr sz="1800" i="1" spc="-60" dirty="0">
                <a:latin typeface="Trebuchet MS"/>
                <a:cs typeface="Trebuchet MS"/>
              </a:rPr>
              <a:t>and </a:t>
            </a:r>
            <a:r>
              <a:rPr sz="1800" i="1" spc="-85" dirty="0">
                <a:latin typeface="Trebuchet MS"/>
                <a:cs typeface="Trebuchet MS"/>
              </a:rPr>
              <a:t>code </a:t>
            </a:r>
            <a:r>
              <a:rPr sz="1800" i="1" spc="-100" dirty="0">
                <a:latin typeface="Trebuchet MS"/>
                <a:cs typeface="Trebuchet MS"/>
              </a:rPr>
              <a:t>inside </a:t>
            </a:r>
            <a:r>
              <a:rPr sz="1800" i="1" spc="-114" dirty="0">
                <a:latin typeface="Trebuchet MS"/>
                <a:cs typeface="Trebuchet MS"/>
              </a:rPr>
              <a:t>the  </a:t>
            </a:r>
            <a:r>
              <a:rPr sz="1800" i="1" spc="-125" dirty="0">
                <a:latin typeface="Trebuchet MS"/>
                <a:cs typeface="Trebuchet MS"/>
              </a:rPr>
              <a:t>except </a:t>
            </a:r>
            <a:r>
              <a:rPr sz="1800" i="1" spc="-100" dirty="0">
                <a:latin typeface="Trebuchet MS"/>
                <a:cs typeface="Trebuchet MS"/>
              </a:rPr>
              <a:t>block</a:t>
            </a:r>
            <a:r>
              <a:rPr sz="1800" i="1" spc="-145" dirty="0">
                <a:latin typeface="Trebuchet MS"/>
                <a:cs typeface="Trebuchet MS"/>
              </a:rPr>
              <a:t> </a:t>
            </a:r>
            <a:r>
              <a:rPr sz="1800" i="1" spc="-80" dirty="0">
                <a:latin typeface="Trebuchet MS"/>
                <a:cs typeface="Trebuchet MS"/>
              </a:rPr>
              <a:t>runs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5448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5" dirty="0"/>
              <a:t>Modules </a:t>
            </a:r>
            <a:r>
              <a:rPr sz="4800" spc="-229" dirty="0"/>
              <a:t>and</a:t>
            </a:r>
            <a:r>
              <a:rPr sz="4800" spc="-860" dirty="0"/>
              <a:t> </a:t>
            </a:r>
            <a:r>
              <a:rPr sz="4800" spc="-315" dirty="0"/>
              <a:t>Packages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spc="-130" dirty="0"/>
              <a:t>17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322579" y="1045711"/>
            <a:ext cx="10034270" cy="4113529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0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245" dirty="0">
                <a:latin typeface="Arial"/>
                <a:cs typeface="Arial"/>
              </a:rPr>
              <a:t>a </a:t>
            </a:r>
            <a:r>
              <a:rPr sz="3200" i="1" spc="-165" dirty="0">
                <a:latin typeface="Trebuchet MS"/>
                <a:cs typeface="Trebuchet MS"/>
              </a:rPr>
              <a:t>module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50" dirty="0">
                <a:latin typeface="Arial"/>
                <a:cs typeface="Arial"/>
              </a:rPr>
              <a:t>single </a:t>
            </a:r>
            <a:r>
              <a:rPr sz="3200" spc="-60" dirty="0">
                <a:latin typeface="Arial"/>
                <a:cs typeface="Arial"/>
              </a:rPr>
              <a:t>python </a:t>
            </a:r>
            <a:r>
              <a:rPr sz="3200" spc="-25" dirty="0">
                <a:latin typeface="Arial"/>
                <a:cs typeface="Arial"/>
              </a:rPr>
              <a:t>file</a:t>
            </a:r>
            <a:endParaRPr sz="32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245" dirty="0">
                <a:latin typeface="Arial"/>
                <a:cs typeface="Arial"/>
              </a:rPr>
              <a:t>a </a:t>
            </a:r>
            <a:r>
              <a:rPr sz="3200" i="1" spc="-114" dirty="0">
                <a:latin typeface="Trebuchet MS"/>
                <a:cs typeface="Trebuchet MS"/>
              </a:rPr>
              <a:t>package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80" dirty="0">
                <a:latin typeface="Arial"/>
                <a:cs typeface="Arial"/>
              </a:rPr>
              <a:t>collection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60" dirty="0">
                <a:latin typeface="Arial"/>
                <a:cs typeface="Arial"/>
              </a:rPr>
              <a:t>python</a:t>
            </a:r>
            <a:r>
              <a:rPr sz="3200" spc="-355" dirty="0">
                <a:latin typeface="Arial"/>
                <a:cs typeface="Arial"/>
              </a:rPr>
              <a:t> </a:t>
            </a:r>
            <a:r>
              <a:rPr sz="3200" i="1" spc="-145" dirty="0">
                <a:latin typeface="Trebuchet MS"/>
                <a:cs typeface="Trebuchet MS"/>
              </a:rPr>
              <a:t>modules</a:t>
            </a:r>
            <a:endParaRPr sz="320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19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245" dirty="0">
                <a:latin typeface="Arial"/>
                <a:cs typeface="Arial"/>
              </a:rPr>
              <a:t>a </a:t>
            </a:r>
            <a:r>
              <a:rPr sz="3200" i="1" spc="-114" dirty="0">
                <a:latin typeface="Trebuchet MS"/>
                <a:cs typeface="Trebuchet MS"/>
              </a:rPr>
              <a:t>package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i="1" spc="-220" dirty="0">
                <a:latin typeface="Trebuchet MS"/>
                <a:cs typeface="Trebuchet MS"/>
              </a:rPr>
              <a:t>directory/folder </a:t>
            </a:r>
            <a:r>
              <a:rPr sz="3200" spc="-105" dirty="0">
                <a:latin typeface="Arial"/>
                <a:cs typeface="Arial"/>
              </a:rPr>
              <a:t>containing </a:t>
            </a:r>
            <a:r>
              <a:rPr sz="3200" spc="-60" dirty="0">
                <a:latin typeface="Arial"/>
                <a:cs typeface="Arial"/>
              </a:rPr>
              <a:t>python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i="1" spc="-150" dirty="0">
                <a:latin typeface="Trebuchet MS"/>
                <a:cs typeface="Trebuchet MS"/>
              </a:rPr>
              <a:t>modules</a:t>
            </a:r>
            <a:endParaRPr sz="320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19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0" dirty="0">
                <a:latin typeface="Arial"/>
                <a:cs typeface="Arial"/>
              </a:rPr>
              <a:t>import </a:t>
            </a:r>
            <a:r>
              <a:rPr sz="3200" spc="-165" dirty="0">
                <a:latin typeface="Arial"/>
                <a:cs typeface="Arial"/>
              </a:rPr>
              <a:t>code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130" dirty="0">
                <a:latin typeface="Arial"/>
                <a:cs typeface="Arial"/>
              </a:rPr>
              <a:t>one </a:t>
            </a:r>
            <a:r>
              <a:rPr sz="3200" spc="-100" dirty="0">
                <a:latin typeface="Arial"/>
                <a:cs typeface="Arial"/>
              </a:rPr>
              <a:t>module </a:t>
            </a:r>
            <a:r>
              <a:rPr sz="3200" spc="25" dirty="0">
                <a:latin typeface="Arial"/>
                <a:cs typeface="Arial"/>
              </a:rPr>
              <a:t>to</a:t>
            </a:r>
            <a:r>
              <a:rPr sz="3200" spc="-525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another</a:t>
            </a:r>
            <a:endParaRPr sz="32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185" dirty="0">
                <a:latin typeface="Arial"/>
                <a:cs typeface="Arial"/>
              </a:rPr>
              <a:t>suppose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65" dirty="0">
                <a:latin typeface="Arial"/>
                <a:cs typeface="Arial"/>
              </a:rPr>
              <a:t>directory </a:t>
            </a:r>
            <a:r>
              <a:rPr sz="3200" spc="-150" dirty="0">
                <a:latin typeface="Arial"/>
                <a:cs typeface="Arial"/>
              </a:rPr>
              <a:t>named </a:t>
            </a:r>
            <a:r>
              <a:rPr sz="3200" i="1" spc="-180" dirty="0">
                <a:latin typeface="Trebuchet MS"/>
                <a:cs typeface="Trebuchet MS"/>
              </a:rPr>
              <a:t>calculator </a:t>
            </a:r>
            <a:r>
              <a:rPr sz="3200" spc="-235" dirty="0">
                <a:latin typeface="Arial"/>
                <a:cs typeface="Arial"/>
              </a:rPr>
              <a:t>has </a:t>
            </a:r>
            <a:r>
              <a:rPr sz="3200" spc="-155" dirty="0">
                <a:latin typeface="Arial"/>
                <a:cs typeface="Arial"/>
              </a:rPr>
              <a:t>2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files</a:t>
            </a:r>
            <a:endParaRPr sz="3200" dirty="0">
              <a:latin typeface="Arial"/>
              <a:cs typeface="Arial"/>
            </a:endParaRPr>
          </a:p>
          <a:p>
            <a:pPr marL="718185" lvl="1" indent="-343535">
              <a:lnSpc>
                <a:spcPct val="100000"/>
              </a:lnSpc>
              <a:spcBef>
                <a:spcPts val="25"/>
              </a:spcBef>
              <a:buFont typeface="Wingdings"/>
              <a:buChar char=""/>
              <a:tabLst>
                <a:tab pos="718185" algn="l"/>
                <a:tab pos="718820" algn="l"/>
              </a:tabLst>
            </a:pPr>
            <a:r>
              <a:rPr sz="3200" i="1" spc="-165" dirty="0">
                <a:latin typeface="Trebuchet MS"/>
                <a:cs typeface="Trebuchet MS"/>
              </a:rPr>
              <a:t>operations.py</a:t>
            </a:r>
            <a:endParaRPr sz="3200" dirty="0">
              <a:latin typeface="Trebuchet MS"/>
              <a:cs typeface="Trebuchet MS"/>
            </a:endParaRPr>
          </a:p>
          <a:p>
            <a:pPr marL="718185" lvl="1" indent="-343535">
              <a:lnSpc>
                <a:spcPct val="100000"/>
              </a:lnSpc>
              <a:spcBef>
                <a:spcPts val="215"/>
              </a:spcBef>
              <a:buFont typeface="Wingdings"/>
              <a:buChar char=""/>
              <a:tabLst>
                <a:tab pos="718185" algn="l"/>
                <a:tab pos="718820" algn="l"/>
              </a:tabLst>
            </a:pPr>
            <a:r>
              <a:rPr sz="3200" i="1" spc="-175" dirty="0">
                <a:latin typeface="Trebuchet MS"/>
                <a:cs typeface="Trebuchet MS"/>
              </a:rPr>
              <a:t>main.py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5448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5" dirty="0"/>
              <a:t>Modules </a:t>
            </a:r>
            <a:r>
              <a:rPr sz="4800" spc="-229" dirty="0"/>
              <a:t>and</a:t>
            </a:r>
            <a:r>
              <a:rPr sz="4800" spc="-860" dirty="0"/>
              <a:t> </a:t>
            </a:r>
            <a:r>
              <a:rPr sz="4800" spc="-315" dirty="0"/>
              <a:t>Packages</a:t>
            </a:r>
            <a:endParaRPr sz="48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98393"/>
            <a:ext cx="2743200" cy="281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spc="-130" dirty="0">
                <a:solidFill>
                  <a:schemeClr val="tx1"/>
                </a:solidFill>
              </a:rPr>
              <a:t>18</a:t>
            </a:fld>
            <a:endParaRPr spc="-13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579" y="1179068"/>
            <a:ext cx="26041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i="1" spc="-5" dirty="0">
                <a:latin typeface="Courier New"/>
                <a:cs typeface="Courier New"/>
              </a:rPr>
              <a:t>operations.py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579" y="1892249"/>
            <a:ext cx="2800985" cy="779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105"/>
              </a:spcBef>
            </a:pPr>
            <a:r>
              <a:rPr sz="2600" dirty="0">
                <a:latin typeface="Courier New"/>
                <a:cs typeface="Courier New"/>
              </a:rPr>
              <a:t>def</a:t>
            </a:r>
            <a:r>
              <a:rPr sz="2600" spc="-4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add(a,b):</a:t>
            </a:r>
            <a:endParaRPr sz="2600">
              <a:latin typeface="Courier New"/>
              <a:cs typeface="Courier New"/>
            </a:endParaRPr>
          </a:p>
          <a:p>
            <a:pPr marL="805180">
              <a:lnSpc>
                <a:spcPts val="2965"/>
              </a:lnSpc>
            </a:pPr>
            <a:r>
              <a:rPr sz="2600" spc="-5" dirty="0">
                <a:latin typeface="Courier New"/>
                <a:cs typeface="Courier New"/>
              </a:rPr>
              <a:t>return</a:t>
            </a:r>
            <a:r>
              <a:rPr sz="2600" spc="-7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a+b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579" y="2962401"/>
            <a:ext cx="3595370" cy="7791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805180" marR="5080" indent="-792480">
              <a:lnSpc>
                <a:spcPts val="2810"/>
              </a:lnSpc>
              <a:spcBef>
                <a:spcPts val="455"/>
              </a:spcBef>
            </a:pPr>
            <a:r>
              <a:rPr sz="2600" spc="-5" dirty="0">
                <a:latin typeface="Courier New"/>
                <a:cs typeface="Courier New"/>
              </a:rPr>
              <a:t>def subtract(a,b):  return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a-b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579" y="4032630"/>
            <a:ext cx="3595370" cy="7791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805180" marR="5080" indent="-792480">
              <a:lnSpc>
                <a:spcPts val="2810"/>
              </a:lnSpc>
              <a:spcBef>
                <a:spcPts val="455"/>
              </a:spcBef>
            </a:pPr>
            <a:r>
              <a:rPr sz="2600" spc="-5" dirty="0">
                <a:latin typeface="Courier New"/>
                <a:cs typeface="Courier New"/>
              </a:rPr>
              <a:t>def multiply(a,b):  return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a*b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1857" y="1218945"/>
            <a:ext cx="14122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i="1" spc="-5" dirty="0">
                <a:latin typeface="Courier New"/>
                <a:cs typeface="Courier New"/>
              </a:rPr>
              <a:t>main.py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1857" y="2011426"/>
            <a:ext cx="33972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ourier New"/>
                <a:cs typeface="Courier New"/>
              </a:rPr>
              <a:t>import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operations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1857" y="2804287"/>
            <a:ext cx="6768465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ourier New"/>
                <a:cs typeface="Courier New"/>
              </a:rPr>
              <a:t>print(operations.add(1,2)) </a:t>
            </a:r>
            <a:r>
              <a:rPr sz="2600" spc="5" dirty="0">
                <a:latin typeface="Courier New"/>
                <a:cs typeface="Courier New"/>
              </a:rPr>
              <a:t>#3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Courier New"/>
                <a:cs typeface="Courier New"/>
              </a:rPr>
              <a:t>print(operations.subtract(4,2))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#2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Courier New"/>
                <a:cs typeface="Courier New"/>
              </a:rPr>
              <a:t>print(operations.multiply(3,2))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#6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Courier New"/>
                <a:cs typeface="Courier New"/>
              </a:rPr>
              <a:t>print(operations.divide(8,2)) #4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84878" y="1225296"/>
            <a:ext cx="0" cy="4718685"/>
          </a:xfrm>
          <a:custGeom>
            <a:avLst/>
            <a:gdLst/>
            <a:ahLst/>
            <a:cxnLst/>
            <a:rect l="l" t="t" r="r" b="b"/>
            <a:pathLst>
              <a:path h="4718685">
                <a:moveTo>
                  <a:pt x="0" y="0"/>
                </a:moveTo>
                <a:lnTo>
                  <a:pt x="0" y="4718304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2579" y="5157866"/>
            <a:ext cx="6197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spc="-5" dirty="0">
                <a:latin typeface="Courier New"/>
                <a:cs typeface="Courier New"/>
              </a:rPr>
              <a:t>def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5060" y="5157866"/>
            <a:ext cx="2406650" cy="75692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20"/>
              </a:spcBef>
            </a:pPr>
            <a:r>
              <a:rPr sz="2600" spc="-5" dirty="0">
                <a:latin typeface="Courier New"/>
                <a:cs typeface="Courier New"/>
              </a:rPr>
              <a:t>divid</a:t>
            </a:r>
            <a:r>
              <a:rPr sz="2600" spc="-15" dirty="0">
                <a:latin typeface="Courier New"/>
                <a:cs typeface="Courier New"/>
              </a:rPr>
              <a:t>e</a:t>
            </a:r>
            <a:r>
              <a:rPr sz="2600" spc="-5" dirty="0">
                <a:latin typeface="Courier New"/>
                <a:cs typeface="Courier New"/>
              </a:rPr>
              <a:t>(a,</a:t>
            </a:r>
            <a:r>
              <a:rPr sz="2600" spc="5" dirty="0">
                <a:latin typeface="Courier New"/>
                <a:cs typeface="Courier New"/>
              </a:rPr>
              <a:t>b</a:t>
            </a:r>
            <a:r>
              <a:rPr sz="2600" spc="-5" dirty="0">
                <a:latin typeface="Courier New"/>
                <a:cs typeface="Courier New"/>
              </a:rPr>
              <a:t>):  return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a/b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5448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5" dirty="0"/>
              <a:t>Modules </a:t>
            </a:r>
            <a:r>
              <a:rPr sz="4800" spc="-229" dirty="0"/>
              <a:t>and</a:t>
            </a:r>
            <a:r>
              <a:rPr sz="4800" spc="-860" dirty="0"/>
              <a:t> </a:t>
            </a:r>
            <a:r>
              <a:rPr sz="4800" spc="-315" dirty="0"/>
              <a:t>Packages</a:t>
            </a:r>
            <a:endParaRPr sz="48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98393"/>
            <a:ext cx="2743200" cy="281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spc="-130" dirty="0">
                <a:solidFill>
                  <a:schemeClr val="tx1"/>
                </a:solidFill>
              </a:rPr>
              <a:t>19</a:t>
            </a:fld>
            <a:endParaRPr spc="-13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579" y="1179068"/>
            <a:ext cx="26041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i="1" spc="-5" dirty="0">
                <a:latin typeface="Courier New"/>
                <a:cs typeface="Courier New"/>
              </a:rPr>
              <a:t>operations.py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579" y="1892249"/>
            <a:ext cx="2800985" cy="779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105"/>
              </a:spcBef>
            </a:pPr>
            <a:r>
              <a:rPr sz="2600" dirty="0">
                <a:latin typeface="Courier New"/>
                <a:cs typeface="Courier New"/>
              </a:rPr>
              <a:t>def</a:t>
            </a:r>
            <a:r>
              <a:rPr sz="2600" spc="-4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add(a,b):</a:t>
            </a:r>
            <a:endParaRPr sz="2600">
              <a:latin typeface="Courier New"/>
              <a:cs typeface="Courier New"/>
            </a:endParaRPr>
          </a:p>
          <a:p>
            <a:pPr marL="805180">
              <a:lnSpc>
                <a:spcPts val="2965"/>
              </a:lnSpc>
            </a:pPr>
            <a:r>
              <a:rPr sz="2600" spc="-5" dirty="0">
                <a:latin typeface="Courier New"/>
                <a:cs typeface="Courier New"/>
              </a:rPr>
              <a:t>return</a:t>
            </a:r>
            <a:r>
              <a:rPr sz="2600" spc="-7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a+b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579" y="2962401"/>
            <a:ext cx="3595370" cy="7791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805180" marR="5080" indent="-792480">
              <a:lnSpc>
                <a:spcPts val="2810"/>
              </a:lnSpc>
              <a:spcBef>
                <a:spcPts val="455"/>
              </a:spcBef>
            </a:pPr>
            <a:r>
              <a:rPr sz="2600" spc="-5" dirty="0">
                <a:latin typeface="Courier New"/>
                <a:cs typeface="Courier New"/>
              </a:rPr>
              <a:t>def subtract(a,b):  return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a-b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579" y="4032630"/>
            <a:ext cx="3595370" cy="7791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805180" marR="5080" indent="-792480">
              <a:lnSpc>
                <a:spcPts val="2810"/>
              </a:lnSpc>
              <a:spcBef>
                <a:spcPts val="455"/>
              </a:spcBef>
            </a:pPr>
            <a:r>
              <a:rPr sz="2600" spc="-5" dirty="0">
                <a:latin typeface="Courier New"/>
                <a:cs typeface="Courier New"/>
              </a:rPr>
              <a:t>def multiply(a,b):  return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a*b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6817" y="1218945"/>
            <a:ext cx="14135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i="1" spc="-5" dirty="0">
                <a:latin typeface="Courier New"/>
                <a:cs typeface="Courier New"/>
              </a:rPr>
              <a:t>mai</a:t>
            </a:r>
            <a:r>
              <a:rPr sz="2600" b="1" i="1" spc="-15" dirty="0">
                <a:latin typeface="Courier New"/>
                <a:cs typeface="Courier New"/>
              </a:rPr>
              <a:t>n</a:t>
            </a:r>
            <a:r>
              <a:rPr sz="2600" b="1" i="1" spc="-5" dirty="0">
                <a:latin typeface="Courier New"/>
                <a:cs typeface="Courier New"/>
              </a:rPr>
              <a:t>.py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6817" y="2011426"/>
            <a:ext cx="71653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ourier New"/>
                <a:cs typeface="Courier New"/>
              </a:rPr>
              <a:t>from operations import add,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subtract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6817" y="2804287"/>
            <a:ext cx="4587240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ourier New"/>
                <a:cs typeface="Courier New"/>
              </a:rPr>
              <a:t>print(add(1,2))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#3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Courier New"/>
                <a:cs typeface="Courier New"/>
              </a:rPr>
              <a:t>print(subtract(4,2))</a:t>
            </a:r>
            <a:r>
              <a:rPr sz="2600" spc="-4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#2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84878" y="1225296"/>
            <a:ext cx="0" cy="4718685"/>
          </a:xfrm>
          <a:custGeom>
            <a:avLst/>
            <a:gdLst/>
            <a:ahLst/>
            <a:cxnLst/>
            <a:rect l="l" t="t" r="r" b="b"/>
            <a:pathLst>
              <a:path h="4718685">
                <a:moveTo>
                  <a:pt x="0" y="0"/>
                </a:moveTo>
                <a:lnTo>
                  <a:pt x="0" y="4718304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2579" y="5157866"/>
            <a:ext cx="6197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spc="-5" dirty="0">
                <a:latin typeface="Courier New"/>
                <a:cs typeface="Courier New"/>
              </a:rPr>
              <a:t>def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5060" y="5157866"/>
            <a:ext cx="2406650" cy="75692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20"/>
              </a:spcBef>
            </a:pPr>
            <a:r>
              <a:rPr sz="2600" spc="-5" dirty="0">
                <a:latin typeface="Courier New"/>
                <a:cs typeface="Courier New"/>
              </a:rPr>
              <a:t>divid</a:t>
            </a:r>
            <a:r>
              <a:rPr sz="2600" spc="-15" dirty="0">
                <a:latin typeface="Courier New"/>
                <a:cs typeface="Courier New"/>
              </a:rPr>
              <a:t>e</a:t>
            </a:r>
            <a:r>
              <a:rPr sz="2600" spc="-5" dirty="0">
                <a:latin typeface="Courier New"/>
                <a:cs typeface="Courier New"/>
              </a:rPr>
              <a:t>(a,</a:t>
            </a:r>
            <a:r>
              <a:rPr sz="2600" spc="5" dirty="0">
                <a:latin typeface="Courier New"/>
                <a:cs typeface="Courier New"/>
              </a:rPr>
              <a:t>b</a:t>
            </a:r>
            <a:r>
              <a:rPr sz="2600" spc="-5" dirty="0">
                <a:latin typeface="Courier New"/>
                <a:cs typeface="Courier New"/>
              </a:rPr>
              <a:t>):  return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a/b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2378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25" dirty="0"/>
              <a:t>Last</a:t>
            </a:r>
            <a:r>
              <a:rPr sz="4800" spc="-550" dirty="0"/>
              <a:t> </a:t>
            </a:r>
            <a:r>
              <a:rPr sz="4800" spc="-300" dirty="0"/>
              <a:t>week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0924285" y="6478015"/>
            <a:ext cx="2374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451" y="1045711"/>
            <a:ext cx="6367145" cy="24917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10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14" dirty="0">
                <a:solidFill>
                  <a:srgbClr val="404040"/>
                </a:solidFill>
                <a:latin typeface="Arial"/>
                <a:cs typeface="Arial"/>
              </a:rPr>
              <a:t>Object </a:t>
            </a:r>
            <a:r>
              <a:rPr sz="3200" spc="-65" dirty="0">
                <a:solidFill>
                  <a:srgbClr val="404040"/>
                </a:solidFill>
                <a:latin typeface="Arial"/>
                <a:cs typeface="Arial"/>
              </a:rPr>
              <a:t>oriented </a:t>
            </a:r>
            <a:r>
              <a:rPr sz="3200" spc="-120" dirty="0">
                <a:solidFill>
                  <a:srgbClr val="404040"/>
                </a:solidFill>
                <a:latin typeface="Arial"/>
                <a:cs typeface="Arial"/>
              </a:rPr>
              <a:t>programming</a:t>
            </a:r>
            <a:r>
              <a:rPr sz="3200" spc="-3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290" dirty="0">
                <a:solidFill>
                  <a:srgbClr val="404040"/>
                </a:solidFill>
                <a:latin typeface="Arial"/>
                <a:cs typeface="Arial"/>
              </a:rPr>
              <a:t>(OOP)</a:t>
            </a:r>
            <a:endParaRPr sz="32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1010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409" dirty="0">
                <a:solidFill>
                  <a:srgbClr val="404040"/>
                </a:solidFill>
                <a:latin typeface="Arial"/>
                <a:cs typeface="Arial"/>
              </a:rPr>
              <a:t>OOP</a:t>
            </a:r>
            <a:r>
              <a:rPr sz="32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50" dirty="0">
                <a:solidFill>
                  <a:srgbClr val="404040"/>
                </a:solidFill>
                <a:latin typeface="Arial"/>
                <a:cs typeface="Arial"/>
              </a:rPr>
              <a:t>concepts</a:t>
            </a:r>
            <a:endParaRPr sz="32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1019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300" dirty="0">
                <a:solidFill>
                  <a:srgbClr val="404040"/>
                </a:solidFill>
                <a:latin typeface="Arial"/>
                <a:cs typeface="Arial"/>
              </a:rPr>
              <a:t>Classes </a:t>
            </a:r>
            <a:r>
              <a:rPr sz="3200" spc="50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32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10" dirty="0">
                <a:solidFill>
                  <a:srgbClr val="404040"/>
                </a:solidFill>
                <a:latin typeface="Arial"/>
                <a:cs typeface="Arial"/>
              </a:rPr>
              <a:t>objects</a:t>
            </a:r>
            <a:endParaRPr sz="32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1019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409" dirty="0">
                <a:solidFill>
                  <a:srgbClr val="404040"/>
                </a:solidFill>
                <a:latin typeface="Arial"/>
                <a:cs typeface="Arial"/>
              </a:rPr>
              <a:t>OOP </a:t>
            </a:r>
            <a:r>
              <a:rPr sz="3200" spc="-4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3200" spc="-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404040"/>
                </a:solidFill>
                <a:latin typeface="Arial"/>
                <a:cs typeface="Arial"/>
              </a:rPr>
              <a:t>python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857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40" dirty="0"/>
              <a:t>Importing</a:t>
            </a:r>
            <a:r>
              <a:rPr sz="4800" spc="-490" dirty="0"/>
              <a:t> </a:t>
            </a:r>
            <a:r>
              <a:rPr sz="4800" spc="-175" dirty="0"/>
              <a:t>&amp;</a:t>
            </a:r>
            <a:r>
              <a:rPr sz="4800" spc="-480" dirty="0"/>
              <a:t> </a:t>
            </a:r>
            <a:r>
              <a:rPr sz="4800" spc="-204" dirty="0"/>
              <a:t>using</a:t>
            </a:r>
            <a:r>
              <a:rPr sz="4800" spc="-465" dirty="0"/>
              <a:t> </a:t>
            </a:r>
            <a:r>
              <a:rPr sz="4800" spc="-275" dirty="0"/>
              <a:t>standard</a:t>
            </a:r>
            <a:r>
              <a:rPr sz="4800" spc="-470" dirty="0"/>
              <a:t> </a:t>
            </a:r>
            <a:r>
              <a:rPr sz="4800" spc="-300" dirty="0"/>
              <a:t>libraries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spc="-130" dirty="0"/>
              <a:t>20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045711"/>
            <a:ext cx="10699115" cy="293116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10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20" dirty="0">
                <a:solidFill>
                  <a:srgbClr val="404040"/>
                </a:solidFill>
                <a:latin typeface="Arial"/>
                <a:cs typeface="Arial"/>
              </a:rPr>
              <a:t>Python </a:t>
            </a:r>
            <a:r>
              <a:rPr sz="3200" spc="-235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3200" spc="-24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3200" spc="-145" dirty="0">
                <a:solidFill>
                  <a:srgbClr val="404040"/>
                </a:solidFill>
                <a:latin typeface="Arial"/>
                <a:cs typeface="Arial"/>
              </a:rPr>
              <a:t>large </a:t>
            </a:r>
            <a:r>
              <a:rPr sz="3200" spc="-15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3200" spc="-145" dirty="0">
                <a:solidFill>
                  <a:srgbClr val="404040"/>
                </a:solidFill>
                <a:latin typeface="Arial"/>
                <a:cs typeface="Arial"/>
              </a:rPr>
              <a:t>comprehensive </a:t>
            </a:r>
            <a:r>
              <a:rPr sz="3200" spc="-20" dirty="0">
                <a:solidFill>
                  <a:srgbClr val="404040"/>
                </a:solidFill>
                <a:latin typeface="Arial"/>
                <a:cs typeface="Arial"/>
              </a:rPr>
              <a:t>built-in </a:t>
            </a:r>
            <a:r>
              <a:rPr sz="3200" spc="-130" dirty="0">
                <a:solidFill>
                  <a:srgbClr val="404040"/>
                </a:solidFill>
                <a:latin typeface="Arial"/>
                <a:cs typeface="Arial"/>
              </a:rPr>
              <a:t>standard</a:t>
            </a:r>
            <a:r>
              <a:rPr sz="32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404040"/>
                </a:solidFill>
                <a:latin typeface="Arial"/>
                <a:cs typeface="Arial"/>
              </a:rPr>
              <a:t>library</a:t>
            </a:r>
            <a:endParaRPr sz="3200">
              <a:latin typeface="Arial"/>
              <a:cs typeface="Arial"/>
            </a:endParaRPr>
          </a:p>
          <a:p>
            <a:pPr marL="350520" indent="-338455">
              <a:lnSpc>
                <a:spcPts val="3650"/>
              </a:lnSpc>
              <a:spcBef>
                <a:spcPts val="1010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05" dirty="0">
                <a:solidFill>
                  <a:srgbClr val="404040"/>
                </a:solidFill>
                <a:latin typeface="Arial"/>
                <a:cs typeface="Arial"/>
              </a:rPr>
              <a:t>Documentation </a:t>
            </a:r>
            <a:r>
              <a:rPr sz="3200" spc="-135" dirty="0">
                <a:solidFill>
                  <a:srgbClr val="404040"/>
                </a:solidFill>
                <a:latin typeface="Arial"/>
                <a:cs typeface="Arial"/>
              </a:rPr>
              <a:t>available</a:t>
            </a:r>
            <a:r>
              <a:rPr sz="32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40" dirty="0">
                <a:solidFill>
                  <a:srgbClr val="404040"/>
                </a:solidFill>
                <a:latin typeface="Arial"/>
                <a:cs typeface="Arial"/>
              </a:rPr>
              <a:t>at:</a:t>
            </a:r>
            <a:endParaRPr sz="3200">
              <a:latin typeface="Arial"/>
              <a:cs typeface="Arial"/>
            </a:endParaRPr>
          </a:p>
          <a:p>
            <a:pPr marL="350520">
              <a:lnSpc>
                <a:spcPts val="3650"/>
              </a:lnSpc>
            </a:pPr>
            <a:r>
              <a:rPr sz="3200" i="1" spc="-215" dirty="0">
                <a:solidFill>
                  <a:srgbClr val="404040"/>
                </a:solidFill>
                <a:latin typeface="Trebuchet MS"/>
                <a:cs typeface="Trebuchet MS"/>
              </a:rPr>
              <a:t>https://docs.python.org/3/library/index.html</a:t>
            </a:r>
            <a:endParaRPr sz="3200">
              <a:latin typeface="Trebuchet MS"/>
              <a:cs typeface="Trebuchet MS"/>
            </a:endParaRPr>
          </a:p>
          <a:p>
            <a:pPr marL="350520" indent="-338455">
              <a:lnSpc>
                <a:spcPct val="100000"/>
              </a:lnSpc>
              <a:spcBef>
                <a:spcPts val="1019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70" dirty="0">
                <a:solidFill>
                  <a:srgbClr val="404040"/>
                </a:solidFill>
                <a:latin typeface="Arial"/>
                <a:cs typeface="Arial"/>
              </a:rPr>
              <a:t>Simply </a:t>
            </a:r>
            <a:r>
              <a:rPr sz="3200" spc="-215" dirty="0">
                <a:solidFill>
                  <a:srgbClr val="404040"/>
                </a:solidFill>
                <a:latin typeface="Arial"/>
                <a:cs typeface="Arial"/>
              </a:rPr>
              <a:t>use </a:t>
            </a:r>
            <a:r>
              <a:rPr sz="3200" spc="-3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3200" spc="-10" dirty="0">
                <a:solidFill>
                  <a:srgbClr val="404040"/>
                </a:solidFill>
                <a:latin typeface="Arial"/>
                <a:cs typeface="Arial"/>
              </a:rPr>
              <a:t>import </a:t>
            </a:r>
            <a:r>
              <a:rPr sz="3200" spc="-90" dirty="0">
                <a:solidFill>
                  <a:srgbClr val="404040"/>
                </a:solidFill>
                <a:latin typeface="Arial"/>
                <a:cs typeface="Arial"/>
              </a:rPr>
              <a:t>statement </a:t>
            </a:r>
            <a:r>
              <a:rPr sz="3200" spc="2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3200" spc="-10" dirty="0">
                <a:solidFill>
                  <a:srgbClr val="404040"/>
                </a:solidFill>
                <a:latin typeface="Arial"/>
                <a:cs typeface="Arial"/>
              </a:rPr>
              <a:t>import</a:t>
            </a:r>
            <a:r>
              <a:rPr sz="3200" spc="-5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5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3200" spc="-215" dirty="0">
                <a:solidFill>
                  <a:srgbClr val="404040"/>
                </a:solidFill>
                <a:latin typeface="Arial"/>
                <a:cs typeface="Arial"/>
              </a:rPr>
              <a:t>use </a:t>
            </a:r>
            <a:r>
              <a:rPr sz="3200" spc="-90" dirty="0">
                <a:solidFill>
                  <a:srgbClr val="404040"/>
                </a:solidFill>
                <a:latin typeface="Arial"/>
                <a:cs typeface="Arial"/>
              </a:rPr>
              <a:t>libraries</a:t>
            </a:r>
            <a:endParaRPr sz="32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102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40" dirty="0">
                <a:solidFill>
                  <a:srgbClr val="404040"/>
                </a:solidFill>
                <a:latin typeface="Arial"/>
                <a:cs typeface="Arial"/>
              </a:rPr>
              <a:t>Useful </a:t>
            </a:r>
            <a:r>
              <a:rPr sz="3200" spc="-85" dirty="0">
                <a:solidFill>
                  <a:srgbClr val="404040"/>
                </a:solidFill>
                <a:latin typeface="Arial"/>
                <a:cs typeface="Arial"/>
              </a:rPr>
              <a:t>libraries </a:t>
            </a:r>
            <a:r>
              <a:rPr sz="3200" spc="-140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3200" i="1" spc="-195" dirty="0">
                <a:solidFill>
                  <a:srgbClr val="404040"/>
                </a:solidFill>
                <a:latin typeface="Trebuchet MS"/>
                <a:cs typeface="Trebuchet MS"/>
              </a:rPr>
              <a:t>math, </a:t>
            </a:r>
            <a:r>
              <a:rPr sz="3200" i="1" spc="-215" dirty="0">
                <a:solidFill>
                  <a:srgbClr val="404040"/>
                </a:solidFill>
                <a:latin typeface="Trebuchet MS"/>
                <a:cs typeface="Trebuchet MS"/>
              </a:rPr>
              <a:t>datetime,</a:t>
            </a:r>
            <a:r>
              <a:rPr sz="3200" i="1" spc="-4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120" dirty="0">
                <a:solidFill>
                  <a:srgbClr val="404040"/>
                </a:solidFill>
                <a:latin typeface="Trebuchet MS"/>
                <a:cs typeface="Trebuchet MS"/>
              </a:rPr>
              <a:t>random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8572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40" dirty="0"/>
              <a:t>Importing</a:t>
            </a:r>
            <a:r>
              <a:rPr sz="4800" spc="-480" dirty="0"/>
              <a:t> </a:t>
            </a:r>
            <a:r>
              <a:rPr sz="4800" spc="-175" dirty="0"/>
              <a:t>&amp;</a:t>
            </a:r>
            <a:r>
              <a:rPr sz="4800" spc="-480" dirty="0"/>
              <a:t> </a:t>
            </a:r>
            <a:r>
              <a:rPr sz="4800" spc="-204" dirty="0"/>
              <a:t>using</a:t>
            </a:r>
            <a:r>
              <a:rPr sz="4800" spc="-465" dirty="0"/>
              <a:t> </a:t>
            </a:r>
            <a:r>
              <a:rPr sz="4800" spc="-275" dirty="0"/>
              <a:t>standard</a:t>
            </a:r>
            <a:r>
              <a:rPr sz="4800" spc="-465" dirty="0"/>
              <a:t> </a:t>
            </a:r>
            <a:r>
              <a:rPr sz="4800" spc="-300" dirty="0"/>
              <a:t>libraries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spc="-130" dirty="0"/>
              <a:t>21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041908"/>
            <a:ext cx="10794365" cy="459105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400" spc="-5" dirty="0">
                <a:solidFill>
                  <a:srgbClr val="001F5F"/>
                </a:solidFill>
                <a:latin typeface="Courier New"/>
                <a:cs typeface="Courier New"/>
              </a:rPr>
              <a:t>import</a:t>
            </a:r>
            <a:r>
              <a:rPr sz="2400" spc="-2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math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38600"/>
              </a:lnSpc>
              <a:spcBef>
                <a:spcPts val="5"/>
              </a:spcBef>
            </a:pP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print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(math.cos(0)) </a:t>
            </a:r>
            <a:r>
              <a:rPr sz="2400" spc="-10" dirty="0">
                <a:solidFill>
                  <a:srgbClr val="006FC0"/>
                </a:solidFill>
                <a:latin typeface="Courier New"/>
                <a:cs typeface="Courier New"/>
              </a:rPr>
              <a:t>#cosine </a:t>
            </a:r>
            <a:r>
              <a:rPr sz="2400" spc="-5" dirty="0">
                <a:solidFill>
                  <a:srgbClr val="006FC0"/>
                </a:solidFill>
                <a:latin typeface="Courier New"/>
                <a:cs typeface="Courier New"/>
              </a:rPr>
              <a:t>of </a:t>
            </a:r>
            <a:r>
              <a:rPr sz="2400" spc="-10" dirty="0">
                <a:solidFill>
                  <a:srgbClr val="006FC0"/>
                </a:solidFill>
                <a:latin typeface="Courier New"/>
                <a:cs typeface="Courier New"/>
              </a:rPr>
              <a:t>an </a:t>
            </a:r>
            <a:r>
              <a:rPr sz="2400" spc="-5" dirty="0">
                <a:solidFill>
                  <a:srgbClr val="006FC0"/>
                </a:solidFill>
                <a:latin typeface="Courier New"/>
                <a:cs typeface="Courier New"/>
              </a:rPr>
              <a:t>angle  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print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(math.factorial(5)) </a:t>
            </a:r>
            <a:r>
              <a:rPr sz="2400" spc="-10" dirty="0">
                <a:solidFill>
                  <a:srgbClr val="006FC0"/>
                </a:solidFill>
                <a:latin typeface="Courier New"/>
                <a:cs typeface="Courier New"/>
              </a:rPr>
              <a:t>#factorial </a:t>
            </a:r>
            <a:r>
              <a:rPr sz="2400" spc="-5" dirty="0">
                <a:solidFill>
                  <a:srgbClr val="006FC0"/>
                </a:solidFill>
                <a:latin typeface="Courier New"/>
                <a:cs typeface="Courier New"/>
              </a:rPr>
              <a:t>of </a:t>
            </a:r>
            <a:r>
              <a:rPr sz="2400" dirty="0">
                <a:solidFill>
                  <a:srgbClr val="006FC0"/>
                </a:solidFill>
                <a:latin typeface="Courier New"/>
                <a:cs typeface="Courier New"/>
              </a:rPr>
              <a:t>a </a:t>
            </a:r>
            <a:r>
              <a:rPr sz="2400" spc="-5" dirty="0">
                <a:solidFill>
                  <a:srgbClr val="006FC0"/>
                </a:solidFill>
                <a:latin typeface="Courier New"/>
                <a:cs typeface="Courier New"/>
              </a:rPr>
              <a:t>number  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print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(math.gcd(12,6)) </a:t>
            </a:r>
            <a:r>
              <a:rPr sz="2400" spc="-10" dirty="0">
                <a:solidFill>
                  <a:srgbClr val="006FC0"/>
                </a:solidFill>
                <a:latin typeface="Courier New"/>
                <a:cs typeface="Courier New"/>
              </a:rPr>
              <a:t>#greatest </a:t>
            </a:r>
            <a:r>
              <a:rPr sz="2400" spc="-5" dirty="0">
                <a:solidFill>
                  <a:srgbClr val="006FC0"/>
                </a:solidFill>
                <a:latin typeface="Courier New"/>
                <a:cs typeface="Courier New"/>
              </a:rPr>
              <a:t>common </a:t>
            </a:r>
            <a:r>
              <a:rPr sz="2400" spc="-10" dirty="0">
                <a:solidFill>
                  <a:srgbClr val="006FC0"/>
                </a:solidFill>
                <a:latin typeface="Courier New"/>
                <a:cs typeface="Courier New"/>
              </a:rPr>
              <a:t>divisor of </a:t>
            </a:r>
            <a:r>
              <a:rPr sz="2400" dirty="0">
                <a:solidFill>
                  <a:srgbClr val="006FC0"/>
                </a:solidFill>
                <a:latin typeface="Courier New"/>
                <a:cs typeface="Courier New"/>
              </a:rPr>
              <a:t>2</a:t>
            </a:r>
            <a:r>
              <a:rPr sz="2400" spc="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ourier New"/>
                <a:cs typeface="Courier New"/>
              </a:rPr>
              <a:t>numbers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55"/>
              </a:spcBef>
            </a:pPr>
            <a:r>
              <a:rPr sz="2400" spc="-5" dirty="0">
                <a:latin typeface="Courier New"/>
                <a:cs typeface="Courier New"/>
              </a:rPr>
              <a:t>&gt;&gt;&gt;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spc="-5" dirty="0">
                <a:latin typeface="Courier New"/>
                <a:cs typeface="Courier New"/>
              </a:rPr>
              <a:t>1.0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spc="-5" dirty="0">
                <a:latin typeface="Courier New"/>
                <a:cs typeface="Courier New"/>
              </a:rPr>
              <a:t>120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400" dirty="0">
                <a:latin typeface="Courier New"/>
                <a:cs typeface="Courier New"/>
              </a:rPr>
              <a:t>6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8572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40" dirty="0"/>
              <a:t>Importing</a:t>
            </a:r>
            <a:r>
              <a:rPr sz="4800" spc="-480" dirty="0"/>
              <a:t> </a:t>
            </a:r>
            <a:r>
              <a:rPr sz="4800" spc="-175" dirty="0"/>
              <a:t>&amp;</a:t>
            </a:r>
            <a:r>
              <a:rPr sz="4800" spc="-480" dirty="0"/>
              <a:t> </a:t>
            </a:r>
            <a:r>
              <a:rPr sz="4800" spc="-204" dirty="0"/>
              <a:t>using</a:t>
            </a:r>
            <a:r>
              <a:rPr sz="4800" spc="-465" dirty="0"/>
              <a:t> </a:t>
            </a:r>
            <a:r>
              <a:rPr sz="4800" spc="-275" dirty="0"/>
              <a:t>standard</a:t>
            </a:r>
            <a:r>
              <a:rPr sz="4800" spc="-465" dirty="0"/>
              <a:t> </a:t>
            </a:r>
            <a:r>
              <a:rPr sz="4800" spc="-300" dirty="0"/>
              <a:t>libraries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spc="-130" dirty="0"/>
              <a:t>22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041908"/>
            <a:ext cx="10612120" cy="408305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400" spc="-5" dirty="0">
                <a:solidFill>
                  <a:srgbClr val="001F5F"/>
                </a:solidFill>
                <a:latin typeface="Courier New"/>
                <a:cs typeface="Courier New"/>
              </a:rPr>
              <a:t>import</a:t>
            </a:r>
            <a:r>
              <a:rPr sz="2400" spc="-2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datetime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print</a:t>
            </a:r>
            <a:r>
              <a:rPr sz="2400" spc="-10" dirty="0">
                <a:latin typeface="Courier New"/>
                <a:cs typeface="Courier New"/>
              </a:rPr>
              <a:t>(datetime.datetime.now()) </a:t>
            </a:r>
            <a:r>
              <a:rPr sz="2400" spc="-10" dirty="0">
                <a:solidFill>
                  <a:srgbClr val="006FC0"/>
                </a:solidFill>
                <a:latin typeface="Courier New"/>
                <a:cs typeface="Courier New"/>
              </a:rPr>
              <a:t>#2017-12-23</a:t>
            </a:r>
            <a:r>
              <a:rPr sz="2400" spc="5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ourier New"/>
                <a:cs typeface="Courier New"/>
              </a:rPr>
              <a:t>21:30:12.166485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print</a:t>
            </a:r>
            <a:r>
              <a:rPr sz="2400" spc="-10" dirty="0">
                <a:latin typeface="Courier New"/>
                <a:cs typeface="Courier New"/>
              </a:rPr>
              <a:t>(datetime.datetime.now().year)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ourier New"/>
                <a:cs typeface="Courier New"/>
              </a:rPr>
              <a:t>#2017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print</a:t>
            </a:r>
            <a:r>
              <a:rPr sz="2400" spc="-10" dirty="0">
                <a:latin typeface="Courier New"/>
                <a:cs typeface="Courier New"/>
              </a:rPr>
              <a:t>(datetime.datetime.now().month)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ourier New"/>
                <a:cs typeface="Courier New"/>
              </a:rPr>
              <a:t>#12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print</a:t>
            </a:r>
            <a:r>
              <a:rPr sz="2400" spc="-10" dirty="0">
                <a:latin typeface="Courier New"/>
                <a:cs typeface="Courier New"/>
              </a:rPr>
              <a:t>(datetime.datetime.now().day)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/>
                <a:cs typeface="Courier New"/>
              </a:rPr>
              <a:t>#23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print</a:t>
            </a:r>
            <a:r>
              <a:rPr sz="2400" spc="-10" dirty="0">
                <a:latin typeface="Courier New"/>
                <a:cs typeface="Courier New"/>
              </a:rPr>
              <a:t>(datetime.datetime.now().hour)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/>
                <a:cs typeface="Courier New"/>
              </a:rPr>
              <a:t>#21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print</a:t>
            </a:r>
            <a:r>
              <a:rPr sz="2400" spc="-10" dirty="0">
                <a:latin typeface="Courier New"/>
                <a:cs typeface="Courier New"/>
              </a:rPr>
              <a:t>(datetime.datetime.now().minute)</a:t>
            </a:r>
            <a:r>
              <a:rPr sz="2400" spc="20" dirty="0">
                <a:latin typeface="Courier New"/>
                <a:cs typeface="Courier New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ourier New"/>
                <a:cs typeface="Courier New"/>
              </a:rPr>
              <a:t>#30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print</a:t>
            </a:r>
            <a:r>
              <a:rPr sz="2400" spc="-10" dirty="0">
                <a:latin typeface="Courier New"/>
                <a:cs typeface="Courier New"/>
              </a:rPr>
              <a:t>(datetime.datetime.now().second)</a:t>
            </a:r>
            <a:r>
              <a:rPr sz="2400" spc="20" dirty="0">
                <a:latin typeface="Courier New"/>
                <a:cs typeface="Courier New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ourier New"/>
                <a:cs typeface="Courier New"/>
              </a:rPr>
              <a:t>#12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8572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40" dirty="0"/>
              <a:t>Importing</a:t>
            </a:r>
            <a:r>
              <a:rPr sz="4800" spc="-480" dirty="0"/>
              <a:t> </a:t>
            </a:r>
            <a:r>
              <a:rPr sz="4800" spc="-175" dirty="0"/>
              <a:t>&amp;</a:t>
            </a:r>
            <a:r>
              <a:rPr sz="4800" spc="-480" dirty="0"/>
              <a:t> </a:t>
            </a:r>
            <a:r>
              <a:rPr sz="4800" spc="-204" dirty="0"/>
              <a:t>using</a:t>
            </a:r>
            <a:r>
              <a:rPr sz="4800" spc="-465" dirty="0"/>
              <a:t> </a:t>
            </a:r>
            <a:r>
              <a:rPr sz="4800" spc="-275" dirty="0"/>
              <a:t>standard</a:t>
            </a:r>
            <a:r>
              <a:rPr sz="4800" spc="-465" dirty="0"/>
              <a:t> </a:t>
            </a:r>
            <a:r>
              <a:rPr sz="4800" spc="-300" dirty="0"/>
              <a:t>libraries</a:t>
            </a:r>
            <a:endParaRPr sz="48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98393"/>
            <a:ext cx="2743200" cy="281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spc="-130" dirty="0">
                <a:solidFill>
                  <a:schemeClr val="tx1"/>
                </a:solidFill>
              </a:rPr>
              <a:t>23</a:t>
            </a:fld>
            <a:endParaRPr spc="-13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451" y="1041908"/>
            <a:ext cx="4954905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7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import </a:t>
            </a:r>
            <a:r>
              <a:rPr sz="2400" spc="-10" dirty="0">
                <a:latin typeface="Courier New"/>
                <a:cs typeface="Courier New"/>
              </a:rPr>
              <a:t>random  print(random.randint(1,10))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451" y="2198878"/>
            <a:ext cx="9150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</a:rPr>
              <a:t>#generates </a:t>
            </a:r>
            <a:r>
              <a:rPr sz="2400" spc="-5" dirty="0">
                <a:latin typeface="Courier New"/>
                <a:cs typeface="Courier New"/>
              </a:rPr>
              <a:t>and </a:t>
            </a:r>
            <a:r>
              <a:rPr sz="2400" spc="-10" dirty="0">
                <a:latin typeface="Courier New"/>
                <a:cs typeface="Courier New"/>
              </a:rPr>
              <a:t>prints </a:t>
            </a:r>
            <a:r>
              <a:rPr sz="2400" dirty="0">
                <a:latin typeface="Courier New"/>
                <a:cs typeface="Courier New"/>
              </a:rPr>
              <a:t>a </a:t>
            </a:r>
            <a:r>
              <a:rPr sz="2400" spc="-5" dirty="0">
                <a:latin typeface="Courier New"/>
                <a:cs typeface="Courier New"/>
              </a:rPr>
              <a:t>random </a:t>
            </a:r>
            <a:r>
              <a:rPr sz="2400" spc="-10" dirty="0">
                <a:latin typeface="Courier New"/>
                <a:cs typeface="Courier New"/>
              </a:rPr>
              <a:t>number from </a:t>
            </a:r>
            <a:r>
              <a:rPr sz="2400" dirty="0">
                <a:latin typeface="Courier New"/>
                <a:cs typeface="Courier New"/>
              </a:rPr>
              <a:t>1 </a:t>
            </a:r>
            <a:r>
              <a:rPr sz="2400" spc="-5" dirty="0">
                <a:latin typeface="Courier New"/>
                <a:cs typeface="Courier New"/>
              </a:rPr>
              <a:t>to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10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451" y="3579618"/>
            <a:ext cx="4772660" cy="103822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927100" algn="l"/>
              </a:tabLst>
            </a:pPr>
            <a:r>
              <a:rPr sz="2400" spc="-5" dirty="0">
                <a:latin typeface="Courier New"/>
                <a:cs typeface="Courier New"/>
              </a:rPr>
              <a:t>from	</a:t>
            </a:r>
            <a:r>
              <a:rPr sz="2400" spc="-10" dirty="0">
                <a:latin typeface="Courier New"/>
                <a:cs typeface="Courier New"/>
              </a:rPr>
              <a:t>random import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randint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spc="-10" dirty="0">
                <a:latin typeface="Courier New"/>
                <a:cs typeface="Courier New"/>
              </a:rPr>
              <a:t>print(randint(1,10))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451" y="4733670"/>
            <a:ext cx="9150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</a:rPr>
              <a:t>#generates </a:t>
            </a:r>
            <a:r>
              <a:rPr sz="2400" spc="-5" dirty="0">
                <a:latin typeface="Courier New"/>
                <a:cs typeface="Courier New"/>
              </a:rPr>
              <a:t>and </a:t>
            </a:r>
            <a:r>
              <a:rPr sz="2400" spc="-10" dirty="0">
                <a:latin typeface="Courier New"/>
                <a:cs typeface="Courier New"/>
              </a:rPr>
              <a:t>prints </a:t>
            </a:r>
            <a:r>
              <a:rPr sz="2400" dirty="0">
                <a:latin typeface="Courier New"/>
                <a:cs typeface="Courier New"/>
              </a:rPr>
              <a:t>a </a:t>
            </a:r>
            <a:r>
              <a:rPr sz="2400" spc="-5" dirty="0">
                <a:latin typeface="Courier New"/>
                <a:cs typeface="Courier New"/>
              </a:rPr>
              <a:t>random </a:t>
            </a:r>
            <a:r>
              <a:rPr sz="2400" spc="-10" dirty="0">
                <a:latin typeface="Courier New"/>
                <a:cs typeface="Courier New"/>
              </a:rPr>
              <a:t>number from </a:t>
            </a:r>
            <a:r>
              <a:rPr sz="2400" dirty="0">
                <a:latin typeface="Courier New"/>
                <a:cs typeface="Courier New"/>
              </a:rPr>
              <a:t>1 </a:t>
            </a:r>
            <a:r>
              <a:rPr sz="2400" spc="-5" dirty="0">
                <a:latin typeface="Courier New"/>
                <a:cs typeface="Courier New"/>
              </a:rPr>
              <a:t>to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69483" y="1183868"/>
            <a:ext cx="5595620" cy="3956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04"/>
              </a:spcBef>
            </a:pPr>
            <a:r>
              <a:rPr sz="2400" i="1" spc="-120" dirty="0">
                <a:latin typeface="Trebuchet MS"/>
                <a:cs typeface="Trebuchet MS"/>
              </a:rPr>
              <a:t>importing </a:t>
            </a:r>
            <a:r>
              <a:rPr sz="2400" i="1" spc="-150" dirty="0">
                <a:latin typeface="Trebuchet MS"/>
                <a:cs typeface="Trebuchet MS"/>
              </a:rPr>
              <a:t>the </a:t>
            </a:r>
            <a:r>
              <a:rPr sz="2400" i="1" spc="-120" dirty="0">
                <a:latin typeface="Trebuchet MS"/>
                <a:cs typeface="Trebuchet MS"/>
              </a:rPr>
              <a:t>whole</a:t>
            </a:r>
            <a:r>
              <a:rPr sz="2400" i="1" spc="-290" dirty="0">
                <a:latin typeface="Trebuchet MS"/>
                <a:cs typeface="Trebuchet MS"/>
              </a:rPr>
              <a:t> </a:t>
            </a:r>
            <a:r>
              <a:rPr sz="2400" i="1" spc="-145" dirty="0">
                <a:latin typeface="Trebuchet MS"/>
                <a:cs typeface="Trebuchet MS"/>
              </a:rPr>
              <a:t>library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82595" y="1359408"/>
            <a:ext cx="2787015" cy="111125"/>
          </a:xfrm>
          <a:custGeom>
            <a:avLst/>
            <a:gdLst/>
            <a:ahLst/>
            <a:cxnLst/>
            <a:rect l="l" t="t" r="r" b="b"/>
            <a:pathLst>
              <a:path w="2787015" h="111125">
                <a:moveTo>
                  <a:pt x="94868" y="0"/>
                </a:moveTo>
                <a:lnTo>
                  <a:pt x="0" y="55371"/>
                </a:lnTo>
                <a:lnTo>
                  <a:pt x="90297" y="108076"/>
                </a:lnTo>
                <a:lnTo>
                  <a:pt x="94868" y="110616"/>
                </a:lnTo>
                <a:lnTo>
                  <a:pt x="100711" y="109092"/>
                </a:lnTo>
                <a:lnTo>
                  <a:pt x="103378" y="104647"/>
                </a:lnTo>
                <a:lnTo>
                  <a:pt x="106044" y="100075"/>
                </a:lnTo>
                <a:lnTo>
                  <a:pt x="104521" y="94233"/>
                </a:lnTo>
                <a:lnTo>
                  <a:pt x="54228" y="64896"/>
                </a:lnTo>
                <a:lnTo>
                  <a:pt x="18923" y="64896"/>
                </a:lnTo>
                <a:lnTo>
                  <a:pt x="18923" y="45846"/>
                </a:lnTo>
                <a:lnTo>
                  <a:pt x="54229" y="45846"/>
                </a:lnTo>
                <a:lnTo>
                  <a:pt x="104521" y="16509"/>
                </a:lnTo>
                <a:lnTo>
                  <a:pt x="106044" y="10667"/>
                </a:lnTo>
                <a:lnTo>
                  <a:pt x="100711" y="1524"/>
                </a:lnTo>
                <a:lnTo>
                  <a:pt x="94868" y="0"/>
                </a:lnTo>
                <a:close/>
              </a:path>
              <a:path w="2787015" h="111125">
                <a:moveTo>
                  <a:pt x="54229" y="45846"/>
                </a:moveTo>
                <a:lnTo>
                  <a:pt x="18923" y="45846"/>
                </a:lnTo>
                <a:lnTo>
                  <a:pt x="18923" y="64896"/>
                </a:lnTo>
                <a:lnTo>
                  <a:pt x="54228" y="64896"/>
                </a:lnTo>
                <a:lnTo>
                  <a:pt x="52051" y="63626"/>
                </a:lnTo>
                <a:lnTo>
                  <a:pt x="23749" y="63626"/>
                </a:lnTo>
                <a:lnTo>
                  <a:pt x="23749" y="47116"/>
                </a:lnTo>
                <a:lnTo>
                  <a:pt x="52051" y="47116"/>
                </a:lnTo>
                <a:lnTo>
                  <a:pt x="54229" y="45846"/>
                </a:lnTo>
                <a:close/>
              </a:path>
              <a:path w="2787015" h="111125">
                <a:moveTo>
                  <a:pt x="2786888" y="45846"/>
                </a:moveTo>
                <a:lnTo>
                  <a:pt x="54229" y="45846"/>
                </a:lnTo>
                <a:lnTo>
                  <a:pt x="37900" y="55371"/>
                </a:lnTo>
                <a:lnTo>
                  <a:pt x="54228" y="64896"/>
                </a:lnTo>
                <a:lnTo>
                  <a:pt x="2786888" y="64896"/>
                </a:lnTo>
                <a:lnTo>
                  <a:pt x="2786888" y="45846"/>
                </a:lnTo>
                <a:close/>
              </a:path>
              <a:path w="2787015" h="111125">
                <a:moveTo>
                  <a:pt x="23749" y="47116"/>
                </a:moveTo>
                <a:lnTo>
                  <a:pt x="23749" y="63626"/>
                </a:lnTo>
                <a:lnTo>
                  <a:pt x="37900" y="55371"/>
                </a:lnTo>
                <a:lnTo>
                  <a:pt x="23749" y="47116"/>
                </a:lnTo>
                <a:close/>
              </a:path>
              <a:path w="2787015" h="111125">
                <a:moveTo>
                  <a:pt x="37900" y="55371"/>
                </a:moveTo>
                <a:lnTo>
                  <a:pt x="23749" y="63626"/>
                </a:lnTo>
                <a:lnTo>
                  <a:pt x="52051" y="63626"/>
                </a:lnTo>
                <a:lnTo>
                  <a:pt x="37900" y="55371"/>
                </a:lnTo>
                <a:close/>
              </a:path>
              <a:path w="2787015" h="111125">
                <a:moveTo>
                  <a:pt x="52051" y="47116"/>
                </a:moveTo>
                <a:lnTo>
                  <a:pt x="23749" y="47116"/>
                </a:lnTo>
                <a:lnTo>
                  <a:pt x="37900" y="55371"/>
                </a:lnTo>
                <a:lnTo>
                  <a:pt x="52051" y="471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59321" y="3524719"/>
            <a:ext cx="5595620" cy="765594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10"/>
              </a:spcBef>
            </a:pPr>
            <a:r>
              <a:rPr sz="2400" i="1" spc="-120" dirty="0">
                <a:latin typeface="Trebuchet MS"/>
                <a:cs typeface="Trebuchet MS"/>
              </a:rPr>
              <a:t>importing only </a:t>
            </a:r>
            <a:r>
              <a:rPr sz="2400" i="1" spc="-30" dirty="0">
                <a:latin typeface="Trebuchet MS"/>
                <a:cs typeface="Trebuchet MS"/>
              </a:rPr>
              <a:t>a </a:t>
            </a:r>
            <a:r>
              <a:rPr sz="2400" i="1" spc="-140" dirty="0">
                <a:latin typeface="Trebuchet MS"/>
                <a:cs typeface="Trebuchet MS"/>
              </a:rPr>
              <a:t>certain </a:t>
            </a:r>
            <a:r>
              <a:rPr sz="2400" i="1" spc="-135" dirty="0">
                <a:latin typeface="Trebuchet MS"/>
                <a:cs typeface="Trebuchet MS"/>
              </a:rPr>
              <a:t>function</a:t>
            </a:r>
            <a:r>
              <a:rPr sz="2400" i="1" spc="-555" dirty="0">
                <a:latin typeface="Trebuchet MS"/>
                <a:cs typeface="Trebuchet MS"/>
              </a:rPr>
              <a:t> </a:t>
            </a:r>
            <a:r>
              <a:rPr sz="2400" i="1" spc="-145" dirty="0">
                <a:latin typeface="Trebuchet MS"/>
                <a:cs typeface="Trebuchet MS"/>
              </a:rPr>
              <a:t>from </a:t>
            </a:r>
            <a:r>
              <a:rPr sz="2400" i="1" spc="-150" dirty="0"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  <a:p>
            <a:pPr marL="92075">
              <a:lnSpc>
                <a:spcPct val="100000"/>
              </a:lnSpc>
            </a:pPr>
            <a:r>
              <a:rPr sz="2400" i="1" spc="-145" dirty="0">
                <a:latin typeface="Trebuchet MS"/>
                <a:cs typeface="Trebuchet MS"/>
              </a:rPr>
              <a:t>library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4000" y="3884929"/>
            <a:ext cx="925830" cy="111125"/>
          </a:xfrm>
          <a:custGeom>
            <a:avLst/>
            <a:gdLst/>
            <a:ahLst/>
            <a:cxnLst/>
            <a:rect l="l" t="t" r="r" b="b"/>
            <a:pathLst>
              <a:path w="925829" h="111125">
                <a:moveTo>
                  <a:pt x="94869" y="0"/>
                </a:moveTo>
                <a:lnTo>
                  <a:pt x="0" y="55245"/>
                </a:lnTo>
                <a:lnTo>
                  <a:pt x="94869" y="110617"/>
                </a:lnTo>
                <a:lnTo>
                  <a:pt x="100584" y="109093"/>
                </a:lnTo>
                <a:lnTo>
                  <a:pt x="105917" y="99949"/>
                </a:lnTo>
                <a:lnTo>
                  <a:pt x="104394" y="94234"/>
                </a:lnTo>
                <a:lnTo>
                  <a:pt x="53884" y="64770"/>
                </a:lnTo>
                <a:lnTo>
                  <a:pt x="18923" y="64770"/>
                </a:lnTo>
                <a:lnTo>
                  <a:pt x="18923" y="45720"/>
                </a:lnTo>
                <a:lnTo>
                  <a:pt x="54102" y="45720"/>
                </a:lnTo>
                <a:lnTo>
                  <a:pt x="104394" y="16383"/>
                </a:lnTo>
                <a:lnTo>
                  <a:pt x="105917" y="10541"/>
                </a:lnTo>
                <a:lnTo>
                  <a:pt x="103250" y="6096"/>
                </a:lnTo>
                <a:lnTo>
                  <a:pt x="100584" y="1524"/>
                </a:lnTo>
                <a:lnTo>
                  <a:pt x="94869" y="0"/>
                </a:lnTo>
                <a:close/>
              </a:path>
              <a:path w="925829" h="111125">
                <a:moveTo>
                  <a:pt x="54102" y="45720"/>
                </a:moveTo>
                <a:lnTo>
                  <a:pt x="18923" y="45720"/>
                </a:lnTo>
                <a:lnTo>
                  <a:pt x="18923" y="64770"/>
                </a:lnTo>
                <a:lnTo>
                  <a:pt x="53884" y="64770"/>
                </a:lnTo>
                <a:lnTo>
                  <a:pt x="51707" y="63500"/>
                </a:lnTo>
                <a:lnTo>
                  <a:pt x="23622" y="63500"/>
                </a:lnTo>
                <a:lnTo>
                  <a:pt x="23622" y="47117"/>
                </a:lnTo>
                <a:lnTo>
                  <a:pt x="51707" y="47117"/>
                </a:lnTo>
                <a:lnTo>
                  <a:pt x="54102" y="45720"/>
                </a:lnTo>
                <a:close/>
              </a:path>
              <a:path w="925829" h="111125">
                <a:moveTo>
                  <a:pt x="925322" y="45720"/>
                </a:moveTo>
                <a:lnTo>
                  <a:pt x="54102" y="45720"/>
                </a:lnTo>
                <a:lnTo>
                  <a:pt x="37664" y="55308"/>
                </a:lnTo>
                <a:lnTo>
                  <a:pt x="53884" y="64770"/>
                </a:lnTo>
                <a:lnTo>
                  <a:pt x="925322" y="64770"/>
                </a:lnTo>
                <a:lnTo>
                  <a:pt x="925322" y="45720"/>
                </a:lnTo>
                <a:close/>
              </a:path>
              <a:path w="925829" h="111125">
                <a:moveTo>
                  <a:pt x="23622" y="47117"/>
                </a:moveTo>
                <a:lnTo>
                  <a:pt x="23622" y="63500"/>
                </a:lnTo>
                <a:lnTo>
                  <a:pt x="37664" y="55308"/>
                </a:lnTo>
                <a:lnTo>
                  <a:pt x="23622" y="47117"/>
                </a:lnTo>
                <a:close/>
              </a:path>
              <a:path w="925829" h="111125">
                <a:moveTo>
                  <a:pt x="37664" y="55308"/>
                </a:moveTo>
                <a:lnTo>
                  <a:pt x="23622" y="63500"/>
                </a:lnTo>
                <a:lnTo>
                  <a:pt x="51707" y="63500"/>
                </a:lnTo>
                <a:lnTo>
                  <a:pt x="37664" y="55308"/>
                </a:lnTo>
                <a:close/>
              </a:path>
              <a:path w="925829" h="111125">
                <a:moveTo>
                  <a:pt x="51707" y="47117"/>
                </a:moveTo>
                <a:lnTo>
                  <a:pt x="23622" y="47117"/>
                </a:lnTo>
                <a:lnTo>
                  <a:pt x="37664" y="55308"/>
                </a:lnTo>
                <a:lnTo>
                  <a:pt x="51707" y="471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519" y="2440889"/>
            <a:ext cx="59156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End </a:t>
            </a:r>
            <a:r>
              <a:rPr spc="-335" dirty="0"/>
              <a:t>of </a:t>
            </a:r>
            <a:r>
              <a:rPr spc="-470" dirty="0"/>
              <a:t>Lecture</a:t>
            </a:r>
            <a:r>
              <a:rPr spc="-1390" dirty="0"/>
              <a:t> </a:t>
            </a:r>
            <a:r>
              <a:rPr spc="-130" dirty="0"/>
              <a:t>9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spc="-130" dirty="0"/>
              <a:t>24</a:t>
            </a:fld>
            <a:endParaRPr spc="-13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995"/>
              </a:lnSpc>
              <a:spcBef>
                <a:spcPts val="100"/>
              </a:spcBef>
            </a:pPr>
            <a:r>
              <a:rPr spc="-430" dirty="0"/>
              <a:t>Thank </a:t>
            </a:r>
            <a:r>
              <a:rPr spc="-290" dirty="0"/>
              <a:t>you</a:t>
            </a:r>
            <a:r>
              <a:rPr spc="-935" dirty="0"/>
              <a:t> </a:t>
            </a:r>
            <a:r>
              <a:rPr spc="-300" dirty="0"/>
              <a:t>!</a:t>
            </a:r>
          </a:p>
          <a:p>
            <a:pPr algn="ctr">
              <a:lnSpc>
                <a:spcPts val="7995"/>
              </a:lnSpc>
            </a:pPr>
            <a:r>
              <a:rPr spc="-340" dirty="0"/>
              <a:t>Any </a:t>
            </a:r>
            <a:r>
              <a:rPr spc="-320" dirty="0"/>
              <a:t>questions</a:t>
            </a:r>
            <a:r>
              <a:rPr spc="-1015" dirty="0"/>
              <a:t> </a:t>
            </a:r>
            <a:r>
              <a:rPr spc="690" dirty="0"/>
              <a:t>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spc="-130" dirty="0"/>
              <a:t>25</a:t>
            </a:fld>
            <a:endParaRPr spc="-13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1419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55" dirty="0"/>
              <a:t>T</a:t>
            </a:r>
            <a:r>
              <a:rPr sz="4800" spc="-125" dirty="0"/>
              <a:t>o</a:t>
            </a:r>
            <a:r>
              <a:rPr sz="4800" spc="-235" dirty="0"/>
              <a:t>d</a:t>
            </a:r>
            <a:r>
              <a:rPr sz="4800" spc="-415" dirty="0"/>
              <a:t>a</a:t>
            </a:r>
            <a:r>
              <a:rPr sz="4800" spc="-254" dirty="0"/>
              <a:t>y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pc="-125" dirty="0"/>
              <a:t>16 </a:t>
            </a:r>
            <a:r>
              <a:rPr spc="-50" dirty="0"/>
              <a:t>April</a:t>
            </a:r>
            <a:r>
              <a:rPr spc="-204" dirty="0"/>
              <a:t> </a:t>
            </a:r>
            <a:r>
              <a:rPr spc="-130" dirty="0"/>
              <a:t>2018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24285" y="6478015"/>
            <a:ext cx="2374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6353" y="6486855"/>
            <a:ext cx="45923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0"/>
              </a:lnSpc>
            </a:pPr>
            <a:r>
              <a:rPr sz="2500" spc="-240" dirty="0">
                <a:solidFill>
                  <a:srgbClr val="FFFFFF"/>
                </a:solidFill>
                <a:latin typeface="Arial"/>
                <a:cs typeface="Arial"/>
              </a:rPr>
              <a:t>CC4002NA </a:t>
            </a:r>
            <a:r>
              <a:rPr sz="2500" spc="-245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25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40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451" y="1045711"/>
            <a:ext cx="5892165" cy="24917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10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95" dirty="0">
                <a:solidFill>
                  <a:srgbClr val="404040"/>
                </a:solidFill>
                <a:latin typeface="Arial"/>
                <a:cs typeface="Arial"/>
              </a:rPr>
              <a:t>Inheritance </a:t>
            </a:r>
            <a:r>
              <a:rPr sz="3200" spc="-15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3200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35" dirty="0">
                <a:solidFill>
                  <a:srgbClr val="404040"/>
                </a:solidFill>
                <a:latin typeface="Arial"/>
                <a:cs typeface="Arial"/>
              </a:rPr>
              <a:t>Polymorphism</a:t>
            </a:r>
            <a:endParaRPr sz="32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1010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60" dirty="0">
                <a:solidFill>
                  <a:srgbClr val="404040"/>
                </a:solidFill>
                <a:latin typeface="Arial"/>
                <a:cs typeface="Arial"/>
              </a:rPr>
              <a:t>Exception</a:t>
            </a:r>
            <a:r>
              <a:rPr sz="32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40" dirty="0">
                <a:solidFill>
                  <a:srgbClr val="404040"/>
                </a:solidFill>
                <a:latin typeface="Arial"/>
                <a:cs typeface="Arial"/>
              </a:rPr>
              <a:t>Handling</a:t>
            </a:r>
            <a:endParaRPr sz="32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1019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05" dirty="0">
                <a:solidFill>
                  <a:srgbClr val="404040"/>
                </a:solidFill>
                <a:latin typeface="Arial"/>
                <a:cs typeface="Arial"/>
              </a:rPr>
              <a:t>Modules </a:t>
            </a:r>
            <a:r>
              <a:rPr sz="3200" spc="-15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3200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240" dirty="0">
                <a:solidFill>
                  <a:srgbClr val="404040"/>
                </a:solidFill>
                <a:latin typeface="Arial"/>
                <a:cs typeface="Arial"/>
              </a:rPr>
              <a:t>packages</a:t>
            </a:r>
            <a:endParaRPr sz="32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1019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95" dirty="0">
                <a:solidFill>
                  <a:srgbClr val="404040"/>
                </a:solidFill>
                <a:latin typeface="Arial"/>
                <a:cs typeface="Arial"/>
              </a:rPr>
              <a:t>Using </a:t>
            </a:r>
            <a:r>
              <a:rPr sz="3200" spc="-3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3200" spc="-60" dirty="0">
                <a:solidFill>
                  <a:srgbClr val="404040"/>
                </a:solidFill>
                <a:latin typeface="Arial"/>
                <a:cs typeface="Arial"/>
              </a:rPr>
              <a:t>python </a:t>
            </a:r>
            <a:r>
              <a:rPr sz="3200" spc="-130" dirty="0">
                <a:solidFill>
                  <a:srgbClr val="404040"/>
                </a:solidFill>
                <a:latin typeface="Arial"/>
                <a:cs typeface="Arial"/>
              </a:rPr>
              <a:t>standard</a:t>
            </a:r>
            <a:r>
              <a:rPr sz="3200" spc="-3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404040"/>
                </a:solidFill>
                <a:latin typeface="Arial"/>
                <a:cs typeface="Arial"/>
              </a:rPr>
              <a:t>library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2748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0" dirty="0"/>
              <a:t>Inheritance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pc="-125" dirty="0"/>
              <a:t>16 </a:t>
            </a:r>
            <a:r>
              <a:rPr spc="-50" dirty="0"/>
              <a:t>April</a:t>
            </a:r>
            <a:r>
              <a:rPr spc="-204" dirty="0"/>
              <a:t> </a:t>
            </a:r>
            <a:r>
              <a:rPr spc="-130" dirty="0"/>
              <a:t>2018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24285" y="6478015"/>
            <a:ext cx="2374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4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6353" y="6486855"/>
            <a:ext cx="45923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0"/>
              </a:lnSpc>
            </a:pPr>
            <a:r>
              <a:rPr sz="2500" spc="-240" dirty="0">
                <a:solidFill>
                  <a:srgbClr val="FFFFFF"/>
                </a:solidFill>
                <a:latin typeface="Arial"/>
                <a:cs typeface="Arial"/>
              </a:rPr>
              <a:t>CC4002NA </a:t>
            </a:r>
            <a:r>
              <a:rPr sz="2500" spc="-245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25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40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451" y="1045711"/>
            <a:ext cx="11221720" cy="448648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10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95" dirty="0">
                <a:latin typeface="Arial"/>
                <a:cs typeface="Arial"/>
              </a:rPr>
              <a:t>Inheritance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50" dirty="0">
                <a:latin typeface="Arial"/>
                <a:cs typeface="Arial"/>
              </a:rPr>
              <a:t>powerful </a:t>
            </a:r>
            <a:r>
              <a:rPr sz="3200" spc="-80" dirty="0">
                <a:latin typeface="Arial"/>
                <a:cs typeface="Arial"/>
              </a:rPr>
              <a:t>feature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70" dirty="0">
                <a:latin typeface="Arial"/>
                <a:cs typeface="Arial"/>
              </a:rPr>
              <a:t>object </a:t>
            </a:r>
            <a:r>
              <a:rPr sz="3200" spc="-65" dirty="0">
                <a:latin typeface="Arial"/>
                <a:cs typeface="Arial"/>
              </a:rPr>
              <a:t>oriented</a:t>
            </a:r>
            <a:r>
              <a:rPr sz="3200" spc="-580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programming</a:t>
            </a:r>
            <a:endParaRPr sz="3200" dirty="0">
              <a:latin typeface="Arial"/>
              <a:cs typeface="Arial"/>
            </a:endParaRPr>
          </a:p>
          <a:p>
            <a:pPr marL="350520" marR="5080" indent="-338455">
              <a:lnSpc>
                <a:spcPts val="3460"/>
              </a:lnSpc>
              <a:spcBef>
                <a:spcPts val="1440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50" dirty="0">
                <a:latin typeface="Arial"/>
                <a:cs typeface="Arial"/>
              </a:rPr>
              <a:t>It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refers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to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defining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new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235" dirty="0">
                <a:latin typeface="Arial"/>
                <a:cs typeface="Arial"/>
              </a:rPr>
              <a:t>class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with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30" dirty="0">
                <a:latin typeface="Arial"/>
                <a:cs typeface="Arial"/>
              </a:rPr>
              <a:t>little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or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no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modification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to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an  </a:t>
            </a:r>
            <a:r>
              <a:rPr sz="3200" spc="-125" dirty="0">
                <a:latin typeface="Arial"/>
                <a:cs typeface="Arial"/>
              </a:rPr>
              <a:t>existing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210" dirty="0">
                <a:latin typeface="Arial"/>
                <a:cs typeface="Arial"/>
              </a:rPr>
              <a:t>class.</a:t>
            </a:r>
            <a:endParaRPr sz="3200" dirty="0">
              <a:latin typeface="Arial"/>
              <a:cs typeface="Arial"/>
            </a:endParaRPr>
          </a:p>
          <a:p>
            <a:pPr marL="350520" marR="449580" indent="-338455">
              <a:lnSpc>
                <a:spcPts val="3460"/>
              </a:lnSpc>
              <a:spcBef>
                <a:spcPts val="1400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110" dirty="0">
                <a:latin typeface="Arial"/>
                <a:cs typeface="Arial"/>
              </a:rPr>
              <a:t>new </a:t>
            </a:r>
            <a:r>
              <a:rPr sz="3200" spc="-235" dirty="0">
                <a:latin typeface="Arial"/>
                <a:cs typeface="Arial"/>
              </a:rPr>
              <a:t>class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25" dirty="0">
                <a:latin typeface="Arial"/>
                <a:cs typeface="Arial"/>
              </a:rPr>
              <a:t>called </a:t>
            </a:r>
            <a:r>
              <a:rPr sz="3200" i="1" spc="-190" dirty="0">
                <a:latin typeface="Trebuchet MS"/>
                <a:cs typeface="Trebuchet MS"/>
              </a:rPr>
              <a:t>derived </a:t>
            </a:r>
            <a:r>
              <a:rPr sz="3200" spc="-50" dirty="0">
                <a:latin typeface="Arial"/>
                <a:cs typeface="Arial"/>
              </a:rPr>
              <a:t>(or </a:t>
            </a:r>
            <a:r>
              <a:rPr sz="3200" spc="-85" dirty="0">
                <a:latin typeface="Arial"/>
                <a:cs typeface="Arial"/>
              </a:rPr>
              <a:t>child) </a:t>
            </a:r>
            <a:r>
              <a:rPr sz="3200" spc="-235" dirty="0">
                <a:latin typeface="Arial"/>
                <a:cs typeface="Arial"/>
              </a:rPr>
              <a:t>class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30" dirty="0">
                <a:latin typeface="Arial"/>
                <a:cs typeface="Arial"/>
              </a:rPr>
              <a:t>one</a:t>
            </a:r>
            <a:r>
              <a:rPr sz="3200" spc="-44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from  </a:t>
            </a:r>
            <a:r>
              <a:rPr sz="3200" spc="-90" dirty="0">
                <a:latin typeface="Arial"/>
                <a:cs typeface="Arial"/>
              </a:rPr>
              <a:t>which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100" dirty="0">
                <a:latin typeface="Arial"/>
                <a:cs typeface="Arial"/>
              </a:rPr>
              <a:t>it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inherits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is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called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i="1" spc="-105" dirty="0">
                <a:latin typeface="Trebuchet MS"/>
                <a:cs typeface="Trebuchet MS"/>
              </a:rPr>
              <a:t>base</a:t>
            </a:r>
            <a:r>
              <a:rPr sz="3200" i="1" spc="-245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Arial"/>
                <a:cs typeface="Arial"/>
              </a:rPr>
              <a:t>(or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parent)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210" dirty="0">
                <a:latin typeface="Arial"/>
                <a:cs typeface="Arial"/>
              </a:rPr>
              <a:t>class.</a:t>
            </a:r>
            <a:endParaRPr sz="3200" dirty="0">
              <a:latin typeface="Arial"/>
              <a:cs typeface="Arial"/>
            </a:endParaRPr>
          </a:p>
          <a:p>
            <a:pPr marL="350520" marR="408305" indent="-338455">
              <a:lnSpc>
                <a:spcPts val="3460"/>
              </a:lnSpc>
              <a:spcBef>
                <a:spcPts val="139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40" dirty="0">
                <a:latin typeface="Arial"/>
                <a:cs typeface="Arial"/>
              </a:rPr>
              <a:t>Derived </a:t>
            </a:r>
            <a:r>
              <a:rPr sz="3200" spc="-235" dirty="0">
                <a:latin typeface="Arial"/>
                <a:cs typeface="Arial"/>
              </a:rPr>
              <a:t>class </a:t>
            </a:r>
            <a:r>
              <a:rPr sz="3200" spc="-65" dirty="0">
                <a:latin typeface="Arial"/>
                <a:cs typeface="Arial"/>
              </a:rPr>
              <a:t>inherits </a:t>
            </a:r>
            <a:r>
              <a:rPr sz="3200" spc="-114" dirty="0">
                <a:latin typeface="Arial"/>
                <a:cs typeface="Arial"/>
              </a:rPr>
              <a:t>features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225" dirty="0">
                <a:latin typeface="Arial"/>
                <a:cs typeface="Arial"/>
              </a:rPr>
              <a:t>base </a:t>
            </a:r>
            <a:r>
              <a:rPr sz="3200" spc="-215" dirty="0">
                <a:latin typeface="Arial"/>
                <a:cs typeface="Arial"/>
              </a:rPr>
              <a:t>class,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70" dirty="0">
                <a:latin typeface="Arial"/>
                <a:cs typeface="Arial"/>
              </a:rPr>
              <a:t>also  </a:t>
            </a:r>
            <a:r>
              <a:rPr sz="3200" spc="-195" dirty="0">
                <a:latin typeface="Arial"/>
                <a:cs typeface="Arial"/>
              </a:rPr>
              <a:t>have </a:t>
            </a:r>
            <a:r>
              <a:rPr sz="3200" spc="-40" dirty="0">
                <a:latin typeface="Arial"/>
                <a:cs typeface="Arial"/>
              </a:rPr>
              <a:t>it’s </a:t>
            </a:r>
            <a:r>
              <a:rPr sz="3200" spc="-75" dirty="0">
                <a:latin typeface="Arial"/>
                <a:cs typeface="Arial"/>
              </a:rPr>
              <a:t>own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functionalities.</a:t>
            </a:r>
            <a:endParaRPr sz="3200" dirty="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95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210" dirty="0">
                <a:latin typeface="Arial"/>
                <a:cs typeface="Arial"/>
              </a:rPr>
              <a:t>This </a:t>
            </a:r>
            <a:r>
              <a:rPr sz="3200" spc="-114" dirty="0">
                <a:latin typeface="Arial"/>
                <a:cs typeface="Arial"/>
              </a:rPr>
              <a:t>results </a:t>
            </a:r>
            <a:r>
              <a:rPr sz="3200" spc="-15" dirty="0">
                <a:latin typeface="Arial"/>
                <a:cs typeface="Arial"/>
              </a:rPr>
              <a:t>into </a:t>
            </a:r>
            <a:r>
              <a:rPr sz="3200" i="1" spc="-185" dirty="0">
                <a:latin typeface="Trebuchet MS"/>
                <a:cs typeface="Trebuchet MS"/>
              </a:rPr>
              <a:t>re-usability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35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code.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2712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15" dirty="0"/>
              <a:t>H</a:t>
            </a:r>
            <a:r>
              <a:rPr sz="4800" spc="-365" dirty="0"/>
              <a:t>i</a:t>
            </a:r>
            <a:r>
              <a:rPr sz="4800" spc="-295" dirty="0"/>
              <a:t>e</a:t>
            </a:r>
            <a:r>
              <a:rPr sz="4800" spc="-360" dirty="0"/>
              <a:t>r</a:t>
            </a:r>
            <a:r>
              <a:rPr sz="4800" spc="-320" dirty="0"/>
              <a:t>a</a:t>
            </a:r>
            <a:r>
              <a:rPr sz="4800" spc="-335" dirty="0"/>
              <a:t>r</a:t>
            </a:r>
            <a:r>
              <a:rPr sz="4800" spc="-390" dirty="0"/>
              <a:t>c</a:t>
            </a:r>
            <a:r>
              <a:rPr sz="4800" spc="-180" dirty="0"/>
              <a:t>h</a:t>
            </a:r>
            <a:r>
              <a:rPr sz="4800" spc="-365" dirty="0"/>
              <a:t>i</a:t>
            </a:r>
            <a:r>
              <a:rPr sz="4800" spc="-295" dirty="0"/>
              <a:t>e</a:t>
            </a:r>
            <a:r>
              <a:rPr sz="4800" spc="-90" dirty="0"/>
              <a:t>s</a:t>
            </a:r>
            <a:endParaRPr sz="480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pc="-125" dirty="0"/>
              <a:t>16 </a:t>
            </a:r>
            <a:r>
              <a:rPr spc="-50" dirty="0"/>
              <a:t>April</a:t>
            </a:r>
            <a:r>
              <a:rPr spc="-204" dirty="0"/>
              <a:t> </a:t>
            </a:r>
            <a:r>
              <a:rPr spc="-130" dirty="0"/>
              <a:t>2018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1451" y="1182116"/>
            <a:ext cx="10499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2800" i="1" spc="-170" dirty="0">
                <a:solidFill>
                  <a:srgbClr val="404040"/>
                </a:solidFill>
                <a:latin typeface="Trebuchet MS"/>
                <a:cs typeface="Trebuchet MS"/>
              </a:rPr>
              <a:t>Think</a:t>
            </a:r>
            <a:r>
              <a:rPr sz="2800" i="1" spc="-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17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800" i="1" spc="-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18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800" i="1" spc="-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145" dirty="0">
                <a:solidFill>
                  <a:srgbClr val="404040"/>
                </a:solidFill>
                <a:latin typeface="Trebuchet MS"/>
                <a:cs typeface="Trebuchet MS"/>
              </a:rPr>
              <a:t>division</a:t>
            </a:r>
            <a:r>
              <a:rPr sz="2800" i="1" spc="-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17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800" i="1" spc="-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155" dirty="0">
                <a:solidFill>
                  <a:srgbClr val="404040"/>
                </a:solidFill>
                <a:latin typeface="Trebuchet MS"/>
                <a:cs typeface="Trebuchet MS"/>
              </a:rPr>
              <a:t>people</a:t>
            </a:r>
            <a:r>
              <a:rPr sz="2800" i="1" spc="-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15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800" i="1" spc="-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135" dirty="0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r>
              <a:rPr sz="2800" i="1" spc="-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150" dirty="0">
                <a:solidFill>
                  <a:srgbClr val="404040"/>
                </a:solidFill>
                <a:latin typeface="Trebuchet MS"/>
                <a:cs typeface="Trebuchet MS"/>
              </a:rPr>
              <a:t>college</a:t>
            </a:r>
            <a:r>
              <a:rPr sz="2800" i="1" spc="-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114" dirty="0">
                <a:solidFill>
                  <a:srgbClr val="404040"/>
                </a:solidFill>
                <a:latin typeface="Trebuchet MS"/>
                <a:cs typeface="Trebuchet MS"/>
              </a:rPr>
              <a:t>according</a:t>
            </a:r>
            <a:r>
              <a:rPr sz="2800" i="1" spc="-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17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800" i="1" spc="-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120" dirty="0">
                <a:solidFill>
                  <a:srgbClr val="404040"/>
                </a:solidFill>
                <a:latin typeface="Trebuchet MS"/>
                <a:cs typeface="Trebuchet MS"/>
              </a:rPr>
              <a:t>what</a:t>
            </a:r>
            <a:r>
              <a:rPr sz="2800" i="1" spc="-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170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2800" i="1" spc="-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100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8179" y="1820849"/>
            <a:ext cx="2313305" cy="58229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225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Person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9145" y="2816910"/>
            <a:ext cx="2313305" cy="582295"/>
          </a:xfrm>
          <a:prstGeom prst="rect">
            <a:avLst/>
          </a:prstGeom>
          <a:solidFill>
            <a:srgbClr val="40749B"/>
          </a:solidFill>
        </p:spPr>
        <p:txBody>
          <a:bodyPr vert="horz" wrap="square" lIns="0" tIns="122555" rIns="0" bIns="0" rtlCol="0">
            <a:spAutoFit/>
          </a:bodyPr>
          <a:lstStyle/>
          <a:p>
            <a:pPr marL="647065">
              <a:lnSpc>
                <a:spcPct val="100000"/>
              </a:lnSpc>
              <a:spcBef>
                <a:spcPts val="965"/>
              </a:spcBef>
            </a:pP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00172" y="2394839"/>
            <a:ext cx="2993390" cy="430530"/>
          </a:xfrm>
          <a:custGeom>
            <a:avLst/>
            <a:gdLst/>
            <a:ahLst/>
            <a:cxnLst/>
            <a:rect l="l" t="t" r="r" b="b"/>
            <a:pathLst>
              <a:path w="2993390" h="430530">
                <a:moveTo>
                  <a:pt x="10540" y="324103"/>
                </a:moveTo>
                <a:lnTo>
                  <a:pt x="6095" y="326771"/>
                </a:lnTo>
                <a:lnTo>
                  <a:pt x="1523" y="329311"/>
                </a:lnTo>
                <a:lnTo>
                  <a:pt x="0" y="335152"/>
                </a:lnTo>
                <a:lnTo>
                  <a:pt x="55244" y="430022"/>
                </a:lnTo>
                <a:lnTo>
                  <a:pt x="66290" y="411099"/>
                </a:lnTo>
                <a:lnTo>
                  <a:pt x="45719" y="411099"/>
                </a:lnTo>
                <a:lnTo>
                  <a:pt x="45719" y="375919"/>
                </a:lnTo>
                <a:lnTo>
                  <a:pt x="16382" y="325627"/>
                </a:lnTo>
                <a:lnTo>
                  <a:pt x="10540" y="324103"/>
                </a:lnTo>
                <a:close/>
              </a:path>
              <a:path w="2993390" h="430530">
                <a:moveTo>
                  <a:pt x="45719" y="375919"/>
                </a:moveTo>
                <a:lnTo>
                  <a:pt x="45719" y="411099"/>
                </a:lnTo>
                <a:lnTo>
                  <a:pt x="64769" y="411099"/>
                </a:lnTo>
                <a:lnTo>
                  <a:pt x="64769" y="406400"/>
                </a:lnTo>
                <a:lnTo>
                  <a:pt x="47116" y="406400"/>
                </a:lnTo>
                <a:lnTo>
                  <a:pt x="55308" y="392357"/>
                </a:lnTo>
                <a:lnTo>
                  <a:pt x="45719" y="375919"/>
                </a:lnTo>
                <a:close/>
              </a:path>
              <a:path w="2993390" h="430530">
                <a:moveTo>
                  <a:pt x="99948" y="324103"/>
                </a:moveTo>
                <a:lnTo>
                  <a:pt x="94233" y="325627"/>
                </a:lnTo>
                <a:lnTo>
                  <a:pt x="64896" y="375919"/>
                </a:lnTo>
                <a:lnTo>
                  <a:pt x="64769" y="411099"/>
                </a:lnTo>
                <a:lnTo>
                  <a:pt x="66290" y="411099"/>
                </a:lnTo>
                <a:lnTo>
                  <a:pt x="110616" y="335152"/>
                </a:lnTo>
                <a:lnTo>
                  <a:pt x="109092" y="329311"/>
                </a:lnTo>
                <a:lnTo>
                  <a:pt x="104520" y="326771"/>
                </a:lnTo>
                <a:lnTo>
                  <a:pt x="99948" y="324103"/>
                </a:lnTo>
                <a:close/>
              </a:path>
              <a:path w="2993390" h="430530">
                <a:moveTo>
                  <a:pt x="55308" y="392357"/>
                </a:moveTo>
                <a:lnTo>
                  <a:pt x="47116" y="406400"/>
                </a:lnTo>
                <a:lnTo>
                  <a:pt x="63500" y="406400"/>
                </a:lnTo>
                <a:lnTo>
                  <a:pt x="55308" y="392357"/>
                </a:lnTo>
                <a:close/>
              </a:path>
              <a:path w="2993390" h="430530">
                <a:moveTo>
                  <a:pt x="64769" y="376137"/>
                </a:moveTo>
                <a:lnTo>
                  <a:pt x="55308" y="392357"/>
                </a:lnTo>
                <a:lnTo>
                  <a:pt x="63500" y="406400"/>
                </a:lnTo>
                <a:lnTo>
                  <a:pt x="64769" y="406400"/>
                </a:lnTo>
                <a:lnTo>
                  <a:pt x="64769" y="376137"/>
                </a:lnTo>
                <a:close/>
              </a:path>
              <a:path w="2993390" h="430530">
                <a:moveTo>
                  <a:pt x="2974086" y="205486"/>
                </a:moveTo>
                <a:lnTo>
                  <a:pt x="50037" y="205486"/>
                </a:lnTo>
                <a:lnTo>
                  <a:pt x="45719" y="209803"/>
                </a:lnTo>
                <a:lnTo>
                  <a:pt x="45846" y="376137"/>
                </a:lnTo>
                <a:lnTo>
                  <a:pt x="55308" y="392357"/>
                </a:lnTo>
                <a:lnTo>
                  <a:pt x="64769" y="376137"/>
                </a:lnTo>
                <a:lnTo>
                  <a:pt x="64769" y="224536"/>
                </a:lnTo>
                <a:lnTo>
                  <a:pt x="55244" y="224536"/>
                </a:lnTo>
                <a:lnTo>
                  <a:pt x="64769" y="215011"/>
                </a:lnTo>
                <a:lnTo>
                  <a:pt x="2974086" y="215011"/>
                </a:lnTo>
                <a:lnTo>
                  <a:pt x="2974086" y="205486"/>
                </a:lnTo>
                <a:close/>
              </a:path>
              <a:path w="2993390" h="430530">
                <a:moveTo>
                  <a:pt x="64769" y="215011"/>
                </a:moveTo>
                <a:lnTo>
                  <a:pt x="55244" y="224536"/>
                </a:lnTo>
                <a:lnTo>
                  <a:pt x="64769" y="224536"/>
                </a:lnTo>
                <a:lnTo>
                  <a:pt x="64769" y="215011"/>
                </a:lnTo>
                <a:close/>
              </a:path>
              <a:path w="2993390" h="430530">
                <a:moveTo>
                  <a:pt x="2993136" y="205486"/>
                </a:moveTo>
                <a:lnTo>
                  <a:pt x="2983611" y="205486"/>
                </a:lnTo>
                <a:lnTo>
                  <a:pt x="2974086" y="215011"/>
                </a:lnTo>
                <a:lnTo>
                  <a:pt x="64769" y="215011"/>
                </a:lnTo>
                <a:lnTo>
                  <a:pt x="64769" y="224536"/>
                </a:lnTo>
                <a:lnTo>
                  <a:pt x="2988817" y="224536"/>
                </a:lnTo>
                <a:lnTo>
                  <a:pt x="2993136" y="220218"/>
                </a:lnTo>
                <a:lnTo>
                  <a:pt x="2993136" y="205486"/>
                </a:lnTo>
                <a:close/>
              </a:path>
              <a:path w="2993390" h="430530">
                <a:moveTo>
                  <a:pt x="2993136" y="0"/>
                </a:moveTo>
                <a:lnTo>
                  <a:pt x="2974086" y="0"/>
                </a:lnTo>
                <a:lnTo>
                  <a:pt x="2974086" y="215011"/>
                </a:lnTo>
                <a:lnTo>
                  <a:pt x="2983611" y="205486"/>
                </a:lnTo>
                <a:lnTo>
                  <a:pt x="2993136" y="205486"/>
                </a:lnTo>
                <a:lnTo>
                  <a:pt x="299313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40662" y="2811449"/>
            <a:ext cx="2313305" cy="582295"/>
          </a:xfrm>
          <a:prstGeom prst="rect">
            <a:avLst/>
          </a:prstGeom>
          <a:solidFill>
            <a:srgbClr val="40749B"/>
          </a:solidFill>
        </p:spPr>
        <p:txBody>
          <a:bodyPr vert="horz" wrap="square" lIns="0" tIns="122555" rIns="0" bIns="0" rtlCol="0">
            <a:spAutoFit/>
          </a:bodyPr>
          <a:lstStyle/>
          <a:p>
            <a:pPr marL="749935">
              <a:lnSpc>
                <a:spcPct val="100000"/>
              </a:lnSpc>
              <a:spcBef>
                <a:spcPts val="965"/>
              </a:spcBef>
            </a:pP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74258" y="2394839"/>
            <a:ext cx="3178175" cy="424815"/>
          </a:xfrm>
          <a:custGeom>
            <a:avLst/>
            <a:gdLst/>
            <a:ahLst/>
            <a:cxnLst/>
            <a:rect l="l" t="t" r="r" b="b"/>
            <a:pathLst>
              <a:path w="3178175" h="424814">
                <a:moveTo>
                  <a:pt x="3078098" y="318643"/>
                </a:moveTo>
                <a:lnTo>
                  <a:pt x="3068955" y="323976"/>
                </a:lnTo>
                <a:lnTo>
                  <a:pt x="3067431" y="329691"/>
                </a:lnTo>
                <a:lnTo>
                  <a:pt x="3122802" y="424561"/>
                </a:lnTo>
                <a:lnTo>
                  <a:pt x="3133847" y="405638"/>
                </a:lnTo>
                <a:lnTo>
                  <a:pt x="3113277" y="405638"/>
                </a:lnTo>
                <a:lnTo>
                  <a:pt x="3113277" y="370459"/>
                </a:lnTo>
                <a:lnTo>
                  <a:pt x="3083941" y="320166"/>
                </a:lnTo>
                <a:lnTo>
                  <a:pt x="3078098" y="318643"/>
                </a:lnTo>
                <a:close/>
              </a:path>
              <a:path w="3178175" h="424814">
                <a:moveTo>
                  <a:pt x="3113278" y="370459"/>
                </a:moveTo>
                <a:lnTo>
                  <a:pt x="3113277" y="405638"/>
                </a:lnTo>
                <a:lnTo>
                  <a:pt x="3132327" y="405638"/>
                </a:lnTo>
                <a:lnTo>
                  <a:pt x="3132327" y="400938"/>
                </a:lnTo>
                <a:lnTo>
                  <a:pt x="3114547" y="400938"/>
                </a:lnTo>
                <a:lnTo>
                  <a:pt x="3122803" y="386787"/>
                </a:lnTo>
                <a:lnTo>
                  <a:pt x="3113278" y="370459"/>
                </a:lnTo>
                <a:close/>
              </a:path>
              <a:path w="3178175" h="424814">
                <a:moveTo>
                  <a:pt x="3167507" y="318643"/>
                </a:moveTo>
                <a:lnTo>
                  <a:pt x="3161665" y="320166"/>
                </a:lnTo>
                <a:lnTo>
                  <a:pt x="3132327" y="370459"/>
                </a:lnTo>
                <a:lnTo>
                  <a:pt x="3132327" y="405638"/>
                </a:lnTo>
                <a:lnTo>
                  <a:pt x="3133847" y="405638"/>
                </a:lnTo>
                <a:lnTo>
                  <a:pt x="3178174" y="329691"/>
                </a:lnTo>
                <a:lnTo>
                  <a:pt x="3176523" y="323976"/>
                </a:lnTo>
                <a:lnTo>
                  <a:pt x="3172078" y="321310"/>
                </a:lnTo>
                <a:lnTo>
                  <a:pt x="3167507" y="318643"/>
                </a:lnTo>
                <a:close/>
              </a:path>
              <a:path w="3178175" h="424814">
                <a:moveTo>
                  <a:pt x="3122802" y="386787"/>
                </a:moveTo>
                <a:lnTo>
                  <a:pt x="3114547" y="400938"/>
                </a:lnTo>
                <a:lnTo>
                  <a:pt x="3131058" y="400938"/>
                </a:lnTo>
                <a:lnTo>
                  <a:pt x="3122802" y="386787"/>
                </a:lnTo>
                <a:close/>
              </a:path>
              <a:path w="3178175" h="424814">
                <a:moveTo>
                  <a:pt x="3132327" y="370459"/>
                </a:moveTo>
                <a:lnTo>
                  <a:pt x="3122802" y="386787"/>
                </a:lnTo>
                <a:lnTo>
                  <a:pt x="3131058" y="400938"/>
                </a:lnTo>
                <a:lnTo>
                  <a:pt x="3132327" y="400938"/>
                </a:lnTo>
                <a:lnTo>
                  <a:pt x="3132327" y="370459"/>
                </a:lnTo>
                <a:close/>
              </a:path>
              <a:path w="3178175" h="424814">
                <a:moveTo>
                  <a:pt x="3113277" y="212344"/>
                </a:moveTo>
                <a:lnTo>
                  <a:pt x="3113278" y="370459"/>
                </a:lnTo>
                <a:lnTo>
                  <a:pt x="3122802" y="386787"/>
                </a:lnTo>
                <a:lnTo>
                  <a:pt x="3132327" y="370459"/>
                </a:lnTo>
                <a:lnTo>
                  <a:pt x="3132327" y="221869"/>
                </a:lnTo>
                <a:lnTo>
                  <a:pt x="3122802" y="221869"/>
                </a:lnTo>
                <a:lnTo>
                  <a:pt x="3113277" y="212344"/>
                </a:lnTo>
                <a:close/>
              </a:path>
              <a:path w="3178175" h="424814">
                <a:moveTo>
                  <a:pt x="19050" y="0"/>
                </a:moveTo>
                <a:lnTo>
                  <a:pt x="0" y="0"/>
                </a:lnTo>
                <a:lnTo>
                  <a:pt x="0" y="217550"/>
                </a:lnTo>
                <a:lnTo>
                  <a:pt x="4190" y="221869"/>
                </a:lnTo>
                <a:lnTo>
                  <a:pt x="3113277" y="221869"/>
                </a:lnTo>
                <a:lnTo>
                  <a:pt x="3113277" y="212344"/>
                </a:lnTo>
                <a:lnTo>
                  <a:pt x="19050" y="212344"/>
                </a:lnTo>
                <a:lnTo>
                  <a:pt x="9525" y="202819"/>
                </a:lnTo>
                <a:lnTo>
                  <a:pt x="19050" y="202819"/>
                </a:lnTo>
                <a:lnTo>
                  <a:pt x="19050" y="0"/>
                </a:lnTo>
                <a:close/>
              </a:path>
              <a:path w="3178175" h="424814">
                <a:moveTo>
                  <a:pt x="3128010" y="202819"/>
                </a:moveTo>
                <a:lnTo>
                  <a:pt x="19050" y="202819"/>
                </a:lnTo>
                <a:lnTo>
                  <a:pt x="19050" y="212344"/>
                </a:lnTo>
                <a:lnTo>
                  <a:pt x="3113277" y="212344"/>
                </a:lnTo>
                <a:lnTo>
                  <a:pt x="3122802" y="221869"/>
                </a:lnTo>
                <a:lnTo>
                  <a:pt x="3132327" y="221869"/>
                </a:lnTo>
                <a:lnTo>
                  <a:pt x="3132327" y="207010"/>
                </a:lnTo>
                <a:lnTo>
                  <a:pt x="3128010" y="202819"/>
                </a:lnTo>
                <a:close/>
              </a:path>
              <a:path w="3178175" h="424814">
                <a:moveTo>
                  <a:pt x="19050" y="202819"/>
                </a:moveTo>
                <a:lnTo>
                  <a:pt x="9525" y="202819"/>
                </a:lnTo>
                <a:lnTo>
                  <a:pt x="19050" y="212344"/>
                </a:lnTo>
                <a:lnTo>
                  <a:pt x="19050" y="2028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9328" y="3390900"/>
            <a:ext cx="1477010" cy="743585"/>
          </a:xfrm>
          <a:custGeom>
            <a:avLst/>
            <a:gdLst/>
            <a:ahLst/>
            <a:cxnLst/>
            <a:rect l="l" t="t" r="r" b="b"/>
            <a:pathLst>
              <a:path w="1477010" h="743585">
                <a:moveTo>
                  <a:pt x="10540" y="637286"/>
                </a:moveTo>
                <a:lnTo>
                  <a:pt x="6096" y="639952"/>
                </a:lnTo>
                <a:lnTo>
                  <a:pt x="1524" y="642493"/>
                </a:lnTo>
                <a:lnTo>
                  <a:pt x="0" y="648335"/>
                </a:lnTo>
                <a:lnTo>
                  <a:pt x="55245" y="743204"/>
                </a:lnTo>
                <a:lnTo>
                  <a:pt x="66290" y="724281"/>
                </a:lnTo>
                <a:lnTo>
                  <a:pt x="45720" y="724281"/>
                </a:lnTo>
                <a:lnTo>
                  <a:pt x="45720" y="689102"/>
                </a:lnTo>
                <a:lnTo>
                  <a:pt x="16383" y="638810"/>
                </a:lnTo>
                <a:lnTo>
                  <a:pt x="10540" y="637286"/>
                </a:lnTo>
                <a:close/>
              </a:path>
              <a:path w="1477010" h="743585">
                <a:moveTo>
                  <a:pt x="45720" y="689102"/>
                </a:moveTo>
                <a:lnTo>
                  <a:pt x="45720" y="724281"/>
                </a:lnTo>
                <a:lnTo>
                  <a:pt x="64770" y="724281"/>
                </a:lnTo>
                <a:lnTo>
                  <a:pt x="64770" y="719582"/>
                </a:lnTo>
                <a:lnTo>
                  <a:pt x="47117" y="719582"/>
                </a:lnTo>
                <a:lnTo>
                  <a:pt x="55308" y="705539"/>
                </a:lnTo>
                <a:lnTo>
                  <a:pt x="45720" y="689102"/>
                </a:lnTo>
                <a:close/>
              </a:path>
              <a:path w="1477010" h="743585">
                <a:moveTo>
                  <a:pt x="99949" y="637286"/>
                </a:moveTo>
                <a:lnTo>
                  <a:pt x="94107" y="638810"/>
                </a:lnTo>
                <a:lnTo>
                  <a:pt x="91567" y="643382"/>
                </a:lnTo>
                <a:lnTo>
                  <a:pt x="64896" y="689102"/>
                </a:lnTo>
                <a:lnTo>
                  <a:pt x="64770" y="724281"/>
                </a:lnTo>
                <a:lnTo>
                  <a:pt x="66290" y="724281"/>
                </a:lnTo>
                <a:lnTo>
                  <a:pt x="110617" y="648335"/>
                </a:lnTo>
                <a:lnTo>
                  <a:pt x="109093" y="642493"/>
                </a:lnTo>
                <a:lnTo>
                  <a:pt x="104521" y="639952"/>
                </a:lnTo>
                <a:lnTo>
                  <a:pt x="99949" y="637286"/>
                </a:lnTo>
                <a:close/>
              </a:path>
              <a:path w="1477010" h="743585">
                <a:moveTo>
                  <a:pt x="55308" y="705539"/>
                </a:moveTo>
                <a:lnTo>
                  <a:pt x="47117" y="719582"/>
                </a:lnTo>
                <a:lnTo>
                  <a:pt x="63500" y="719582"/>
                </a:lnTo>
                <a:lnTo>
                  <a:pt x="55308" y="705539"/>
                </a:lnTo>
                <a:close/>
              </a:path>
              <a:path w="1477010" h="743585">
                <a:moveTo>
                  <a:pt x="64770" y="689319"/>
                </a:moveTo>
                <a:lnTo>
                  <a:pt x="55308" y="705539"/>
                </a:lnTo>
                <a:lnTo>
                  <a:pt x="63500" y="719582"/>
                </a:lnTo>
                <a:lnTo>
                  <a:pt x="64770" y="719582"/>
                </a:lnTo>
                <a:lnTo>
                  <a:pt x="64770" y="689319"/>
                </a:lnTo>
                <a:close/>
              </a:path>
              <a:path w="1477010" h="743585">
                <a:moveTo>
                  <a:pt x="1457452" y="362076"/>
                </a:moveTo>
                <a:lnTo>
                  <a:pt x="50037" y="362076"/>
                </a:lnTo>
                <a:lnTo>
                  <a:pt x="45720" y="366268"/>
                </a:lnTo>
                <a:lnTo>
                  <a:pt x="45846" y="689319"/>
                </a:lnTo>
                <a:lnTo>
                  <a:pt x="55308" y="705539"/>
                </a:lnTo>
                <a:lnTo>
                  <a:pt x="64770" y="689319"/>
                </a:lnTo>
                <a:lnTo>
                  <a:pt x="64770" y="381126"/>
                </a:lnTo>
                <a:lnTo>
                  <a:pt x="55245" y="381126"/>
                </a:lnTo>
                <a:lnTo>
                  <a:pt x="64770" y="371601"/>
                </a:lnTo>
                <a:lnTo>
                  <a:pt x="1457452" y="371601"/>
                </a:lnTo>
                <a:lnTo>
                  <a:pt x="1457452" y="362076"/>
                </a:lnTo>
                <a:close/>
              </a:path>
              <a:path w="1477010" h="743585">
                <a:moveTo>
                  <a:pt x="64770" y="371601"/>
                </a:moveTo>
                <a:lnTo>
                  <a:pt x="55245" y="381126"/>
                </a:lnTo>
                <a:lnTo>
                  <a:pt x="64770" y="381126"/>
                </a:lnTo>
                <a:lnTo>
                  <a:pt x="64770" y="371601"/>
                </a:lnTo>
                <a:close/>
              </a:path>
              <a:path w="1477010" h="743585">
                <a:moveTo>
                  <a:pt x="1476502" y="362076"/>
                </a:moveTo>
                <a:lnTo>
                  <a:pt x="1466977" y="362076"/>
                </a:lnTo>
                <a:lnTo>
                  <a:pt x="1457452" y="371601"/>
                </a:lnTo>
                <a:lnTo>
                  <a:pt x="64770" y="371601"/>
                </a:lnTo>
                <a:lnTo>
                  <a:pt x="64770" y="381126"/>
                </a:lnTo>
                <a:lnTo>
                  <a:pt x="1472184" y="381126"/>
                </a:lnTo>
                <a:lnTo>
                  <a:pt x="1476502" y="376808"/>
                </a:lnTo>
                <a:lnTo>
                  <a:pt x="1476502" y="362076"/>
                </a:lnTo>
                <a:close/>
              </a:path>
              <a:path w="1477010" h="743585">
                <a:moveTo>
                  <a:pt x="1476502" y="0"/>
                </a:moveTo>
                <a:lnTo>
                  <a:pt x="1457452" y="0"/>
                </a:lnTo>
                <a:lnTo>
                  <a:pt x="1457452" y="371601"/>
                </a:lnTo>
                <a:lnTo>
                  <a:pt x="1466977" y="362076"/>
                </a:lnTo>
                <a:lnTo>
                  <a:pt x="1476502" y="362076"/>
                </a:lnTo>
                <a:lnTo>
                  <a:pt x="147650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4454" y="4134091"/>
            <a:ext cx="2297430" cy="566420"/>
          </a:xfrm>
          <a:prstGeom prst="rect">
            <a:avLst/>
          </a:prstGeom>
          <a:solidFill>
            <a:srgbClr val="585858"/>
          </a:solidFill>
          <a:ln w="15875">
            <a:solidFill>
              <a:srgbClr val="40404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718185">
              <a:lnSpc>
                <a:spcPct val="100000"/>
              </a:lnSpc>
              <a:spcBef>
                <a:spcPts val="905"/>
              </a:spcBef>
            </a:pP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Lecturer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47644" y="4134091"/>
            <a:ext cx="2297430" cy="566420"/>
          </a:xfrm>
          <a:prstGeom prst="rect">
            <a:avLst/>
          </a:prstGeom>
          <a:solidFill>
            <a:srgbClr val="585858"/>
          </a:solidFill>
          <a:ln w="15875">
            <a:solidFill>
              <a:srgbClr val="40404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905"/>
              </a:spcBef>
            </a:pP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Staff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5939" y="5316639"/>
            <a:ext cx="2297430" cy="566420"/>
          </a:xfrm>
          <a:prstGeom prst="rect">
            <a:avLst/>
          </a:prstGeom>
          <a:solidFill>
            <a:srgbClr val="585858"/>
          </a:solidFill>
          <a:ln w="15875">
            <a:solidFill>
              <a:srgbClr val="40404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454659">
              <a:lnSpc>
                <a:spcPct val="100000"/>
              </a:lnSpc>
              <a:spcBef>
                <a:spcPts val="905"/>
              </a:spcBef>
            </a:pP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Canteen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Staff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99283" y="3390900"/>
            <a:ext cx="1552575" cy="1939289"/>
          </a:xfrm>
          <a:custGeom>
            <a:avLst/>
            <a:gdLst/>
            <a:ahLst/>
            <a:cxnLst/>
            <a:rect l="l" t="t" r="r" b="b"/>
            <a:pathLst>
              <a:path w="1552575" h="1939289">
                <a:moveTo>
                  <a:pt x="1552067" y="648335"/>
                </a:moveTo>
                <a:lnTo>
                  <a:pt x="1550543" y="642493"/>
                </a:lnTo>
                <a:lnTo>
                  <a:pt x="1545971" y="639953"/>
                </a:lnTo>
                <a:lnTo>
                  <a:pt x="1541526" y="637286"/>
                </a:lnTo>
                <a:lnTo>
                  <a:pt x="1535684" y="638810"/>
                </a:lnTo>
                <a:lnTo>
                  <a:pt x="1506347" y="689114"/>
                </a:lnTo>
                <a:lnTo>
                  <a:pt x="1506220" y="689330"/>
                </a:lnTo>
                <a:lnTo>
                  <a:pt x="1506347" y="381127"/>
                </a:lnTo>
                <a:lnTo>
                  <a:pt x="1506347" y="366268"/>
                </a:lnTo>
                <a:lnTo>
                  <a:pt x="1502029" y="362077"/>
                </a:lnTo>
                <a:lnTo>
                  <a:pt x="66040" y="362077"/>
                </a:lnTo>
                <a:lnTo>
                  <a:pt x="66040" y="13462"/>
                </a:lnTo>
                <a:lnTo>
                  <a:pt x="65659" y="13462"/>
                </a:lnTo>
                <a:lnTo>
                  <a:pt x="65659" y="0"/>
                </a:lnTo>
                <a:lnTo>
                  <a:pt x="46609" y="0"/>
                </a:lnTo>
                <a:lnTo>
                  <a:pt x="46609" y="376809"/>
                </a:lnTo>
                <a:lnTo>
                  <a:pt x="46990" y="377190"/>
                </a:lnTo>
                <a:lnTo>
                  <a:pt x="46990" y="969873"/>
                </a:lnTo>
                <a:lnTo>
                  <a:pt x="45847" y="971042"/>
                </a:lnTo>
                <a:lnTo>
                  <a:pt x="45847" y="1885061"/>
                </a:lnTo>
                <a:lnTo>
                  <a:pt x="16510" y="1834769"/>
                </a:lnTo>
                <a:lnTo>
                  <a:pt x="10668" y="1833245"/>
                </a:lnTo>
                <a:lnTo>
                  <a:pt x="1524" y="1838591"/>
                </a:lnTo>
                <a:lnTo>
                  <a:pt x="0" y="1844421"/>
                </a:lnTo>
                <a:lnTo>
                  <a:pt x="2667" y="1848866"/>
                </a:lnTo>
                <a:lnTo>
                  <a:pt x="55372" y="1939163"/>
                </a:lnTo>
                <a:lnTo>
                  <a:pt x="66332" y="1920367"/>
                </a:lnTo>
                <a:lnTo>
                  <a:pt x="108077" y="1848866"/>
                </a:lnTo>
                <a:lnTo>
                  <a:pt x="110617" y="1844421"/>
                </a:lnTo>
                <a:lnTo>
                  <a:pt x="109093" y="1838591"/>
                </a:lnTo>
                <a:lnTo>
                  <a:pt x="104648" y="1835912"/>
                </a:lnTo>
                <a:lnTo>
                  <a:pt x="100076" y="1833245"/>
                </a:lnTo>
                <a:lnTo>
                  <a:pt x="94234" y="1834769"/>
                </a:lnTo>
                <a:lnTo>
                  <a:pt x="64897" y="1885061"/>
                </a:lnTo>
                <a:lnTo>
                  <a:pt x="64897" y="985774"/>
                </a:lnTo>
                <a:lnTo>
                  <a:pt x="64897" y="982700"/>
                </a:lnTo>
                <a:lnTo>
                  <a:pt x="66040" y="981583"/>
                </a:lnTo>
                <a:lnTo>
                  <a:pt x="66040" y="966724"/>
                </a:lnTo>
                <a:lnTo>
                  <a:pt x="66040" y="381127"/>
                </a:lnTo>
                <a:lnTo>
                  <a:pt x="1487297" y="381127"/>
                </a:lnTo>
                <a:lnTo>
                  <a:pt x="1487297" y="689330"/>
                </a:lnTo>
                <a:lnTo>
                  <a:pt x="1487297" y="724281"/>
                </a:lnTo>
                <a:lnTo>
                  <a:pt x="1487170" y="689114"/>
                </a:lnTo>
                <a:lnTo>
                  <a:pt x="1457833" y="638810"/>
                </a:lnTo>
                <a:lnTo>
                  <a:pt x="1451991" y="637286"/>
                </a:lnTo>
                <a:lnTo>
                  <a:pt x="1447546" y="639953"/>
                </a:lnTo>
                <a:lnTo>
                  <a:pt x="1442974" y="642493"/>
                </a:lnTo>
                <a:lnTo>
                  <a:pt x="1441450" y="648335"/>
                </a:lnTo>
                <a:lnTo>
                  <a:pt x="1496822" y="743204"/>
                </a:lnTo>
                <a:lnTo>
                  <a:pt x="1507832" y="724281"/>
                </a:lnTo>
                <a:lnTo>
                  <a:pt x="1552067" y="64833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99834" y="4134091"/>
            <a:ext cx="2297430" cy="566420"/>
          </a:xfrm>
          <a:prstGeom prst="rect">
            <a:avLst/>
          </a:prstGeom>
          <a:solidFill>
            <a:srgbClr val="585858"/>
          </a:solidFill>
          <a:ln w="15875">
            <a:solidFill>
              <a:srgbClr val="40404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588010">
              <a:lnSpc>
                <a:spcPct val="100000"/>
              </a:lnSpc>
              <a:spcBef>
                <a:spcPts val="905"/>
              </a:spcBef>
            </a:pPr>
            <a:r>
              <a:rPr sz="2000" spc="-229" dirty="0">
                <a:solidFill>
                  <a:srgbClr val="FFFFFF"/>
                </a:solidFill>
                <a:latin typeface="Arial"/>
                <a:cs typeface="Arial"/>
              </a:rPr>
              <a:t>Y1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78136" y="4134091"/>
            <a:ext cx="2297430" cy="566420"/>
          </a:xfrm>
          <a:prstGeom prst="rect">
            <a:avLst/>
          </a:prstGeom>
          <a:solidFill>
            <a:srgbClr val="585858"/>
          </a:solidFill>
          <a:ln w="15875">
            <a:solidFill>
              <a:srgbClr val="40404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588010">
              <a:lnSpc>
                <a:spcPct val="100000"/>
              </a:lnSpc>
              <a:spcBef>
                <a:spcPts val="905"/>
              </a:spcBef>
            </a:pPr>
            <a:r>
              <a:rPr sz="2000" spc="-229" dirty="0">
                <a:solidFill>
                  <a:srgbClr val="FFFFFF"/>
                </a:solidFill>
                <a:latin typeface="Arial"/>
                <a:cs typeface="Arial"/>
              </a:rPr>
              <a:t>Y2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50251" y="5316639"/>
            <a:ext cx="2297430" cy="566420"/>
          </a:xfrm>
          <a:prstGeom prst="rect">
            <a:avLst/>
          </a:prstGeom>
          <a:solidFill>
            <a:srgbClr val="585858"/>
          </a:solidFill>
          <a:ln w="15875">
            <a:solidFill>
              <a:srgbClr val="40404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588010">
              <a:lnSpc>
                <a:spcPct val="100000"/>
              </a:lnSpc>
              <a:spcBef>
                <a:spcPts val="905"/>
              </a:spcBef>
            </a:pPr>
            <a:r>
              <a:rPr sz="2000" spc="-229" dirty="0">
                <a:solidFill>
                  <a:srgbClr val="FFFFFF"/>
                </a:solidFill>
                <a:latin typeface="Arial"/>
                <a:cs typeface="Arial"/>
              </a:rPr>
              <a:t>Y3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95464" y="3385438"/>
            <a:ext cx="3300729" cy="1931670"/>
          </a:xfrm>
          <a:custGeom>
            <a:avLst/>
            <a:gdLst/>
            <a:ahLst/>
            <a:cxnLst/>
            <a:rect l="l" t="t" r="r" b="b"/>
            <a:pathLst>
              <a:path w="3300729" h="1931670">
                <a:moveTo>
                  <a:pt x="3300730" y="653796"/>
                </a:moveTo>
                <a:lnTo>
                  <a:pt x="3299206" y="647954"/>
                </a:lnTo>
                <a:lnTo>
                  <a:pt x="3294634" y="645414"/>
                </a:lnTo>
                <a:lnTo>
                  <a:pt x="3290062" y="642747"/>
                </a:lnTo>
                <a:lnTo>
                  <a:pt x="3284220" y="644271"/>
                </a:lnTo>
                <a:lnTo>
                  <a:pt x="3254883" y="694575"/>
                </a:lnTo>
                <a:lnTo>
                  <a:pt x="3254883" y="383794"/>
                </a:lnTo>
                <a:lnTo>
                  <a:pt x="3254883" y="369062"/>
                </a:lnTo>
                <a:lnTo>
                  <a:pt x="3250565" y="364744"/>
                </a:lnTo>
                <a:lnTo>
                  <a:pt x="1614551" y="364744"/>
                </a:lnTo>
                <a:lnTo>
                  <a:pt x="1614551" y="0"/>
                </a:lnTo>
                <a:lnTo>
                  <a:pt x="1594231" y="0"/>
                </a:lnTo>
                <a:lnTo>
                  <a:pt x="1594231" y="364744"/>
                </a:lnTo>
                <a:lnTo>
                  <a:pt x="50165" y="364744"/>
                </a:lnTo>
                <a:lnTo>
                  <a:pt x="45847" y="369062"/>
                </a:lnTo>
                <a:lnTo>
                  <a:pt x="45847" y="694575"/>
                </a:lnTo>
                <a:lnTo>
                  <a:pt x="16510" y="644271"/>
                </a:lnTo>
                <a:lnTo>
                  <a:pt x="10668" y="642747"/>
                </a:lnTo>
                <a:lnTo>
                  <a:pt x="6096" y="645414"/>
                </a:lnTo>
                <a:lnTo>
                  <a:pt x="1524" y="647954"/>
                </a:lnTo>
                <a:lnTo>
                  <a:pt x="0" y="653796"/>
                </a:lnTo>
                <a:lnTo>
                  <a:pt x="55372" y="748665"/>
                </a:lnTo>
                <a:lnTo>
                  <a:pt x="66408" y="729742"/>
                </a:lnTo>
                <a:lnTo>
                  <a:pt x="110744" y="653796"/>
                </a:lnTo>
                <a:lnTo>
                  <a:pt x="109220" y="647954"/>
                </a:lnTo>
                <a:lnTo>
                  <a:pt x="104648" y="645414"/>
                </a:lnTo>
                <a:lnTo>
                  <a:pt x="100076" y="642747"/>
                </a:lnTo>
                <a:lnTo>
                  <a:pt x="94234" y="644271"/>
                </a:lnTo>
                <a:lnTo>
                  <a:pt x="64897" y="694575"/>
                </a:lnTo>
                <a:lnTo>
                  <a:pt x="64897" y="383794"/>
                </a:lnTo>
                <a:lnTo>
                  <a:pt x="1594231" y="383794"/>
                </a:lnTo>
                <a:lnTo>
                  <a:pt x="1594231" y="970915"/>
                </a:lnTo>
                <a:lnTo>
                  <a:pt x="1595882" y="972527"/>
                </a:lnTo>
                <a:lnTo>
                  <a:pt x="1596009" y="1877288"/>
                </a:lnTo>
                <a:lnTo>
                  <a:pt x="1605470" y="1893506"/>
                </a:lnTo>
                <a:lnTo>
                  <a:pt x="1595882" y="1877072"/>
                </a:lnTo>
                <a:lnTo>
                  <a:pt x="1566545" y="1826768"/>
                </a:lnTo>
                <a:lnTo>
                  <a:pt x="1560703" y="1825244"/>
                </a:lnTo>
                <a:lnTo>
                  <a:pt x="1556258" y="1827911"/>
                </a:lnTo>
                <a:lnTo>
                  <a:pt x="1551686" y="1830590"/>
                </a:lnTo>
                <a:lnTo>
                  <a:pt x="1550162" y="1836420"/>
                </a:lnTo>
                <a:lnTo>
                  <a:pt x="1605407" y="1931289"/>
                </a:lnTo>
                <a:lnTo>
                  <a:pt x="1616443" y="1912366"/>
                </a:lnTo>
                <a:lnTo>
                  <a:pt x="1660779" y="1836420"/>
                </a:lnTo>
                <a:lnTo>
                  <a:pt x="1659255" y="1830590"/>
                </a:lnTo>
                <a:lnTo>
                  <a:pt x="1650111" y="1825244"/>
                </a:lnTo>
                <a:lnTo>
                  <a:pt x="1644396" y="1826768"/>
                </a:lnTo>
                <a:lnTo>
                  <a:pt x="1615059" y="1877072"/>
                </a:lnTo>
                <a:lnTo>
                  <a:pt x="1614932" y="1912366"/>
                </a:lnTo>
                <a:lnTo>
                  <a:pt x="1614932" y="1907540"/>
                </a:lnTo>
                <a:lnTo>
                  <a:pt x="1614932" y="1877288"/>
                </a:lnTo>
                <a:lnTo>
                  <a:pt x="1614932" y="975106"/>
                </a:lnTo>
                <a:lnTo>
                  <a:pt x="1614932" y="960374"/>
                </a:lnTo>
                <a:lnTo>
                  <a:pt x="1613281" y="958684"/>
                </a:lnTo>
                <a:lnTo>
                  <a:pt x="1613281" y="956056"/>
                </a:lnTo>
                <a:lnTo>
                  <a:pt x="1613281" y="383794"/>
                </a:lnTo>
                <a:lnTo>
                  <a:pt x="3235833" y="383794"/>
                </a:lnTo>
                <a:lnTo>
                  <a:pt x="3235833" y="694575"/>
                </a:lnTo>
                <a:lnTo>
                  <a:pt x="3206496" y="644271"/>
                </a:lnTo>
                <a:lnTo>
                  <a:pt x="3200654" y="642747"/>
                </a:lnTo>
                <a:lnTo>
                  <a:pt x="3196082" y="645414"/>
                </a:lnTo>
                <a:lnTo>
                  <a:pt x="3191510" y="647954"/>
                </a:lnTo>
                <a:lnTo>
                  <a:pt x="3189986" y="653796"/>
                </a:lnTo>
                <a:lnTo>
                  <a:pt x="3245358" y="748665"/>
                </a:lnTo>
                <a:lnTo>
                  <a:pt x="3256394" y="729742"/>
                </a:lnTo>
                <a:lnTo>
                  <a:pt x="3300730" y="65379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79590" y="279908"/>
            <a:ext cx="5314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145" dirty="0">
                <a:latin typeface="Trebuchet MS"/>
                <a:cs typeface="Trebuchet MS"/>
              </a:rPr>
              <a:t>This </a:t>
            </a:r>
            <a:r>
              <a:rPr sz="2400" i="1" spc="-135" dirty="0">
                <a:latin typeface="Trebuchet MS"/>
                <a:cs typeface="Trebuchet MS"/>
              </a:rPr>
              <a:t>hierarchy </a:t>
            </a:r>
            <a:r>
              <a:rPr sz="2400" i="1" spc="-80" dirty="0">
                <a:latin typeface="Trebuchet MS"/>
                <a:cs typeface="Trebuchet MS"/>
              </a:rPr>
              <a:t>can </a:t>
            </a:r>
            <a:r>
              <a:rPr sz="2400" i="1" spc="-130" dirty="0">
                <a:latin typeface="Trebuchet MS"/>
                <a:cs typeface="Trebuchet MS"/>
              </a:rPr>
              <a:t>be </a:t>
            </a:r>
            <a:r>
              <a:rPr sz="2400" i="1" spc="-125" dirty="0">
                <a:latin typeface="Trebuchet MS"/>
                <a:cs typeface="Trebuchet MS"/>
              </a:rPr>
              <a:t>modeled </a:t>
            </a:r>
            <a:r>
              <a:rPr sz="2400" i="1" spc="-135" dirty="0">
                <a:latin typeface="Trebuchet MS"/>
                <a:cs typeface="Trebuchet MS"/>
              </a:rPr>
              <a:t>in </a:t>
            </a:r>
            <a:r>
              <a:rPr sz="2400" i="1" spc="-55" dirty="0">
                <a:latin typeface="Trebuchet MS"/>
                <a:cs typeface="Trebuchet MS"/>
              </a:rPr>
              <a:t>an</a:t>
            </a:r>
            <a:r>
              <a:rPr sz="2400" i="1" spc="-530" dirty="0">
                <a:latin typeface="Trebuchet MS"/>
                <a:cs typeface="Trebuchet MS"/>
              </a:rPr>
              <a:t> </a:t>
            </a:r>
            <a:r>
              <a:rPr sz="2400" i="1" spc="-155" dirty="0">
                <a:latin typeface="Trebuchet MS"/>
                <a:cs typeface="Trebuchet MS"/>
              </a:rPr>
              <a:t>Object  </a:t>
            </a:r>
            <a:r>
              <a:rPr sz="2400" i="1" spc="-145" dirty="0">
                <a:latin typeface="Trebuchet MS"/>
                <a:cs typeface="Trebuchet MS"/>
              </a:rPr>
              <a:t>Oriented </a:t>
            </a:r>
            <a:r>
              <a:rPr sz="2400" i="1" spc="-105" dirty="0">
                <a:latin typeface="Trebuchet MS"/>
                <a:cs typeface="Trebuchet MS"/>
              </a:rPr>
              <a:t>manner </a:t>
            </a:r>
            <a:r>
              <a:rPr sz="2400" i="1" spc="-80" dirty="0">
                <a:latin typeface="Trebuchet MS"/>
                <a:cs typeface="Trebuchet MS"/>
              </a:rPr>
              <a:t>using</a:t>
            </a:r>
            <a:r>
              <a:rPr sz="2400" i="1" spc="-315" dirty="0">
                <a:latin typeface="Trebuchet MS"/>
                <a:cs typeface="Trebuchet MS"/>
              </a:rPr>
              <a:t> </a:t>
            </a:r>
            <a:r>
              <a:rPr sz="2400" i="1" spc="-135" dirty="0">
                <a:latin typeface="Trebuchet MS"/>
                <a:cs typeface="Trebuchet MS"/>
              </a:rPr>
              <a:t>inheritance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24285" y="6478015"/>
            <a:ext cx="2374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5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56353" y="6486855"/>
            <a:ext cx="45923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0"/>
              </a:lnSpc>
            </a:pPr>
            <a:r>
              <a:rPr sz="2500" spc="-240" dirty="0">
                <a:solidFill>
                  <a:srgbClr val="FFFFFF"/>
                </a:solidFill>
                <a:latin typeface="Arial"/>
                <a:cs typeface="Arial"/>
              </a:rPr>
              <a:t>CC4002NA </a:t>
            </a:r>
            <a:r>
              <a:rPr sz="2500" spc="-245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25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40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48933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0" dirty="0"/>
              <a:t>Inheritance</a:t>
            </a:r>
            <a:r>
              <a:rPr sz="4800" spc="-515" dirty="0"/>
              <a:t> </a:t>
            </a:r>
            <a:r>
              <a:rPr sz="4800" spc="-340" dirty="0"/>
              <a:t>example</a:t>
            </a:r>
            <a:endParaRPr sz="48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pc="-125" dirty="0"/>
              <a:t>16 </a:t>
            </a:r>
            <a:r>
              <a:rPr spc="-50" dirty="0"/>
              <a:t>April</a:t>
            </a:r>
            <a:r>
              <a:rPr spc="-204" dirty="0"/>
              <a:t> </a:t>
            </a:r>
            <a:r>
              <a:rPr spc="-130" dirty="0"/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24285" y="6478015"/>
            <a:ext cx="2374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6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6353" y="6486855"/>
            <a:ext cx="45923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0"/>
              </a:lnSpc>
            </a:pPr>
            <a:r>
              <a:rPr sz="2500" spc="-240" dirty="0">
                <a:solidFill>
                  <a:srgbClr val="FFFFFF"/>
                </a:solidFill>
                <a:latin typeface="Arial"/>
                <a:cs typeface="Arial"/>
              </a:rPr>
              <a:t>CC4002NA </a:t>
            </a:r>
            <a:r>
              <a:rPr sz="2500" spc="-245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25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40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3374" y="1784476"/>
            <a:ext cx="2569845" cy="2512060"/>
          </a:xfrm>
          <a:prstGeom prst="rect">
            <a:avLst/>
          </a:prstGeom>
          <a:solidFill>
            <a:schemeClr val="bg2">
              <a:lumMod val="75000"/>
            </a:schemeClr>
          </a:solidFill>
          <a:ln w="15875">
            <a:solidFill>
              <a:srgbClr val="A75F09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spc="-114" dirty="0">
                <a:solidFill>
                  <a:srgbClr val="FFFFFF"/>
                </a:solidFill>
                <a:latin typeface="Trebuchet MS"/>
                <a:cs typeface="Trebuchet MS"/>
              </a:rPr>
              <a:t>Person</a:t>
            </a: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0" dirty="0">
                <a:solidFill>
                  <a:srgbClr val="FFFFFF"/>
                </a:solidFill>
                <a:latin typeface="Trebuchet MS"/>
                <a:cs typeface="Trebuchet MS"/>
              </a:rPr>
              <a:t>Class</a:t>
            </a:r>
            <a:endParaRPr sz="20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2000" dirty="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phone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2000" spc="-55" dirty="0">
                <a:latin typeface="Arial"/>
                <a:cs typeface="Arial"/>
              </a:rPr>
              <a:t>-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introduce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3869" y="1784476"/>
            <a:ext cx="2569845" cy="25120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5875">
            <a:solidFill>
              <a:srgbClr val="A75F09"/>
            </a:solidFill>
          </a:ln>
        </p:spPr>
        <p:txBody>
          <a:bodyPr vert="horz" wrap="square" lIns="0" tIns="187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2000" b="1" spc="-175" dirty="0">
                <a:solidFill>
                  <a:srgbClr val="FFFFFF"/>
                </a:solidFill>
                <a:latin typeface="Trebuchet MS"/>
                <a:cs typeface="Trebuchet MS"/>
              </a:rPr>
              <a:t>Teacher </a:t>
            </a:r>
            <a:r>
              <a:rPr sz="2000" b="1" spc="-100" dirty="0">
                <a:solidFill>
                  <a:srgbClr val="FFFFFF"/>
                </a:solidFill>
                <a:latin typeface="Trebuchet MS"/>
                <a:cs typeface="Trebuchet MS"/>
              </a:rPr>
              <a:t>Class</a:t>
            </a:r>
            <a:endParaRPr sz="20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2000" dirty="0">
              <a:latin typeface="Arial"/>
              <a:cs typeface="Arial"/>
            </a:endParaRPr>
          </a:p>
          <a:p>
            <a:pPr marL="953135" indent="-951865">
              <a:lnSpc>
                <a:spcPct val="100000"/>
              </a:lnSpc>
              <a:spcBef>
                <a:spcPts val="5"/>
              </a:spcBef>
              <a:buChar char="-"/>
              <a:tabLst>
                <a:tab pos="953769" algn="l"/>
              </a:tabLst>
            </a:pP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 marL="1021715" lvl="1" indent="-1021715">
              <a:lnSpc>
                <a:spcPct val="100000"/>
              </a:lnSpc>
              <a:buChar char="-"/>
              <a:tabLst>
                <a:tab pos="1022350" algn="l"/>
              </a:tabLst>
            </a:pP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phone</a:t>
            </a:r>
            <a:endParaRPr sz="2000" dirty="0">
              <a:latin typeface="Arial"/>
              <a:cs typeface="Arial"/>
            </a:endParaRPr>
          </a:p>
          <a:p>
            <a:pPr marL="979169" lvl="1" indent="-978535">
              <a:lnSpc>
                <a:spcPct val="100000"/>
              </a:lnSpc>
              <a:buChar char="-"/>
              <a:tabLst>
                <a:tab pos="979805" algn="l"/>
              </a:tabLst>
            </a:pP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subject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2000" spc="-55" dirty="0">
                <a:latin typeface="Arial"/>
                <a:cs typeface="Arial"/>
              </a:rPr>
              <a:t>-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introduce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9566" y="1784476"/>
            <a:ext cx="2569845" cy="2512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rgbClr val="A75F09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60"/>
              </a:spcBef>
            </a:pPr>
            <a:r>
              <a:rPr sz="2000" b="1" spc="-105" dirty="0">
                <a:solidFill>
                  <a:srgbClr val="FFFFFF"/>
                </a:solidFill>
                <a:latin typeface="Trebuchet MS"/>
                <a:cs typeface="Trebuchet MS"/>
              </a:rPr>
              <a:t>Student</a:t>
            </a:r>
            <a:r>
              <a:rPr sz="20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0" dirty="0">
                <a:solidFill>
                  <a:srgbClr val="FFFFFF"/>
                </a:solidFill>
                <a:latin typeface="Trebuchet MS"/>
                <a:cs typeface="Trebuchet MS"/>
              </a:rPr>
              <a:t>Class</a:t>
            </a:r>
            <a:endParaRPr sz="2000">
              <a:latin typeface="Trebuchet MS"/>
              <a:cs typeface="Trebuchet MS"/>
            </a:endParaRPr>
          </a:p>
          <a:p>
            <a:pPr marL="635" algn="ctr">
              <a:lnSpc>
                <a:spcPct val="100000"/>
              </a:lnSpc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 marL="953769" indent="-950594">
              <a:lnSpc>
                <a:spcPct val="100000"/>
              </a:lnSpc>
              <a:buChar char="-"/>
              <a:tabLst>
                <a:tab pos="954405" algn="l"/>
              </a:tabLst>
            </a:pP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endParaRPr sz="2000">
              <a:latin typeface="Arial"/>
              <a:cs typeface="Arial"/>
            </a:endParaRPr>
          </a:p>
          <a:p>
            <a:pPr marL="1022350" lvl="1" indent="-1021080">
              <a:lnSpc>
                <a:spcPct val="100000"/>
              </a:lnSpc>
              <a:spcBef>
                <a:spcPts val="5"/>
              </a:spcBef>
              <a:buChar char="-"/>
              <a:tabLst>
                <a:tab pos="1022985" algn="l"/>
              </a:tabLst>
            </a:pP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phone</a:t>
            </a:r>
            <a:endParaRPr sz="2000">
              <a:latin typeface="Arial"/>
              <a:cs typeface="Arial"/>
            </a:endParaRPr>
          </a:p>
          <a:p>
            <a:pPr marL="1049655" lvl="1" indent="-1050290">
              <a:lnSpc>
                <a:spcPct val="100000"/>
              </a:lnSpc>
              <a:buChar char="-"/>
              <a:tabLst>
                <a:tab pos="1050290" algn="l"/>
              </a:tabLst>
            </a:pP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2000" spc="-55" dirty="0">
                <a:latin typeface="Arial"/>
                <a:cs typeface="Arial"/>
              </a:rPr>
              <a:t>-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introduce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6577" y="5024373"/>
            <a:ext cx="9239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14" dirty="0">
                <a:latin typeface="Trebuchet MS"/>
                <a:cs typeface="Trebuchet MS"/>
              </a:rPr>
              <a:t>Notice</a:t>
            </a:r>
            <a:r>
              <a:rPr sz="2400" i="1" spc="-190" dirty="0">
                <a:latin typeface="Trebuchet MS"/>
                <a:cs typeface="Trebuchet MS"/>
              </a:rPr>
              <a:t> </a:t>
            </a:r>
            <a:r>
              <a:rPr sz="2400" i="1" spc="-165" dirty="0">
                <a:latin typeface="Trebuchet MS"/>
                <a:cs typeface="Trebuchet MS"/>
              </a:rPr>
              <a:t>that,</a:t>
            </a:r>
            <a:r>
              <a:rPr sz="2400" i="1" spc="-180" dirty="0">
                <a:latin typeface="Trebuchet MS"/>
                <a:cs typeface="Trebuchet MS"/>
              </a:rPr>
              <a:t> </a:t>
            </a:r>
            <a:r>
              <a:rPr sz="2400" i="1" spc="-145" dirty="0">
                <a:latin typeface="Trebuchet MS"/>
                <a:cs typeface="Trebuchet MS"/>
              </a:rPr>
              <a:t>here</a:t>
            </a:r>
            <a:r>
              <a:rPr sz="2400" i="1" spc="-185" dirty="0">
                <a:latin typeface="Trebuchet MS"/>
                <a:cs typeface="Trebuchet MS"/>
              </a:rPr>
              <a:t> </a:t>
            </a:r>
            <a:r>
              <a:rPr sz="2400" i="1" spc="-135" dirty="0">
                <a:latin typeface="Trebuchet MS"/>
                <a:cs typeface="Trebuchet MS"/>
              </a:rPr>
              <a:t>that</a:t>
            </a:r>
            <a:r>
              <a:rPr sz="2400" i="1" spc="-180" dirty="0">
                <a:latin typeface="Trebuchet MS"/>
                <a:cs typeface="Trebuchet MS"/>
              </a:rPr>
              <a:t> </a:t>
            </a:r>
            <a:r>
              <a:rPr sz="2400" i="1" spc="-160" dirty="0">
                <a:latin typeface="Trebuchet MS"/>
                <a:cs typeface="Trebuchet MS"/>
              </a:rPr>
              <a:t>all</a:t>
            </a:r>
            <a:r>
              <a:rPr sz="2400" i="1" spc="-190" dirty="0">
                <a:latin typeface="Trebuchet MS"/>
                <a:cs typeface="Trebuchet MS"/>
              </a:rPr>
              <a:t> </a:t>
            </a:r>
            <a:r>
              <a:rPr sz="2400" i="1" spc="-90" dirty="0">
                <a:latin typeface="Trebuchet MS"/>
                <a:cs typeface="Trebuchet MS"/>
              </a:rPr>
              <a:t>classes</a:t>
            </a:r>
            <a:r>
              <a:rPr sz="2400" i="1" spc="-180" dirty="0">
                <a:latin typeface="Trebuchet MS"/>
                <a:cs typeface="Trebuchet MS"/>
              </a:rPr>
              <a:t> </a:t>
            </a:r>
            <a:r>
              <a:rPr sz="2400" i="1" spc="-100" dirty="0">
                <a:latin typeface="Trebuchet MS"/>
                <a:cs typeface="Trebuchet MS"/>
              </a:rPr>
              <a:t>have</a:t>
            </a:r>
            <a:r>
              <a:rPr sz="2400" i="1" spc="-165" dirty="0">
                <a:latin typeface="Trebuchet MS"/>
                <a:cs typeface="Trebuchet MS"/>
              </a:rPr>
              <a:t> </a:t>
            </a:r>
            <a:r>
              <a:rPr sz="2400" i="1" spc="-90" dirty="0">
                <a:latin typeface="Trebuchet MS"/>
                <a:cs typeface="Trebuchet MS"/>
              </a:rPr>
              <a:t>some</a:t>
            </a:r>
            <a:r>
              <a:rPr sz="2400" i="1" spc="-170" dirty="0">
                <a:latin typeface="Trebuchet MS"/>
                <a:cs typeface="Trebuchet MS"/>
              </a:rPr>
              <a:t> </a:t>
            </a:r>
            <a:r>
              <a:rPr sz="2400" i="1" spc="-140" dirty="0">
                <a:latin typeface="Trebuchet MS"/>
                <a:cs typeface="Trebuchet MS"/>
              </a:rPr>
              <a:t>similar</a:t>
            </a:r>
            <a:r>
              <a:rPr sz="2400" i="1" spc="-180" dirty="0">
                <a:latin typeface="Trebuchet MS"/>
                <a:cs typeface="Trebuchet MS"/>
              </a:rPr>
              <a:t> </a:t>
            </a:r>
            <a:r>
              <a:rPr sz="2400" i="1" spc="-145" dirty="0">
                <a:latin typeface="Trebuchet MS"/>
                <a:cs typeface="Trebuchet MS"/>
              </a:rPr>
              <a:t>attributes</a:t>
            </a:r>
            <a:r>
              <a:rPr sz="2400" i="1" spc="-185" dirty="0">
                <a:latin typeface="Trebuchet MS"/>
                <a:cs typeface="Trebuchet MS"/>
              </a:rPr>
              <a:t> </a:t>
            </a:r>
            <a:r>
              <a:rPr sz="2400" i="1" spc="-75" dirty="0">
                <a:latin typeface="Trebuchet MS"/>
                <a:cs typeface="Trebuchet MS"/>
              </a:rPr>
              <a:t>and</a:t>
            </a:r>
            <a:r>
              <a:rPr sz="2400" i="1" spc="-185" dirty="0">
                <a:latin typeface="Trebuchet MS"/>
                <a:cs typeface="Trebuchet MS"/>
              </a:rPr>
              <a:t> </a:t>
            </a:r>
            <a:r>
              <a:rPr sz="2400" i="1" spc="-110" dirty="0">
                <a:latin typeface="Trebuchet MS"/>
                <a:cs typeface="Trebuchet MS"/>
              </a:rPr>
              <a:t>methods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48933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0" dirty="0"/>
              <a:t>Inheritance</a:t>
            </a:r>
            <a:r>
              <a:rPr sz="4800" spc="-515" dirty="0"/>
              <a:t> </a:t>
            </a:r>
            <a:r>
              <a:rPr sz="4800" spc="-340" dirty="0"/>
              <a:t>example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59984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class Teacher():</a:t>
            </a:r>
          </a:p>
          <a:p>
            <a:pPr marL="6463030" marR="5080" indent="-489584">
              <a:lnSpc>
                <a:spcPct val="100000"/>
              </a:lnSpc>
            </a:pPr>
            <a:r>
              <a:rPr spc="-5" dirty="0"/>
              <a:t>def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/>
              <a:t>init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pc="-5" dirty="0"/>
              <a:t>(self,name,address,phone,subject):  self.name =</a:t>
            </a:r>
            <a:r>
              <a:rPr spc="5" dirty="0"/>
              <a:t> </a:t>
            </a:r>
            <a:r>
              <a:rPr spc="-5" dirty="0"/>
              <a:t>name</a:t>
            </a:r>
          </a:p>
          <a:p>
            <a:pPr marL="6463030" marR="2451100">
              <a:lnSpc>
                <a:spcPct val="100000"/>
              </a:lnSpc>
            </a:pPr>
            <a:r>
              <a:rPr spc="-5" dirty="0"/>
              <a:t>self.address = address  self.phone = phone  self.subject =</a:t>
            </a:r>
            <a:r>
              <a:rPr spc="-45" dirty="0"/>
              <a:t> </a:t>
            </a:r>
            <a:r>
              <a:rPr spc="-5" dirty="0"/>
              <a:t>subject</a:t>
            </a:r>
          </a:p>
          <a:p>
            <a:pPr marL="597408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def</a:t>
            </a:r>
            <a:r>
              <a:rPr spc="5" dirty="0"/>
              <a:t> </a:t>
            </a:r>
            <a:r>
              <a:rPr spc="-5" dirty="0"/>
              <a:t>introduce(self):</a:t>
            </a:r>
          </a:p>
          <a:p>
            <a:pPr marL="6463030">
              <a:lnSpc>
                <a:spcPct val="100000"/>
              </a:lnSpc>
            </a:pPr>
            <a:r>
              <a:rPr spc="-5" dirty="0"/>
              <a:t>return "Hi my name is</a:t>
            </a:r>
            <a:r>
              <a:rPr spc="25" dirty="0"/>
              <a:t> </a:t>
            </a:r>
            <a:r>
              <a:rPr spc="-5" dirty="0"/>
              <a:t>"+self.name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pc="-125" dirty="0"/>
              <a:t>16 </a:t>
            </a:r>
            <a:r>
              <a:rPr spc="-50" dirty="0"/>
              <a:t>April</a:t>
            </a:r>
            <a:r>
              <a:rPr spc="-204" dirty="0"/>
              <a:t> </a:t>
            </a:r>
            <a:r>
              <a:rPr spc="-130" dirty="0"/>
              <a:t>2018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24285" y="6478015"/>
            <a:ext cx="2374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7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6353" y="6486855"/>
            <a:ext cx="45923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0"/>
              </a:lnSpc>
            </a:pPr>
            <a:r>
              <a:rPr sz="2500" spc="-240" dirty="0">
                <a:solidFill>
                  <a:srgbClr val="FFFFFF"/>
                </a:solidFill>
                <a:latin typeface="Arial"/>
                <a:cs typeface="Arial"/>
              </a:rPr>
              <a:t>CC4002NA </a:t>
            </a:r>
            <a:r>
              <a:rPr sz="2500" spc="-245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25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40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465" y="1373504"/>
            <a:ext cx="515620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class Person():</a:t>
            </a:r>
            <a:endParaRPr sz="1600" dirty="0">
              <a:latin typeface="Courier New"/>
              <a:cs typeface="Courier New"/>
            </a:endParaRPr>
          </a:p>
          <a:p>
            <a:pPr marL="989330" marR="5080" indent="-489584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def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init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(self,name,address,phone):  self.name 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name</a:t>
            </a:r>
            <a:endParaRPr sz="1600" dirty="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self.address 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address</a:t>
            </a:r>
            <a:endParaRPr sz="1600" dirty="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self.phone 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phone</a:t>
            </a:r>
            <a:endParaRPr sz="1600" dirty="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def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introduce(self):</a:t>
            </a:r>
            <a:endParaRPr sz="1600" dirty="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return "Hi my name is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"+self.name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465" y="3736924"/>
            <a:ext cx="5888990" cy="1976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class Student():</a:t>
            </a:r>
            <a:endParaRPr sz="1600" dirty="0">
              <a:latin typeface="Courier New"/>
              <a:cs typeface="Courier New"/>
            </a:endParaRPr>
          </a:p>
          <a:p>
            <a:pPr marL="989330" marR="5080" indent="-489584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def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init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(self,name,address,phone,group):  self.name 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name</a:t>
            </a:r>
            <a:endParaRPr sz="1600" dirty="0">
              <a:latin typeface="Courier New"/>
              <a:cs typeface="Courier New"/>
            </a:endParaRPr>
          </a:p>
          <a:p>
            <a:pPr marL="989330" marR="220599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self.address = address  self.phone = phone  self.group =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group</a:t>
            </a:r>
            <a:endParaRPr sz="1600" dirty="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def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introduce(self):</a:t>
            </a:r>
            <a:endParaRPr sz="1600" dirty="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return "Hi my name is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"+self.name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48933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0" dirty="0"/>
              <a:t>Inheritance</a:t>
            </a:r>
            <a:r>
              <a:rPr sz="4800" spc="-515" dirty="0"/>
              <a:t> </a:t>
            </a:r>
            <a:r>
              <a:rPr sz="4800" spc="-340" dirty="0"/>
              <a:t>example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0902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class Teacher():</a:t>
            </a:r>
          </a:p>
          <a:p>
            <a:pPr marL="5974080">
              <a:lnSpc>
                <a:spcPct val="100000"/>
              </a:lnSpc>
            </a:pPr>
            <a:r>
              <a:rPr sz="2000" dirty="0"/>
              <a:t>def init (self,name,address,phone,subject):</a:t>
            </a:r>
          </a:p>
          <a:p>
            <a:pPr marL="6463030" marR="2451100">
              <a:lnSpc>
                <a:spcPct val="100000"/>
              </a:lnSpc>
            </a:pPr>
            <a:r>
              <a:rPr sz="2000" dirty="0"/>
              <a:t>self.name = name  self.address = address  self.phone = phone  self.subject = subject</a:t>
            </a:r>
          </a:p>
          <a:p>
            <a:pPr marL="5974080">
              <a:lnSpc>
                <a:spcPct val="100000"/>
              </a:lnSpc>
              <a:spcBef>
                <a:spcPts val="5"/>
              </a:spcBef>
            </a:pPr>
            <a:r>
              <a:rPr sz="2000" dirty="0"/>
              <a:t>def introduce(self):</a:t>
            </a:r>
          </a:p>
          <a:p>
            <a:pPr marL="6463030">
              <a:lnSpc>
                <a:spcPct val="100000"/>
              </a:lnSpc>
            </a:pPr>
            <a:r>
              <a:rPr sz="2000" dirty="0"/>
              <a:t>return "Hi my name is "+self.name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pc="-125" dirty="0"/>
              <a:t>16 </a:t>
            </a:r>
            <a:r>
              <a:rPr spc="-50" dirty="0"/>
              <a:t>April</a:t>
            </a:r>
            <a:r>
              <a:rPr spc="-204" dirty="0"/>
              <a:t> </a:t>
            </a:r>
            <a:r>
              <a:rPr spc="-130" dirty="0"/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24285" y="6478015"/>
            <a:ext cx="2374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8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6353" y="6486855"/>
            <a:ext cx="45923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0"/>
              </a:lnSpc>
            </a:pPr>
            <a:r>
              <a:rPr sz="2500" spc="-240" dirty="0">
                <a:solidFill>
                  <a:srgbClr val="FFFFFF"/>
                </a:solidFill>
                <a:latin typeface="Arial"/>
                <a:cs typeface="Arial"/>
              </a:rPr>
              <a:t>CC4002NA </a:t>
            </a:r>
            <a:r>
              <a:rPr sz="2500" spc="-245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25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40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465" y="1373504"/>
            <a:ext cx="515620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class Person():</a:t>
            </a:r>
            <a:endParaRPr sz="1600" dirty="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def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init</a:t>
            </a:r>
            <a:r>
              <a:rPr sz="1600" u="sng" spc="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(self,name,address,phone):</a:t>
            </a:r>
            <a:endParaRPr sz="1600" dirty="0">
              <a:latin typeface="Courier New"/>
              <a:cs typeface="Courier New"/>
            </a:endParaRPr>
          </a:p>
          <a:p>
            <a:pPr marL="989330" marR="147256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self.name = name  self.address = address  self.phone =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phone</a:t>
            </a:r>
            <a:endParaRPr sz="1600" dirty="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urier New"/>
                <a:cs typeface="Courier New"/>
              </a:rPr>
              <a:t>def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introduce(self):</a:t>
            </a:r>
            <a:endParaRPr sz="1600" dirty="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return "Hi my name is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"+self.name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465" y="3736924"/>
            <a:ext cx="5888990" cy="1976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class Student():</a:t>
            </a:r>
            <a:endParaRPr sz="1600" dirty="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def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init</a:t>
            </a:r>
            <a:r>
              <a:rPr sz="1600" u="sng" spc="3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(self,name,address,phone,group):</a:t>
            </a:r>
            <a:endParaRPr sz="1600" dirty="0">
              <a:latin typeface="Courier New"/>
              <a:cs typeface="Courier New"/>
            </a:endParaRPr>
          </a:p>
          <a:p>
            <a:pPr marL="989330" marR="220599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self.name = name  self.address = address  self.phone = phone  </a:t>
            </a:r>
            <a:r>
              <a:rPr sz="1600" spc="-5" dirty="0">
                <a:latin typeface="Courier New"/>
                <a:cs typeface="Courier New"/>
              </a:rPr>
              <a:t>self.group =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group</a:t>
            </a:r>
            <a:endParaRPr sz="1600" dirty="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def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introduce(self):</a:t>
            </a:r>
            <a:endParaRPr sz="1600" dirty="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urier New"/>
                <a:cs typeface="Courier New"/>
              </a:rPr>
              <a:t>return "Hi my name is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"+self.name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96400" y="2946041"/>
            <a:ext cx="2895600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1920">
              <a:lnSpc>
                <a:spcPct val="100000"/>
              </a:lnSpc>
              <a:spcBef>
                <a:spcPts val="100"/>
              </a:spcBef>
            </a:pPr>
            <a:r>
              <a:rPr sz="2000" i="1" spc="-50" dirty="0">
                <a:latin typeface="Trebuchet MS"/>
                <a:cs typeface="Trebuchet MS"/>
              </a:rPr>
              <a:t>As </a:t>
            </a:r>
            <a:r>
              <a:rPr sz="2000" i="1" spc="-125" dirty="0">
                <a:latin typeface="Trebuchet MS"/>
                <a:cs typeface="Trebuchet MS"/>
              </a:rPr>
              <a:t>the </a:t>
            </a:r>
            <a:r>
              <a:rPr sz="2000" i="1" spc="-80" dirty="0">
                <a:latin typeface="Trebuchet MS"/>
                <a:cs typeface="Trebuchet MS"/>
              </a:rPr>
              <a:t>classes </a:t>
            </a:r>
            <a:r>
              <a:rPr sz="2000" i="1" spc="-85" dirty="0">
                <a:latin typeface="Trebuchet MS"/>
                <a:cs typeface="Trebuchet MS"/>
              </a:rPr>
              <a:t>have</a:t>
            </a:r>
            <a:r>
              <a:rPr sz="2000" i="1" spc="-450" dirty="0">
                <a:latin typeface="Trebuchet MS"/>
                <a:cs typeface="Trebuchet MS"/>
              </a:rPr>
              <a:t> </a:t>
            </a:r>
            <a:r>
              <a:rPr sz="2000" i="1" spc="-114" dirty="0">
                <a:latin typeface="Trebuchet MS"/>
                <a:cs typeface="Trebuchet MS"/>
              </a:rPr>
              <a:t>similar </a:t>
            </a:r>
            <a:r>
              <a:rPr sz="2000" i="1" spc="-125" dirty="0">
                <a:latin typeface="Trebuchet MS"/>
                <a:cs typeface="Trebuchet MS"/>
              </a:rPr>
              <a:t>attributes </a:t>
            </a:r>
            <a:r>
              <a:rPr sz="2000" i="1" spc="-65" dirty="0">
                <a:latin typeface="Trebuchet MS"/>
                <a:cs typeface="Trebuchet MS"/>
              </a:rPr>
              <a:t>and  </a:t>
            </a:r>
            <a:r>
              <a:rPr sz="2000" i="1" spc="-120" dirty="0">
                <a:latin typeface="Trebuchet MS"/>
                <a:cs typeface="Trebuchet MS"/>
              </a:rPr>
              <a:t>functions, </a:t>
            </a:r>
            <a:r>
              <a:rPr sz="2000" i="1" spc="-110" dirty="0">
                <a:latin typeface="Trebuchet MS"/>
                <a:cs typeface="Trebuchet MS"/>
              </a:rPr>
              <a:t>this results in repeated</a:t>
            </a:r>
            <a:r>
              <a:rPr sz="2000" i="1" spc="-405" dirty="0">
                <a:latin typeface="Trebuchet MS"/>
                <a:cs typeface="Trebuchet MS"/>
              </a:rPr>
              <a:t> </a:t>
            </a:r>
            <a:r>
              <a:rPr sz="2000" i="1" spc="-120" dirty="0">
                <a:latin typeface="Trebuchet MS"/>
                <a:cs typeface="Trebuchet MS"/>
              </a:rPr>
              <a:t>code.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i="1" spc="-65" dirty="0">
                <a:latin typeface="Trebuchet MS"/>
                <a:cs typeface="Trebuchet MS"/>
              </a:rPr>
              <a:t>A</a:t>
            </a:r>
            <a:r>
              <a:rPr sz="2000" i="1" spc="-160" dirty="0">
                <a:latin typeface="Trebuchet MS"/>
                <a:cs typeface="Trebuchet MS"/>
              </a:rPr>
              <a:t> </a:t>
            </a:r>
            <a:r>
              <a:rPr sz="2000" i="1" spc="-145" dirty="0">
                <a:latin typeface="Trebuchet MS"/>
                <a:cs typeface="Trebuchet MS"/>
              </a:rPr>
              <a:t>better</a:t>
            </a:r>
            <a:r>
              <a:rPr sz="2000" i="1" spc="-170" dirty="0">
                <a:latin typeface="Trebuchet MS"/>
                <a:cs typeface="Trebuchet MS"/>
              </a:rPr>
              <a:t> </a:t>
            </a:r>
            <a:r>
              <a:rPr sz="2000" i="1" spc="-60" dirty="0">
                <a:latin typeface="Trebuchet MS"/>
                <a:cs typeface="Trebuchet MS"/>
              </a:rPr>
              <a:t>way</a:t>
            </a:r>
            <a:r>
              <a:rPr sz="2000" i="1" spc="-150" dirty="0">
                <a:latin typeface="Trebuchet MS"/>
                <a:cs typeface="Trebuchet MS"/>
              </a:rPr>
              <a:t> </a:t>
            </a:r>
            <a:r>
              <a:rPr sz="2000" i="1" spc="-125" dirty="0">
                <a:latin typeface="Trebuchet MS"/>
                <a:cs typeface="Trebuchet MS"/>
              </a:rPr>
              <a:t>to</a:t>
            </a:r>
            <a:r>
              <a:rPr sz="2000" i="1" spc="-155" dirty="0">
                <a:latin typeface="Trebuchet MS"/>
                <a:cs typeface="Trebuchet MS"/>
              </a:rPr>
              <a:t> </a:t>
            </a:r>
            <a:r>
              <a:rPr sz="2000" i="1" spc="-125" dirty="0">
                <a:latin typeface="Trebuchet MS"/>
                <a:cs typeface="Trebuchet MS"/>
              </a:rPr>
              <a:t>implement</a:t>
            </a:r>
            <a:r>
              <a:rPr sz="2000" i="1" spc="-155" dirty="0">
                <a:latin typeface="Trebuchet MS"/>
                <a:cs typeface="Trebuchet MS"/>
              </a:rPr>
              <a:t> </a:t>
            </a:r>
            <a:r>
              <a:rPr sz="2000" i="1" spc="-105" dirty="0">
                <a:latin typeface="Trebuchet MS"/>
                <a:cs typeface="Trebuchet MS"/>
              </a:rPr>
              <a:t>these</a:t>
            </a:r>
            <a:r>
              <a:rPr sz="2000" i="1" spc="-185" dirty="0">
                <a:latin typeface="Trebuchet MS"/>
                <a:cs typeface="Trebuchet MS"/>
              </a:rPr>
              <a:t> </a:t>
            </a:r>
            <a:r>
              <a:rPr sz="2000" i="1" spc="-75" dirty="0">
                <a:latin typeface="Trebuchet MS"/>
                <a:cs typeface="Trebuchet MS"/>
              </a:rPr>
              <a:t>classes</a:t>
            </a:r>
            <a:r>
              <a:rPr sz="2000" i="1" spc="-170" dirty="0">
                <a:latin typeface="Trebuchet MS"/>
                <a:cs typeface="Trebuchet MS"/>
              </a:rPr>
              <a:t> </a:t>
            </a:r>
            <a:r>
              <a:rPr sz="2000" i="1" spc="-95" dirty="0">
                <a:latin typeface="Trebuchet MS"/>
                <a:cs typeface="Trebuchet MS"/>
              </a:rPr>
              <a:t>is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i="1" spc="-85" dirty="0">
                <a:latin typeface="Trebuchet MS"/>
                <a:cs typeface="Trebuchet MS"/>
              </a:rPr>
              <a:t>through</a:t>
            </a:r>
            <a:r>
              <a:rPr sz="2000" i="1" spc="-190" dirty="0">
                <a:latin typeface="Trebuchet MS"/>
                <a:cs typeface="Trebuchet MS"/>
              </a:rPr>
              <a:t> </a:t>
            </a:r>
            <a:r>
              <a:rPr sz="2000" i="1" spc="-125" dirty="0">
                <a:latin typeface="Trebuchet MS"/>
                <a:cs typeface="Trebuchet MS"/>
              </a:rPr>
              <a:t>inheritance.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48933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0" dirty="0"/>
              <a:t>Inheritance</a:t>
            </a:r>
            <a:r>
              <a:rPr sz="4800" spc="-515" dirty="0"/>
              <a:t> </a:t>
            </a:r>
            <a:r>
              <a:rPr sz="4800" spc="-340" dirty="0"/>
              <a:t>example</a:t>
            </a:r>
            <a:endParaRPr sz="4800"/>
          </a:p>
        </p:txBody>
      </p:sp>
      <p:sp>
        <p:nvSpPr>
          <p:cNvPr id="10" name="object 10"/>
          <p:cNvSpPr txBox="1">
            <a:spLocks noGrp="1"/>
          </p:cNvSpPr>
          <p:nvPr>
            <p:ph sz="half" idx="2"/>
          </p:nvPr>
        </p:nvSpPr>
        <p:spPr>
          <a:xfrm>
            <a:off x="609600" y="1577340"/>
            <a:ext cx="5303520" cy="3908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Classes </a:t>
            </a:r>
            <a:r>
              <a:rPr spc="-130" dirty="0"/>
              <a:t>are </a:t>
            </a:r>
            <a:r>
              <a:rPr spc="-85" dirty="0"/>
              <a:t>divided</a:t>
            </a:r>
            <a:r>
              <a:rPr spc="-5" dirty="0"/>
              <a:t> </a:t>
            </a:r>
            <a:r>
              <a:rPr spc="-15" dirty="0"/>
              <a:t>into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i="1" spc="-155" dirty="0">
                <a:latin typeface="Trebuchet MS"/>
                <a:cs typeface="Trebuchet MS"/>
              </a:rPr>
              <a:t>parent</a:t>
            </a:r>
            <a:r>
              <a:rPr i="1" spc="-210" dirty="0">
                <a:latin typeface="Trebuchet MS"/>
                <a:cs typeface="Trebuchet MS"/>
              </a:rPr>
              <a:t> </a:t>
            </a:r>
            <a:r>
              <a:rPr i="1" spc="-105" dirty="0">
                <a:latin typeface="Trebuchet MS"/>
                <a:cs typeface="Trebuchet MS"/>
              </a:rPr>
              <a:t>class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i="1" spc="-175" dirty="0">
                <a:latin typeface="Trebuchet MS"/>
                <a:cs typeface="Trebuchet MS"/>
              </a:rPr>
              <a:t>child</a:t>
            </a:r>
            <a:r>
              <a:rPr i="1" spc="-210" dirty="0">
                <a:latin typeface="Trebuchet MS"/>
                <a:cs typeface="Trebuchet MS"/>
              </a:rPr>
              <a:t> </a:t>
            </a:r>
            <a:r>
              <a:rPr i="1" spc="-105" dirty="0">
                <a:latin typeface="Trebuchet MS"/>
                <a:cs typeface="Trebuchet MS"/>
              </a:rPr>
              <a:t>class</a:t>
            </a:r>
          </a:p>
          <a:p>
            <a:pPr marL="756285" marR="9842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i="1" spc="-165" dirty="0">
                <a:latin typeface="Trebuchet MS"/>
                <a:cs typeface="Trebuchet MS"/>
              </a:rPr>
              <a:t>inherits </a:t>
            </a:r>
            <a:r>
              <a:rPr sz="2800" spc="-60" dirty="0">
                <a:latin typeface="Arial"/>
                <a:cs typeface="Arial"/>
              </a:rPr>
              <a:t>all </a:t>
            </a: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135" dirty="0">
                <a:latin typeface="Arial"/>
                <a:cs typeface="Arial"/>
              </a:rPr>
              <a:t>and  </a:t>
            </a:r>
            <a:r>
              <a:rPr sz="2800" spc="-130" dirty="0">
                <a:latin typeface="Arial"/>
                <a:cs typeface="Arial"/>
              </a:rPr>
              <a:t>behaviors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75" dirty="0">
                <a:latin typeface="Arial"/>
                <a:cs typeface="Arial"/>
              </a:rPr>
              <a:t>parent</a:t>
            </a:r>
            <a:r>
              <a:rPr sz="2800" spc="-340" dirty="0">
                <a:latin typeface="Arial"/>
                <a:cs typeface="Arial"/>
              </a:rPr>
              <a:t> </a:t>
            </a:r>
            <a:r>
              <a:rPr sz="2800" spc="-204" dirty="0">
                <a:latin typeface="Arial"/>
                <a:cs typeface="Arial"/>
              </a:rPr>
              <a:t>class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i="1" spc="-95" dirty="0">
                <a:latin typeface="Trebuchet MS"/>
                <a:cs typeface="Trebuchet MS"/>
              </a:rPr>
              <a:t>add </a:t>
            </a:r>
            <a:r>
              <a:rPr sz="2800" spc="-90" dirty="0">
                <a:latin typeface="Arial"/>
                <a:cs typeface="Arial"/>
              </a:rPr>
              <a:t>more</a:t>
            </a:r>
            <a:r>
              <a:rPr sz="2800" spc="-265" dirty="0">
                <a:latin typeface="Arial"/>
                <a:cs typeface="Arial"/>
              </a:rPr>
              <a:t> </a:t>
            </a:r>
            <a:r>
              <a:rPr sz="2800" i="1" spc="-120" dirty="0">
                <a:latin typeface="Trebuchet MS"/>
                <a:cs typeface="Trebuchet MS"/>
              </a:rPr>
              <a:t>data</a:t>
            </a:r>
            <a:endParaRPr sz="2800" dirty="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i="1" spc="-95" dirty="0">
                <a:latin typeface="Trebuchet MS"/>
                <a:cs typeface="Trebuchet MS"/>
              </a:rPr>
              <a:t>add </a:t>
            </a:r>
            <a:r>
              <a:rPr sz="2800" spc="-90" dirty="0">
                <a:latin typeface="Arial"/>
                <a:cs typeface="Arial"/>
              </a:rPr>
              <a:t>more</a:t>
            </a:r>
            <a:r>
              <a:rPr sz="2800" spc="-265" dirty="0">
                <a:latin typeface="Arial"/>
                <a:cs typeface="Arial"/>
              </a:rPr>
              <a:t> </a:t>
            </a:r>
            <a:r>
              <a:rPr sz="2800" i="1" spc="-140" dirty="0">
                <a:latin typeface="Trebuchet MS"/>
                <a:cs typeface="Trebuchet MS"/>
              </a:rPr>
              <a:t>behavior</a:t>
            </a:r>
            <a:endParaRPr sz="2800" dirty="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i="1" spc="-175" dirty="0">
                <a:latin typeface="Trebuchet MS"/>
                <a:cs typeface="Trebuchet MS"/>
              </a:rPr>
              <a:t>override/modify</a:t>
            </a:r>
            <a:r>
              <a:rPr sz="2800" i="1" spc="-24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Arial"/>
                <a:cs typeface="Arial"/>
              </a:rPr>
              <a:t>behavior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pc="-125" dirty="0"/>
              <a:t>16 </a:t>
            </a:r>
            <a:r>
              <a:rPr spc="-50" dirty="0"/>
              <a:t>April</a:t>
            </a:r>
            <a:r>
              <a:rPr spc="-204" dirty="0"/>
              <a:t> </a:t>
            </a:r>
            <a:r>
              <a:rPr spc="-130" dirty="0"/>
              <a:t>2018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0" y="468486"/>
            <a:ext cx="4460240" cy="107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95"/>
              </a:spcBef>
              <a:buChar char="•"/>
              <a:tabLst>
                <a:tab pos="350520" algn="l"/>
                <a:tab pos="351155" algn="l"/>
              </a:tabLst>
            </a:pPr>
            <a:r>
              <a:rPr sz="2800" spc="-135" dirty="0">
                <a:latin typeface="Arial"/>
                <a:cs typeface="Arial"/>
              </a:rPr>
              <a:t>Think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85" dirty="0">
                <a:latin typeface="Arial"/>
                <a:cs typeface="Arial"/>
              </a:rPr>
              <a:t>terms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295" dirty="0">
                <a:latin typeface="Arial"/>
                <a:cs typeface="Arial"/>
              </a:rPr>
              <a:t> </a:t>
            </a:r>
            <a:r>
              <a:rPr sz="2800" i="1" spc="-155" dirty="0">
                <a:latin typeface="Trebuchet MS"/>
                <a:cs typeface="Trebuchet MS"/>
              </a:rPr>
              <a:t>hierarchies</a:t>
            </a:r>
            <a:endParaRPr sz="2800" dirty="0">
              <a:latin typeface="Trebuchet MS"/>
              <a:cs typeface="Trebuchet MS"/>
            </a:endParaRPr>
          </a:p>
          <a:p>
            <a:pPr marL="2178685">
              <a:lnSpc>
                <a:spcPct val="100000"/>
              </a:lnSpc>
              <a:spcBef>
                <a:spcPts val="2470"/>
              </a:spcBef>
            </a:pPr>
            <a:r>
              <a:rPr sz="2000" i="1" spc="-110" dirty="0">
                <a:latin typeface="Trebuchet MS"/>
                <a:cs typeface="Trebuchet MS"/>
              </a:rPr>
              <a:t>base/parent</a:t>
            </a:r>
            <a:r>
              <a:rPr sz="2000" i="1" spc="-190" dirty="0">
                <a:latin typeface="Trebuchet MS"/>
                <a:cs typeface="Trebuchet MS"/>
              </a:rPr>
              <a:t> </a:t>
            </a:r>
            <a:r>
              <a:rPr sz="2000" i="1" spc="-80" dirty="0">
                <a:latin typeface="Trebuchet MS"/>
                <a:cs typeface="Trebuchet MS"/>
              </a:rPr>
              <a:t>class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6087" y="1317371"/>
            <a:ext cx="2714625" cy="80010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A75F09"/>
            </a:solidFill>
          </a:ln>
        </p:spPr>
        <p:txBody>
          <a:bodyPr vert="horz" wrap="square" lIns="0" tIns="197485" rIns="0" bIns="0" rtlCol="0">
            <a:spAutoFit/>
          </a:bodyPr>
          <a:lstStyle/>
          <a:p>
            <a:pPr marL="591820">
              <a:lnSpc>
                <a:spcPct val="100000"/>
              </a:lnSpc>
              <a:spcBef>
                <a:spcPts val="1555"/>
              </a:spcBef>
            </a:pPr>
            <a:r>
              <a:rPr sz="2400" i="1" spc="-105" dirty="0">
                <a:solidFill>
                  <a:srgbClr val="FFFFFF"/>
                </a:solidFill>
                <a:latin typeface="Trebuchet MS"/>
                <a:cs typeface="Trebuchet MS"/>
              </a:rPr>
              <a:t>Person</a:t>
            </a:r>
            <a:r>
              <a:rPr sz="2400" i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-105" dirty="0">
                <a:solidFill>
                  <a:srgbClr val="FFFFFF"/>
                </a:solidFill>
                <a:latin typeface="Trebuchet MS"/>
                <a:cs typeface="Trebuchet MS"/>
              </a:rPr>
              <a:t>Class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200" y="3558120"/>
            <a:ext cx="2476500" cy="904875"/>
          </a:xfrm>
          <a:prstGeom prst="rect">
            <a:avLst/>
          </a:prstGeom>
          <a:solidFill>
            <a:schemeClr val="bg2">
              <a:lumMod val="75000"/>
            </a:schemeClr>
          </a:solidFill>
          <a:ln w="15875">
            <a:solidFill>
              <a:srgbClr val="A75F09"/>
            </a:solidFill>
          </a:ln>
        </p:spPr>
        <p:txBody>
          <a:bodyPr vert="horz" wrap="square" lIns="0" tIns="250825" rIns="0" bIns="0" rtlCol="0">
            <a:spAutoFit/>
          </a:bodyPr>
          <a:lstStyle/>
          <a:p>
            <a:pPr marL="410209">
              <a:lnSpc>
                <a:spcPct val="100000"/>
              </a:lnSpc>
              <a:spcBef>
                <a:spcPts val="1975"/>
              </a:spcBef>
            </a:pPr>
            <a:r>
              <a:rPr sz="2400" i="1" spc="-165" dirty="0">
                <a:solidFill>
                  <a:srgbClr val="FFFFFF"/>
                </a:solidFill>
                <a:latin typeface="Trebuchet MS"/>
                <a:cs typeface="Trebuchet MS"/>
              </a:rPr>
              <a:t>Teacher</a:t>
            </a:r>
            <a:r>
              <a:rPr sz="2400" i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-105" dirty="0">
                <a:solidFill>
                  <a:srgbClr val="FFFFFF"/>
                </a:solidFill>
                <a:latin typeface="Trebuchet MS"/>
                <a:cs typeface="Trebuchet MS"/>
              </a:rPr>
              <a:t>Class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0" y="3473487"/>
            <a:ext cx="2524125" cy="828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rgbClr val="A75F09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marL="436880">
              <a:lnSpc>
                <a:spcPct val="100000"/>
              </a:lnSpc>
              <a:spcBef>
                <a:spcPts val="1675"/>
              </a:spcBef>
            </a:pPr>
            <a:r>
              <a:rPr sz="2400" i="1" spc="-135" dirty="0">
                <a:solidFill>
                  <a:srgbClr val="FFFFFF"/>
                </a:solidFill>
                <a:latin typeface="Trebuchet MS"/>
                <a:cs typeface="Trebuchet MS"/>
              </a:rPr>
              <a:t>Student</a:t>
            </a:r>
            <a:r>
              <a:rPr sz="2400" i="1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-105" dirty="0">
                <a:solidFill>
                  <a:srgbClr val="FFFFFF"/>
                </a:solidFill>
                <a:latin typeface="Trebuchet MS"/>
                <a:cs typeface="Trebuchet MS"/>
              </a:rPr>
              <a:t>Class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00" y="2231097"/>
            <a:ext cx="3354070" cy="1134110"/>
          </a:xfrm>
          <a:custGeom>
            <a:avLst/>
            <a:gdLst/>
            <a:ahLst/>
            <a:cxnLst/>
            <a:rect l="l" t="t" r="r" b="b"/>
            <a:pathLst>
              <a:path w="3354070" h="1134110">
                <a:moveTo>
                  <a:pt x="3353943" y="1038733"/>
                </a:moveTo>
                <a:lnTo>
                  <a:pt x="3352419" y="1032891"/>
                </a:lnTo>
                <a:lnTo>
                  <a:pt x="3343275" y="1027557"/>
                </a:lnTo>
                <a:lnTo>
                  <a:pt x="3337433" y="1029081"/>
                </a:lnTo>
                <a:lnTo>
                  <a:pt x="3308096" y="1079373"/>
                </a:lnTo>
                <a:lnTo>
                  <a:pt x="3308096" y="576326"/>
                </a:lnTo>
                <a:lnTo>
                  <a:pt x="3308096" y="561467"/>
                </a:lnTo>
                <a:lnTo>
                  <a:pt x="3303778" y="557276"/>
                </a:lnTo>
                <a:lnTo>
                  <a:pt x="1669796" y="557276"/>
                </a:lnTo>
                <a:lnTo>
                  <a:pt x="1669796" y="0"/>
                </a:lnTo>
                <a:lnTo>
                  <a:pt x="1650746" y="0"/>
                </a:lnTo>
                <a:lnTo>
                  <a:pt x="1650746" y="557276"/>
                </a:lnTo>
                <a:lnTo>
                  <a:pt x="50038" y="557276"/>
                </a:lnTo>
                <a:lnTo>
                  <a:pt x="45847" y="561467"/>
                </a:lnTo>
                <a:lnTo>
                  <a:pt x="45847" y="1079601"/>
                </a:lnTo>
                <a:lnTo>
                  <a:pt x="45847" y="1114679"/>
                </a:lnTo>
                <a:lnTo>
                  <a:pt x="45720" y="1079373"/>
                </a:lnTo>
                <a:lnTo>
                  <a:pt x="16383" y="1029081"/>
                </a:lnTo>
                <a:lnTo>
                  <a:pt x="10541" y="1027557"/>
                </a:lnTo>
                <a:lnTo>
                  <a:pt x="6096" y="1030224"/>
                </a:lnTo>
                <a:lnTo>
                  <a:pt x="1524" y="1032891"/>
                </a:lnTo>
                <a:lnTo>
                  <a:pt x="0" y="1038733"/>
                </a:lnTo>
                <a:lnTo>
                  <a:pt x="55372" y="1133602"/>
                </a:lnTo>
                <a:lnTo>
                  <a:pt x="66382" y="1114679"/>
                </a:lnTo>
                <a:lnTo>
                  <a:pt x="110617" y="1038733"/>
                </a:lnTo>
                <a:lnTo>
                  <a:pt x="109093" y="1032891"/>
                </a:lnTo>
                <a:lnTo>
                  <a:pt x="104521" y="1030224"/>
                </a:lnTo>
                <a:lnTo>
                  <a:pt x="100076" y="1027557"/>
                </a:lnTo>
                <a:lnTo>
                  <a:pt x="94234" y="1029081"/>
                </a:lnTo>
                <a:lnTo>
                  <a:pt x="64897" y="1079373"/>
                </a:lnTo>
                <a:lnTo>
                  <a:pt x="64770" y="1079601"/>
                </a:lnTo>
                <a:lnTo>
                  <a:pt x="64897" y="576326"/>
                </a:lnTo>
                <a:lnTo>
                  <a:pt x="1655064" y="576326"/>
                </a:lnTo>
                <a:lnTo>
                  <a:pt x="1665478" y="576326"/>
                </a:lnTo>
                <a:lnTo>
                  <a:pt x="3289046" y="576326"/>
                </a:lnTo>
                <a:lnTo>
                  <a:pt x="3289046" y="1079373"/>
                </a:lnTo>
                <a:lnTo>
                  <a:pt x="3259709" y="1029081"/>
                </a:lnTo>
                <a:lnTo>
                  <a:pt x="3253867" y="1027557"/>
                </a:lnTo>
                <a:lnTo>
                  <a:pt x="3244723" y="1032891"/>
                </a:lnTo>
                <a:lnTo>
                  <a:pt x="3243199" y="1038733"/>
                </a:lnTo>
                <a:lnTo>
                  <a:pt x="3298571" y="1133602"/>
                </a:lnTo>
                <a:lnTo>
                  <a:pt x="3309607" y="1114679"/>
                </a:lnTo>
                <a:lnTo>
                  <a:pt x="3353943" y="103873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49434" y="4760613"/>
            <a:ext cx="19132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135" dirty="0">
                <a:latin typeface="Trebuchet MS"/>
                <a:cs typeface="Trebuchet MS"/>
              </a:rPr>
              <a:t>derived/child</a:t>
            </a:r>
            <a:r>
              <a:rPr sz="2000" i="1" spc="-210" dirty="0">
                <a:latin typeface="Trebuchet MS"/>
                <a:cs typeface="Trebuchet MS"/>
              </a:rPr>
              <a:t> </a:t>
            </a:r>
            <a:r>
              <a:rPr sz="2000" i="1" spc="-80" dirty="0">
                <a:latin typeface="Trebuchet MS"/>
                <a:cs typeface="Trebuchet MS"/>
              </a:rPr>
              <a:t>class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24285" y="6478015"/>
            <a:ext cx="2374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9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6353" y="6486855"/>
            <a:ext cx="45923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0"/>
              </a:lnSpc>
            </a:pPr>
            <a:r>
              <a:rPr sz="2500" spc="-240" dirty="0">
                <a:solidFill>
                  <a:srgbClr val="FFFFFF"/>
                </a:solidFill>
                <a:latin typeface="Arial"/>
                <a:cs typeface="Arial"/>
              </a:rPr>
              <a:t>CC4002NA </a:t>
            </a:r>
            <a:r>
              <a:rPr sz="2500" spc="-245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25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40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62135" y="4848168"/>
            <a:ext cx="19132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135" dirty="0">
                <a:latin typeface="Trebuchet MS"/>
                <a:cs typeface="Trebuchet MS"/>
              </a:rPr>
              <a:t>derived/child</a:t>
            </a:r>
            <a:r>
              <a:rPr sz="2000" i="1" spc="-210" dirty="0">
                <a:latin typeface="Trebuchet MS"/>
                <a:cs typeface="Trebuchet MS"/>
              </a:rPr>
              <a:t> </a:t>
            </a:r>
            <a:r>
              <a:rPr sz="2000" i="1" spc="-80" dirty="0">
                <a:latin typeface="Trebuchet MS"/>
                <a:cs typeface="Trebuchet MS"/>
              </a:rPr>
              <a:t>class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1959</Words>
  <Application>Microsoft Macintosh PowerPoint</Application>
  <PresentationFormat>Widescreen</PresentationFormat>
  <Paragraphs>308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Office Theme</vt:lpstr>
      <vt:lpstr>Lecture 9: Object Oriented Programming  Continued</vt:lpstr>
      <vt:lpstr>Last week</vt:lpstr>
      <vt:lpstr>Today</vt:lpstr>
      <vt:lpstr>Inheritance</vt:lpstr>
      <vt:lpstr>Hierarchies</vt:lpstr>
      <vt:lpstr>Inheritance example</vt:lpstr>
      <vt:lpstr>Inheritance example</vt:lpstr>
      <vt:lpstr>Inheritance example</vt:lpstr>
      <vt:lpstr>Inheritance example</vt:lpstr>
      <vt:lpstr>Inheritance example</vt:lpstr>
      <vt:lpstr>Polymorphism</vt:lpstr>
      <vt:lpstr>Polymorphism example</vt:lpstr>
      <vt:lpstr>Polymorphism example</vt:lpstr>
      <vt:lpstr>Exception Handling</vt:lpstr>
      <vt:lpstr>Exception handling example</vt:lpstr>
      <vt:lpstr>Exception handling example</vt:lpstr>
      <vt:lpstr>Modules and Packages</vt:lpstr>
      <vt:lpstr>Modules and Packages</vt:lpstr>
      <vt:lpstr>Modules and Packages</vt:lpstr>
      <vt:lpstr>Importing &amp; using standard libraries</vt:lpstr>
      <vt:lpstr>Importing &amp; using standard libraries</vt:lpstr>
      <vt:lpstr>Importing &amp; using standard libraries</vt:lpstr>
      <vt:lpstr>Importing &amp; using standard libraries</vt:lpstr>
      <vt:lpstr>End of Lecture 9</vt:lpstr>
      <vt:lpstr>Thank you ! Any questions ?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Sukrit</dc:creator>
  <cp:lastModifiedBy>Microsoft Office User</cp:lastModifiedBy>
  <cp:revision>1</cp:revision>
  <dcterms:created xsi:type="dcterms:W3CDTF">2019-12-09T15:26:13Z</dcterms:created>
  <dcterms:modified xsi:type="dcterms:W3CDTF">2019-12-09T15:34:39Z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2019-12-09T00:00:00Z</vt:filetime>
  </property>
</Properties>
</file>