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3276"/>
  </p:normalViewPr>
  <p:slideViewPr>
    <p:cSldViewPr>
      <p:cViewPr varScale="1">
        <p:scale>
          <a:sx n="120" d="100"/>
          <a:sy n="120" d="100"/>
        </p:scale>
        <p:origin x="656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B096C-5E37-2B4F-99B8-F156F8467B4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ED293-0D49-CF4D-8CCC-29D3CC7B5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3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ED293-0D49-CF4D-8CCC-29D3CC7B59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27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ED293-0D49-CF4D-8CCC-29D3CC7B59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73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62A8-BA0C-4F49-B17C-F61115BDF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15678-2726-1C42-BF73-A6B508569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F75A6-7D7F-8644-A9E0-5A2ACE4C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40"/>
              <a:t>CC4002NA </a:t>
            </a:r>
            <a:r>
              <a:rPr lang="en-AU" spc="-245"/>
              <a:t>INFORMATION</a:t>
            </a:r>
            <a:r>
              <a:rPr lang="en-AU" spc="-45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01D6C-88D8-4B4C-9B60-04158403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9 </a:t>
            </a:r>
            <a:r>
              <a:rPr lang="en-AU" spc="-55"/>
              <a:t>April</a:t>
            </a:r>
            <a:r>
              <a:rPr lang="en-AU" spc="-190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FE1A8-D612-C947-84EA-BA4B7176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192161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D513-5672-0C46-B309-50E6770B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E81C5-AE96-554D-8613-9208738D0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8142C-2FEF-FE4E-BF7D-2282EA2F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40"/>
              <a:t>CC4002NA </a:t>
            </a:r>
            <a:r>
              <a:rPr lang="en-AU" spc="-245"/>
              <a:t>INFORMATION</a:t>
            </a:r>
            <a:r>
              <a:rPr lang="en-AU" spc="-45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C8C91-CF5E-D246-ACC5-B1ABBC28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9 </a:t>
            </a:r>
            <a:r>
              <a:rPr lang="en-AU" spc="-55"/>
              <a:t>April</a:t>
            </a:r>
            <a:r>
              <a:rPr lang="en-AU" spc="-190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D6F79-19B3-1B4B-A339-F9B8FBEA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141822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82DF70-8350-F048-A03A-D1625F4B0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B5F38-1E06-7543-9022-7C52AC44F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60212-9322-8346-AE0F-5304E32F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40"/>
              <a:t>CC4002NA </a:t>
            </a:r>
            <a:r>
              <a:rPr lang="en-AU" spc="-245"/>
              <a:t>INFORMATION</a:t>
            </a:r>
            <a:r>
              <a:rPr lang="en-AU" spc="-45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3F7CA-E76D-CC42-B20A-150FCFF6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9 </a:t>
            </a:r>
            <a:r>
              <a:rPr lang="en-AU" spc="-55"/>
              <a:t>April</a:t>
            </a:r>
            <a:r>
              <a:rPr lang="en-AU" spc="-190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D8F16-12AB-694E-BBA6-8430C21E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253996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41451" y="1045711"/>
            <a:ext cx="4792980" cy="3954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475"/>
              </a:lnSpc>
            </a:pPr>
            <a:r>
              <a:rPr spc="-125" dirty="0"/>
              <a:t>9 </a:t>
            </a:r>
            <a:r>
              <a:rPr spc="-55" dirty="0"/>
              <a:t>April</a:t>
            </a:r>
            <a:r>
              <a:rPr spc="-190" dirty="0"/>
              <a:t> </a:t>
            </a:r>
            <a:r>
              <a:rPr spc="-130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470"/>
              </a:lnSpc>
            </a:pPr>
            <a:r>
              <a:rPr spc="-240" dirty="0"/>
              <a:t>CC4002NA </a:t>
            </a:r>
            <a:r>
              <a:rPr spc="-245" dirty="0"/>
              <a:t>INFORMATION</a:t>
            </a:r>
            <a:r>
              <a:rPr spc="-45" dirty="0"/>
              <a:t> </a:t>
            </a:r>
            <a:r>
              <a:rPr spc="-400" dirty="0"/>
              <a:t>SYSTEMS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‹#›</a:t>
            </a:fld>
            <a:endParaRPr spc="-130" dirty="0"/>
          </a:p>
        </p:txBody>
      </p:sp>
    </p:spTree>
    <p:extLst>
      <p:ext uri="{BB962C8B-B14F-4D97-AF65-F5344CB8AC3E}">
        <p14:creationId xmlns:p14="http://schemas.microsoft.com/office/powerpoint/2010/main" val="380287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8969-97E7-D94E-918B-210DDA98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973C5-B59E-324A-AFD1-94D043B2B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2D97D-E991-A843-827D-019B3B7E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40"/>
              <a:t>CC4002NA </a:t>
            </a:r>
            <a:r>
              <a:rPr lang="en-AU" spc="-245"/>
              <a:t>INFORMATION</a:t>
            </a:r>
            <a:r>
              <a:rPr lang="en-AU" spc="-45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E0591-791B-8440-BE57-59263D7C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9 </a:t>
            </a:r>
            <a:r>
              <a:rPr lang="en-AU" spc="-55"/>
              <a:t>April</a:t>
            </a:r>
            <a:r>
              <a:rPr lang="en-AU" spc="-190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E154-A4F9-644F-AC2B-817D5E62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257476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A0CB-2BDD-F64F-A305-F78AFC1E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EB8A5-8E87-8147-8C12-D2F47C1FE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068D4-4238-6544-A542-B4E30197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40"/>
              <a:t>CC4002NA </a:t>
            </a:r>
            <a:r>
              <a:rPr lang="en-AU" spc="-245"/>
              <a:t>INFORMATION</a:t>
            </a:r>
            <a:r>
              <a:rPr lang="en-AU" spc="-45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90CA-277D-8E45-A96D-5E8F481A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9 </a:t>
            </a:r>
            <a:r>
              <a:rPr lang="en-AU" spc="-55"/>
              <a:t>April</a:t>
            </a:r>
            <a:r>
              <a:rPr lang="en-AU" spc="-190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100F1-2F06-FC46-80DD-1E79D6F2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243235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0F86-D7B4-454D-B173-8582EF6F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00D3-2084-EB4C-BE78-981EDEB9D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752A3-BCB5-9947-96C2-372FE8C39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7E415-8F8F-B448-8C9E-6CA86763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40"/>
              <a:t>CC4002NA </a:t>
            </a:r>
            <a:r>
              <a:rPr lang="en-AU" spc="-245"/>
              <a:t>INFORMATION</a:t>
            </a:r>
            <a:r>
              <a:rPr lang="en-AU" spc="-45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2B4B1-68A4-B04E-89B6-40F16089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9 </a:t>
            </a:r>
            <a:r>
              <a:rPr lang="en-AU" spc="-55"/>
              <a:t>April</a:t>
            </a:r>
            <a:r>
              <a:rPr lang="en-AU" spc="-190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372A3-E6CC-5748-B29E-8EF2ACFD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375494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3F82-5ABC-2245-B8DB-EB5C340D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79A10-7031-8846-A160-D4336F94F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E93C6-FCFC-5D49-95C3-5025A6AE9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8F134-7A5C-5E4F-935F-0B99CA8FB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E1710-CFE9-444C-9E06-4D24BA03D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BEDDA-ED2A-3A45-84EC-B941F341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40"/>
              <a:t>CC4002NA </a:t>
            </a:r>
            <a:r>
              <a:rPr lang="en-AU" spc="-245"/>
              <a:t>INFORMATION</a:t>
            </a:r>
            <a:r>
              <a:rPr lang="en-AU" spc="-45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120AA-E7F9-D942-8AED-0E952AF8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9 </a:t>
            </a:r>
            <a:r>
              <a:rPr lang="en-AU" spc="-55"/>
              <a:t>April</a:t>
            </a:r>
            <a:r>
              <a:rPr lang="en-AU" spc="-190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E66E3-C963-394B-A904-B637CD82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15442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26CB-1C87-A640-91F4-7B7D4965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0D07F-C69A-FC45-9A7C-D0076680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40"/>
              <a:t>CC4002NA </a:t>
            </a:r>
            <a:r>
              <a:rPr lang="en-AU" spc="-245"/>
              <a:t>INFORMATION</a:t>
            </a:r>
            <a:r>
              <a:rPr lang="en-AU" spc="-45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F6461-86A0-B14D-B6A8-EB5FB420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9 </a:t>
            </a:r>
            <a:r>
              <a:rPr lang="en-AU" spc="-55"/>
              <a:t>April</a:t>
            </a:r>
            <a:r>
              <a:rPr lang="en-AU" spc="-190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C19AC-55AF-CF47-BB60-98885ADA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334948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4C7CF-489F-4D4E-9A22-2F38D3C0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40"/>
              <a:t>CC4002NA </a:t>
            </a:r>
            <a:r>
              <a:rPr lang="en-AU" spc="-245"/>
              <a:t>INFORMATION</a:t>
            </a:r>
            <a:r>
              <a:rPr lang="en-AU" spc="-45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16F2D-A7D5-E54B-8B01-35C4891C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9 </a:t>
            </a:r>
            <a:r>
              <a:rPr lang="en-AU" spc="-55"/>
              <a:t>April</a:t>
            </a:r>
            <a:r>
              <a:rPr lang="en-AU" spc="-190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1D035-7983-1D4B-B106-418F6C9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18800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F0F-1E42-A941-B7C1-D61A07AD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090E1-EDAE-6D4A-89A2-292B20BD8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51778-F116-6448-8B42-6854457E1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9A2E3-7226-1349-B3F4-A3D00E29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40"/>
              <a:t>CC4002NA </a:t>
            </a:r>
            <a:r>
              <a:rPr lang="en-AU" spc="-245"/>
              <a:t>INFORMATION</a:t>
            </a:r>
            <a:r>
              <a:rPr lang="en-AU" spc="-45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629EC-28DB-6C48-8479-2DA800FF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9 </a:t>
            </a:r>
            <a:r>
              <a:rPr lang="en-AU" spc="-55"/>
              <a:t>April</a:t>
            </a:r>
            <a:r>
              <a:rPr lang="en-AU" spc="-190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EE5C0-F53D-E44D-9F6D-598713B5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86256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0FE9-431F-6741-BC39-90347A8F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52669-EBB2-6948-A1CC-B38E5BEBB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2FA42-9F5B-C14C-9ABD-40BD82E98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EC94D-A87C-A54C-AB41-D6EC2F20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40"/>
              <a:t>CC4002NA </a:t>
            </a:r>
            <a:r>
              <a:rPr lang="en-AU" spc="-245"/>
              <a:t>INFORMATION</a:t>
            </a:r>
            <a:r>
              <a:rPr lang="en-AU" spc="-45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722AC-A4C2-DC42-8189-D755B567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9 </a:t>
            </a:r>
            <a:r>
              <a:rPr lang="en-AU" spc="-55"/>
              <a:t>April</a:t>
            </a:r>
            <a:r>
              <a:rPr lang="en-AU" spc="-190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0B040-3C84-A449-B513-016BA980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21387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815FC-E6BB-804E-BE64-9141E3EC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5E5B-02DE-314E-90DC-6C834E6C7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CDA31-D2BE-6444-AF08-0208AFE8A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2470"/>
              </a:lnSpc>
            </a:pPr>
            <a:r>
              <a:rPr lang="en-AU" spc="-240"/>
              <a:t>CC4002NA </a:t>
            </a:r>
            <a:r>
              <a:rPr lang="en-AU" spc="-245"/>
              <a:t>INFORMATION</a:t>
            </a:r>
            <a:r>
              <a:rPr lang="en-AU" spc="-45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BC34B-8B58-0D49-AA43-9A528C256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2475"/>
              </a:lnSpc>
            </a:pPr>
            <a:r>
              <a:rPr lang="en-AU" spc="-125"/>
              <a:t>9 </a:t>
            </a:r>
            <a:r>
              <a:rPr lang="en-AU" spc="-55"/>
              <a:t>April</a:t>
            </a:r>
            <a:r>
              <a:rPr lang="en-AU" spc="-190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68B45-DA5B-5141-9956-AAAAE9B6A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354687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5" y="6400800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0" y="457200"/>
                </a:moveTo>
                <a:lnTo>
                  <a:pt x="12188825" y="457200"/>
                </a:lnTo>
                <a:lnTo>
                  <a:pt x="1218882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" y="633431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0" y="64008"/>
                </a:moveTo>
                <a:lnTo>
                  <a:pt x="12188825" y="64008"/>
                </a:lnTo>
                <a:lnTo>
                  <a:pt x="12188825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7655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07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473753"/>
          </a:xfrm>
          <a:prstGeom prst="rect">
            <a:avLst/>
          </a:prstGeom>
        </p:spPr>
        <p:txBody>
          <a:bodyPr vert="horz" wrap="square" lIns="0" tIns="468629" rIns="0" bIns="0" rtlCol="0">
            <a:spAutoFit/>
          </a:bodyPr>
          <a:lstStyle/>
          <a:p>
            <a:pPr marL="0" indent="0" algn="ctr">
              <a:lnSpc>
                <a:spcPts val="7330"/>
              </a:lnSpc>
              <a:spcBef>
                <a:spcPts val="100"/>
              </a:spcBef>
              <a:buNone/>
            </a:pPr>
            <a:r>
              <a:rPr sz="6600" spc="-430" dirty="0">
                <a:solidFill>
                  <a:srgbClr val="252525"/>
                </a:solidFill>
                <a:latin typeface="Trebuchet MS"/>
                <a:cs typeface="Trebuchet MS"/>
              </a:rPr>
              <a:t>Lecture</a:t>
            </a:r>
            <a:r>
              <a:rPr sz="6600" spc="-6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6600" spc="-430" dirty="0">
                <a:solidFill>
                  <a:srgbClr val="252525"/>
                </a:solidFill>
                <a:latin typeface="Trebuchet MS"/>
                <a:cs typeface="Trebuchet MS"/>
              </a:rPr>
              <a:t>8:</a:t>
            </a:r>
            <a:endParaRPr sz="6600" dirty="0">
              <a:latin typeface="Trebuchet MS"/>
              <a:cs typeface="Trebuchet MS"/>
            </a:endParaRPr>
          </a:p>
          <a:p>
            <a:pPr marL="0" indent="0" algn="ctr">
              <a:lnSpc>
                <a:spcPts val="7330"/>
              </a:lnSpc>
              <a:buNone/>
            </a:pPr>
            <a:r>
              <a:rPr sz="6600" spc="-465" dirty="0">
                <a:solidFill>
                  <a:srgbClr val="252525"/>
                </a:solidFill>
                <a:latin typeface="Trebuchet MS"/>
                <a:cs typeface="Trebuchet MS"/>
              </a:rPr>
              <a:t>Object </a:t>
            </a:r>
            <a:r>
              <a:rPr sz="6600" spc="-355" dirty="0">
                <a:solidFill>
                  <a:srgbClr val="252525"/>
                </a:solidFill>
                <a:latin typeface="Trebuchet MS"/>
                <a:cs typeface="Trebuchet MS"/>
              </a:rPr>
              <a:t>Oriented</a:t>
            </a:r>
            <a:r>
              <a:rPr sz="6600" spc="-8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6600" spc="-340" dirty="0">
                <a:solidFill>
                  <a:srgbClr val="252525"/>
                </a:solidFill>
                <a:latin typeface="Trebuchet MS"/>
                <a:cs typeface="Trebuchet MS"/>
              </a:rPr>
              <a:t>Programming</a:t>
            </a:r>
            <a:endParaRPr sz="66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1</a:t>
            </a:fld>
            <a:endParaRPr sz="250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B13737-12EA-7048-B41C-A67EAE60D834}"/>
              </a:ext>
            </a:extLst>
          </p:cNvPr>
          <p:cNvSpPr txBox="1"/>
          <p:nvPr/>
        </p:nvSpPr>
        <p:spPr>
          <a:xfrm>
            <a:off x="9284254" y="5029200"/>
            <a:ext cx="1665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Subash Acharya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6235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5" dirty="0"/>
              <a:t>Creating </a:t>
            </a:r>
            <a:r>
              <a:rPr sz="4800" spc="-229" dirty="0"/>
              <a:t>and </a:t>
            </a:r>
            <a:r>
              <a:rPr sz="4800" spc="-204" dirty="0"/>
              <a:t>using</a:t>
            </a:r>
            <a:r>
              <a:rPr sz="4800" spc="-860" dirty="0"/>
              <a:t> </a:t>
            </a:r>
            <a:r>
              <a:rPr sz="4800" spc="-254" dirty="0"/>
              <a:t>classes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10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172971"/>
            <a:ext cx="10547350" cy="43736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10" dirty="0">
                <a:latin typeface="Arial"/>
                <a:cs typeface="Arial"/>
              </a:rPr>
              <a:t>creating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235" dirty="0">
                <a:latin typeface="Arial"/>
                <a:cs typeface="Arial"/>
              </a:rPr>
              <a:t>class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involves</a:t>
            </a:r>
            <a:endParaRPr sz="3200" dirty="0">
              <a:latin typeface="Arial"/>
              <a:cs typeface="Arial"/>
            </a:endParaRPr>
          </a:p>
          <a:p>
            <a:pPr marL="808355" lvl="1" indent="-457834">
              <a:lnSpc>
                <a:spcPct val="100000"/>
              </a:lnSpc>
              <a:spcBef>
                <a:spcPts val="85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2800" spc="-80" dirty="0">
                <a:latin typeface="Arial"/>
                <a:cs typeface="Arial"/>
              </a:rPr>
              <a:t>defining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210" dirty="0">
                <a:latin typeface="Arial"/>
                <a:cs typeface="Arial"/>
              </a:rPr>
              <a:t>class</a:t>
            </a:r>
            <a:r>
              <a:rPr sz="2800" spc="-285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name</a:t>
            </a:r>
            <a:endParaRPr sz="2800" dirty="0">
              <a:latin typeface="Arial"/>
              <a:cs typeface="Arial"/>
            </a:endParaRPr>
          </a:p>
          <a:p>
            <a:pPr marL="808355" lvl="1" indent="-457834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2800" spc="-80" dirty="0">
                <a:latin typeface="Arial"/>
                <a:cs typeface="Arial"/>
              </a:rPr>
              <a:t>defining </a:t>
            </a:r>
            <a:r>
              <a:rPr sz="2800" spc="-45" dirty="0">
                <a:latin typeface="Arial"/>
                <a:cs typeface="Arial"/>
              </a:rPr>
              <a:t>its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attributes</a:t>
            </a:r>
            <a:endParaRPr sz="2800" dirty="0">
              <a:latin typeface="Arial"/>
              <a:cs typeface="Arial"/>
            </a:endParaRPr>
          </a:p>
          <a:p>
            <a:pPr marL="808355" lvl="1" indent="-457834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2800" spc="-80" dirty="0">
                <a:latin typeface="Arial"/>
                <a:cs typeface="Arial"/>
              </a:rPr>
              <a:t>defining </a:t>
            </a:r>
            <a:r>
              <a:rPr sz="2800" spc="-75" dirty="0">
                <a:latin typeface="Arial"/>
                <a:cs typeface="Arial"/>
              </a:rPr>
              <a:t>certain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behaviors</a:t>
            </a:r>
            <a:endParaRPr sz="2800" dirty="0">
              <a:latin typeface="Arial"/>
              <a:cs typeface="Arial"/>
            </a:endParaRPr>
          </a:p>
          <a:p>
            <a:pPr marL="808355" lvl="1" indent="-457834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2800" i="1" spc="-200" dirty="0">
                <a:latin typeface="Trebuchet MS"/>
                <a:cs typeface="Trebuchet MS"/>
              </a:rPr>
              <a:t>for </a:t>
            </a:r>
            <a:r>
              <a:rPr sz="2800" i="1" spc="-195" dirty="0">
                <a:latin typeface="Trebuchet MS"/>
                <a:cs typeface="Trebuchet MS"/>
              </a:rPr>
              <a:t>example, </a:t>
            </a:r>
            <a:r>
              <a:rPr sz="2800" i="1" spc="-130" dirty="0">
                <a:latin typeface="Trebuchet MS"/>
                <a:cs typeface="Trebuchet MS"/>
              </a:rPr>
              <a:t>code </a:t>
            </a:r>
            <a:r>
              <a:rPr sz="2800" i="1" spc="-75" dirty="0">
                <a:latin typeface="Trebuchet MS"/>
                <a:cs typeface="Trebuchet MS"/>
              </a:rPr>
              <a:t>has </a:t>
            </a:r>
            <a:r>
              <a:rPr sz="2800" i="1" spc="-140" dirty="0">
                <a:latin typeface="Trebuchet MS"/>
                <a:cs typeface="Trebuchet MS"/>
              </a:rPr>
              <a:t>already </a:t>
            </a:r>
            <a:r>
              <a:rPr sz="2800" i="1" spc="-145" dirty="0">
                <a:latin typeface="Trebuchet MS"/>
                <a:cs typeface="Trebuchet MS"/>
              </a:rPr>
              <a:t>been </a:t>
            </a:r>
            <a:r>
              <a:rPr sz="2800" i="1" spc="-190" dirty="0">
                <a:latin typeface="Trebuchet MS"/>
                <a:cs typeface="Trebuchet MS"/>
              </a:rPr>
              <a:t>written </a:t>
            </a:r>
            <a:r>
              <a:rPr sz="2800" i="1" spc="-175" dirty="0">
                <a:latin typeface="Trebuchet MS"/>
                <a:cs typeface="Trebuchet MS"/>
              </a:rPr>
              <a:t>to implement </a:t>
            </a:r>
            <a:r>
              <a:rPr sz="2800" i="1" spc="-35" dirty="0">
                <a:latin typeface="Trebuchet MS"/>
                <a:cs typeface="Trebuchet MS"/>
              </a:rPr>
              <a:t>a</a:t>
            </a:r>
            <a:r>
              <a:rPr sz="2800" i="1" spc="-585" dirty="0">
                <a:latin typeface="Trebuchet MS"/>
                <a:cs typeface="Trebuchet MS"/>
              </a:rPr>
              <a:t> </a:t>
            </a:r>
            <a:r>
              <a:rPr sz="2800" i="1" spc="-200" dirty="0">
                <a:latin typeface="Trebuchet MS"/>
                <a:cs typeface="Trebuchet MS"/>
              </a:rPr>
              <a:t>list </a:t>
            </a:r>
            <a:r>
              <a:rPr sz="2800" i="1" spc="-105" dirty="0">
                <a:latin typeface="Trebuchet MS"/>
                <a:cs typeface="Trebuchet MS"/>
              </a:rPr>
              <a:t>class</a:t>
            </a:r>
            <a:endParaRPr sz="2800" dirty="0">
              <a:latin typeface="Trebuchet MS"/>
              <a:cs typeface="Trebuchet MS"/>
            </a:endParaRPr>
          </a:p>
          <a:p>
            <a:pPr marL="350520" indent="-337820">
              <a:lnSpc>
                <a:spcPct val="100000"/>
              </a:lnSpc>
              <a:spcBef>
                <a:spcPts val="118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65" dirty="0">
                <a:latin typeface="Arial"/>
                <a:cs typeface="Arial"/>
              </a:rPr>
              <a:t>using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235" dirty="0">
                <a:latin typeface="Arial"/>
                <a:cs typeface="Arial"/>
              </a:rPr>
              <a:t>class</a:t>
            </a:r>
            <a:r>
              <a:rPr sz="3200" spc="-29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involves</a:t>
            </a:r>
            <a:endParaRPr sz="3200" dirty="0">
              <a:latin typeface="Arial"/>
              <a:cs typeface="Arial"/>
            </a:endParaRPr>
          </a:p>
          <a:p>
            <a:pPr marL="808355" lvl="1" indent="-457834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2800" spc="-100" dirty="0">
                <a:latin typeface="Arial"/>
                <a:cs typeface="Arial"/>
              </a:rPr>
              <a:t>creating new </a:t>
            </a:r>
            <a:r>
              <a:rPr sz="2800" spc="-145" dirty="0">
                <a:latin typeface="Arial"/>
                <a:cs typeface="Arial"/>
              </a:rPr>
              <a:t>instances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215" dirty="0">
                <a:latin typeface="Arial"/>
                <a:cs typeface="Arial"/>
              </a:rPr>
              <a:t>classes</a:t>
            </a:r>
            <a:endParaRPr sz="2800" dirty="0">
              <a:latin typeface="Arial"/>
              <a:cs typeface="Arial"/>
            </a:endParaRPr>
          </a:p>
          <a:p>
            <a:pPr marL="808355" lvl="1" indent="-457834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2800" spc="-105" dirty="0">
                <a:latin typeface="Arial"/>
                <a:cs typeface="Arial"/>
              </a:rPr>
              <a:t>doing </a:t>
            </a:r>
            <a:r>
              <a:rPr sz="2800" spc="-95" dirty="0">
                <a:latin typeface="Arial"/>
                <a:cs typeface="Arial"/>
              </a:rPr>
              <a:t>operations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26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instances</a:t>
            </a:r>
            <a:endParaRPr sz="2800" dirty="0">
              <a:latin typeface="Arial"/>
              <a:cs typeface="Arial"/>
            </a:endParaRPr>
          </a:p>
          <a:p>
            <a:pPr marL="808355" lvl="1" indent="-457834">
              <a:lnSpc>
                <a:spcPct val="100000"/>
              </a:lnSpc>
              <a:spcBef>
                <a:spcPts val="240"/>
              </a:spcBef>
              <a:buFont typeface="Wingdings"/>
              <a:buChar char=""/>
              <a:tabLst>
                <a:tab pos="808355" algn="l"/>
                <a:tab pos="808990" algn="l"/>
                <a:tab pos="3098800" algn="l"/>
              </a:tabLst>
            </a:pPr>
            <a:r>
              <a:rPr sz="2800" i="1" spc="-200" dirty="0">
                <a:latin typeface="Trebuchet MS"/>
                <a:cs typeface="Trebuchet MS"/>
              </a:rPr>
              <a:t>for</a:t>
            </a:r>
            <a:r>
              <a:rPr sz="2800" i="1" spc="-215" dirty="0">
                <a:latin typeface="Trebuchet MS"/>
                <a:cs typeface="Trebuchet MS"/>
              </a:rPr>
              <a:t> </a:t>
            </a:r>
            <a:r>
              <a:rPr sz="2800" i="1" spc="-160" dirty="0">
                <a:latin typeface="Trebuchet MS"/>
                <a:cs typeface="Trebuchet MS"/>
              </a:rPr>
              <a:t>example</a:t>
            </a:r>
            <a:r>
              <a:rPr sz="2800" spc="-160" dirty="0">
                <a:latin typeface="Arial"/>
                <a:cs typeface="Arial"/>
              </a:rPr>
              <a:t>,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L	=[1,2] </a:t>
            </a:r>
            <a:r>
              <a:rPr sz="2800" i="1" spc="-85" dirty="0">
                <a:latin typeface="Trebuchet MS"/>
                <a:cs typeface="Trebuchet MS"/>
              </a:rPr>
              <a:t>and</a:t>
            </a:r>
            <a:r>
              <a:rPr sz="2800" i="1" spc="38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L.append(3)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3686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60" dirty="0"/>
              <a:t>Defining </a:t>
            </a:r>
            <a:r>
              <a:rPr sz="4800" spc="-265" dirty="0"/>
              <a:t>a</a:t>
            </a:r>
            <a:r>
              <a:rPr sz="4800" spc="-705" dirty="0"/>
              <a:t> </a:t>
            </a:r>
            <a:r>
              <a:rPr sz="4800" spc="-270" dirty="0"/>
              <a:t>class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268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0520" indent="-337820">
              <a:lnSpc>
                <a:spcPts val="3665"/>
              </a:lnSpc>
              <a:spcBef>
                <a:spcPts val="105"/>
              </a:spcBef>
              <a:buChar char="•"/>
              <a:tabLst>
                <a:tab pos="350520" algn="l"/>
                <a:tab pos="351155" algn="l"/>
              </a:tabLst>
            </a:pPr>
            <a:r>
              <a:rPr spc="-85" dirty="0"/>
              <a:t>While</a:t>
            </a:r>
            <a:r>
              <a:rPr spc="-175" dirty="0"/>
              <a:t> </a:t>
            </a:r>
            <a:r>
              <a:rPr spc="-5" dirty="0">
                <a:latin typeface="Courier New"/>
                <a:cs typeface="Courier New"/>
              </a:rPr>
              <a:t>def</a:t>
            </a:r>
          </a:p>
          <a:p>
            <a:pPr marL="350520">
              <a:lnSpc>
                <a:spcPts val="3665"/>
              </a:lnSpc>
            </a:pPr>
            <a:r>
              <a:rPr spc="-235" dirty="0"/>
              <a:t>class</a:t>
            </a: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pc="-5" dirty="0">
                <a:latin typeface="Courier New"/>
                <a:cs typeface="Courier New"/>
              </a:rPr>
              <a:t>class</a:t>
            </a:r>
            <a:r>
              <a:rPr spc="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Customer():</a:t>
            </a:r>
          </a:p>
          <a:p>
            <a:pPr marL="808355">
              <a:lnSpc>
                <a:spcPct val="100000"/>
              </a:lnSpc>
              <a:spcBef>
                <a:spcPts val="1019"/>
              </a:spcBef>
            </a:pPr>
            <a:r>
              <a:rPr spc="-5" dirty="0">
                <a:latin typeface="Courier New"/>
                <a:cs typeface="Courier New"/>
              </a:rPr>
              <a:t>#define attributes and</a:t>
            </a:r>
            <a:r>
              <a:rPr spc="2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methods</a:t>
            </a:r>
          </a:p>
          <a:p>
            <a:pPr marL="350520" marR="5080" indent="-337820">
              <a:lnSpc>
                <a:spcPts val="3490"/>
              </a:lnSpc>
              <a:spcBef>
                <a:spcPts val="1470"/>
              </a:spcBef>
              <a:buChar char="•"/>
              <a:tabLst>
                <a:tab pos="350520" algn="l"/>
                <a:tab pos="351155" algn="l"/>
              </a:tabLst>
            </a:pPr>
            <a:r>
              <a:rPr spc="-90" dirty="0"/>
              <a:t>similar</a:t>
            </a:r>
            <a:r>
              <a:rPr spc="-150" dirty="0"/>
              <a:t> </a:t>
            </a:r>
            <a:r>
              <a:rPr spc="25" dirty="0"/>
              <a:t>to</a:t>
            </a:r>
            <a:r>
              <a:rPr spc="-150" dirty="0"/>
              <a:t> </a:t>
            </a:r>
            <a:r>
              <a:rPr spc="-25" dirty="0">
                <a:latin typeface="Courier New"/>
                <a:cs typeface="Courier New"/>
              </a:rPr>
              <a:t>def</a:t>
            </a:r>
            <a:r>
              <a:rPr spc="-25" dirty="0"/>
              <a:t>,</a:t>
            </a:r>
            <a:r>
              <a:rPr spc="-140" dirty="0"/>
              <a:t> </a:t>
            </a:r>
            <a:r>
              <a:rPr spc="-55" dirty="0"/>
              <a:t>indent</a:t>
            </a:r>
            <a:r>
              <a:rPr spc="-150" dirty="0"/>
              <a:t> </a:t>
            </a:r>
            <a:r>
              <a:rPr spc="-165" dirty="0"/>
              <a:t>code</a:t>
            </a:r>
            <a:r>
              <a:rPr spc="-185" dirty="0"/>
              <a:t> </a:t>
            </a:r>
            <a:r>
              <a:rPr spc="25" dirty="0"/>
              <a:t>to</a:t>
            </a:r>
            <a:r>
              <a:rPr spc="-165" dirty="0"/>
              <a:t> </a:t>
            </a:r>
            <a:r>
              <a:rPr spc="-95" dirty="0"/>
              <a:t>indicate</a:t>
            </a:r>
            <a:r>
              <a:rPr spc="-145" dirty="0"/>
              <a:t> </a:t>
            </a:r>
            <a:r>
              <a:rPr spc="-90" dirty="0"/>
              <a:t>which</a:t>
            </a:r>
            <a:r>
              <a:rPr spc="-165" dirty="0"/>
              <a:t> </a:t>
            </a:r>
            <a:r>
              <a:rPr spc="-114" dirty="0"/>
              <a:t>statements</a:t>
            </a:r>
            <a:r>
              <a:rPr spc="-175" dirty="0"/>
              <a:t> </a:t>
            </a:r>
            <a:r>
              <a:rPr spc="-140" dirty="0"/>
              <a:t>are</a:t>
            </a:r>
            <a:r>
              <a:rPr spc="-175" dirty="0"/>
              <a:t> </a:t>
            </a:r>
            <a:r>
              <a:rPr spc="-35" dirty="0"/>
              <a:t>part  </a:t>
            </a:r>
            <a:r>
              <a:rPr spc="-5" dirty="0"/>
              <a:t>of </a:t>
            </a:r>
            <a:r>
              <a:rPr spc="-40" dirty="0"/>
              <a:t>the </a:t>
            </a:r>
            <a:r>
              <a:rPr spc="-235" dirty="0"/>
              <a:t>class</a:t>
            </a:r>
            <a:r>
              <a:rPr spc="-465" dirty="0"/>
              <a:t> </a:t>
            </a:r>
            <a:r>
              <a:rPr spc="-30" dirty="0"/>
              <a:t>definition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11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2814573" y="1168400"/>
            <a:ext cx="9002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3200" spc="-185" dirty="0">
                <a:solidFill>
                  <a:srgbClr val="404040"/>
                </a:solidFill>
                <a:latin typeface="Arial"/>
                <a:cs typeface="Arial"/>
              </a:rPr>
              <a:t>used </a:t>
            </a:r>
            <a:r>
              <a:rPr sz="3200" spc="2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3200" spc="-90" dirty="0">
                <a:solidFill>
                  <a:srgbClr val="404040"/>
                </a:solidFill>
                <a:latin typeface="Arial"/>
                <a:cs typeface="Arial"/>
              </a:rPr>
              <a:t>define </a:t>
            </a:r>
            <a:r>
              <a:rPr sz="3200" spc="-24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3200" spc="-55" dirty="0">
                <a:solidFill>
                  <a:srgbClr val="404040"/>
                </a:solidFill>
                <a:latin typeface="Arial"/>
                <a:cs typeface="Arial"/>
              </a:rPr>
              <a:t>function, </a:t>
            </a:r>
            <a:r>
              <a:rPr sz="32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3200" spc="-161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3200" spc="-185" dirty="0">
                <a:solidFill>
                  <a:srgbClr val="404040"/>
                </a:solidFill>
                <a:latin typeface="Arial"/>
                <a:cs typeface="Arial"/>
              </a:rPr>
              <a:t>used </a:t>
            </a:r>
            <a:r>
              <a:rPr sz="3200" spc="2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3200" spc="-90" dirty="0">
                <a:solidFill>
                  <a:srgbClr val="404040"/>
                </a:solidFill>
                <a:latin typeface="Arial"/>
                <a:cs typeface="Arial"/>
              </a:rPr>
              <a:t>define </a:t>
            </a:r>
            <a:r>
              <a:rPr sz="3200" spc="-24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105797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60" dirty="0"/>
              <a:t>Defining</a:t>
            </a:r>
            <a:r>
              <a:rPr sz="4800" spc="-459" dirty="0"/>
              <a:t> </a:t>
            </a:r>
            <a:r>
              <a:rPr sz="4800" spc="-180" dirty="0"/>
              <a:t>how</a:t>
            </a:r>
            <a:r>
              <a:rPr sz="4800" spc="-475" dirty="0"/>
              <a:t> </a:t>
            </a:r>
            <a:r>
              <a:rPr sz="4800" spc="-250" dirty="0"/>
              <a:t>to</a:t>
            </a:r>
            <a:r>
              <a:rPr sz="4800" spc="-459" dirty="0"/>
              <a:t> </a:t>
            </a:r>
            <a:r>
              <a:rPr sz="4800" spc="-345" dirty="0"/>
              <a:t>create</a:t>
            </a:r>
            <a:r>
              <a:rPr sz="4800" spc="-475" dirty="0"/>
              <a:t> </a:t>
            </a:r>
            <a:r>
              <a:rPr sz="4800" spc="-225" dirty="0"/>
              <a:t>an</a:t>
            </a:r>
            <a:r>
              <a:rPr sz="4800" spc="-455" dirty="0"/>
              <a:t> </a:t>
            </a:r>
            <a:r>
              <a:rPr sz="4800" spc="-290" dirty="0"/>
              <a:t>instance</a:t>
            </a:r>
            <a:r>
              <a:rPr sz="4800" spc="-450" dirty="0"/>
              <a:t> </a:t>
            </a:r>
            <a:r>
              <a:rPr sz="4800" spc="-235" dirty="0"/>
              <a:t>of</a:t>
            </a:r>
            <a:r>
              <a:rPr sz="4800" spc="-459" dirty="0"/>
              <a:t> </a:t>
            </a:r>
            <a:r>
              <a:rPr sz="4800" spc="-265" dirty="0"/>
              <a:t>a</a:t>
            </a:r>
            <a:r>
              <a:rPr sz="4800" spc="-459" dirty="0"/>
              <a:t> </a:t>
            </a:r>
            <a:r>
              <a:rPr sz="4800" spc="-270" dirty="0"/>
              <a:t>class</a:t>
            </a:r>
            <a:endParaRPr sz="48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12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172971"/>
            <a:ext cx="11212830" cy="203344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0520" marR="622935" indent="-337820">
              <a:lnSpc>
                <a:spcPts val="3460"/>
              </a:lnSpc>
              <a:spcBef>
                <a:spcPts val="53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25" dirty="0">
                <a:latin typeface="Arial"/>
                <a:cs typeface="Arial"/>
              </a:rPr>
              <a:t>first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195" dirty="0">
                <a:latin typeface="Arial"/>
                <a:cs typeface="Arial"/>
              </a:rPr>
              <a:t>have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define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constructor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method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which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295" dirty="0">
                <a:latin typeface="Arial"/>
                <a:cs typeface="Arial"/>
              </a:rPr>
              <a:t>says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how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to  </a:t>
            </a:r>
            <a:r>
              <a:rPr sz="3200" spc="-125" dirty="0">
                <a:latin typeface="Arial"/>
                <a:cs typeface="Arial"/>
              </a:rPr>
              <a:t>create </a:t>
            </a:r>
            <a:r>
              <a:rPr sz="3200" spc="-175" dirty="0">
                <a:latin typeface="Arial"/>
                <a:cs typeface="Arial"/>
              </a:rPr>
              <a:t>an </a:t>
            </a:r>
            <a:r>
              <a:rPr sz="3200" spc="-140" dirty="0">
                <a:latin typeface="Arial"/>
                <a:cs typeface="Arial"/>
              </a:rPr>
              <a:t>instance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40" dirty="0">
                <a:latin typeface="Arial"/>
                <a:cs typeface="Arial"/>
              </a:rPr>
              <a:t>the</a:t>
            </a:r>
            <a:r>
              <a:rPr sz="3200" spc="-409" dirty="0">
                <a:latin typeface="Arial"/>
                <a:cs typeface="Arial"/>
              </a:rPr>
              <a:t> </a:t>
            </a:r>
            <a:r>
              <a:rPr sz="3200" spc="-235" dirty="0">
                <a:latin typeface="Arial"/>
                <a:cs typeface="Arial"/>
              </a:rPr>
              <a:t>class</a:t>
            </a:r>
            <a:endParaRPr sz="3200" dirty="0">
              <a:latin typeface="Arial"/>
              <a:cs typeface="Arial"/>
            </a:endParaRPr>
          </a:p>
          <a:p>
            <a:pPr marL="350520" indent="-337820">
              <a:lnSpc>
                <a:spcPts val="3650"/>
              </a:lnSpc>
              <a:spcBef>
                <a:spcPts val="930"/>
              </a:spcBef>
              <a:buChar char="•"/>
              <a:tabLst>
                <a:tab pos="350520" algn="l"/>
                <a:tab pos="351155" algn="l"/>
                <a:tab pos="5468620" algn="l"/>
                <a:tab pos="7168515" algn="l"/>
              </a:tabLst>
            </a:pPr>
            <a:r>
              <a:rPr sz="3200" spc="-215" dirty="0">
                <a:latin typeface="Arial"/>
                <a:cs typeface="Arial"/>
              </a:rPr>
              <a:t>use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60" dirty="0">
                <a:latin typeface="Arial"/>
                <a:cs typeface="Arial"/>
              </a:rPr>
              <a:t>special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method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called</a:t>
            </a:r>
            <a:r>
              <a:rPr sz="3200" u="heavy" spc="-125" dirty="0">
                <a:uFill>
                  <a:solidFill>
                    <a:srgbClr val="FE0000"/>
                  </a:solidFill>
                </a:uFill>
                <a:latin typeface="Arial"/>
                <a:cs typeface="Arial"/>
              </a:rPr>
              <a:t> 	</a:t>
            </a:r>
            <a:r>
              <a:rPr sz="3200" spc="-5" dirty="0">
                <a:latin typeface="Courier New"/>
                <a:cs typeface="Courier New"/>
              </a:rPr>
              <a:t>init</a:t>
            </a:r>
            <a:r>
              <a:rPr sz="3200" u="heavy" spc="-5" dirty="0">
                <a:uFill>
                  <a:solidFill>
                    <a:srgbClr val="FE0000"/>
                  </a:solidFill>
                </a:uFill>
                <a:latin typeface="Courier New"/>
                <a:cs typeface="Courier New"/>
              </a:rPr>
              <a:t> 	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70" dirty="0">
                <a:latin typeface="Arial"/>
                <a:cs typeface="Arial"/>
              </a:rPr>
              <a:t>initialize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440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instance,</a:t>
            </a:r>
            <a:endParaRPr sz="3200" dirty="0">
              <a:latin typeface="Arial"/>
              <a:cs typeface="Arial"/>
            </a:endParaRPr>
          </a:p>
          <a:p>
            <a:pPr marL="350520">
              <a:lnSpc>
                <a:spcPts val="3650"/>
              </a:lnSpc>
              <a:tabLst>
                <a:tab pos="2538095" algn="l"/>
              </a:tabLst>
            </a:pPr>
            <a:r>
              <a:rPr sz="3200" u="heavy" dirty="0">
                <a:uFill>
                  <a:solidFill>
                    <a:srgbClr val="FE0000"/>
                  </a:solidFill>
                </a:uFill>
                <a:latin typeface="Courier New"/>
                <a:cs typeface="Courier New"/>
              </a:rPr>
              <a:t> </a:t>
            </a:r>
            <a:r>
              <a:rPr sz="3200" u="heavy" spc="-5" dirty="0">
                <a:uFill>
                  <a:solidFill>
                    <a:srgbClr val="FE0000"/>
                  </a:solidFill>
                </a:uFill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init</a:t>
            </a:r>
            <a:r>
              <a:rPr sz="3200" u="heavy" spc="-5" dirty="0">
                <a:uFill>
                  <a:solidFill>
                    <a:srgbClr val="FE0000"/>
                  </a:solidFill>
                </a:uFill>
                <a:latin typeface="Courier New"/>
                <a:cs typeface="Courier New"/>
              </a:rPr>
              <a:t> 	</a:t>
            </a:r>
            <a:r>
              <a:rPr sz="3200" spc="-204" dirty="0">
                <a:latin typeface="Arial"/>
                <a:cs typeface="Arial"/>
              </a:rPr>
              <a:t>serves </a:t>
            </a:r>
            <a:r>
              <a:rPr sz="3200" spc="-300" dirty="0">
                <a:latin typeface="Arial"/>
                <a:cs typeface="Arial"/>
              </a:rPr>
              <a:t>as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80" dirty="0">
                <a:latin typeface="Arial"/>
                <a:cs typeface="Arial"/>
              </a:rPr>
              <a:t>constructor </a:t>
            </a:r>
            <a:r>
              <a:rPr sz="3200" spc="-10" dirty="0">
                <a:latin typeface="Arial"/>
                <a:cs typeface="Arial"/>
              </a:rPr>
              <a:t>for </a:t>
            </a:r>
            <a:r>
              <a:rPr sz="3200" spc="-40" dirty="0">
                <a:latin typeface="Arial"/>
                <a:cs typeface="Arial"/>
              </a:rPr>
              <a:t>the</a:t>
            </a:r>
            <a:r>
              <a:rPr sz="3200" spc="-395" dirty="0">
                <a:latin typeface="Arial"/>
                <a:cs typeface="Arial"/>
              </a:rPr>
              <a:t> </a:t>
            </a:r>
            <a:r>
              <a:rPr sz="3200" spc="-235" dirty="0">
                <a:latin typeface="Arial"/>
                <a:cs typeface="Arial"/>
              </a:rPr>
              <a:t>class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451" y="3274821"/>
            <a:ext cx="41789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ourier New"/>
                <a:cs typeface="Courier New"/>
              </a:rPr>
              <a:t>class</a:t>
            </a:r>
            <a:r>
              <a:rPr sz="3200" spc="-3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Customer():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7284" y="3890898"/>
            <a:ext cx="78447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0000"/>
                </a:solidFill>
                <a:latin typeface="Courier New"/>
                <a:cs typeface="Courier New"/>
              </a:rPr>
              <a:t>def</a:t>
            </a:r>
            <a:r>
              <a:rPr sz="3200" u="heavy" spc="-5" dirty="0">
                <a:solidFill>
                  <a:srgbClr val="FF0000"/>
                </a:solidFill>
                <a:uFill>
                  <a:solidFill>
                    <a:srgbClr val="006EBF"/>
                  </a:solidFill>
                </a:u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Courier New"/>
                <a:cs typeface="Courier New"/>
              </a:rPr>
              <a:t>init</a:t>
            </a:r>
            <a:r>
              <a:rPr sz="3200" u="heavy" spc="55" dirty="0">
                <a:solidFill>
                  <a:srgbClr val="006FC0"/>
                </a:solidFill>
                <a:uFill>
                  <a:solidFill>
                    <a:srgbClr val="006EBF"/>
                  </a:solidFill>
                </a:u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self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,name,balance):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1633" y="4379335"/>
            <a:ext cx="5401310" cy="1260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600"/>
              </a:lnSpc>
              <a:spcBef>
                <a:spcPts val="95"/>
              </a:spcBef>
            </a:pPr>
            <a:r>
              <a:rPr sz="3200" spc="-5" dirty="0">
                <a:latin typeface="Courier New"/>
                <a:cs typeface="Courier New"/>
              </a:rPr>
              <a:t>self.name </a:t>
            </a:r>
            <a:r>
              <a:rPr sz="3200" dirty="0">
                <a:latin typeface="Courier New"/>
                <a:cs typeface="Courier New"/>
              </a:rPr>
              <a:t>= </a:t>
            </a:r>
            <a:r>
              <a:rPr sz="3200" spc="-5" dirty="0">
                <a:latin typeface="Courier New"/>
                <a:cs typeface="Courier New"/>
              </a:rPr>
              <a:t>name  self.balance </a:t>
            </a: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balance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4200" y="3166757"/>
            <a:ext cx="3545204" cy="64569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 marR="335915">
              <a:lnSpc>
                <a:spcPct val="100000"/>
              </a:lnSpc>
              <a:spcBef>
                <a:spcPts val="235"/>
              </a:spcBef>
            </a:pPr>
            <a:r>
              <a:rPr sz="2000" spc="-65" dirty="0">
                <a:latin typeface="Arial"/>
                <a:cs typeface="Arial"/>
              </a:rPr>
              <a:t>parameter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40" dirty="0">
                <a:latin typeface="Arial"/>
                <a:cs typeface="Arial"/>
              </a:rPr>
              <a:t>refer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10" dirty="0">
                <a:latin typeface="Arial"/>
                <a:cs typeface="Arial"/>
              </a:rPr>
              <a:t>an  </a:t>
            </a:r>
            <a:r>
              <a:rPr sz="2000" spc="-85" dirty="0">
                <a:latin typeface="Arial"/>
                <a:cs typeface="Arial"/>
              </a:rPr>
              <a:t>instance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customer</a:t>
            </a:r>
            <a:r>
              <a:rPr sz="2000" spc="-380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class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74767" y="3511169"/>
            <a:ext cx="789940" cy="527685"/>
          </a:xfrm>
          <a:custGeom>
            <a:avLst/>
            <a:gdLst/>
            <a:ahLst/>
            <a:cxnLst/>
            <a:rect l="l" t="t" r="r" b="b"/>
            <a:pathLst>
              <a:path w="789939" h="527685">
                <a:moveTo>
                  <a:pt x="10668" y="421512"/>
                </a:moveTo>
                <a:lnTo>
                  <a:pt x="1524" y="426846"/>
                </a:lnTo>
                <a:lnTo>
                  <a:pt x="0" y="432561"/>
                </a:lnTo>
                <a:lnTo>
                  <a:pt x="55372" y="527430"/>
                </a:lnTo>
                <a:lnTo>
                  <a:pt x="66342" y="508634"/>
                </a:lnTo>
                <a:lnTo>
                  <a:pt x="45847" y="508634"/>
                </a:lnTo>
                <a:lnTo>
                  <a:pt x="45847" y="473328"/>
                </a:lnTo>
                <a:lnTo>
                  <a:pt x="16510" y="423036"/>
                </a:lnTo>
                <a:lnTo>
                  <a:pt x="10668" y="421512"/>
                </a:lnTo>
                <a:close/>
              </a:path>
              <a:path w="789939" h="527685">
                <a:moveTo>
                  <a:pt x="45847" y="473328"/>
                </a:moveTo>
                <a:lnTo>
                  <a:pt x="45847" y="508634"/>
                </a:lnTo>
                <a:lnTo>
                  <a:pt x="64897" y="508634"/>
                </a:lnTo>
                <a:lnTo>
                  <a:pt x="64897" y="503808"/>
                </a:lnTo>
                <a:lnTo>
                  <a:pt x="47117" y="503808"/>
                </a:lnTo>
                <a:lnTo>
                  <a:pt x="55372" y="489657"/>
                </a:lnTo>
                <a:lnTo>
                  <a:pt x="45847" y="473328"/>
                </a:lnTo>
                <a:close/>
              </a:path>
              <a:path w="789939" h="527685">
                <a:moveTo>
                  <a:pt x="100076" y="421512"/>
                </a:moveTo>
                <a:lnTo>
                  <a:pt x="94234" y="423036"/>
                </a:lnTo>
                <a:lnTo>
                  <a:pt x="64897" y="473328"/>
                </a:lnTo>
                <a:lnTo>
                  <a:pt x="64897" y="508634"/>
                </a:lnTo>
                <a:lnTo>
                  <a:pt x="66342" y="508634"/>
                </a:lnTo>
                <a:lnTo>
                  <a:pt x="110744" y="432561"/>
                </a:lnTo>
                <a:lnTo>
                  <a:pt x="109220" y="426846"/>
                </a:lnTo>
                <a:lnTo>
                  <a:pt x="100076" y="421512"/>
                </a:lnTo>
                <a:close/>
              </a:path>
              <a:path w="789939" h="527685">
                <a:moveTo>
                  <a:pt x="55372" y="489657"/>
                </a:moveTo>
                <a:lnTo>
                  <a:pt x="47117" y="503808"/>
                </a:lnTo>
                <a:lnTo>
                  <a:pt x="63627" y="503808"/>
                </a:lnTo>
                <a:lnTo>
                  <a:pt x="55372" y="489657"/>
                </a:lnTo>
                <a:close/>
              </a:path>
              <a:path w="789939" h="527685">
                <a:moveTo>
                  <a:pt x="64897" y="473328"/>
                </a:moveTo>
                <a:lnTo>
                  <a:pt x="55372" y="489657"/>
                </a:lnTo>
                <a:lnTo>
                  <a:pt x="63627" y="503808"/>
                </a:lnTo>
                <a:lnTo>
                  <a:pt x="64897" y="503808"/>
                </a:lnTo>
                <a:lnTo>
                  <a:pt x="64897" y="473328"/>
                </a:lnTo>
                <a:close/>
              </a:path>
              <a:path w="789939" h="527685">
                <a:moveTo>
                  <a:pt x="789432" y="0"/>
                </a:moveTo>
                <a:lnTo>
                  <a:pt x="50165" y="0"/>
                </a:lnTo>
                <a:lnTo>
                  <a:pt x="45847" y="4317"/>
                </a:lnTo>
                <a:lnTo>
                  <a:pt x="45847" y="473328"/>
                </a:lnTo>
                <a:lnTo>
                  <a:pt x="55372" y="489657"/>
                </a:lnTo>
                <a:lnTo>
                  <a:pt x="64897" y="473328"/>
                </a:lnTo>
                <a:lnTo>
                  <a:pt x="64897" y="19050"/>
                </a:lnTo>
                <a:lnTo>
                  <a:pt x="55372" y="19050"/>
                </a:lnTo>
                <a:lnTo>
                  <a:pt x="64897" y="9525"/>
                </a:lnTo>
                <a:lnTo>
                  <a:pt x="789432" y="9525"/>
                </a:lnTo>
                <a:lnTo>
                  <a:pt x="789432" y="0"/>
                </a:lnTo>
                <a:close/>
              </a:path>
              <a:path w="789939" h="527685">
                <a:moveTo>
                  <a:pt x="64897" y="9525"/>
                </a:moveTo>
                <a:lnTo>
                  <a:pt x="55372" y="19050"/>
                </a:lnTo>
                <a:lnTo>
                  <a:pt x="64897" y="19050"/>
                </a:lnTo>
                <a:lnTo>
                  <a:pt x="64897" y="9525"/>
                </a:lnTo>
                <a:close/>
              </a:path>
              <a:path w="789939" h="527685">
                <a:moveTo>
                  <a:pt x="789432" y="9525"/>
                </a:moveTo>
                <a:lnTo>
                  <a:pt x="64897" y="9525"/>
                </a:lnTo>
                <a:lnTo>
                  <a:pt x="64897" y="19050"/>
                </a:lnTo>
                <a:lnTo>
                  <a:pt x="789432" y="19050"/>
                </a:lnTo>
                <a:lnTo>
                  <a:pt x="789432" y="95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50400" y="4577219"/>
            <a:ext cx="2400300" cy="64569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 marR="167640">
              <a:lnSpc>
                <a:spcPct val="100000"/>
              </a:lnSpc>
              <a:spcBef>
                <a:spcPts val="235"/>
              </a:spcBef>
            </a:pPr>
            <a:r>
              <a:rPr sz="2000" spc="-80" dirty="0">
                <a:latin typeface="Arial"/>
                <a:cs typeface="Arial"/>
              </a:rPr>
              <a:t>data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60" dirty="0">
                <a:latin typeface="Arial"/>
                <a:cs typeface="Arial"/>
              </a:rPr>
              <a:t>initializes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  </a:t>
            </a:r>
            <a:r>
              <a:rPr sz="2000" spc="-75" dirty="0">
                <a:latin typeface="Arial"/>
                <a:cs typeface="Arial"/>
              </a:rPr>
              <a:t>customer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object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94728" y="4407915"/>
            <a:ext cx="2456180" cy="532765"/>
          </a:xfrm>
          <a:custGeom>
            <a:avLst/>
            <a:gdLst/>
            <a:ahLst/>
            <a:cxnLst/>
            <a:rect l="l" t="t" r="r" b="b"/>
            <a:pathLst>
              <a:path w="2456179" h="532764">
                <a:moveTo>
                  <a:pt x="55372" y="37773"/>
                </a:moveTo>
                <a:lnTo>
                  <a:pt x="45847" y="54101"/>
                </a:lnTo>
                <a:lnTo>
                  <a:pt x="45847" y="528446"/>
                </a:lnTo>
                <a:lnTo>
                  <a:pt x="50165" y="532764"/>
                </a:lnTo>
                <a:lnTo>
                  <a:pt x="2455672" y="532764"/>
                </a:lnTo>
                <a:lnTo>
                  <a:pt x="2455672" y="523239"/>
                </a:lnTo>
                <a:lnTo>
                  <a:pt x="64897" y="523239"/>
                </a:lnTo>
                <a:lnTo>
                  <a:pt x="55372" y="513714"/>
                </a:lnTo>
                <a:lnTo>
                  <a:pt x="64897" y="513714"/>
                </a:lnTo>
                <a:lnTo>
                  <a:pt x="64897" y="54101"/>
                </a:lnTo>
                <a:lnTo>
                  <a:pt x="55372" y="37773"/>
                </a:lnTo>
                <a:close/>
              </a:path>
              <a:path w="2456179" h="532764">
                <a:moveTo>
                  <a:pt x="64897" y="513714"/>
                </a:moveTo>
                <a:lnTo>
                  <a:pt x="55372" y="513714"/>
                </a:lnTo>
                <a:lnTo>
                  <a:pt x="64897" y="523239"/>
                </a:lnTo>
                <a:lnTo>
                  <a:pt x="64897" y="513714"/>
                </a:lnTo>
                <a:close/>
              </a:path>
              <a:path w="2456179" h="532764">
                <a:moveTo>
                  <a:pt x="2455672" y="513714"/>
                </a:moveTo>
                <a:lnTo>
                  <a:pt x="64897" y="513714"/>
                </a:lnTo>
                <a:lnTo>
                  <a:pt x="64897" y="523239"/>
                </a:lnTo>
                <a:lnTo>
                  <a:pt x="2455672" y="523239"/>
                </a:lnTo>
                <a:lnTo>
                  <a:pt x="2455672" y="513714"/>
                </a:lnTo>
                <a:close/>
              </a:path>
              <a:path w="2456179" h="532764">
                <a:moveTo>
                  <a:pt x="55372" y="0"/>
                </a:moveTo>
                <a:lnTo>
                  <a:pt x="0" y="94868"/>
                </a:lnTo>
                <a:lnTo>
                  <a:pt x="1524" y="100710"/>
                </a:lnTo>
                <a:lnTo>
                  <a:pt x="6096" y="103250"/>
                </a:lnTo>
                <a:lnTo>
                  <a:pt x="10668" y="105917"/>
                </a:lnTo>
                <a:lnTo>
                  <a:pt x="16510" y="104393"/>
                </a:lnTo>
                <a:lnTo>
                  <a:pt x="45847" y="54101"/>
                </a:lnTo>
                <a:lnTo>
                  <a:pt x="45847" y="18922"/>
                </a:lnTo>
                <a:lnTo>
                  <a:pt x="66416" y="18922"/>
                </a:lnTo>
                <a:lnTo>
                  <a:pt x="55372" y="0"/>
                </a:lnTo>
                <a:close/>
              </a:path>
              <a:path w="2456179" h="532764">
                <a:moveTo>
                  <a:pt x="66416" y="18922"/>
                </a:moveTo>
                <a:lnTo>
                  <a:pt x="64897" y="18922"/>
                </a:lnTo>
                <a:lnTo>
                  <a:pt x="64897" y="54101"/>
                </a:lnTo>
                <a:lnTo>
                  <a:pt x="94233" y="104393"/>
                </a:lnTo>
                <a:lnTo>
                  <a:pt x="100075" y="105917"/>
                </a:lnTo>
                <a:lnTo>
                  <a:pt x="104648" y="103250"/>
                </a:lnTo>
                <a:lnTo>
                  <a:pt x="109220" y="100710"/>
                </a:lnTo>
                <a:lnTo>
                  <a:pt x="110744" y="94868"/>
                </a:lnTo>
                <a:lnTo>
                  <a:pt x="66416" y="18922"/>
                </a:lnTo>
                <a:close/>
              </a:path>
              <a:path w="2456179" h="532764">
                <a:moveTo>
                  <a:pt x="64897" y="18922"/>
                </a:moveTo>
                <a:lnTo>
                  <a:pt x="45847" y="18922"/>
                </a:lnTo>
                <a:lnTo>
                  <a:pt x="45847" y="54101"/>
                </a:lnTo>
                <a:lnTo>
                  <a:pt x="55372" y="37773"/>
                </a:lnTo>
                <a:lnTo>
                  <a:pt x="47117" y="23621"/>
                </a:lnTo>
                <a:lnTo>
                  <a:pt x="64897" y="23621"/>
                </a:lnTo>
                <a:lnTo>
                  <a:pt x="64897" y="18922"/>
                </a:lnTo>
                <a:close/>
              </a:path>
              <a:path w="2456179" h="532764">
                <a:moveTo>
                  <a:pt x="64897" y="23621"/>
                </a:moveTo>
                <a:lnTo>
                  <a:pt x="63626" y="23621"/>
                </a:lnTo>
                <a:lnTo>
                  <a:pt x="55372" y="37773"/>
                </a:lnTo>
                <a:lnTo>
                  <a:pt x="64897" y="54101"/>
                </a:lnTo>
                <a:lnTo>
                  <a:pt x="64897" y="23621"/>
                </a:lnTo>
                <a:close/>
              </a:path>
              <a:path w="2456179" h="532764">
                <a:moveTo>
                  <a:pt x="63626" y="23621"/>
                </a:moveTo>
                <a:lnTo>
                  <a:pt x="47117" y="23621"/>
                </a:lnTo>
                <a:lnTo>
                  <a:pt x="55372" y="37773"/>
                </a:lnTo>
                <a:lnTo>
                  <a:pt x="63626" y="236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42228" y="4407915"/>
            <a:ext cx="3408679" cy="532765"/>
          </a:xfrm>
          <a:custGeom>
            <a:avLst/>
            <a:gdLst/>
            <a:ahLst/>
            <a:cxnLst/>
            <a:rect l="l" t="t" r="r" b="b"/>
            <a:pathLst>
              <a:path w="3408679" h="532764">
                <a:moveTo>
                  <a:pt x="55372" y="37773"/>
                </a:moveTo>
                <a:lnTo>
                  <a:pt x="45847" y="54101"/>
                </a:lnTo>
                <a:lnTo>
                  <a:pt x="45847" y="528446"/>
                </a:lnTo>
                <a:lnTo>
                  <a:pt x="50164" y="532764"/>
                </a:lnTo>
                <a:lnTo>
                  <a:pt x="3408172" y="532764"/>
                </a:lnTo>
                <a:lnTo>
                  <a:pt x="3408172" y="523239"/>
                </a:lnTo>
                <a:lnTo>
                  <a:pt x="64897" y="523239"/>
                </a:lnTo>
                <a:lnTo>
                  <a:pt x="55372" y="513714"/>
                </a:lnTo>
                <a:lnTo>
                  <a:pt x="64897" y="513714"/>
                </a:lnTo>
                <a:lnTo>
                  <a:pt x="64897" y="54101"/>
                </a:lnTo>
                <a:lnTo>
                  <a:pt x="55372" y="37773"/>
                </a:lnTo>
                <a:close/>
              </a:path>
              <a:path w="3408679" h="532764">
                <a:moveTo>
                  <a:pt x="64897" y="513714"/>
                </a:moveTo>
                <a:lnTo>
                  <a:pt x="55372" y="513714"/>
                </a:lnTo>
                <a:lnTo>
                  <a:pt x="64897" y="523239"/>
                </a:lnTo>
                <a:lnTo>
                  <a:pt x="64897" y="513714"/>
                </a:lnTo>
                <a:close/>
              </a:path>
              <a:path w="3408679" h="532764">
                <a:moveTo>
                  <a:pt x="3408172" y="513714"/>
                </a:moveTo>
                <a:lnTo>
                  <a:pt x="64897" y="513714"/>
                </a:lnTo>
                <a:lnTo>
                  <a:pt x="64897" y="523239"/>
                </a:lnTo>
                <a:lnTo>
                  <a:pt x="3408172" y="523239"/>
                </a:lnTo>
                <a:lnTo>
                  <a:pt x="3408172" y="513714"/>
                </a:lnTo>
                <a:close/>
              </a:path>
              <a:path w="3408679" h="532764">
                <a:moveTo>
                  <a:pt x="55372" y="0"/>
                </a:moveTo>
                <a:lnTo>
                  <a:pt x="0" y="94868"/>
                </a:lnTo>
                <a:lnTo>
                  <a:pt x="1524" y="100710"/>
                </a:lnTo>
                <a:lnTo>
                  <a:pt x="6096" y="103250"/>
                </a:lnTo>
                <a:lnTo>
                  <a:pt x="10668" y="105917"/>
                </a:lnTo>
                <a:lnTo>
                  <a:pt x="16510" y="104393"/>
                </a:lnTo>
                <a:lnTo>
                  <a:pt x="45847" y="54101"/>
                </a:lnTo>
                <a:lnTo>
                  <a:pt x="45847" y="18922"/>
                </a:lnTo>
                <a:lnTo>
                  <a:pt x="66416" y="18922"/>
                </a:lnTo>
                <a:lnTo>
                  <a:pt x="55372" y="0"/>
                </a:lnTo>
                <a:close/>
              </a:path>
              <a:path w="3408679" h="532764">
                <a:moveTo>
                  <a:pt x="66416" y="18922"/>
                </a:moveTo>
                <a:lnTo>
                  <a:pt x="64897" y="18922"/>
                </a:lnTo>
                <a:lnTo>
                  <a:pt x="64897" y="54101"/>
                </a:lnTo>
                <a:lnTo>
                  <a:pt x="94234" y="104393"/>
                </a:lnTo>
                <a:lnTo>
                  <a:pt x="100075" y="105917"/>
                </a:lnTo>
                <a:lnTo>
                  <a:pt x="104648" y="103250"/>
                </a:lnTo>
                <a:lnTo>
                  <a:pt x="109220" y="100710"/>
                </a:lnTo>
                <a:lnTo>
                  <a:pt x="110744" y="94868"/>
                </a:lnTo>
                <a:lnTo>
                  <a:pt x="66416" y="18922"/>
                </a:lnTo>
                <a:close/>
              </a:path>
              <a:path w="3408679" h="532764">
                <a:moveTo>
                  <a:pt x="64897" y="18922"/>
                </a:moveTo>
                <a:lnTo>
                  <a:pt x="45847" y="18922"/>
                </a:lnTo>
                <a:lnTo>
                  <a:pt x="45847" y="54101"/>
                </a:lnTo>
                <a:lnTo>
                  <a:pt x="55372" y="37773"/>
                </a:lnTo>
                <a:lnTo>
                  <a:pt x="47117" y="23621"/>
                </a:lnTo>
                <a:lnTo>
                  <a:pt x="64897" y="23621"/>
                </a:lnTo>
                <a:lnTo>
                  <a:pt x="64897" y="18922"/>
                </a:lnTo>
                <a:close/>
              </a:path>
              <a:path w="3408679" h="532764">
                <a:moveTo>
                  <a:pt x="64897" y="23621"/>
                </a:moveTo>
                <a:lnTo>
                  <a:pt x="63626" y="23621"/>
                </a:lnTo>
                <a:lnTo>
                  <a:pt x="55372" y="37773"/>
                </a:lnTo>
                <a:lnTo>
                  <a:pt x="64897" y="54101"/>
                </a:lnTo>
                <a:lnTo>
                  <a:pt x="64897" y="23621"/>
                </a:lnTo>
                <a:close/>
              </a:path>
              <a:path w="3408679" h="532764">
                <a:moveTo>
                  <a:pt x="63626" y="23621"/>
                </a:moveTo>
                <a:lnTo>
                  <a:pt x="47117" y="23621"/>
                </a:lnTo>
                <a:lnTo>
                  <a:pt x="55372" y="37773"/>
                </a:lnTo>
                <a:lnTo>
                  <a:pt x="63626" y="236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2400" y="4469510"/>
            <a:ext cx="1587500" cy="1631314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805" marR="123189">
              <a:lnSpc>
                <a:spcPct val="100000"/>
              </a:lnSpc>
              <a:spcBef>
                <a:spcPts val="240"/>
              </a:spcBef>
            </a:pPr>
            <a:r>
              <a:rPr sz="2000" spc="5" dirty="0">
                <a:latin typeface="Arial"/>
                <a:cs typeface="Arial"/>
              </a:rPr>
              <a:t>two  </a:t>
            </a:r>
            <a:r>
              <a:rPr sz="2000" spc="-30" dirty="0">
                <a:latin typeface="Arial"/>
                <a:cs typeface="Arial"/>
              </a:rPr>
              <a:t>attributes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for  </a:t>
            </a:r>
            <a:r>
              <a:rPr sz="2000" spc="-90" dirty="0">
                <a:latin typeface="Arial"/>
                <a:cs typeface="Arial"/>
              </a:rPr>
              <a:t>every  </a:t>
            </a:r>
            <a:r>
              <a:rPr sz="2000" spc="-75" dirty="0">
                <a:latin typeface="Arial"/>
                <a:cs typeface="Arial"/>
              </a:rPr>
              <a:t>customer  </a:t>
            </a:r>
            <a:r>
              <a:rPr sz="2000" spc="-45" dirty="0">
                <a:latin typeface="Arial"/>
                <a:cs typeface="Arial"/>
              </a:rPr>
              <a:t>object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39900" y="5275579"/>
            <a:ext cx="355600" cy="249554"/>
          </a:xfrm>
          <a:custGeom>
            <a:avLst/>
            <a:gdLst/>
            <a:ahLst/>
            <a:cxnLst/>
            <a:rect l="l" t="t" r="r" b="b"/>
            <a:pathLst>
              <a:path w="355600" h="249554">
                <a:moveTo>
                  <a:pt x="317826" y="194183"/>
                </a:moveTo>
                <a:lnTo>
                  <a:pt x="251206" y="233045"/>
                </a:lnTo>
                <a:lnTo>
                  <a:pt x="249681" y="238887"/>
                </a:lnTo>
                <a:lnTo>
                  <a:pt x="255016" y="248031"/>
                </a:lnTo>
                <a:lnTo>
                  <a:pt x="260857" y="249555"/>
                </a:lnTo>
                <a:lnTo>
                  <a:pt x="265302" y="246888"/>
                </a:lnTo>
                <a:lnTo>
                  <a:pt x="339281" y="203708"/>
                </a:lnTo>
                <a:lnTo>
                  <a:pt x="336676" y="203708"/>
                </a:lnTo>
                <a:lnTo>
                  <a:pt x="336676" y="202438"/>
                </a:lnTo>
                <a:lnTo>
                  <a:pt x="331977" y="202438"/>
                </a:lnTo>
                <a:lnTo>
                  <a:pt x="317826" y="194183"/>
                </a:lnTo>
                <a:close/>
              </a:path>
              <a:path w="355600" h="249554">
                <a:moveTo>
                  <a:pt x="168275" y="9525"/>
                </a:moveTo>
                <a:lnTo>
                  <a:pt x="168275" y="199390"/>
                </a:lnTo>
                <a:lnTo>
                  <a:pt x="172593" y="203708"/>
                </a:lnTo>
                <a:lnTo>
                  <a:pt x="301498" y="203708"/>
                </a:lnTo>
                <a:lnTo>
                  <a:pt x="317826" y="194183"/>
                </a:lnTo>
                <a:lnTo>
                  <a:pt x="187325" y="194183"/>
                </a:lnTo>
                <a:lnTo>
                  <a:pt x="177800" y="184658"/>
                </a:lnTo>
                <a:lnTo>
                  <a:pt x="187325" y="184658"/>
                </a:lnTo>
                <a:lnTo>
                  <a:pt x="187325" y="19050"/>
                </a:lnTo>
                <a:lnTo>
                  <a:pt x="177800" y="19050"/>
                </a:lnTo>
                <a:lnTo>
                  <a:pt x="168275" y="9525"/>
                </a:lnTo>
                <a:close/>
              </a:path>
              <a:path w="355600" h="249554">
                <a:moveTo>
                  <a:pt x="339281" y="184658"/>
                </a:moveTo>
                <a:lnTo>
                  <a:pt x="336676" y="184658"/>
                </a:lnTo>
                <a:lnTo>
                  <a:pt x="336676" y="203708"/>
                </a:lnTo>
                <a:lnTo>
                  <a:pt x="339281" y="203708"/>
                </a:lnTo>
                <a:lnTo>
                  <a:pt x="355600" y="194183"/>
                </a:lnTo>
                <a:lnTo>
                  <a:pt x="339281" y="184658"/>
                </a:lnTo>
                <a:close/>
              </a:path>
              <a:path w="355600" h="249554">
                <a:moveTo>
                  <a:pt x="331977" y="185928"/>
                </a:moveTo>
                <a:lnTo>
                  <a:pt x="317826" y="194183"/>
                </a:lnTo>
                <a:lnTo>
                  <a:pt x="331977" y="202438"/>
                </a:lnTo>
                <a:lnTo>
                  <a:pt x="331977" y="185928"/>
                </a:lnTo>
                <a:close/>
              </a:path>
              <a:path w="355600" h="249554">
                <a:moveTo>
                  <a:pt x="336676" y="185928"/>
                </a:moveTo>
                <a:lnTo>
                  <a:pt x="331977" y="185928"/>
                </a:lnTo>
                <a:lnTo>
                  <a:pt x="331977" y="202438"/>
                </a:lnTo>
                <a:lnTo>
                  <a:pt x="336676" y="202438"/>
                </a:lnTo>
                <a:lnTo>
                  <a:pt x="336676" y="185928"/>
                </a:lnTo>
                <a:close/>
              </a:path>
              <a:path w="355600" h="249554">
                <a:moveTo>
                  <a:pt x="187325" y="184658"/>
                </a:moveTo>
                <a:lnTo>
                  <a:pt x="177800" y="184658"/>
                </a:lnTo>
                <a:lnTo>
                  <a:pt x="187325" y="194183"/>
                </a:lnTo>
                <a:lnTo>
                  <a:pt x="187325" y="184658"/>
                </a:lnTo>
                <a:close/>
              </a:path>
              <a:path w="355600" h="249554">
                <a:moveTo>
                  <a:pt x="301497" y="184658"/>
                </a:moveTo>
                <a:lnTo>
                  <a:pt x="187325" y="184658"/>
                </a:lnTo>
                <a:lnTo>
                  <a:pt x="187325" y="194183"/>
                </a:lnTo>
                <a:lnTo>
                  <a:pt x="317826" y="194183"/>
                </a:lnTo>
                <a:lnTo>
                  <a:pt x="301497" y="184658"/>
                </a:lnTo>
                <a:close/>
              </a:path>
              <a:path w="355600" h="249554">
                <a:moveTo>
                  <a:pt x="260857" y="138811"/>
                </a:moveTo>
                <a:lnTo>
                  <a:pt x="255016" y="140335"/>
                </a:lnTo>
                <a:lnTo>
                  <a:pt x="249681" y="149479"/>
                </a:lnTo>
                <a:lnTo>
                  <a:pt x="251206" y="155321"/>
                </a:lnTo>
                <a:lnTo>
                  <a:pt x="317826" y="194183"/>
                </a:lnTo>
                <a:lnTo>
                  <a:pt x="331977" y="185928"/>
                </a:lnTo>
                <a:lnTo>
                  <a:pt x="336676" y="185928"/>
                </a:lnTo>
                <a:lnTo>
                  <a:pt x="336676" y="184658"/>
                </a:lnTo>
                <a:lnTo>
                  <a:pt x="339281" y="184658"/>
                </a:lnTo>
                <a:lnTo>
                  <a:pt x="265302" y="141478"/>
                </a:lnTo>
                <a:lnTo>
                  <a:pt x="260857" y="138811"/>
                </a:lnTo>
                <a:close/>
              </a:path>
              <a:path w="355600" h="249554">
                <a:moveTo>
                  <a:pt x="183006" y="0"/>
                </a:moveTo>
                <a:lnTo>
                  <a:pt x="0" y="0"/>
                </a:lnTo>
                <a:lnTo>
                  <a:pt x="0" y="19050"/>
                </a:lnTo>
                <a:lnTo>
                  <a:pt x="168275" y="19050"/>
                </a:lnTo>
                <a:lnTo>
                  <a:pt x="168275" y="9525"/>
                </a:lnTo>
                <a:lnTo>
                  <a:pt x="187325" y="9525"/>
                </a:lnTo>
                <a:lnTo>
                  <a:pt x="187325" y="4318"/>
                </a:lnTo>
                <a:lnTo>
                  <a:pt x="183006" y="0"/>
                </a:lnTo>
                <a:close/>
              </a:path>
              <a:path w="355600" h="249554">
                <a:moveTo>
                  <a:pt x="187325" y="9525"/>
                </a:moveTo>
                <a:lnTo>
                  <a:pt x="168275" y="9525"/>
                </a:lnTo>
                <a:lnTo>
                  <a:pt x="177800" y="19050"/>
                </a:lnTo>
                <a:lnTo>
                  <a:pt x="187325" y="19050"/>
                </a:lnTo>
                <a:lnTo>
                  <a:pt x="187325" y="95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39900" y="4798821"/>
            <a:ext cx="355600" cy="495934"/>
          </a:xfrm>
          <a:custGeom>
            <a:avLst/>
            <a:gdLst/>
            <a:ahLst/>
            <a:cxnLst/>
            <a:rect l="l" t="t" r="r" b="b"/>
            <a:pathLst>
              <a:path w="355600" h="495935">
                <a:moveTo>
                  <a:pt x="168275" y="476757"/>
                </a:moveTo>
                <a:lnTo>
                  <a:pt x="0" y="476757"/>
                </a:lnTo>
                <a:lnTo>
                  <a:pt x="0" y="495807"/>
                </a:lnTo>
                <a:lnTo>
                  <a:pt x="183006" y="495807"/>
                </a:lnTo>
                <a:lnTo>
                  <a:pt x="187325" y="491489"/>
                </a:lnTo>
                <a:lnTo>
                  <a:pt x="187325" y="486282"/>
                </a:lnTo>
                <a:lnTo>
                  <a:pt x="168275" y="486282"/>
                </a:lnTo>
                <a:lnTo>
                  <a:pt x="168275" y="476757"/>
                </a:lnTo>
                <a:close/>
              </a:path>
              <a:path w="355600" h="495935">
                <a:moveTo>
                  <a:pt x="301497" y="45846"/>
                </a:moveTo>
                <a:lnTo>
                  <a:pt x="172593" y="45846"/>
                </a:lnTo>
                <a:lnTo>
                  <a:pt x="168275" y="50164"/>
                </a:lnTo>
                <a:lnTo>
                  <a:pt x="168275" y="486282"/>
                </a:lnTo>
                <a:lnTo>
                  <a:pt x="177800" y="476757"/>
                </a:lnTo>
                <a:lnTo>
                  <a:pt x="187325" y="476757"/>
                </a:lnTo>
                <a:lnTo>
                  <a:pt x="187325" y="64896"/>
                </a:lnTo>
                <a:lnTo>
                  <a:pt x="177800" y="64896"/>
                </a:lnTo>
                <a:lnTo>
                  <a:pt x="187325" y="55371"/>
                </a:lnTo>
                <a:lnTo>
                  <a:pt x="317826" y="55371"/>
                </a:lnTo>
                <a:lnTo>
                  <a:pt x="301497" y="45846"/>
                </a:lnTo>
                <a:close/>
              </a:path>
              <a:path w="355600" h="495935">
                <a:moveTo>
                  <a:pt x="187325" y="476757"/>
                </a:moveTo>
                <a:lnTo>
                  <a:pt x="177800" y="476757"/>
                </a:lnTo>
                <a:lnTo>
                  <a:pt x="168275" y="486282"/>
                </a:lnTo>
                <a:lnTo>
                  <a:pt x="187325" y="486282"/>
                </a:lnTo>
                <a:lnTo>
                  <a:pt x="187325" y="476757"/>
                </a:lnTo>
                <a:close/>
              </a:path>
              <a:path w="355600" h="495935">
                <a:moveTo>
                  <a:pt x="317826" y="55371"/>
                </a:moveTo>
                <a:lnTo>
                  <a:pt x="251206" y="94233"/>
                </a:lnTo>
                <a:lnTo>
                  <a:pt x="249681" y="100075"/>
                </a:lnTo>
                <a:lnTo>
                  <a:pt x="255016" y="109219"/>
                </a:lnTo>
                <a:lnTo>
                  <a:pt x="260857" y="110743"/>
                </a:lnTo>
                <a:lnTo>
                  <a:pt x="265302" y="108076"/>
                </a:lnTo>
                <a:lnTo>
                  <a:pt x="339281" y="64896"/>
                </a:lnTo>
                <a:lnTo>
                  <a:pt x="336676" y="64896"/>
                </a:lnTo>
                <a:lnTo>
                  <a:pt x="336676" y="63626"/>
                </a:lnTo>
                <a:lnTo>
                  <a:pt x="331977" y="63626"/>
                </a:lnTo>
                <a:lnTo>
                  <a:pt x="317826" y="55371"/>
                </a:lnTo>
                <a:close/>
              </a:path>
              <a:path w="355600" h="495935">
                <a:moveTo>
                  <a:pt x="187325" y="55371"/>
                </a:moveTo>
                <a:lnTo>
                  <a:pt x="177800" y="64896"/>
                </a:lnTo>
                <a:lnTo>
                  <a:pt x="187325" y="64896"/>
                </a:lnTo>
                <a:lnTo>
                  <a:pt x="187325" y="55371"/>
                </a:lnTo>
                <a:close/>
              </a:path>
              <a:path w="355600" h="495935">
                <a:moveTo>
                  <a:pt x="317826" y="55371"/>
                </a:moveTo>
                <a:lnTo>
                  <a:pt x="187325" y="55371"/>
                </a:lnTo>
                <a:lnTo>
                  <a:pt x="187325" y="64896"/>
                </a:lnTo>
                <a:lnTo>
                  <a:pt x="301497" y="64896"/>
                </a:lnTo>
                <a:lnTo>
                  <a:pt x="317826" y="55371"/>
                </a:lnTo>
                <a:close/>
              </a:path>
              <a:path w="355600" h="495935">
                <a:moveTo>
                  <a:pt x="339281" y="45846"/>
                </a:moveTo>
                <a:lnTo>
                  <a:pt x="336676" y="45846"/>
                </a:lnTo>
                <a:lnTo>
                  <a:pt x="336676" y="64896"/>
                </a:lnTo>
                <a:lnTo>
                  <a:pt x="339281" y="64896"/>
                </a:lnTo>
                <a:lnTo>
                  <a:pt x="355600" y="55371"/>
                </a:lnTo>
                <a:lnTo>
                  <a:pt x="339281" y="45846"/>
                </a:lnTo>
                <a:close/>
              </a:path>
              <a:path w="355600" h="495935">
                <a:moveTo>
                  <a:pt x="331977" y="47116"/>
                </a:moveTo>
                <a:lnTo>
                  <a:pt x="317826" y="55371"/>
                </a:lnTo>
                <a:lnTo>
                  <a:pt x="331977" y="63626"/>
                </a:lnTo>
                <a:lnTo>
                  <a:pt x="331977" y="47116"/>
                </a:lnTo>
                <a:close/>
              </a:path>
              <a:path w="355600" h="495935">
                <a:moveTo>
                  <a:pt x="336676" y="47116"/>
                </a:moveTo>
                <a:lnTo>
                  <a:pt x="331977" y="47116"/>
                </a:lnTo>
                <a:lnTo>
                  <a:pt x="331977" y="63626"/>
                </a:lnTo>
                <a:lnTo>
                  <a:pt x="336676" y="63626"/>
                </a:lnTo>
                <a:lnTo>
                  <a:pt x="336676" y="47116"/>
                </a:lnTo>
                <a:close/>
              </a:path>
              <a:path w="355600" h="495935">
                <a:moveTo>
                  <a:pt x="260857" y="0"/>
                </a:moveTo>
                <a:lnTo>
                  <a:pt x="255016" y="1650"/>
                </a:lnTo>
                <a:lnTo>
                  <a:pt x="252349" y="6095"/>
                </a:lnTo>
                <a:lnTo>
                  <a:pt x="249681" y="10667"/>
                </a:lnTo>
                <a:lnTo>
                  <a:pt x="251206" y="16509"/>
                </a:lnTo>
                <a:lnTo>
                  <a:pt x="317826" y="55371"/>
                </a:lnTo>
                <a:lnTo>
                  <a:pt x="331977" y="47116"/>
                </a:lnTo>
                <a:lnTo>
                  <a:pt x="336676" y="47116"/>
                </a:lnTo>
                <a:lnTo>
                  <a:pt x="336676" y="45846"/>
                </a:lnTo>
                <a:lnTo>
                  <a:pt x="339281" y="45846"/>
                </a:lnTo>
                <a:lnTo>
                  <a:pt x="265302" y="2666"/>
                </a:lnTo>
                <a:lnTo>
                  <a:pt x="2608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3453"/>
            <a:ext cx="5728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2310" algn="l"/>
              </a:tabLst>
            </a:pPr>
            <a:r>
              <a:rPr sz="4800" u="heavy" dirty="0">
                <a:solidFill>
                  <a:srgbClr val="006FC0"/>
                </a:solidFill>
                <a:uFill>
                  <a:solidFill>
                    <a:srgbClr val="006EBF"/>
                  </a:solidFill>
                </a:uFill>
                <a:latin typeface="Courier New"/>
                <a:cs typeface="Courier New"/>
              </a:rPr>
              <a:t> </a:t>
            </a:r>
            <a:r>
              <a:rPr sz="4800" u="heavy" spc="-100" dirty="0">
                <a:solidFill>
                  <a:srgbClr val="006FC0"/>
                </a:solidFill>
                <a:uFill>
                  <a:solidFill>
                    <a:srgbClr val="006EBF"/>
                  </a:solidFill>
                </a:uFill>
                <a:latin typeface="Courier New"/>
                <a:cs typeface="Courier New"/>
              </a:rPr>
              <a:t> </a:t>
            </a:r>
            <a:r>
              <a:rPr sz="4800" spc="-50" dirty="0">
                <a:solidFill>
                  <a:srgbClr val="006FC0"/>
                </a:solidFill>
                <a:latin typeface="Courier New"/>
                <a:cs typeface="Courier New"/>
              </a:rPr>
              <a:t>init</a:t>
            </a:r>
            <a:r>
              <a:rPr sz="4800" u="heavy" spc="-50" dirty="0">
                <a:solidFill>
                  <a:srgbClr val="006FC0"/>
                </a:solidFill>
                <a:uFill>
                  <a:solidFill>
                    <a:srgbClr val="006EBF"/>
                  </a:solidFill>
                </a:uFill>
                <a:latin typeface="Courier New"/>
                <a:cs typeface="Courier New"/>
              </a:rPr>
              <a:t> 	</a:t>
            </a:r>
            <a:r>
              <a:rPr sz="4800" spc="-229" dirty="0"/>
              <a:t>and</a:t>
            </a:r>
            <a:r>
              <a:rPr sz="4800" spc="-530" dirty="0"/>
              <a:t> </a:t>
            </a:r>
            <a:r>
              <a:rPr sz="4800" spc="-50" dirty="0">
                <a:solidFill>
                  <a:srgbClr val="006FC0"/>
                </a:solidFill>
                <a:latin typeface="Courier New"/>
                <a:cs typeface="Courier New"/>
              </a:rPr>
              <a:t>self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13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1039617"/>
            <a:ext cx="11486515" cy="337121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115"/>
              </a:spcBef>
              <a:buFont typeface="Arial"/>
              <a:buChar char="•"/>
              <a:tabLst>
                <a:tab pos="347345" algn="l"/>
                <a:tab pos="347980" algn="l"/>
                <a:tab pos="835660" algn="l"/>
                <a:tab pos="2534920" algn="l"/>
              </a:tabLst>
            </a:pPr>
            <a:r>
              <a:rPr sz="3200" u="heavy" dirty="0">
                <a:uFill>
                  <a:solidFill>
                    <a:srgbClr val="006EB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200" spc="-5" dirty="0">
                <a:latin typeface="Courier New"/>
                <a:cs typeface="Courier New"/>
              </a:rPr>
              <a:t>init</a:t>
            </a:r>
            <a:r>
              <a:rPr sz="3200" u="heavy" spc="-5" dirty="0">
                <a:uFill>
                  <a:solidFill>
                    <a:srgbClr val="006EBF"/>
                  </a:solidFill>
                </a:uFill>
                <a:latin typeface="Courier New"/>
                <a:cs typeface="Courier New"/>
              </a:rPr>
              <a:t> 	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80" dirty="0">
                <a:latin typeface="Arial"/>
                <a:cs typeface="Arial"/>
              </a:rPr>
              <a:t>constructor</a:t>
            </a:r>
            <a:r>
              <a:rPr sz="3200" spc="-315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method</a:t>
            </a:r>
            <a:endParaRPr sz="3200" dirty="0">
              <a:latin typeface="Arial"/>
              <a:cs typeface="Arial"/>
            </a:endParaRPr>
          </a:p>
          <a:p>
            <a:pPr marL="347980" marR="5080" indent="-335280">
              <a:lnSpc>
                <a:spcPct val="90300"/>
              </a:lnSpc>
              <a:spcBef>
                <a:spcPts val="1395"/>
              </a:spcBef>
              <a:buChar char="•"/>
              <a:tabLst>
                <a:tab pos="347345" algn="l"/>
                <a:tab pos="347980" algn="l"/>
                <a:tab pos="1480185" algn="l"/>
                <a:tab pos="1969135" algn="l"/>
                <a:tab pos="3180080" algn="l"/>
                <a:tab pos="9773285" algn="l"/>
                <a:tab pos="11473180" algn="l"/>
              </a:tabLst>
            </a:pPr>
            <a:r>
              <a:rPr sz="3200" spc="-35" dirty="0">
                <a:latin typeface="Arial"/>
                <a:cs typeface="Arial"/>
              </a:rPr>
              <a:t>the</a:t>
            </a:r>
            <a:r>
              <a:rPr sz="3200" u="heavy" spc="-35" dirty="0">
                <a:uFill>
                  <a:solidFill>
                    <a:srgbClr val="006EBF"/>
                  </a:solidFill>
                </a:uFill>
                <a:latin typeface="Arial"/>
                <a:cs typeface="Arial"/>
              </a:rPr>
              <a:t> 	</a:t>
            </a:r>
            <a:r>
              <a:rPr sz="3200" spc="-5" dirty="0">
                <a:latin typeface="Courier New"/>
                <a:cs typeface="Courier New"/>
              </a:rPr>
              <a:t>init</a:t>
            </a:r>
            <a:r>
              <a:rPr sz="3200" u="heavy" spc="-5" dirty="0">
                <a:uFill>
                  <a:solidFill>
                    <a:srgbClr val="006EBF"/>
                  </a:solidFill>
                </a:uFill>
                <a:latin typeface="Courier New"/>
                <a:cs typeface="Courier New"/>
              </a:rPr>
              <a:t> 	</a:t>
            </a:r>
            <a:r>
              <a:rPr sz="3200" spc="-70" dirty="0">
                <a:latin typeface="Arial"/>
                <a:cs typeface="Arial"/>
              </a:rPr>
              <a:t>method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45" dirty="0">
                <a:latin typeface="Arial"/>
                <a:cs typeface="Arial"/>
              </a:rPr>
              <a:t>take </a:t>
            </a:r>
            <a:r>
              <a:rPr sz="3200" spc="-185" dirty="0">
                <a:latin typeface="Arial"/>
                <a:cs typeface="Arial"/>
              </a:rPr>
              <a:t>any </a:t>
            </a:r>
            <a:r>
              <a:rPr sz="3200" spc="-95" dirty="0">
                <a:latin typeface="Arial"/>
                <a:cs typeface="Arial"/>
              </a:rPr>
              <a:t>number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30" dirty="0">
                <a:latin typeface="Arial"/>
                <a:cs typeface="Arial"/>
              </a:rPr>
              <a:t>arguments,  </a:t>
            </a:r>
            <a:r>
              <a:rPr sz="3200" spc="-114" dirty="0">
                <a:latin typeface="Arial"/>
                <a:cs typeface="Arial"/>
              </a:rPr>
              <a:t>however	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25" dirty="0">
                <a:latin typeface="Arial"/>
                <a:cs typeface="Arial"/>
              </a:rPr>
              <a:t>first </a:t>
            </a:r>
            <a:r>
              <a:rPr sz="3200" spc="-110" dirty="0">
                <a:latin typeface="Arial"/>
                <a:cs typeface="Arial"/>
              </a:rPr>
              <a:t>argument </a:t>
            </a:r>
            <a:r>
              <a:rPr sz="3200" spc="-5" dirty="0">
                <a:latin typeface="Courier New"/>
                <a:cs typeface="Courier New"/>
              </a:rPr>
              <a:t>self</a:t>
            </a:r>
            <a:r>
              <a:rPr sz="3200" spc="-1535" dirty="0">
                <a:latin typeface="Courier New"/>
                <a:cs typeface="Courier New"/>
              </a:rPr>
              <a:t>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30" dirty="0">
                <a:latin typeface="Arial"/>
                <a:cs typeface="Arial"/>
              </a:rPr>
              <a:t>definition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u="heavy" spc="-5" dirty="0">
                <a:uFill>
                  <a:solidFill>
                    <a:srgbClr val="006EBF"/>
                  </a:solidFill>
                </a:uFill>
                <a:latin typeface="Arial"/>
                <a:cs typeface="Arial"/>
              </a:rPr>
              <a:t> 	</a:t>
            </a:r>
            <a:r>
              <a:rPr sz="3200" spc="-5" dirty="0">
                <a:latin typeface="Courier New"/>
                <a:cs typeface="Courier New"/>
              </a:rPr>
              <a:t>init </a:t>
            </a:r>
            <a:r>
              <a:rPr sz="3200" u="heavy" spc="-5" dirty="0">
                <a:uFill>
                  <a:solidFill>
                    <a:srgbClr val="006EBF"/>
                  </a:solidFill>
                </a:uFill>
                <a:latin typeface="Courier New"/>
                <a:cs typeface="Courier New"/>
              </a:rPr>
              <a:t>	</a:t>
            </a:r>
            <a:r>
              <a:rPr sz="3200" dirty="0">
                <a:latin typeface="Courier New"/>
                <a:cs typeface="Courier New"/>
              </a:rPr>
              <a:t> </a:t>
            </a:r>
            <a:r>
              <a:rPr sz="3200" spc="-165" dirty="0">
                <a:latin typeface="Arial"/>
                <a:cs typeface="Arial"/>
              </a:rPr>
              <a:t>is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special</a:t>
            </a:r>
            <a:endParaRPr sz="3200" dirty="0">
              <a:latin typeface="Arial"/>
              <a:cs typeface="Arial"/>
            </a:endParaRPr>
          </a:p>
          <a:p>
            <a:pPr marL="347980" indent="-33528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347345" algn="l"/>
                <a:tab pos="347980" algn="l"/>
              </a:tabLst>
            </a:pPr>
            <a:r>
              <a:rPr sz="3200" spc="-5" dirty="0">
                <a:latin typeface="Courier New"/>
                <a:cs typeface="Courier New"/>
              </a:rPr>
              <a:t>self</a:t>
            </a:r>
            <a:r>
              <a:rPr sz="3200" spc="-1185" dirty="0">
                <a:latin typeface="Courier New"/>
                <a:cs typeface="Courier New"/>
              </a:rPr>
              <a:t> </a:t>
            </a:r>
            <a:r>
              <a:rPr sz="3200" spc="-165" dirty="0">
                <a:latin typeface="Arial"/>
                <a:cs typeface="Arial"/>
              </a:rPr>
              <a:t>is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reference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current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instance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the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235" dirty="0">
                <a:latin typeface="Arial"/>
                <a:cs typeface="Arial"/>
              </a:rPr>
              <a:t>class</a:t>
            </a:r>
            <a:endParaRPr sz="3200" dirty="0">
              <a:latin typeface="Arial"/>
              <a:cs typeface="Arial"/>
            </a:endParaRPr>
          </a:p>
          <a:p>
            <a:pPr marL="347980" indent="-335280">
              <a:lnSpc>
                <a:spcPct val="100000"/>
              </a:lnSpc>
              <a:spcBef>
                <a:spcPts val="1025"/>
              </a:spcBef>
              <a:buChar char="•"/>
              <a:tabLst>
                <a:tab pos="347345" algn="l"/>
                <a:tab pos="347980" algn="l"/>
                <a:tab pos="1235075" algn="l"/>
                <a:tab pos="2698115" algn="l"/>
              </a:tabLst>
            </a:pPr>
            <a:r>
              <a:rPr sz="3200" spc="-40" dirty="0">
                <a:latin typeface="Arial"/>
                <a:cs typeface="Arial"/>
              </a:rPr>
              <a:t>in</a:t>
            </a:r>
            <a:r>
              <a:rPr sz="3200" u="heavy" spc="-40" dirty="0">
                <a:uFill>
                  <a:solidFill>
                    <a:srgbClr val="006EBF"/>
                  </a:solidFill>
                </a:uFill>
                <a:latin typeface="Arial"/>
                <a:cs typeface="Arial"/>
              </a:rPr>
              <a:t> 	</a:t>
            </a:r>
            <a:r>
              <a:rPr sz="3200" spc="-5" dirty="0">
                <a:latin typeface="Courier New"/>
                <a:cs typeface="Courier New"/>
              </a:rPr>
              <a:t>init</a:t>
            </a:r>
            <a:r>
              <a:rPr sz="3200" u="heavy" spc="-5" dirty="0">
                <a:uFill>
                  <a:solidFill>
                    <a:srgbClr val="006EBF"/>
                  </a:solidFill>
                </a:uFill>
                <a:latin typeface="Courier New"/>
                <a:cs typeface="Courier New"/>
              </a:rPr>
              <a:t> 	</a:t>
            </a:r>
            <a:r>
              <a:rPr sz="3200" spc="-90" dirty="0">
                <a:latin typeface="Arial"/>
                <a:cs typeface="Arial"/>
              </a:rPr>
              <a:t>,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self</a:t>
            </a:r>
            <a:r>
              <a:rPr sz="3200" spc="-1180" dirty="0">
                <a:latin typeface="Courier New"/>
                <a:cs typeface="Courier New"/>
              </a:rPr>
              <a:t> </a:t>
            </a:r>
            <a:r>
              <a:rPr sz="3200" spc="-125" dirty="0">
                <a:latin typeface="Arial"/>
                <a:cs typeface="Arial"/>
              </a:rPr>
              <a:t>refers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object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currently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being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created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3453"/>
            <a:ext cx="41630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solidFill>
                  <a:srgbClr val="006FC0"/>
                </a:solidFill>
                <a:latin typeface="Courier New"/>
                <a:cs typeface="Courier New"/>
              </a:rPr>
              <a:t>self</a:t>
            </a:r>
            <a:r>
              <a:rPr sz="4800" spc="-2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4800" spc="-265" dirty="0"/>
              <a:t>argument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14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5029200" y="2641600"/>
            <a:ext cx="2311400" cy="1536700"/>
          </a:xfrm>
          <a:prstGeom prst="rect">
            <a:avLst/>
          </a:prstGeom>
          <a:solidFill>
            <a:srgbClr val="F3B56C"/>
          </a:solidFill>
          <a:ln w="15875">
            <a:solidFill>
              <a:srgbClr val="A75F09"/>
            </a:solidFill>
          </a:ln>
        </p:spPr>
        <p:txBody>
          <a:bodyPr vert="horz" wrap="square" lIns="0" tIns="318770" rIns="0" bIns="0" rtlCol="0">
            <a:spAutoFit/>
          </a:bodyPr>
          <a:lstStyle/>
          <a:p>
            <a:pPr marL="796925" marR="448309" indent="-339090">
              <a:lnSpc>
                <a:spcPct val="100000"/>
              </a:lnSpc>
              <a:spcBef>
                <a:spcPts val="2510"/>
              </a:spcBef>
            </a:pPr>
            <a:r>
              <a:rPr sz="2800" spc="-35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800" spc="-28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800" spc="-3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spc="1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omer  </a:t>
            </a:r>
            <a:r>
              <a:rPr sz="2800" spc="-27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91500" y="1168400"/>
            <a:ext cx="2578100" cy="1574800"/>
          </a:xfrm>
          <a:custGeom>
            <a:avLst/>
            <a:gdLst/>
            <a:ahLst/>
            <a:cxnLst/>
            <a:rect l="l" t="t" r="r" b="b"/>
            <a:pathLst>
              <a:path w="2578100" h="1574800">
                <a:moveTo>
                  <a:pt x="1289050" y="0"/>
                </a:moveTo>
                <a:lnTo>
                  <a:pt x="1230041" y="810"/>
                </a:lnTo>
                <a:lnTo>
                  <a:pt x="1171714" y="3218"/>
                </a:lnTo>
                <a:lnTo>
                  <a:pt x="1114125" y="7188"/>
                </a:lnTo>
                <a:lnTo>
                  <a:pt x="1057331" y="12686"/>
                </a:lnTo>
                <a:lnTo>
                  <a:pt x="1001389" y="19678"/>
                </a:lnTo>
                <a:lnTo>
                  <a:pt x="946355" y="28128"/>
                </a:lnTo>
                <a:lnTo>
                  <a:pt x="892288" y="38001"/>
                </a:lnTo>
                <a:lnTo>
                  <a:pt x="839242" y="49264"/>
                </a:lnTo>
                <a:lnTo>
                  <a:pt x="787276" y="61880"/>
                </a:lnTo>
                <a:lnTo>
                  <a:pt x="736447" y="75816"/>
                </a:lnTo>
                <a:lnTo>
                  <a:pt x="686810" y="91037"/>
                </a:lnTo>
                <a:lnTo>
                  <a:pt x="638424" y="107507"/>
                </a:lnTo>
                <a:lnTo>
                  <a:pt x="591344" y="125193"/>
                </a:lnTo>
                <a:lnTo>
                  <a:pt x="545628" y="144059"/>
                </a:lnTo>
                <a:lnTo>
                  <a:pt x="501333" y="164071"/>
                </a:lnTo>
                <a:lnTo>
                  <a:pt x="458515" y="185193"/>
                </a:lnTo>
                <a:lnTo>
                  <a:pt x="417231" y="207392"/>
                </a:lnTo>
                <a:lnTo>
                  <a:pt x="377539" y="230632"/>
                </a:lnTo>
                <a:lnTo>
                  <a:pt x="339494" y="254878"/>
                </a:lnTo>
                <a:lnTo>
                  <a:pt x="303155" y="280096"/>
                </a:lnTo>
                <a:lnTo>
                  <a:pt x="268577" y="306252"/>
                </a:lnTo>
                <a:lnTo>
                  <a:pt x="235818" y="333310"/>
                </a:lnTo>
                <a:lnTo>
                  <a:pt x="204935" y="361235"/>
                </a:lnTo>
                <a:lnTo>
                  <a:pt x="175984" y="389993"/>
                </a:lnTo>
                <a:lnTo>
                  <a:pt x="149022" y="419549"/>
                </a:lnTo>
                <a:lnTo>
                  <a:pt x="124107" y="449869"/>
                </a:lnTo>
                <a:lnTo>
                  <a:pt x="101294" y="480917"/>
                </a:lnTo>
                <a:lnTo>
                  <a:pt x="62205" y="545060"/>
                </a:lnTo>
                <a:lnTo>
                  <a:pt x="32211" y="611699"/>
                </a:lnTo>
                <a:lnTo>
                  <a:pt x="11766" y="680558"/>
                </a:lnTo>
                <a:lnTo>
                  <a:pt x="1326" y="751358"/>
                </a:lnTo>
                <a:lnTo>
                  <a:pt x="0" y="787400"/>
                </a:lnTo>
                <a:lnTo>
                  <a:pt x="1326" y="823441"/>
                </a:lnTo>
                <a:lnTo>
                  <a:pt x="11766" y="894241"/>
                </a:lnTo>
                <a:lnTo>
                  <a:pt x="32211" y="963100"/>
                </a:lnTo>
                <a:lnTo>
                  <a:pt x="62205" y="1029739"/>
                </a:lnTo>
                <a:lnTo>
                  <a:pt x="101294" y="1093882"/>
                </a:lnTo>
                <a:lnTo>
                  <a:pt x="124107" y="1124930"/>
                </a:lnTo>
                <a:lnTo>
                  <a:pt x="149022" y="1155250"/>
                </a:lnTo>
                <a:lnTo>
                  <a:pt x="175984" y="1184806"/>
                </a:lnTo>
                <a:lnTo>
                  <a:pt x="204935" y="1213564"/>
                </a:lnTo>
                <a:lnTo>
                  <a:pt x="235818" y="1241489"/>
                </a:lnTo>
                <a:lnTo>
                  <a:pt x="268577" y="1268547"/>
                </a:lnTo>
                <a:lnTo>
                  <a:pt x="303155" y="1294703"/>
                </a:lnTo>
                <a:lnTo>
                  <a:pt x="339494" y="1319921"/>
                </a:lnTo>
                <a:lnTo>
                  <a:pt x="377539" y="1344168"/>
                </a:lnTo>
                <a:lnTo>
                  <a:pt x="417231" y="1367407"/>
                </a:lnTo>
                <a:lnTo>
                  <a:pt x="458515" y="1389606"/>
                </a:lnTo>
                <a:lnTo>
                  <a:pt x="501333" y="1410728"/>
                </a:lnTo>
                <a:lnTo>
                  <a:pt x="545628" y="1430740"/>
                </a:lnTo>
                <a:lnTo>
                  <a:pt x="591344" y="1449606"/>
                </a:lnTo>
                <a:lnTo>
                  <a:pt x="638424" y="1467292"/>
                </a:lnTo>
                <a:lnTo>
                  <a:pt x="686810" y="1483762"/>
                </a:lnTo>
                <a:lnTo>
                  <a:pt x="736447" y="1498983"/>
                </a:lnTo>
                <a:lnTo>
                  <a:pt x="787276" y="1512919"/>
                </a:lnTo>
                <a:lnTo>
                  <a:pt x="839242" y="1525535"/>
                </a:lnTo>
                <a:lnTo>
                  <a:pt x="892288" y="1536798"/>
                </a:lnTo>
                <a:lnTo>
                  <a:pt x="946355" y="1546671"/>
                </a:lnTo>
                <a:lnTo>
                  <a:pt x="1001389" y="1555121"/>
                </a:lnTo>
                <a:lnTo>
                  <a:pt x="1057331" y="1562113"/>
                </a:lnTo>
                <a:lnTo>
                  <a:pt x="1114125" y="1567611"/>
                </a:lnTo>
                <a:lnTo>
                  <a:pt x="1171714" y="1571581"/>
                </a:lnTo>
                <a:lnTo>
                  <a:pt x="1230041" y="1573989"/>
                </a:lnTo>
                <a:lnTo>
                  <a:pt x="1289050" y="1574800"/>
                </a:lnTo>
                <a:lnTo>
                  <a:pt x="1348058" y="1573989"/>
                </a:lnTo>
                <a:lnTo>
                  <a:pt x="1406385" y="1571581"/>
                </a:lnTo>
                <a:lnTo>
                  <a:pt x="1463974" y="1567611"/>
                </a:lnTo>
                <a:lnTo>
                  <a:pt x="1520768" y="1562113"/>
                </a:lnTo>
                <a:lnTo>
                  <a:pt x="1576710" y="1555121"/>
                </a:lnTo>
                <a:lnTo>
                  <a:pt x="1631744" y="1546671"/>
                </a:lnTo>
                <a:lnTo>
                  <a:pt x="1685811" y="1536798"/>
                </a:lnTo>
                <a:lnTo>
                  <a:pt x="1738857" y="1525535"/>
                </a:lnTo>
                <a:lnTo>
                  <a:pt x="1790823" y="1512919"/>
                </a:lnTo>
                <a:lnTo>
                  <a:pt x="1841652" y="1498983"/>
                </a:lnTo>
                <a:lnTo>
                  <a:pt x="1891289" y="1483762"/>
                </a:lnTo>
                <a:lnTo>
                  <a:pt x="1939675" y="1467292"/>
                </a:lnTo>
                <a:lnTo>
                  <a:pt x="1986755" y="1449606"/>
                </a:lnTo>
                <a:lnTo>
                  <a:pt x="2032471" y="1430740"/>
                </a:lnTo>
                <a:lnTo>
                  <a:pt x="2076766" y="1410728"/>
                </a:lnTo>
                <a:lnTo>
                  <a:pt x="2119584" y="1389606"/>
                </a:lnTo>
                <a:lnTo>
                  <a:pt x="2160868" y="1367407"/>
                </a:lnTo>
                <a:lnTo>
                  <a:pt x="2200560" y="1344168"/>
                </a:lnTo>
                <a:lnTo>
                  <a:pt x="2238605" y="1319921"/>
                </a:lnTo>
                <a:lnTo>
                  <a:pt x="2274944" y="1294703"/>
                </a:lnTo>
                <a:lnTo>
                  <a:pt x="2309522" y="1268547"/>
                </a:lnTo>
                <a:lnTo>
                  <a:pt x="2342281" y="1241489"/>
                </a:lnTo>
                <a:lnTo>
                  <a:pt x="2373164" y="1213564"/>
                </a:lnTo>
                <a:lnTo>
                  <a:pt x="2402115" y="1184806"/>
                </a:lnTo>
                <a:lnTo>
                  <a:pt x="2429077" y="1155250"/>
                </a:lnTo>
                <a:lnTo>
                  <a:pt x="2453992" y="1124930"/>
                </a:lnTo>
                <a:lnTo>
                  <a:pt x="2476805" y="1093882"/>
                </a:lnTo>
                <a:lnTo>
                  <a:pt x="2515894" y="1029739"/>
                </a:lnTo>
                <a:lnTo>
                  <a:pt x="2545888" y="963100"/>
                </a:lnTo>
                <a:lnTo>
                  <a:pt x="2566333" y="894241"/>
                </a:lnTo>
                <a:lnTo>
                  <a:pt x="2576773" y="823441"/>
                </a:lnTo>
                <a:lnTo>
                  <a:pt x="2578100" y="787400"/>
                </a:lnTo>
                <a:lnTo>
                  <a:pt x="2576773" y="751358"/>
                </a:lnTo>
                <a:lnTo>
                  <a:pt x="2566333" y="680558"/>
                </a:lnTo>
                <a:lnTo>
                  <a:pt x="2545888" y="611699"/>
                </a:lnTo>
                <a:lnTo>
                  <a:pt x="2515894" y="545060"/>
                </a:lnTo>
                <a:lnTo>
                  <a:pt x="2476805" y="480917"/>
                </a:lnTo>
                <a:lnTo>
                  <a:pt x="2453992" y="449869"/>
                </a:lnTo>
                <a:lnTo>
                  <a:pt x="2429077" y="419549"/>
                </a:lnTo>
                <a:lnTo>
                  <a:pt x="2402115" y="389993"/>
                </a:lnTo>
                <a:lnTo>
                  <a:pt x="2373164" y="361235"/>
                </a:lnTo>
                <a:lnTo>
                  <a:pt x="2342281" y="333310"/>
                </a:lnTo>
                <a:lnTo>
                  <a:pt x="2309522" y="306252"/>
                </a:lnTo>
                <a:lnTo>
                  <a:pt x="2274944" y="280096"/>
                </a:lnTo>
                <a:lnTo>
                  <a:pt x="2238605" y="254878"/>
                </a:lnTo>
                <a:lnTo>
                  <a:pt x="2200560" y="230632"/>
                </a:lnTo>
                <a:lnTo>
                  <a:pt x="2160868" y="207392"/>
                </a:lnTo>
                <a:lnTo>
                  <a:pt x="2119584" y="185193"/>
                </a:lnTo>
                <a:lnTo>
                  <a:pt x="2076766" y="164071"/>
                </a:lnTo>
                <a:lnTo>
                  <a:pt x="2032471" y="144059"/>
                </a:lnTo>
                <a:lnTo>
                  <a:pt x="1986755" y="125193"/>
                </a:lnTo>
                <a:lnTo>
                  <a:pt x="1939675" y="107507"/>
                </a:lnTo>
                <a:lnTo>
                  <a:pt x="1891289" y="91037"/>
                </a:lnTo>
                <a:lnTo>
                  <a:pt x="1841652" y="75816"/>
                </a:lnTo>
                <a:lnTo>
                  <a:pt x="1790823" y="61880"/>
                </a:lnTo>
                <a:lnTo>
                  <a:pt x="1738857" y="49264"/>
                </a:lnTo>
                <a:lnTo>
                  <a:pt x="1685811" y="38001"/>
                </a:lnTo>
                <a:lnTo>
                  <a:pt x="1631744" y="28128"/>
                </a:lnTo>
                <a:lnTo>
                  <a:pt x="1576710" y="19678"/>
                </a:lnTo>
                <a:lnTo>
                  <a:pt x="1520768" y="12686"/>
                </a:lnTo>
                <a:lnTo>
                  <a:pt x="1463974" y="7188"/>
                </a:lnTo>
                <a:lnTo>
                  <a:pt x="1406385" y="3218"/>
                </a:lnTo>
                <a:lnTo>
                  <a:pt x="1348058" y="810"/>
                </a:lnTo>
                <a:lnTo>
                  <a:pt x="128905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91500" y="1168400"/>
            <a:ext cx="2578100" cy="1574800"/>
          </a:xfrm>
          <a:custGeom>
            <a:avLst/>
            <a:gdLst/>
            <a:ahLst/>
            <a:cxnLst/>
            <a:rect l="l" t="t" r="r" b="b"/>
            <a:pathLst>
              <a:path w="2578100" h="1574800">
                <a:moveTo>
                  <a:pt x="0" y="787400"/>
                </a:moveTo>
                <a:lnTo>
                  <a:pt x="5267" y="715733"/>
                </a:lnTo>
                <a:lnTo>
                  <a:pt x="20767" y="645869"/>
                </a:lnTo>
                <a:lnTo>
                  <a:pt x="46043" y="578085"/>
                </a:lnTo>
                <a:lnTo>
                  <a:pt x="80641" y="512659"/>
                </a:lnTo>
                <a:lnTo>
                  <a:pt x="124107" y="449869"/>
                </a:lnTo>
                <a:lnTo>
                  <a:pt x="149022" y="419549"/>
                </a:lnTo>
                <a:lnTo>
                  <a:pt x="175984" y="389993"/>
                </a:lnTo>
                <a:lnTo>
                  <a:pt x="204935" y="361235"/>
                </a:lnTo>
                <a:lnTo>
                  <a:pt x="235818" y="333310"/>
                </a:lnTo>
                <a:lnTo>
                  <a:pt x="268577" y="306252"/>
                </a:lnTo>
                <a:lnTo>
                  <a:pt x="303155" y="280096"/>
                </a:lnTo>
                <a:lnTo>
                  <a:pt x="339494" y="254878"/>
                </a:lnTo>
                <a:lnTo>
                  <a:pt x="377539" y="230631"/>
                </a:lnTo>
                <a:lnTo>
                  <a:pt x="417231" y="207392"/>
                </a:lnTo>
                <a:lnTo>
                  <a:pt x="458515" y="185193"/>
                </a:lnTo>
                <a:lnTo>
                  <a:pt x="501333" y="164071"/>
                </a:lnTo>
                <a:lnTo>
                  <a:pt x="545628" y="144059"/>
                </a:lnTo>
                <a:lnTo>
                  <a:pt x="591344" y="125193"/>
                </a:lnTo>
                <a:lnTo>
                  <a:pt x="638424" y="107507"/>
                </a:lnTo>
                <a:lnTo>
                  <a:pt x="686810" y="91037"/>
                </a:lnTo>
                <a:lnTo>
                  <a:pt x="736447" y="75816"/>
                </a:lnTo>
                <a:lnTo>
                  <a:pt x="787276" y="61880"/>
                </a:lnTo>
                <a:lnTo>
                  <a:pt x="839242" y="49264"/>
                </a:lnTo>
                <a:lnTo>
                  <a:pt x="892288" y="38001"/>
                </a:lnTo>
                <a:lnTo>
                  <a:pt x="946355" y="28128"/>
                </a:lnTo>
                <a:lnTo>
                  <a:pt x="1001389" y="19678"/>
                </a:lnTo>
                <a:lnTo>
                  <a:pt x="1057331" y="12686"/>
                </a:lnTo>
                <a:lnTo>
                  <a:pt x="1114125" y="7188"/>
                </a:lnTo>
                <a:lnTo>
                  <a:pt x="1171714" y="3218"/>
                </a:lnTo>
                <a:lnTo>
                  <a:pt x="1230041" y="810"/>
                </a:lnTo>
                <a:lnTo>
                  <a:pt x="1289050" y="0"/>
                </a:lnTo>
                <a:lnTo>
                  <a:pt x="1348058" y="810"/>
                </a:lnTo>
                <a:lnTo>
                  <a:pt x="1406385" y="3218"/>
                </a:lnTo>
                <a:lnTo>
                  <a:pt x="1463974" y="7188"/>
                </a:lnTo>
                <a:lnTo>
                  <a:pt x="1520768" y="12686"/>
                </a:lnTo>
                <a:lnTo>
                  <a:pt x="1576710" y="19678"/>
                </a:lnTo>
                <a:lnTo>
                  <a:pt x="1631744" y="28128"/>
                </a:lnTo>
                <a:lnTo>
                  <a:pt x="1685811" y="38001"/>
                </a:lnTo>
                <a:lnTo>
                  <a:pt x="1738857" y="49264"/>
                </a:lnTo>
                <a:lnTo>
                  <a:pt x="1790823" y="61880"/>
                </a:lnTo>
                <a:lnTo>
                  <a:pt x="1841652" y="75816"/>
                </a:lnTo>
                <a:lnTo>
                  <a:pt x="1891289" y="91037"/>
                </a:lnTo>
                <a:lnTo>
                  <a:pt x="1939675" y="107507"/>
                </a:lnTo>
                <a:lnTo>
                  <a:pt x="1986755" y="125193"/>
                </a:lnTo>
                <a:lnTo>
                  <a:pt x="2032471" y="144059"/>
                </a:lnTo>
                <a:lnTo>
                  <a:pt x="2076766" y="164071"/>
                </a:lnTo>
                <a:lnTo>
                  <a:pt x="2119584" y="185193"/>
                </a:lnTo>
                <a:lnTo>
                  <a:pt x="2160868" y="207392"/>
                </a:lnTo>
                <a:lnTo>
                  <a:pt x="2200560" y="230632"/>
                </a:lnTo>
                <a:lnTo>
                  <a:pt x="2238605" y="254878"/>
                </a:lnTo>
                <a:lnTo>
                  <a:pt x="2274944" y="280096"/>
                </a:lnTo>
                <a:lnTo>
                  <a:pt x="2309522" y="306252"/>
                </a:lnTo>
                <a:lnTo>
                  <a:pt x="2342281" y="333310"/>
                </a:lnTo>
                <a:lnTo>
                  <a:pt x="2373164" y="361235"/>
                </a:lnTo>
                <a:lnTo>
                  <a:pt x="2402115" y="389993"/>
                </a:lnTo>
                <a:lnTo>
                  <a:pt x="2429077" y="419549"/>
                </a:lnTo>
                <a:lnTo>
                  <a:pt x="2453992" y="449869"/>
                </a:lnTo>
                <a:lnTo>
                  <a:pt x="2476805" y="480917"/>
                </a:lnTo>
                <a:lnTo>
                  <a:pt x="2515894" y="545060"/>
                </a:lnTo>
                <a:lnTo>
                  <a:pt x="2545888" y="611699"/>
                </a:lnTo>
                <a:lnTo>
                  <a:pt x="2566333" y="680558"/>
                </a:lnTo>
                <a:lnTo>
                  <a:pt x="2576773" y="751358"/>
                </a:lnTo>
                <a:lnTo>
                  <a:pt x="2578100" y="787400"/>
                </a:lnTo>
                <a:lnTo>
                  <a:pt x="2576773" y="823441"/>
                </a:lnTo>
                <a:lnTo>
                  <a:pt x="2566333" y="894241"/>
                </a:lnTo>
                <a:lnTo>
                  <a:pt x="2545888" y="963100"/>
                </a:lnTo>
                <a:lnTo>
                  <a:pt x="2515894" y="1029739"/>
                </a:lnTo>
                <a:lnTo>
                  <a:pt x="2476805" y="1093882"/>
                </a:lnTo>
                <a:lnTo>
                  <a:pt x="2453992" y="1124930"/>
                </a:lnTo>
                <a:lnTo>
                  <a:pt x="2429077" y="1155250"/>
                </a:lnTo>
                <a:lnTo>
                  <a:pt x="2402115" y="1184806"/>
                </a:lnTo>
                <a:lnTo>
                  <a:pt x="2373164" y="1213564"/>
                </a:lnTo>
                <a:lnTo>
                  <a:pt x="2342281" y="1241489"/>
                </a:lnTo>
                <a:lnTo>
                  <a:pt x="2309522" y="1268547"/>
                </a:lnTo>
                <a:lnTo>
                  <a:pt x="2274944" y="1294703"/>
                </a:lnTo>
                <a:lnTo>
                  <a:pt x="2238605" y="1319921"/>
                </a:lnTo>
                <a:lnTo>
                  <a:pt x="2200560" y="1344168"/>
                </a:lnTo>
                <a:lnTo>
                  <a:pt x="2160868" y="1367407"/>
                </a:lnTo>
                <a:lnTo>
                  <a:pt x="2119584" y="1389606"/>
                </a:lnTo>
                <a:lnTo>
                  <a:pt x="2076766" y="1410728"/>
                </a:lnTo>
                <a:lnTo>
                  <a:pt x="2032471" y="1430740"/>
                </a:lnTo>
                <a:lnTo>
                  <a:pt x="1986755" y="1449606"/>
                </a:lnTo>
                <a:lnTo>
                  <a:pt x="1939675" y="1467292"/>
                </a:lnTo>
                <a:lnTo>
                  <a:pt x="1891289" y="1483762"/>
                </a:lnTo>
                <a:lnTo>
                  <a:pt x="1841652" y="1498983"/>
                </a:lnTo>
                <a:lnTo>
                  <a:pt x="1790823" y="1512919"/>
                </a:lnTo>
                <a:lnTo>
                  <a:pt x="1738857" y="1525535"/>
                </a:lnTo>
                <a:lnTo>
                  <a:pt x="1685811" y="1536798"/>
                </a:lnTo>
                <a:lnTo>
                  <a:pt x="1631744" y="1546671"/>
                </a:lnTo>
                <a:lnTo>
                  <a:pt x="1576710" y="1555121"/>
                </a:lnTo>
                <a:lnTo>
                  <a:pt x="1520768" y="1562113"/>
                </a:lnTo>
                <a:lnTo>
                  <a:pt x="1463974" y="1567611"/>
                </a:lnTo>
                <a:lnTo>
                  <a:pt x="1406385" y="1571581"/>
                </a:lnTo>
                <a:lnTo>
                  <a:pt x="1348058" y="1573989"/>
                </a:lnTo>
                <a:lnTo>
                  <a:pt x="1289050" y="1574800"/>
                </a:lnTo>
                <a:lnTo>
                  <a:pt x="1230041" y="1573989"/>
                </a:lnTo>
                <a:lnTo>
                  <a:pt x="1171714" y="1571581"/>
                </a:lnTo>
                <a:lnTo>
                  <a:pt x="1114125" y="1567611"/>
                </a:lnTo>
                <a:lnTo>
                  <a:pt x="1057331" y="1562113"/>
                </a:lnTo>
                <a:lnTo>
                  <a:pt x="1001389" y="1555121"/>
                </a:lnTo>
                <a:lnTo>
                  <a:pt x="946355" y="1546671"/>
                </a:lnTo>
                <a:lnTo>
                  <a:pt x="892288" y="1536798"/>
                </a:lnTo>
                <a:lnTo>
                  <a:pt x="839242" y="1525535"/>
                </a:lnTo>
                <a:lnTo>
                  <a:pt x="787276" y="1512919"/>
                </a:lnTo>
                <a:lnTo>
                  <a:pt x="736447" y="1498983"/>
                </a:lnTo>
                <a:lnTo>
                  <a:pt x="686810" y="1483762"/>
                </a:lnTo>
                <a:lnTo>
                  <a:pt x="638424" y="1467292"/>
                </a:lnTo>
                <a:lnTo>
                  <a:pt x="591344" y="1449606"/>
                </a:lnTo>
                <a:lnTo>
                  <a:pt x="545628" y="1430740"/>
                </a:lnTo>
                <a:lnTo>
                  <a:pt x="501333" y="1410728"/>
                </a:lnTo>
                <a:lnTo>
                  <a:pt x="458515" y="1389606"/>
                </a:lnTo>
                <a:lnTo>
                  <a:pt x="417231" y="1367407"/>
                </a:lnTo>
                <a:lnTo>
                  <a:pt x="377539" y="1344167"/>
                </a:lnTo>
                <a:lnTo>
                  <a:pt x="339494" y="1319921"/>
                </a:lnTo>
                <a:lnTo>
                  <a:pt x="303155" y="1294703"/>
                </a:lnTo>
                <a:lnTo>
                  <a:pt x="268577" y="1268547"/>
                </a:lnTo>
                <a:lnTo>
                  <a:pt x="235818" y="1241489"/>
                </a:lnTo>
                <a:lnTo>
                  <a:pt x="204935" y="1213564"/>
                </a:lnTo>
                <a:lnTo>
                  <a:pt x="175984" y="1184806"/>
                </a:lnTo>
                <a:lnTo>
                  <a:pt x="149022" y="1155250"/>
                </a:lnTo>
                <a:lnTo>
                  <a:pt x="124107" y="1124930"/>
                </a:lnTo>
                <a:lnTo>
                  <a:pt x="101294" y="1093882"/>
                </a:lnTo>
                <a:lnTo>
                  <a:pt x="62205" y="1029739"/>
                </a:lnTo>
                <a:lnTo>
                  <a:pt x="32211" y="963100"/>
                </a:lnTo>
                <a:lnTo>
                  <a:pt x="11766" y="894241"/>
                </a:lnTo>
                <a:lnTo>
                  <a:pt x="1326" y="823441"/>
                </a:lnTo>
                <a:lnTo>
                  <a:pt x="0" y="787400"/>
                </a:lnTo>
                <a:close/>
              </a:path>
            </a:pathLst>
          </a:custGeom>
          <a:ln w="158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96070" y="1469516"/>
            <a:ext cx="157162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278130" algn="ctr">
              <a:lnSpc>
                <a:spcPct val="100000"/>
              </a:lnSpc>
              <a:spcBef>
                <a:spcPts val="105"/>
              </a:spcBef>
            </a:pPr>
            <a:r>
              <a:rPr sz="2000" spc="-240" dirty="0">
                <a:solidFill>
                  <a:srgbClr val="FFFFFF"/>
                </a:solidFill>
                <a:latin typeface="Arial"/>
                <a:cs typeface="Arial"/>
              </a:rPr>
              <a:t>Cu</a:t>
            </a:r>
            <a:r>
              <a:rPr sz="2000" spc="-2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r 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Name,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Balance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0" y="3187700"/>
            <a:ext cx="2578100" cy="1574800"/>
          </a:xfrm>
          <a:custGeom>
            <a:avLst/>
            <a:gdLst/>
            <a:ahLst/>
            <a:cxnLst/>
            <a:rect l="l" t="t" r="r" b="b"/>
            <a:pathLst>
              <a:path w="2578100" h="1574800">
                <a:moveTo>
                  <a:pt x="1289050" y="0"/>
                </a:moveTo>
                <a:lnTo>
                  <a:pt x="1230041" y="810"/>
                </a:lnTo>
                <a:lnTo>
                  <a:pt x="1171714" y="3218"/>
                </a:lnTo>
                <a:lnTo>
                  <a:pt x="1114125" y="7188"/>
                </a:lnTo>
                <a:lnTo>
                  <a:pt x="1057331" y="12686"/>
                </a:lnTo>
                <a:lnTo>
                  <a:pt x="1001389" y="19678"/>
                </a:lnTo>
                <a:lnTo>
                  <a:pt x="946355" y="28128"/>
                </a:lnTo>
                <a:lnTo>
                  <a:pt x="892288" y="38001"/>
                </a:lnTo>
                <a:lnTo>
                  <a:pt x="839242" y="49264"/>
                </a:lnTo>
                <a:lnTo>
                  <a:pt x="787276" y="61880"/>
                </a:lnTo>
                <a:lnTo>
                  <a:pt x="736447" y="75816"/>
                </a:lnTo>
                <a:lnTo>
                  <a:pt x="686810" y="91037"/>
                </a:lnTo>
                <a:lnTo>
                  <a:pt x="638424" y="107507"/>
                </a:lnTo>
                <a:lnTo>
                  <a:pt x="591344" y="125193"/>
                </a:lnTo>
                <a:lnTo>
                  <a:pt x="545628" y="144059"/>
                </a:lnTo>
                <a:lnTo>
                  <a:pt x="501333" y="164071"/>
                </a:lnTo>
                <a:lnTo>
                  <a:pt x="458515" y="185193"/>
                </a:lnTo>
                <a:lnTo>
                  <a:pt x="417231" y="207392"/>
                </a:lnTo>
                <a:lnTo>
                  <a:pt x="377539" y="230632"/>
                </a:lnTo>
                <a:lnTo>
                  <a:pt x="339494" y="254878"/>
                </a:lnTo>
                <a:lnTo>
                  <a:pt x="303155" y="280096"/>
                </a:lnTo>
                <a:lnTo>
                  <a:pt x="268577" y="306252"/>
                </a:lnTo>
                <a:lnTo>
                  <a:pt x="235818" y="333310"/>
                </a:lnTo>
                <a:lnTo>
                  <a:pt x="204935" y="361235"/>
                </a:lnTo>
                <a:lnTo>
                  <a:pt x="175984" y="389993"/>
                </a:lnTo>
                <a:lnTo>
                  <a:pt x="149022" y="419549"/>
                </a:lnTo>
                <a:lnTo>
                  <a:pt x="124107" y="449869"/>
                </a:lnTo>
                <a:lnTo>
                  <a:pt x="101294" y="480917"/>
                </a:lnTo>
                <a:lnTo>
                  <a:pt x="62205" y="545060"/>
                </a:lnTo>
                <a:lnTo>
                  <a:pt x="32211" y="611699"/>
                </a:lnTo>
                <a:lnTo>
                  <a:pt x="11766" y="680558"/>
                </a:lnTo>
                <a:lnTo>
                  <a:pt x="1326" y="751358"/>
                </a:lnTo>
                <a:lnTo>
                  <a:pt x="0" y="787400"/>
                </a:lnTo>
                <a:lnTo>
                  <a:pt x="1326" y="823441"/>
                </a:lnTo>
                <a:lnTo>
                  <a:pt x="11766" y="894241"/>
                </a:lnTo>
                <a:lnTo>
                  <a:pt x="32211" y="963100"/>
                </a:lnTo>
                <a:lnTo>
                  <a:pt x="62205" y="1029739"/>
                </a:lnTo>
                <a:lnTo>
                  <a:pt x="101294" y="1093882"/>
                </a:lnTo>
                <a:lnTo>
                  <a:pt x="124107" y="1124930"/>
                </a:lnTo>
                <a:lnTo>
                  <a:pt x="149022" y="1155250"/>
                </a:lnTo>
                <a:lnTo>
                  <a:pt x="175984" y="1184806"/>
                </a:lnTo>
                <a:lnTo>
                  <a:pt x="204935" y="1213564"/>
                </a:lnTo>
                <a:lnTo>
                  <a:pt x="235818" y="1241489"/>
                </a:lnTo>
                <a:lnTo>
                  <a:pt x="268577" y="1268547"/>
                </a:lnTo>
                <a:lnTo>
                  <a:pt x="303155" y="1294703"/>
                </a:lnTo>
                <a:lnTo>
                  <a:pt x="339494" y="1319921"/>
                </a:lnTo>
                <a:lnTo>
                  <a:pt x="377539" y="1344168"/>
                </a:lnTo>
                <a:lnTo>
                  <a:pt x="417231" y="1367407"/>
                </a:lnTo>
                <a:lnTo>
                  <a:pt x="458515" y="1389606"/>
                </a:lnTo>
                <a:lnTo>
                  <a:pt x="501333" y="1410728"/>
                </a:lnTo>
                <a:lnTo>
                  <a:pt x="545628" y="1430740"/>
                </a:lnTo>
                <a:lnTo>
                  <a:pt x="591344" y="1449606"/>
                </a:lnTo>
                <a:lnTo>
                  <a:pt x="638424" y="1467292"/>
                </a:lnTo>
                <a:lnTo>
                  <a:pt x="686810" y="1483762"/>
                </a:lnTo>
                <a:lnTo>
                  <a:pt x="736447" y="1498983"/>
                </a:lnTo>
                <a:lnTo>
                  <a:pt x="787276" y="1512919"/>
                </a:lnTo>
                <a:lnTo>
                  <a:pt x="839242" y="1525535"/>
                </a:lnTo>
                <a:lnTo>
                  <a:pt x="892288" y="1536798"/>
                </a:lnTo>
                <a:lnTo>
                  <a:pt x="946355" y="1546671"/>
                </a:lnTo>
                <a:lnTo>
                  <a:pt x="1001389" y="1555121"/>
                </a:lnTo>
                <a:lnTo>
                  <a:pt x="1057331" y="1562113"/>
                </a:lnTo>
                <a:lnTo>
                  <a:pt x="1114125" y="1567611"/>
                </a:lnTo>
                <a:lnTo>
                  <a:pt x="1171714" y="1571581"/>
                </a:lnTo>
                <a:lnTo>
                  <a:pt x="1230041" y="1573989"/>
                </a:lnTo>
                <a:lnTo>
                  <a:pt x="1289050" y="1574800"/>
                </a:lnTo>
                <a:lnTo>
                  <a:pt x="1348058" y="1573989"/>
                </a:lnTo>
                <a:lnTo>
                  <a:pt x="1406385" y="1571581"/>
                </a:lnTo>
                <a:lnTo>
                  <a:pt x="1463974" y="1567611"/>
                </a:lnTo>
                <a:lnTo>
                  <a:pt x="1520768" y="1562113"/>
                </a:lnTo>
                <a:lnTo>
                  <a:pt x="1576710" y="1555121"/>
                </a:lnTo>
                <a:lnTo>
                  <a:pt x="1631744" y="1546671"/>
                </a:lnTo>
                <a:lnTo>
                  <a:pt x="1685811" y="1536798"/>
                </a:lnTo>
                <a:lnTo>
                  <a:pt x="1738857" y="1525535"/>
                </a:lnTo>
                <a:lnTo>
                  <a:pt x="1790823" y="1512919"/>
                </a:lnTo>
                <a:lnTo>
                  <a:pt x="1841652" y="1498983"/>
                </a:lnTo>
                <a:lnTo>
                  <a:pt x="1891289" y="1483762"/>
                </a:lnTo>
                <a:lnTo>
                  <a:pt x="1939675" y="1467292"/>
                </a:lnTo>
                <a:lnTo>
                  <a:pt x="1986755" y="1449606"/>
                </a:lnTo>
                <a:lnTo>
                  <a:pt x="2032471" y="1430740"/>
                </a:lnTo>
                <a:lnTo>
                  <a:pt x="2076766" y="1410728"/>
                </a:lnTo>
                <a:lnTo>
                  <a:pt x="2119584" y="1389606"/>
                </a:lnTo>
                <a:lnTo>
                  <a:pt x="2160868" y="1367407"/>
                </a:lnTo>
                <a:lnTo>
                  <a:pt x="2200560" y="1344168"/>
                </a:lnTo>
                <a:lnTo>
                  <a:pt x="2238605" y="1319921"/>
                </a:lnTo>
                <a:lnTo>
                  <a:pt x="2274944" y="1294703"/>
                </a:lnTo>
                <a:lnTo>
                  <a:pt x="2309522" y="1268547"/>
                </a:lnTo>
                <a:lnTo>
                  <a:pt x="2342281" y="1241489"/>
                </a:lnTo>
                <a:lnTo>
                  <a:pt x="2373164" y="1213564"/>
                </a:lnTo>
                <a:lnTo>
                  <a:pt x="2402115" y="1184806"/>
                </a:lnTo>
                <a:lnTo>
                  <a:pt x="2429077" y="1155250"/>
                </a:lnTo>
                <a:lnTo>
                  <a:pt x="2453992" y="1124930"/>
                </a:lnTo>
                <a:lnTo>
                  <a:pt x="2476805" y="1093882"/>
                </a:lnTo>
                <a:lnTo>
                  <a:pt x="2515894" y="1029739"/>
                </a:lnTo>
                <a:lnTo>
                  <a:pt x="2545888" y="963100"/>
                </a:lnTo>
                <a:lnTo>
                  <a:pt x="2566333" y="894241"/>
                </a:lnTo>
                <a:lnTo>
                  <a:pt x="2576773" y="823441"/>
                </a:lnTo>
                <a:lnTo>
                  <a:pt x="2578100" y="787400"/>
                </a:lnTo>
                <a:lnTo>
                  <a:pt x="2576773" y="751358"/>
                </a:lnTo>
                <a:lnTo>
                  <a:pt x="2566333" y="680558"/>
                </a:lnTo>
                <a:lnTo>
                  <a:pt x="2545888" y="611699"/>
                </a:lnTo>
                <a:lnTo>
                  <a:pt x="2515894" y="545060"/>
                </a:lnTo>
                <a:lnTo>
                  <a:pt x="2476805" y="480917"/>
                </a:lnTo>
                <a:lnTo>
                  <a:pt x="2453992" y="449869"/>
                </a:lnTo>
                <a:lnTo>
                  <a:pt x="2429077" y="419549"/>
                </a:lnTo>
                <a:lnTo>
                  <a:pt x="2402115" y="389993"/>
                </a:lnTo>
                <a:lnTo>
                  <a:pt x="2373164" y="361235"/>
                </a:lnTo>
                <a:lnTo>
                  <a:pt x="2342281" y="333310"/>
                </a:lnTo>
                <a:lnTo>
                  <a:pt x="2309522" y="306252"/>
                </a:lnTo>
                <a:lnTo>
                  <a:pt x="2274944" y="280096"/>
                </a:lnTo>
                <a:lnTo>
                  <a:pt x="2238605" y="254878"/>
                </a:lnTo>
                <a:lnTo>
                  <a:pt x="2200560" y="230632"/>
                </a:lnTo>
                <a:lnTo>
                  <a:pt x="2160868" y="207392"/>
                </a:lnTo>
                <a:lnTo>
                  <a:pt x="2119584" y="185193"/>
                </a:lnTo>
                <a:lnTo>
                  <a:pt x="2076766" y="164071"/>
                </a:lnTo>
                <a:lnTo>
                  <a:pt x="2032471" y="144059"/>
                </a:lnTo>
                <a:lnTo>
                  <a:pt x="1986755" y="125193"/>
                </a:lnTo>
                <a:lnTo>
                  <a:pt x="1939675" y="107507"/>
                </a:lnTo>
                <a:lnTo>
                  <a:pt x="1891289" y="91037"/>
                </a:lnTo>
                <a:lnTo>
                  <a:pt x="1841652" y="75816"/>
                </a:lnTo>
                <a:lnTo>
                  <a:pt x="1790823" y="61880"/>
                </a:lnTo>
                <a:lnTo>
                  <a:pt x="1738857" y="49264"/>
                </a:lnTo>
                <a:lnTo>
                  <a:pt x="1685811" y="38001"/>
                </a:lnTo>
                <a:lnTo>
                  <a:pt x="1631744" y="28128"/>
                </a:lnTo>
                <a:lnTo>
                  <a:pt x="1576710" y="19678"/>
                </a:lnTo>
                <a:lnTo>
                  <a:pt x="1520768" y="12686"/>
                </a:lnTo>
                <a:lnTo>
                  <a:pt x="1463974" y="7188"/>
                </a:lnTo>
                <a:lnTo>
                  <a:pt x="1406385" y="3218"/>
                </a:lnTo>
                <a:lnTo>
                  <a:pt x="1348058" y="810"/>
                </a:lnTo>
                <a:lnTo>
                  <a:pt x="128905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0" y="3187700"/>
            <a:ext cx="2578100" cy="1574800"/>
          </a:xfrm>
          <a:custGeom>
            <a:avLst/>
            <a:gdLst/>
            <a:ahLst/>
            <a:cxnLst/>
            <a:rect l="l" t="t" r="r" b="b"/>
            <a:pathLst>
              <a:path w="2578100" h="1574800">
                <a:moveTo>
                  <a:pt x="0" y="787400"/>
                </a:moveTo>
                <a:lnTo>
                  <a:pt x="5267" y="715733"/>
                </a:lnTo>
                <a:lnTo>
                  <a:pt x="20767" y="645869"/>
                </a:lnTo>
                <a:lnTo>
                  <a:pt x="46043" y="578085"/>
                </a:lnTo>
                <a:lnTo>
                  <a:pt x="80641" y="512659"/>
                </a:lnTo>
                <a:lnTo>
                  <a:pt x="124107" y="449869"/>
                </a:lnTo>
                <a:lnTo>
                  <a:pt x="149022" y="419549"/>
                </a:lnTo>
                <a:lnTo>
                  <a:pt x="175984" y="389993"/>
                </a:lnTo>
                <a:lnTo>
                  <a:pt x="204935" y="361235"/>
                </a:lnTo>
                <a:lnTo>
                  <a:pt x="235818" y="333310"/>
                </a:lnTo>
                <a:lnTo>
                  <a:pt x="268577" y="306252"/>
                </a:lnTo>
                <a:lnTo>
                  <a:pt x="303155" y="280096"/>
                </a:lnTo>
                <a:lnTo>
                  <a:pt x="339494" y="254878"/>
                </a:lnTo>
                <a:lnTo>
                  <a:pt x="377539" y="230631"/>
                </a:lnTo>
                <a:lnTo>
                  <a:pt x="417231" y="207392"/>
                </a:lnTo>
                <a:lnTo>
                  <a:pt x="458515" y="185193"/>
                </a:lnTo>
                <a:lnTo>
                  <a:pt x="501333" y="164071"/>
                </a:lnTo>
                <a:lnTo>
                  <a:pt x="545628" y="144059"/>
                </a:lnTo>
                <a:lnTo>
                  <a:pt x="591344" y="125193"/>
                </a:lnTo>
                <a:lnTo>
                  <a:pt x="638424" y="107507"/>
                </a:lnTo>
                <a:lnTo>
                  <a:pt x="686810" y="91037"/>
                </a:lnTo>
                <a:lnTo>
                  <a:pt x="736447" y="75816"/>
                </a:lnTo>
                <a:lnTo>
                  <a:pt x="787276" y="61880"/>
                </a:lnTo>
                <a:lnTo>
                  <a:pt x="839242" y="49264"/>
                </a:lnTo>
                <a:lnTo>
                  <a:pt x="892288" y="38001"/>
                </a:lnTo>
                <a:lnTo>
                  <a:pt x="946355" y="28128"/>
                </a:lnTo>
                <a:lnTo>
                  <a:pt x="1001389" y="19678"/>
                </a:lnTo>
                <a:lnTo>
                  <a:pt x="1057331" y="12686"/>
                </a:lnTo>
                <a:lnTo>
                  <a:pt x="1114125" y="7188"/>
                </a:lnTo>
                <a:lnTo>
                  <a:pt x="1171714" y="3218"/>
                </a:lnTo>
                <a:lnTo>
                  <a:pt x="1230041" y="810"/>
                </a:lnTo>
                <a:lnTo>
                  <a:pt x="1289050" y="0"/>
                </a:lnTo>
                <a:lnTo>
                  <a:pt x="1348058" y="810"/>
                </a:lnTo>
                <a:lnTo>
                  <a:pt x="1406385" y="3218"/>
                </a:lnTo>
                <a:lnTo>
                  <a:pt x="1463974" y="7188"/>
                </a:lnTo>
                <a:lnTo>
                  <a:pt x="1520768" y="12686"/>
                </a:lnTo>
                <a:lnTo>
                  <a:pt x="1576710" y="19678"/>
                </a:lnTo>
                <a:lnTo>
                  <a:pt x="1631744" y="28128"/>
                </a:lnTo>
                <a:lnTo>
                  <a:pt x="1685811" y="38001"/>
                </a:lnTo>
                <a:lnTo>
                  <a:pt x="1738857" y="49264"/>
                </a:lnTo>
                <a:lnTo>
                  <a:pt x="1790823" y="61880"/>
                </a:lnTo>
                <a:lnTo>
                  <a:pt x="1841652" y="75816"/>
                </a:lnTo>
                <a:lnTo>
                  <a:pt x="1891289" y="91037"/>
                </a:lnTo>
                <a:lnTo>
                  <a:pt x="1939675" y="107507"/>
                </a:lnTo>
                <a:lnTo>
                  <a:pt x="1986755" y="125193"/>
                </a:lnTo>
                <a:lnTo>
                  <a:pt x="2032471" y="144059"/>
                </a:lnTo>
                <a:lnTo>
                  <a:pt x="2076766" y="164071"/>
                </a:lnTo>
                <a:lnTo>
                  <a:pt x="2119584" y="185193"/>
                </a:lnTo>
                <a:lnTo>
                  <a:pt x="2160868" y="207392"/>
                </a:lnTo>
                <a:lnTo>
                  <a:pt x="2200560" y="230632"/>
                </a:lnTo>
                <a:lnTo>
                  <a:pt x="2238605" y="254878"/>
                </a:lnTo>
                <a:lnTo>
                  <a:pt x="2274944" y="280096"/>
                </a:lnTo>
                <a:lnTo>
                  <a:pt x="2309522" y="306252"/>
                </a:lnTo>
                <a:lnTo>
                  <a:pt x="2342281" y="333310"/>
                </a:lnTo>
                <a:lnTo>
                  <a:pt x="2373164" y="361235"/>
                </a:lnTo>
                <a:lnTo>
                  <a:pt x="2402115" y="389993"/>
                </a:lnTo>
                <a:lnTo>
                  <a:pt x="2429077" y="419549"/>
                </a:lnTo>
                <a:lnTo>
                  <a:pt x="2453992" y="449869"/>
                </a:lnTo>
                <a:lnTo>
                  <a:pt x="2476805" y="480917"/>
                </a:lnTo>
                <a:lnTo>
                  <a:pt x="2515894" y="545060"/>
                </a:lnTo>
                <a:lnTo>
                  <a:pt x="2545888" y="611699"/>
                </a:lnTo>
                <a:lnTo>
                  <a:pt x="2566333" y="680558"/>
                </a:lnTo>
                <a:lnTo>
                  <a:pt x="2576773" y="751358"/>
                </a:lnTo>
                <a:lnTo>
                  <a:pt x="2578100" y="787400"/>
                </a:lnTo>
                <a:lnTo>
                  <a:pt x="2576773" y="823441"/>
                </a:lnTo>
                <a:lnTo>
                  <a:pt x="2566333" y="894241"/>
                </a:lnTo>
                <a:lnTo>
                  <a:pt x="2545888" y="963100"/>
                </a:lnTo>
                <a:lnTo>
                  <a:pt x="2515894" y="1029739"/>
                </a:lnTo>
                <a:lnTo>
                  <a:pt x="2476805" y="1093882"/>
                </a:lnTo>
                <a:lnTo>
                  <a:pt x="2453992" y="1124930"/>
                </a:lnTo>
                <a:lnTo>
                  <a:pt x="2429077" y="1155250"/>
                </a:lnTo>
                <a:lnTo>
                  <a:pt x="2402115" y="1184806"/>
                </a:lnTo>
                <a:lnTo>
                  <a:pt x="2373164" y="1213564"/>
                </a:lnTo>
                <a:lnTo>
                  <a:pt x="2342281" y="1241489"/>
                </a:lnTo>
                <a:lnTo>
                  <a:pt x="2309522" y="1268547"/>
                </a:lnTo>
                <a:lnTo>
                  <a:pt x="2274944" y="1294703"/>
                </a:lnTo>
                <a:lnTo>
                  <a:pt x="2238605" y="1319921"/>
                </a:lnTo>
                <a:lnTo>
                  <a:pt x="2200560" y="1344168"/>
                </a:lnTo>
                <a:lnTo>
                  <a:pt x="2160868" y="1367407"/>
                </a:lnTo>
                <a:lnTo>
                  <a:pt x="2119584" y="1389606"/>
                </a:lnTo>
                <a:lnTo>
                  <a:pt x="2076766" y="1410728"/>
                </a:lnTo>
                <a:lnTo>
                  <a:pt x="2032471" y="1430740"/>
                </a:lnTo>
                <a:lnTo>
                  <a:pt x="1986755" y="1449606"/>
                </a:lnTo>
                <a:lnTo>
                  <a:pt x="1939675" y="1467292"/>
                </a:lnTo>
                <a:lnTo>
                  <a:pt x="1891289" y="1483762"/>
                </a:lnTo>
                <a:lnTo>
                  <a:pt x="1841652" y="1498983"/>
                </a:lnTo>
                <a:lnTo>
                  <a:pt x="1790823" y="1512919"/>
                </a:lnTo>
                <a:lnTo>
                  <a:pt x="1738857" y="1525535"/>
                </a:lnTo>
                <a:lnTo>
                  <a:pt x="1685811" y="1536798"/>
                </a:lnTo>
                <a:lnTo>
                  <a:pt x="1631744" y="1546671"/>
                </a:lnTo>
                <a:lnTo>
                  <a:pt x="1576710" y="1555121"/>
                </a:lnTo>
                <a:lnTo>
                  <a:pt x="1520768" y="1562113"/>
                </a:lnTo>
                <a:lnTo>
                  <a:pt x="1463974" y="1567611"/>
                </a:lnTo>
                <a:lnTo>
                  <a:pt x="1406385" y="1571581"/>
                </a:lnTo>
                <a:lnTo>
                  <a:pt x="1348058" y="1573989"/>
                </a:lnTo>
                <a:lnTo>
                  <a:pt x="1289050" y="1574800"/>
                </a:lnTo>
                <a:lnTo>
                  <a:pt x="1230041" y="1573989"/>
                </a:lnTo>
                <a:lnTo>
                  <a:pt x="1171714" y="1571581"/>
                </a:lnTo>
                <a:lnTo>
                  <a:pt x="1114125" y="1567611"/>
                </a:lnTo>
                <a:lnTo>
                  <a:pt x="1057331" y="1562113"/>
                </a:lnTo>
                <a:lnTo>
                  <a:pt x="1001389" y="1555121"/>
                </a:lnTo>
                <a:lnTo>
                  <a:pt x="946355" y="1546671"/>
                </a:lnTo>
                <a:lnTo>
                  <a:pt x="892288" y="1536798"/>
                </a:lnTo>
                <a:lnTo>
                  <a:pt x="839242" y="1525535"/>
                </a:lnTo>
                <a:lnTo>
                  <a:pt x="787276" y="1512919"/>
                </a:lnTo>
                <a:lnTo>
                  <a:pt x="736447" y="1498983"/>
                </a:lnTo>
                <a:lnTo>
                  <a:pt x="686810" y="1483762"/>
                </a:lnTo>
                <a:lnTo>
                  <a:pt x="638424" y="1467292"/>
                </a:lnTo>
                <a:lnTo>
                  <a:pt x="591344" y="1449606"/>
                </a:lnTo>
                <a:lnTo>
                  <a:pt x="545628" y="1430740"/>
                </a:lnTo>
                <a:lnTo>
                  <a:pt x="501333" y="1410728"/>
                </a:lnTo>
                <a:lnTo>
                  <a:pt x="458515" y="1389606"/>
                </a:lnTo>
                <a:lnTo>
                  <a:pt x="417231" y="1367407"/>
                </a:lnTo>
                <a:lnTo>
                  <a:pt x="377539" y="1344168"/>
                </a:lnTo>
                <a:lnTo>
                  <a:pt x="339494" y="1319921"/>
                </a:lnTo>
                <a:lnTo>
                  <a:pt x="303155" y="1294703"/>
                </a:lnTo>
                <a:lnTo>
                  <a:pt x="268577" y="1268547"/>
                </a:lnTo>
                <a:lnTo>
                  <a:pt x="235818" y="1241489"/>
                </a:lnTo>
                <a:lnTo>
                  <a:pt x="204935" y="1213564"/>
                </a:lnTo>
                <a:lnTo>
                  <a:pt x="175984" y="1184806"/>
                </a:lnTo>
                <a:lnTo>
                  <a:pt x="149022" y="1155250"/>
                </a:lnTo>
                <a:lnTo>
                  <a:pt x="124107" y="1124930"/>
                </a:lnTo>
                <a:lnTo>
                  <a:pt x="101294" y="1093882"/>
                </a:lnTo>
                <a:lnTo>
                  <a:pt x="62205" y="1029739"/>
                </a:lnTo>
                <a:lnTo>
                  <a:pt x="32211" y="963100"/>
                </a:lnTo>
                <a:lnTo>
                  <a:pt x="11766" y="894241"/>
                </a:lnTo>
                <a:lnTo>
                  <a:pt x="1326" y="823441"/>
                </a:lnTo>
                <a:lnTo>
                  <a:pt x="0" y="787400"/>
                </a:lnTo>
                <a:close/>
              </a:path>
            </a:pathLst>
          </a:custGeom>
          <a:ln w="158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48825" y="3489197"/>
            <a:ext cx="157162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278130" algn="ctr">
              <a:lnSpc>
                <a:spcPct val="100000"/>
              </a:lnSpc>
              <a:spcBef>
                <a:spcPts val="105"/>
              </a:spcBef>
            </a:pPr>
            <a:r>
              <a:rPr sz="2000" spc="-240" dirty="0">
                <a:solidFill>
                  <a:srgbClr val="FFFFFF"/>
                </a:solidFill>
                <a:latin typeface="Arial"/>
                <a:cs typeface="Arial"/>
              </a:rPr>
              <a:t>Cu</a:t>
            </a:r>
            <a:r>
              <a:rPr sz="2000" spc="-2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r 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Name,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Balance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76400" y="1168400"/>
            <a:ext cx="2578100" cy="1574800"/>
          </a:xfrm>
          <a:custGeom>
            <a:avLst/>
            <a:gdLst/>
            <a:ahLst/>
            <a:cxnLst/>
            <a:rect l="l" t="t" r="r" b="b"/>
            <a:pathLst>
              <a:path w="2578100" h="1574800">
                <a:moveTo>
                  <a:pt x="1289050" y="0"/>
                </a:moveTo>
                <a:lnTo>
                  <a:pt x="1230041" y="810"/>
                </a:lnTo>
                <a:lnTo>
                  <a:pt x="1171714" y="3218"/>
                </a:lnTo>
                <a:lnTo>
                  <a:pt x="1114125" y="7188"/>
                </a:lnTo>
                <a:lnTo>
                  <a:pt x="1057331" y="12686"/>
                </a:lnTo>
                <a:lnTo>
                  <a:pt x="1001389" y="19678"/>
                </a:lnTo>
                <a:lnTo>
                  <a:pt x="946355" y="28128"/>
                </a:lnTo>
                <a:lnTo>
                  <a:pt x="892288" y="38001"/>
                </a:lnTo>
                <a:lnTo>
                  <a:pt x="839242" y="49264"/>
                </a:lnTo>
                <a:lnTo>
                  <a:pt x="787276" y="61880"/>
                </a:lnTo>
                <a:lnTo>
                  <a:pt x="736447" y="75816"/>
                </a:lnTo>
                <a:lnTo>
                  <a:pt x="686810" y="91037"/>
                </a:lnTo>
                <a:lnTo>
                  <a:pt x="638424" y="107507"/>
                </a:lnTo>
                <a:lnTo>
                  <a:pt x="591344" y="125193"/>
                </a:lnTo>
                <a:lnTo>
                  <a:pt x="545628" y="144059"/>
                </a:lnTo>
                <a:lnTo>
                  <a:pt x="501333" y="164071"/>
                </a:lnTo>
                <a:lnTo>
                  <a:pt x="458515" y="185193"/>
                </a:lnTo>
                <a:lnTo>
                  <a:pt x="417231" y="207392"/>
                </a:lnTo>
                <a:lnTo>
                  <a:pt x="377539" y="230632"/>
                </a:lnTo>
                <a:lnTo>
                  <a:pt x="339494" y="254878"/>
                </a:lnTo>
                <a:lnTo>
                  <a:pt x="303155" y="280096"/>
                </a:lnTo>
                <a:lnTo>
                  <a:pt x="268577" y="306252"/>
                </a:lnTo>
                <a:lnTo>
                  <a:pt x="235818" y="333310"/>
                </a:lnTo>
                <a:lnTo>
                  <a:pt x="204935" y="361235"/>
                </a:lnTo>
                <a:lnTo>
                  <a:pt x="175984" y="389993"/>
                </a:lnTo>
                <a:lnTo>
                  <a:pt x="149022" y="419549"/>
                </a:lnTo>
                <a:lnTo>
                  <a:pt x="124107" y="449869"/>
                </a:lnTo>
                <a:lnTo>
                  <a:pt x="101294" y="480917"/>
                </a:lnTo>
                <a:lnTo>
                  <a:pt x="62205" y="545060"/>
                </a:lnTo>
                <a:lnTo>
                  <a:pt x="32211" y="611699"/>
                </a:lnTo>
                <a:lnTo>
                  <a:pt x="11766" y="680558"/>
                </a:lnTo>
                <a:lnTo>
                  <a:pt x="1326" y="751358"/>
                </a:lnTo>
                <a:lnTo>
                  <a:pt x="0" y="787400"/>
                </a:lnTo>
                <a:lnTo>
                  <a:pt x="1326" y="823441"/>
                </a:lnTo>
                <a:lnTo>
                  <a:pt x="11766" y="894241"/>
                </a:lnTo>
                <a:lnTo>
                  <a:pt x="32211" y="963100"/>
                </a:lnTo>
                <a:lnTo>
                  <a:pt x="62205" y="1029739"/>
                </a:lnTo>
                <a:lnTo>
                  <a:pt x="101294" y="1093882"/>
                </a:lnTo>
                <a:lnTo>
                  <a:pt x="124107" y="1124930"/>
                </a:lnTo>
                <a:lnTo>
                  <a:pt x="149022" y="1155250"/>
                </a:lnTo>
                <a:lnTo>
                  <a:pt x="175984" y="1184806"/>
                </a:lnTo>
                <a:lnTo>
                  <a:pt x="204935" y="1213564"/>
                </a:lnTo>
                <a:lnTo>
                  <a:pt x="235818" y="1241489"/>
                </a:lnTo>
                <a:lnTo>
                  <a:pt x="268577" y="1268547"/>
                </a:lnTo>
                <a:lnTo>
                  <a:pt x="303155" y="1294703"/>
                </a:lnTo>
                <a:lnTo>
                  <a:pt x="339494" y="1319921"/>
                </a:lnTo>
                <a:lnTo>
                  <a:pt x="377539" y="1344168"/>
                </a:lnTo>
                <a:lnTo>
                  <a:pt x="417231" y="1367407"/>
                </a:lnTo>
                <a:lnTo>
                  <a:pt x="458515" y="1389606"/>
                </a:lnTo>
                <a:lnTo>
                  <a:pt x="501333" y="1410728"/>
                </a:lnTo>
                <a:lnTo>
                  <a:pt x="545628" y="1430740"/>
                </a:lnTo>
                <a:lnTo>
                  <a:pt x="591344" y="1449606"/>
                </a:lnTo>
                <a:lnTo>
                  <a:pt x="638424" y="1467292"/>
                </a:lnTo>
                <a:lnTo>
                  <a:pt x="686810" y="1483762"/>
                </a:lnTo>
                <a:lnTo>
                  <a:pt x="736447" y="1498983"/>
                </a:lnTo>
                <a:lnTo>
                  <a:pt x="787276" y="1512919"/>
                </a:lnTo>
                <a:lnTo>
                  <a:pt x="839242" y="1525535"/>
                </a:lnTo>
                <a:lnTo>
                  <a:pt x="892288" y="1536798"/>
                </a:lnTo>
                <a:lnTo>
                  <a:pt x="946355" y="1546671"/>
                </a:lnTo>
                <a:lnTo>
                  <a:pt x="1001389" y="1555121"/>
                </a:lnTo>
                <a:lnTo>
                  <a:pt x="1057331" y="1562113"/>
                </a:lnTo>
                <a:lnTo>
                  <a:pt x="1114125" y="1567611"/>
                </a:lnTo>
                <a:lnTo>
                  <a:pt x="1171714" y="1571581"/>
                </a:lnTo>
                <a:lnTo>
                  <a:pt x="1230041" y="1573989"/>
                </a:lnTo>
                <a:lnTo>
                  <a:pt x="1289050" y="1574800"/>
                </a:lnTo>
                <a:lnTo>
                  <a:pt x="1348058" y="1573989"/>
                </a:lnTo>
                <a:lnTo>
                  <a:pt x="1406385" y="1571581"/>
                </a:lnTo>
                <a:lnTo>
                  <a:pt x="1463974" y="1567611"/>
                </a:lnTo>
                <a:lnTo>
                  <a:pt x="1520768" y="1562113"/>
                </a:lnTo>
                <a:lnTo>
                  <a:pt x="1576710" y="1555121"/>
                </a:lnTo>
                <a:lnTo>
                  <a:pt x="1631744" y="1546671"/>
                </a:lnTo>
                <a:lnTo>
                  <a:pt x="1685811" y="1536798"/>
                </a:lnTo>
                <a:lnTo>
                  <a:pt x="1738857" y="1525535"/>
                </a:lnTo>
                <a:lnTo>
                  <a:pt x="1790823" y="1512919"/>
                </a:lnTo>
                <a:lnTo>
                  <a:pt x="1841652" y="1498983"/>
                </a:lnTo>
                <a:lnTo>
                  <a:pt x="1891289" y="1483762"/>
                </a:lnTo>
                <a:lnTo>
                  <a:pt x="1939675" y="1467292"/>
                </a:lnTo>
                <a:lnTo>
                  <a:pt x="1986755" y="1449606"/>
                </a:lnTo>
                <a:lnTo>
                  <a:pt x="2032471" y="1430740"/>
                </a:lnTo>
                <a:lnTo>
                  <a:pt x="2076766" y="1410728"/>
                </a:lnTo>
                <a:lnTo>
                  <a:pt x="2119584" y="1389606"/>
                </a:lnTo>
                <a:lnTo>
                  <a:pt x="2160868" y="1367407"/>
                </a:lnTo>
                <a:lnTo>
                  <a:pt x="2200560" y="1344168"/>
                </a:lnTo>
                <a:lnTo>
                  <a:pt x="2238605" y="1319921"/>
                </a:lnTo>
                <a:lnTo>
                  <a:pt x="2274944" y="1294703"/>
                </a:lnTo>
                <a:lnTo>
                  <a:pt x="2309522" y="1268547"/>
                </a:lnTo>
                <a:lnTo>
                  <a:pt x="2342281" y="1241489"/>
                </a:lnTo>
                <a:lnTo>
                  <a:pt x="2373164" y="1213564"/>
                </a:lnTo>
                <a:lnTo>
                  <a:pt x="2402115" y="1184806"/>
                </a:lnTo>
                <a:lnTo>
                  <a:pt x="2429077" y="1155250"/>
                </a:lnTo>
                <a:lnTo>
                  <a:pt x="2453992" y="1124930"/>
                </a:lnTo>
                <a:lnTo>
                  <a:pt x="2476805" y="1093882"/>
                </a:lnTo>
                <a:lnTo>
                  <a:pt x="2515894" y="1029739"/>
                </a:lnTo>
                <a:lnTo>
                  <a:pt x="2545888" y="963100"/>
                </a:lnTo>
                <a:lnTo>
                  <a:pt x="2566333" y="894241"/>
                </a:lnTo>
                <a:lnTo>
                  <a:pt x="2576773" y="823441"/>
                </a:lnTo>
                <a:lnTo>
                  <a:pt x="2578100" y="787400"/>
                </a:lnTo>
                <a:lnTo>
                  <a:pt x="2576773" y="751358"/>
                </a:lnTo>
                <a:lnTo>
                  <a:pt x="2566333" y="680558"/>
                </a:lnTo>
                <a:lnTo>
                  <a:pt x="2545888" y="611699"/>
                </a:lnTo>
                <a:lnTo>
                  <a:pt x="2515894" y="545060"/>
                </a:lnTo>
                <a:lnTo>
                  <a:pt x="2476805" y="480917"/>
                </a:lnTo>
                <a:lnTo>
                  <a:pt x="2453992" y="449869"/>
                </a:lnTo>
                <a:lnTo>
                  <a:pt x="2429077" y="419549"/>
                </a:lnTo>
                <a:lnTo>
                  <a:pt x="2402115" y="389993"/>
                </a:lnTo>
                <a:lnTo>
                  <a:pt x="2373164" y="361235"/>
                </a:lnTo>
                <a:lnTo>
                  <a:pt x="2342281" y="333310"/>
                </a:lnTo>
                <a:lnTo>
                  <a:pt x="2309522" y="306252"/>
                </a:lnTo>
                <a:lnTo>
                  <a:pt x="2274944" y="280096"/>
                </a:lnTo>
                <a:lnTo>
                  <a:pt x="2238605" y="254878"/>
                </a:lnTo>
                <a:lnTo>
                  <a:pt x="2200560" y="230632"/>
                </a:lnTo>
                <a:lnTo>
                  <a:pt x="2160868" y="207392"/>
                </a:lnTo>
                <a:lnTo>
                  <a:pt x="2119584" y="185193"/>
                </a:lnTo>
                <a:lnTo>
                  <a:pt x="2076766" y="164071"/>
                </a:lnTo>
                <a:lnTo>
                  <a:pt x="2032471" y="144059"/>
                </a:lnTo>
                <a:lnTo>
                  <a:pt x="1986755" y="125193"/>
                </a:lnTo>
                <a:lnTo>
                  <a:pt x="1939675" y="107507"/>
                </a:lnTo>
                <a:lnTo>
                  <a:pt x="1891289" y="91037"/>
                </a:lnTo>
                <a:lnTo>
                  <a:pt x="1841652" y="75816"/>
                </a:lnTo>
                <a:lnTo>
                  <a:pt x="1790823" y="61880"/>
                </a:lnTo>
                <a:lnTo>
                  <a:pt x="1738857" y="49264"/>
                </a:lnTo>
                <a:lnTo>
                  <a:pt x="1685811" y="38001"/>
                </a:lnTo>
                <a:lnTo>
                  <a:pt x="1631744" y="28128"/>
                </a:lnTo>
                <a:lnTo>
                  <a:pt x="1576710" y="19678"/>
                </a:lnTo>
                <a:lnTo>
                  <a:pt x="1520768" y="12686"/>
                </a:lnTo>
                <a:lnTo>
                  <a:pt x="1463974" y="7188"/>
                </a:lnTo>
                <a:lnTo>
                  <a:pt x="1406385" y="3218"/>
                </a:lnTo>
                <a:lnTo>
                  <a:pt x="1348058" y="810"/>
                </a:lnTo>
                <a:lnTo>
                  <a:pt x="128905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76400" y="1168400"/>
            <a:ext cx="2578100" cy="1574800"/>
          </a:xfrm>
          <a:custGeom>
            <a:avLst/>
            <a:gdLst/>
            <a:ahLst/>
            <a:cxnLst/>
            <a:rect l="l" t="t" r="r" b="b"/>
            <a:pathLst>
              <a:path w="2578100" h="1574800">
                <a:moveTo>
                  <a:pt x="0" y="787400"/>
                </a:moveTo>
                <a:lnTo>
                  <a:pt x="5267" y="715733"/>
                </a:lnTo>
                <a:lnTo>
                  <a:pt x="20767" y="645869"/>
                </a:lnTo>
                <a:lnTo>
                  <a:pt x="46043" y="578085"/>
                </a:lnTo>
                <a:lnTo>
                  <a:pt x="80641" y="512659"/>
                </a:lnTo>
                <a:lnTo>
                  <a:pt x="124107" y="449869"/>
                </a:lnTo>
                <a:lnTo>
                  <a:pt x="149022" y="419549"/>
                </a:lnTo>
                <a:lnTo>
                  <a:pt x="175984" y="389993"/>
                </a:lnTo>
                <a:lnTo>
                  <a:pt x="204935" y="361235"/>
                </a:lnTo>
                <a:lnTo>
                  <a:pt x="235818" y="333310"/>
                </a:lnTo>
                <a:lnTo>
                  <a:pt x="268577" y="306252"/>
                </a:lnTo>
                <a:lnTo>
                  <a:pt x="303155" y="280096"/>
                </a:lnTo>
                <a:lnTo>
                  <a:pt x="339494" y="254878"/>
                </a:lnTo>
                <a:lnTo>
                  <a:pt x="377539" y="230631"/>
                </a:lnTo>
                <a:lnTo>
                  <a:pt x="417231" y="207392"/>
                </a:lnTo>
                <a:lnTo>
                  <a:pt x="458515" y="185193"/>
                </a:lnTo>
                <a:lnTo>
                  <a:pt x="501333" y="164071"/>
                </a:lnTo>
                <a:lnTo>
                  <a:pt x="545628" y="144059"/>
                </a:lnTo>
                <a:lnTo>
                  <a:pt x="591344" y="125193"/>
                </a:lnTo>
                <a:lnTo>
                  <a:pt x="638424" y="107507"/>
                </a:lnTo>
                <a:lnTo>
                  <a:pt x="686810" y="91037"/>
                </a:lnTo>
                <a:lnTo>
                  <a:pt x="736447" y="75816"/>
                </a:lnTo>
                <a:lnTo>
                  <a:pt x="787276" y="61880"/>
                </a:lnTo>
                <a:lnTo>
                  <a:pt x="839242" y="49264"/>
                </a:lnTo>
                <a:lnTo>
                  <a:pt x="892288" y="38001"/>
                </a:lnTo>
                <a:lnTo>
                  <a:pt x="946355" y="28128"/>
                </a:lnTo>
                <a:lnTo>
                  <a:pt x="1001389" y="19678"/>
                </a:lnTo>
                <a:lnTo>
                  <a:pt x="1057331" y="12686"/>
                </a:lnTo>
                <a:lnTo>
                  <a:pt x="1114125" y="7188"/>
                </a:lnTo>
                <a:lnTo>
                  <a:pt x="1171714" y="3218"/>
                </a:lnTo>
                <a:lnTo>
                  <a:pt x="1230041" y="810"/>
                </a:lnTo>
                <a:lnTo>
                  <a:pt x="1289050" y="0"/>
                </a:lnTo>
                <a:lnTo>
                  <a:pt x="1348058" y="810"/>
                </a:lnTo>
                <a:lnTo>
                  <a:pt x="1406385" y="3218"/>
                </a:lnTo>
                <a:lnTo>
                  <a:pt x="1463974" y="7188"/>
                </a:lnTo>
                <a:lnTo>
                  <a:pt x="1520768" y="12686"/>
                </a:lnTo>
                <a:lnTo>
                  <a:pt x="1576710" y="19678"/>
                </a:lnTo>
                <a:lnTo>
                  <a:pt x="1631744" y="28128"/>
                </a:lnTo>
                <a:lnTo>
                  <a:pt x="1685811" y="38001"/>
                </a:lnTo>
                <a:lnTo>
                  <a:pt x="1738857" y="49264"/>
                </a:lnTo>
                <a:lnTo>
                  <a:pt x="1790823" y="61880"/>
                </a:lnTo>
                <a:lnTo>
                  <a:pt x="1841652" y="75816"/>
                </a:lnTo>
                <a:lnTo>
                  <a:pt x="1891289" y="91037"/>
                </a:lnTo>
                <a:lnTo>
                  <a:pt x="1939675" y="107507"/>
                </a:lnTo>
                <a:lnTo>
                  <a:pt x="1986755" y="125193"/>
                </a:lnTo>
                <a:lnTo>
                  <a:pt x="2032471" y="144059"/>
                </a:lnTo>
                <a:lnTo>
                  <a:pt x="2076766" y="164071"/>
                </a:lnTo>
                <a:lnTo>
                  <a:pt x="2119584" y="185193"/>
                </a:lnTo>
                <a:lnTo>
                  <a:pt x="2160868" y="207392"/>
                </a:lnTo>
                <a:lnTo>
                  <a:pt x="2200560" y="230632"/>
                </a:lnTo>
                <a:lnTo>
                  <a:pt x="2238605" y="254878"/>
                </a:lnTo>
                <a:lnTo>
                  <a:pt x="2274944" y="280096"/>
                </a:lnTo>
                <a:lnTo>
                  <a:pt x="2309522" y="306252"/>
                </a:lnTo>
                <a:lnTo>
                  <a:pt x="2342281" y="333310"/>
                </a:lnTo>
                <a:lnTo>
                  <a:pt x="2373164" y="361235"/>
                </a:lnTo>
                <a:lnTo>
                  <a:pt x="2402115" y="389993"/>
                </a:lnTo>
                <a:lnTo>
                  <a:pt x="2429077" y="419549"/>
                </a:lnTo>
                <a:lnTo>
                  <a:pt x="2453992" y="449869"/>
                </a:lnTo>
                <a:lnTo>
                  <a:pt x="2476805" y="480917"/>
                </a:lnTo>
                <a:lnTo>
                  <a:pt x="2515894" y="545060"/>
                </a:lnTo>
                <a:lnTo>
                  <a:pt x="2545888" y="611699"/>
                </a:lnTo>
                <a:lnTo>
                  <a:pt x="2566333" y="680558"/>
                </a:lnTo>
                <a:lnTo>
                  <a:pt x="2576773" y="751358"/>
                </a:lnTo>
                <a:lnTo>
                  <a:pt x="2578100" y="787400"/>
                </a:lnTo>
                <a:lnTo>
                  <a:pt x="2576773" y="823441"/>
                </a:lnTo>
                <a:lnTo>
                  <a:pt x="2566333" y="894241"/>
                </a:lnTo>
                <a:lnTo>
                  <a:pt x="2545888" y="963100"/>
                </a:lnTo>
                <a:lnTo>
                  <a:pt x="2515894" y="1029739"/>
                </a:lnTo>
                <a:lnTo>
                  <a:pt x="2476805" y="1093882"/>
                </a:lnTo>
                <a:lnTo>
                  <a:pt x="2453992" y="1124930"/>
                </a:lnTo>
                <a:lnTo>
                  <a:pt x="2429077" y="1155250"/>
                </a:lnTo>
                <a:lnTo>
                  <a:pt x="2402115" y="1184806"/>
                </a:lnTo>
                <a:lnTo>
                  <a:pt x="2373164" y="1213564"/>
                </a:lnTo>
                <a:lnTo>
                  <a:pt x="2342281" y="1241489"/>
                </a:lnTo>
                <a:lnTo>
                  <a:pt x="2309522" y="1268547"/>
                </a:lnTo>
                <a:lnTo>
                  <a:pt x="2274944" y="1294703"/>
                </a:lnTo>
                <a:lnTo>
                  <a:pt x="2238605" y="1319921"/>
                </a:lnTo>
                <a:lnTo>
                  <a:pt x="2200560" y="1344168"/>
                </a:lnTo>
                <a:lnTo>
                  <a:pt x="2160868" y="1367407"/>
                </a:lnTo>
                <a:lnTo>
                  <a:pt x="2119584" y="1389606"/>
                </a:lnTo>
                <a:lnTo>
                  <a:pt x="2076766" y="1410728"/>
                </a:lnTo>
                <a:lnTo>
                  <a:pt x="2032471" y="1430740"/>
                </a:lnTo>
                <a:lnTo>
                  <a:pt x="1986755" y="1449606"/>
                </a:lnTo>
                <a:lnTo>
                  <a:pt x="1939675" y="1467292"/>
                </a:lnTo>
                <a:lnTo>
                  <a:pt x="1891289" y="1483762"/>
                </a:lnTo>
                <a:lnTo>
                  <a:pt x="1841652" y="1498983"/>
                </a:lnTo>
                <a:lnTo>
                  <a:pt x="1790823" y="1512919"/>
                </a:lnTo>
                <a:lnTo>
                  <a:pt x="1738857" y="1525535"/>
                </a:lnTo>
                <a:lnTo>
                  <a:pt x="1685811" y="1536798"/>
                </a:lnTo>
                <a:lnTo>
                  <a:pt x="1631744" y="1546671"/>
                </a:lnTo>
                <a:lnTo>
                  <a:pt x="1576710" y="1555121"/>
                </a:lnTo>
                <a:lnTo>
                  <a:pt x="1520768" y="1562113"/>
                </a:lnTo>
                <a:lnTo>
                  <a:pt x="1463974" y="1567611"/>
                </a:lnTo>
                <a:lnTo>
                  <a:pt x="1406385" y="1571581"/>
                </a:lnTo>
                <a:lnTo>
                  <a:pt x="1348058" y="1573989"/>
                </a:lnTo>
                <a:lnTo>
                  <a:pt x="1289050" y="1574800"/>
                </a:lnTo>
                <a:lnTo>
                  <a:pt x="1230041" y="1573989"/>
                </a:lnTo>
                <a:lnTo>
                  <a:pt x="1171714" y="1571581"/>
                </a:lnTo>
                <a:lnTo>
                  <a:pt x="1114125" y="1567611"/>
                </a:lnTo>
                <a:lnTo>
                  <a:pt x="1057331" y="1562113"/>
                </a:lnTo>
                <a:lnTo>
                  <a:pt x="1001389" y="1555121"/>
                </a:lnTo>
                <a:lnTo>
                  <a:pt x="946355" y="1546671"/>
                </a:lnTo>
                <a:lnTo>
                  <a:pt x="892288" y="1536798"/>
                </a:lnTo>
                <a:lnTo>
                  <a:pt x="839242" y="1525535"/>
                </a:lnTo>
                <a:lnTo>
                  <a:pt x="787276" y="1512919"/>
                </a:lnTo>
                <a:lnTo>
                  <a:pt x="736447" y="1498983"/>
                </a:lnTo>
                <a:lnTo>
                  <a:pt x="686810" y="1483762"/>
                </a:lnTo>
                <a:lnTo>
                  <a:pt x="638424" y="1467292"/>
                </a:lnTo>
                <a:lnTo>
                  <a:pt x="591344" y="1449606"/>
                </a:lnTo>
                <a:lnTo>
                  <a:pt x="545628" y="1430740"/>
                </a:lnTo>
                <a:lnTo>
                  <a:pt x="501333" y="1410728"/>
                </a:lnTo>
                <a:lnTo>
                  <a:pt x="458515" y="1389606"/>
                </a:lnTo>
                <a:lnTo>
                  <a:pt x="417231" y="1367407"/>
                </a:lnTo>
                <a:lnTo>
                  <a:pt x="377539" y="1344167"/>
                </a:lnTo>
                <a:lnTo>
                  <a:pt x="339494" y="1319921"/>
                </a:lnTo>
                <a:lnTo>
                  <a:pt x="303155" y="1294703"/>
                </a:lnTo>
                <a:lnTo>
                  <a:pt x="268577" y="1268547"/>
                </a:lnTo>
                <a:lnTo>
                  <a:pt x="235818" y="1241489"/>
                </a:lnTo>
                <a:lnTo>
                  <a:pt x="204935" y="1213564"/>
                </a:lnTo>
                <a:lnTo>
                  <a:pt x="175984" y="1184806"/>
                </a:lnTo>
                <a:lnTo>
                  <a:pt x="149022" y="1155250"/>
                </a:lnTo>
                <a:lnTo>
                  <a:pt x="124107" y="1124930"/>
                </a:lnTo>
                <a:lnTo>
                  <a:pt x="101294" y="1093882"/>
                </a:lnTo>
                <a:lnTo>
                  <a:pt x="62205" y="1029739"/>
                </a:lnTo>
                <a:lnTo>
                  <a:pt x="32211" y="963100"/>
                </a:lnTo>
                <a:lnTo>
                  <a:pt x="11766" y="894241"/>
                </a:lnTo>
                <a:lnTo>
                  <a:pt x="1326" y="823441"/>
                </a:lnTo>
                <a:lnTo>
                  <a:pt x="0" y="787400"/>
                </a:lnTo>
                <a:close/>
              </a:path>
            </a:pathLst>
          </a:custGeom>
          <a:ln w="158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80082" y="1469516"/>
            <a:ext cx="157226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277495" algn="ctr">
              <a:lnSpc>
                <a:spcPct val="100000"/>
              </a:lnSpc>
              <a:spcBef>
                <a:spcPts val="105"/>
              </a:spcBef>
            </a:pPr>
            <a:r>
              <a:rPr sz="2000" spc="-240" dirty="0">
                <a:solidFill>
                  <a:srgbClr val="FFFFFF"/>
                </a:solidFill>
                <a:latin typeface="Arial"/>
                <a:cs typeface="Arial"/>
              </a:rPr>
              <a:t>Cu</a:t>
            </a:r>
            <a:r>
              <a:rPr sz="2000" spc="-2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omer 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Name,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Balance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2600" y="3022600"/>
            <a:ext cx="2578100" cy="1574800"/>
          </a:xfrm>
          <a:custGeom>
            <a:avLst/>
            <a:gdLst/>
            <a:ahLst/>
            <a:cxnLst/>
            <a:rect l="l" t="t" r="r" b="b"/>
            <a:pathLst>
              <a:path w="2578100" h="1574800">
                <a:moveTo>
                  <a:pt x="1289050" y="0"/>
                </a:moveTo>
                <a:lnTo>
                  <a:pt x="1230044" y="810"/>
                </a:lnTo>
                <a:lnTo>
                  <a:pt x="1171719" y="3218"/>
                </a:lnTo>
                <a:lnTo>
                  <a:pt x="1114133" y="7188"/>
                </a:lnTo>
                <a:lnTo>
                  <a:pt x="1057341" y="12686"/>
                </a:lnTo>
                <a:lnTo>
                  <a:pt x="1001400" y="19678"/>
                </a:lnTo>
                <a:lnTo>
                  <a:pt x="946369" y="28128"/>
                </a:lnTo>
                <a:lnTo>
                  <a:pt x="892302" y="38001"/>
                </a:lnTo>
                <a:lnTo>
                  <a:pt x="839258" y="49264"/>
                </a:lnTo>
                <a:lnTo>
                  <a:pt x="787293" y="61880"/>
                </a:lnTo>
                <a:lnTo>
                  <a:pt x="736463" y="75816"/>
                </a:lnTo>
                <a:lnTo>
                  <a:pt x="686827" y="91037"/>
                </a:lnTo>
                <a:lnTo>
                  <a:pt x="638441" y="107507"/>
                </a:lnTo>
                <a:lnTo>
                  <a:pt x="591361" y="125193"/>
                </a:lnTo>
                <a:lnTo>
                  <a:pt x="545645" y="144059"/>
                </a:lnTo>
                <a:lnTo>
                  <a:pt x="501349" y="164071"/>
                </a:lnTo>
                <a:lnTo>
                  <a:pt x="458530" y="185193"/>
                </a:lnTo>
                <a:lnTo>
                  <a:pt x="417246" y="207392"/>
                </a:lnTo>
                <a:lnTo>
                  <a:pt x="377553" y="230632"/>
                </a:lnTo>
                <a:lnTo>
                  <a:pt x="339508" y="254878"/>
                </a:lnTo>
                <a:lnTo>
                  <a:pt x="303167" y="280096"/>
                </a:lnTo>
                <a:lnTo>
                  <a:pt x="268589" y="306252"/>
                </a:lnTo>
                <a:lnTo>
                  <a:pt x="235829" y="333310"/>
                </a:lnTo>
                <a:lnTo>
                  <a:pt x="204944" y="361235"/>
                </a:lnTo>
                <a:lnTo>
                  <a:pt x="175992" y="389993"/>
                </a:lnTo>
                <a:lnTo>
                  <a:pt x="149030" y="419549"/>
                </a:lnTo>
                <a:lnTo>
                  <a:pt x="124113" y="449869"/>
                </a:lnTo>
                <a:lnTo>
                  <a:pt x="101299" y="480917"/>
                </a:lnTo>
                <a:lnTo>
                  <a:pt x="62209" y="545060"/>
                </a:lnTo>
                <a:lnTo>
                  <a:pt x="32213" y="611699"/>
                </a:lnTo>
                <a:lnTo>
                  <a:pt x="11767" y="680558"/>
                </a:lnTo>
                <a:lnTo>
                  <a:pt x="1326" y="751358"/>
                </a:lnTo>
                <a:lnTo>
                  <a:pt x="0" y="787400"/>
                </a:lnTo>
                <a:lnTo>
                  <a:pt x="1326" y="823441"/>
                </a:lnTo>
                <a:lnTo>
                  <a:pt x="11767" y="894241"/>
                </a:lnTo>
                <a:lnTo>
                  <a:pt x="32213" y="963100"/>
                </a:lnTo>
                <a:lnTo>
                  <a:pt x="62209" y="1029739"/>
                </a:lnTo>
                <a:lnTo>
                  <a:pt x="101299" y="1093882"/>
                </a:lnTo>
                <a:lnTo>
                  <a:pt x="124113" y="1124930"/>
                </a:lnTo>
                <a:lnTo>
                  <a:pt x="149030" y="1155250"/>
                </a:lnTo>
                <a:lnTo>
                  <a:pt x="175992" y="1184806"/>
                </a:lnTo>
                <a:lnTo>
                  <a:pt x="204944" y="1213564"/>
                </a:lnTo>
                <a:lnTo>
                  <a:pt x="235829" y="1241489"/>
                </a:lnTo>
                <a:lnTo>
                  <a:pt x="268589" y="1268547"/>
                </a:lnTo>
                <a:lnTo>
                  <a:pt x="303167" y="1294703"/>
                </a:lnTo>
                <a:lnTo>
                  <a:pt x="339508" y="1319921"/>
                </a:lnTo>
                <a:lnTo>
                  <a:pt x="377553" y="1344168"/>
                </a:lnTo>
                <a:lnTo>
                  <a:pt x="417246" y="1367407"/>
                </a:lnTo>
                <a:lnTo>
                  <a:pt x="458530" y="1389606"/>
                </a:lnTo>
                <a:lnTo>
                  <a:pt x="501349" y="1410728"/>
                </a:lnTo>
                <a:lnTo>
                  <a:pt x="545645" y="1430740"/>
                </a:lnTo>
                <a:lnTo>
                  <a:pt x="591361" y="1449606"/>
                </a:lnTo>
                <a:lnTo>
                  <a:pt x="638441" y="1467292"/>
                </a:lnTo>
                <a:lnTo>
                  <a:pt x="686827" y="1483762"/>
                </a:lnTo>
                <a:lnTo>
                  <a:pt x="736463" y="1498983"/>
                </a:lnTo>
                <a:lnTo>
                  <a:pt x="787293" y="1512919"/>
                </a:lnTo>
                <a:lnTo>
                  <a:pt x="839258" y="1525535"/>
                </a:lnTo>
                <a:lnTo>
                  <a:pt x="892302" y="1536798"/>
                </a:lnTo>
                <a:lnTo>
                  <a:pt x="946369" y="1546671"/>
                </a:lnTo>
                <a:lnTo>
                  <a:pt x="1001400" y="1555121"/>
                </a:lnTo>
                <a:lnTo>
                  <a:pt x="1057341" y="1562113"/>
                </a:lnTo>
                <a:lnTo>
                  <a:pt x="1114133" y="1567611"/>
                </a:lnTo>
                <a:lnTo>
                  <a:pt x="1171719" y="1571581"/>
                </a:lnTo>
                <a:lnTo>
                  <a:pt x="1230044" y="1573989"/>
                </a:lnTo>
                <a:lnTo>
                  <a:pt x="1289050" y="1574800"/>
                </a:lnTo>
                <a:lnTo>
                  <a:pt x="1348058" y="1573989"/>
                </a:lnTo>
                <a:lnTo>
                  <a:pt x="1406385" y="1571581"/>
                </a:lnTo>
                <a:lnTo>
                  <a:pt x="1463974" y="1567611"/>
                </a:lnTo>
                <a:lnTo>
                  <a:pt x="1520768" y="1562113"/>
                </a:lnTo>
                <a:lnTo>
                  <a:pt x="1576710" y="1555121"/>
                </a:lnTo>
                <a:lnTo>
                  <a:pt x="1631744" y="1546671"/>
                </a:lnTo>
                <a:lnTo>
                  <a:pt x="1685811" y="1536798"/>
                </a:lnTo>
                <a:lnTo>
                  <a:pt x="1738857" y="1525535"/>
                </a:lnTo>
                <a:lnTo>
                  <a:pt x="1790823" y="1512919"/>
                </a:lnTo>
                <a:lnTo>
                  <a:pt x="1841652" y="1498983"/>
                </a:lnTo>
                <a:lnTo>
                  <a:pt x="1891289" y="1483762"/>
                </a:lnTo>
                <a:lnTo>
                  <a:pt x="1939675" y="1467292"/>
                </a:lnTo>
                <a:lnTo>
                  <a:pt x="1986755" y="1449606"/>
                </a:lnTo>
                <a:lnTo>
                  <a:pt x="2032471" y="1430740"/>
                </a:lnTo>
                <a:lnTo>
                  <a:pt x="2076766" y="1410728"/>
                </a:lnTo>
                <a:lnTo>
                  <a:pt x="2119584" y="1389606"/>
                </a:lnTo>
                <a:lnTo>
                  <a:pt x="2160868" y="1367407"/>
                </a:lnTo>
                <a:lnTo>
                  <a:pt x="2200560" y="1344168"/>
                </a:lnTo>
                <a:lnTo>
                  <a:pt x="2238605" y="1319921"/>
                </a:lnTo>
                <a:lnTo>
                  <a:pt x="2274944" y="1294703"/>
                </a:lnTo>
                <a:lnTo>
                  <a:pt x="2309522" y="1268547"/>
                </a:lnTo>
                <a:lnTo>
                  <a:pt x="2342281" y="1241489"/>
                </a:lnTo>
                <a:lnTo>
                  <a:pt x="2373164" y="1213564"/>
                </a:lnTo>
                <a:lnTo>
                  <a:pt x="2402115" y="1184806"/>
                </a:lnTo>
                <a:lnTo>
                  <a:pt x="2429077" y="1155250"/>
                </a:lnTo>
                <a:lnTo>
                  <a:pt x="2453992" y="1124930"/>
                </a:lnTo>
                <a:lnTo>
                  <a:pt x="2476805" y="1093882"/>
                </a:lnTo>
                <a:lnTo>
                  <a:pt x="2515894" y="1029739"/>
                </a:lnTo>
                <a:lnTo>
                  <a:pt x="2545888" y="963100"/>
                </a:lnTo>
                <a:lnTo>
                  <a:pt x="2566333" y="894241"/>
                </a:lnTo>
                <a:lnTo>
                  <a:pt x="2576773" y="823441"/>
                </a:lnTo>
                <a:lnTo>
                  <a:pt x="2578100" y="787400"/>
                </a:lnTo>
                <a:lnTo>
                  <a:pt x="2576773" y="751358"/>
                </a:lnTo>
                <a:lnTo>
                  <a:pt x="2566333" y="680558"/>
                </a:lnTo>
                <a:lnTo>
                  <a:pt x="2545888" y="611699"/>
                </a:lnTo>
                <a:lnTo>
                  <a:pt x="2515894" y="545060"/>
                </a:lnTo>
                <a:lnTo>
                  <a:pt x="2476805" y="480917"/>
                </a:lnTo>
                <a:lnTo>
                  <a:pt x="2453992" y="449869"/>
                </a:lnTo>
                <a:lnTo>
                  <a:pt x="2429077" y="419549"/>
                </a:lnTo>
                <a:lnTo>
                  <a:pt x="2402115" y="389993"/>
                </a:lnTo>
                <a:lnTo>
                  <a:pt x="2373164" y="361235"/>
                </a:lnTo>
                <a:lnTo>
                  <a:pt x="2342281" y="333310"/>
                </a:lnTo>
                <a:lnTo>
                  <a:pt x="2309522" y="306252"/>
                </a:lnTo>
                <a:lnTo>
                  <a:pt x="2274944" y="280096"/>
                </a:lnTo>
                <a:lnTo>
                  <a:pt x="2238605" y="254878"/>
                </a:lnTo>
                <a:lnTo>
                  <a:pt x="2200560" y="230632"/>
                </a:lnTo>
                <a:lnTo>
                  <a:pt x="2160868" y="207392"/>
                </a:lnTo>
                <a:lnTo>
                  <a:pt x="2119584" y="185193"/>
                </a:lnTo>
                <a:lnTo>
                  <a:pt x="2076766" y="164071"/>
                </a:lnTo>
                <a:lnTo>
                  <a:pt x="2032471" y="144059"/>
                </a:lnTo>
                <a:lnTo>
                  <a:pt x="1986755" y="125193"/>
                </a:lnTo>
                <a:lnTo>
                  <a:pt x="1939675" y="107507"/>
                </a:lnTo>
                <a:lnTo>
                  <a:pt x="1891289" y="91037"/>
                </a:lnTo>
                <a:lnTo>
                  <a:pt x="1841652" y="75816"/>
                </a:lnTo>
                <a:lnTo>
                  <a:pt x="1790823" y="61880"/>
                </a:lnTo>
                <a:lnTo>
                  <a:pt x="1738857" y="49264"/>
                </a:lnTo>
                <a:lnTo>
                  <a:pt x="1685811" y="38001"/>
                </a:lnTo>
                <a:lnTo>
                  <a:pt x="1631744" y="28128"/>
                </a:lnTo>
                <a:lnTo>
                  <a:pt x="1576710" y="19678"/>
                </a:lnTo>
                <a:lnTo>
                  <a:pt x="1520768" y="12686"/>
                </a:lnTo>
                <a:lnTo>
                  <a:pt x="1463974" y="7188"/>
                </a:lnTo>
                <a:lnTo>
                  <a:pt x="1406385" y="3218"/>
                </a:lnTo>
                <a:lnTo>
                  <a:pt x="1348058" y="810"/>
                </a:lnTo>
                <a:lnTo>
                  <a:pt x="128905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2600" y="3022600"/>
            <a:ext cx="2578100" cy="1574800"/>
          </a:xfrm>
          <a:custGeom>
            <a:avLst/>
            <a:gdLst/>
            <a:ahLst/>
            <a:cxnLst/>
            <a:rect l="l" t="t" r="r" b="b"/>
            <a:pathLst>
              <a:path w="2578100" h="1574800">
                <a:moveTo>
                  <a:pt x="0" y="787400"/>
                </a:moveTo>
                <a:lnTo>
                  <a:pt x="5267" y="715733"/>
                </a:lnTo>
                <a:lnTo>
                  <a:pt x="20768" y="645869"/>
                </a:lnTo>
                <a:lnTo>
                  <a:pt x="46046" y="578085"/>
                </a:lnTo>
                <a:lnTo>
                  <a:pt x="80646" y="512659"/>
                </a:lnTo>
                <a:lnTo>
                  <a:pt x="124113" y="449869"/>
                </a:lnTo>
                <a:lnTo>
                  <a:pt x="149030" y="419549"/>
                </a:lnTo>
                <a:lnTo>
                  <a:pt x="175992" y="389993"/>
                </a:lnTo>
                <a:lnTo>
                  <a:pt x="204944" y="361235"/>
                </a:lnTo>
                <a:lnTo>
                  <a:pt x="235829" y="333310"/>
                </a:lnTo>
                <a:lnTo>
                  <a:pt x="268589" y="306252"/>
                </a:lnTo>
                <a:lnTo>
                  <a:pt x="303167" y="280096"/>
                </a:lnTo>
                <a:lnTo>
                  <a:pt x="339508" y="254878"/>
                </a:lnTo>
                <a:lnTo>
                  <a:pt x="377553" y="230631"/>
                </a:lnTo>
                <a:lnTo>
                  <a:pt x="417246" y="207392"/>
                </a:lnTo>
                <a:lnTo>
                  <a:pt x="458530" y="185193"/>
                </a:lnTo>
                <a:lnTo>
                  <a:pt x="501349" y="164071"/>
                </a:lnTo>
                <a:lnTo>
                  <a:pt x="545645" y="144059"/>
                </a:lnTo>
                <a:lnTo>
                  <a:pt x="591361" y="125193"/>
                </a:lnTo>
                <a:lnTo>
                  <a:pt x="638441" y="107507"/>
                </a:lnTo>
                <a:lnTo>
                  <a:pt x="686827" y="91037"/>
                </a:lnTo>
                <a:lnTo>
                  <a:pt x="736463" y="75816"/>
                </a:lnTo>
                <a:lnTo>
                  <a:pt x="787293" y="61880"/>
                </a:lnTo>
                <a:lnTo>
                  <a:pt x="839258" y="49264"/>
                </a:lnTo>
                <a:lnTo>
                  <a:pt x="892302" y="38001"/>
                </a:lnTo>
                <a:lnTo>
                  <a:pt x="946369" y="28128"/>
                </a:lnTo>
                <a:lnTo>
                  <a:pt x="1001400" y="19678"/>
                </a:lnTo>
                <a:lnTo>
                  <a:pt x="1057341" y="12686"/>
                </a:lnTo>
                <a:lnTo>
                  <a:pt x="1114133" y="7188"/>
                </a:lnTo>
                <a:lnTo>
                  <a:pt x="1171719" y="3218"/>
                </a:lnTo>
                <a:lnTo>
                  <a:pt x="1230044" y="810"/>
                </a:lnTo>
                <a:lnTo>
                  <a:pt x="1289050" y="0"/>
                </a:lnTo>
                <a:lnTo>
                  <a:pt x="1348058" y="810"/>
                </a:lnTo>
                <a:lnTo>
                  <a:pt x="1406385" y="3218"/>
                </a:lnTo>
                <a:lnTo>
                  <a:pt x="1463974" y="7188"/>
                </a:lnTo>
                <a:lnTo>
                  <a:pt x="1520768" y="12686"/>
                </a:lnTo>
                <a:lnTo>
                  <a:pt x="1576710" y="19678"/>
                </a:lnTo>
                <a:lnTo>
                  <a:pt x="1631744" y="28128"/>
                </a:lnTo>
                <a:lnTo>
                  <a:pt x="1685811" y="38001"/>
                </a:lnTo>
                <a:lnTo>
                  <a:pt x="1738857" y="49264"/>
                </a:lnTo>
                <a:lnTo>
                  <a:pt x="1790823" y="61880"/>
                </a:lnTo>
                <a:lnTo>
                  <a:pt x="1841652" y="75816"/>
                </a:lnTo>
                <a:lnTo>
                  <a:pt x="1891289" y="91037"/>
                </a:lnTo>
                <a:lnTo>
                  <a:pt x="1939675" y="107507"/>
                </a:lnTo>
                <a:lnTo>
                  <a:pt x="1986755" y="125193"/>
                </a:lnTo>
                <a:lnTo>
                  <a:pt x="2032471" y="144059"/>
                </a:lnTo>
                <a:lnTo>
                  <a:pt x="2076766" y="164071"/>
                </a:lnTo>
                <a:lnTo>
                  <a:pt x="2119584" y="185193"/>
                </a:lnTo>
                <a:lnTo>
                  <a:pt x="2160868" y="207392"/>
                </a:lnTo>
                <a:lnTo>
                  <a:pt x="2200560" y="230632"/>
                </a:lnTo>
                <a:lnTo>
                  <a:pt x="2238605" y="254878"/>
                </a:lnTo>
                <a:lnTo>
                  <a:pt x="2274944" y="280096"/>
                </a:lnTo>
                <a:lnTo>
                  <a:pt x="2309522" y="306252"/>
                </a:lnTo>
                <a:lnTo>
                  <a:pt x="2342281" y="333310"/>
                </a:lnTo>
                <a:lnTo>
                  <a:pt x="2373164" y="361235"/>
                </a:lnTo>
                <a:lnTo>
                  <a:pt x="2402115" y="389993"/>
                </a:lnTo>
                <a:lnTo>
                  <a:pt x="2429077" y="419549"/>
                </a:lnTo>
                <a:lnTo>
                  <a:pt x="2453992" y="449869"/>
                </a:lnTo>
                <a:lnTo>
                  <a:pt x="2476805" y="480917"/>
                </a:lnTo>
                <a:lnTo>
                  <a:pt x="2515894" y="545060"/>
                </a:lnTo>
                <a:lnTo>
                  <a:pt x="2545888" y="611699"/>
                </a:lnTo>
                <a:lnTo>
                  <a:pt x="2566333" y="680558"/>
                </a:lnTo>
                <a:lnTo>
                  <a:pt x="2576773" y="751358"/>
                </a:lnTo>
                <a:lnTo>
                  <a:pt x="2578100" y="787400"/>
                </a:lnTo>
                <a:lnTo>
                  <a:pt x="2576773" y="823441"/>
                </a:lnTo>
                <a:lnTo>
                  <a:pt x="2566333" y="894241"/>
                </a:lnTo>
                <a:lnTo>
                  <a:pt x="2545888" y="963100"/>
                </a:lnTo>
                <a:lnTo>
                  <a:pt x="2515894" y="1029739"/>
                </a:lnTo>
                <a:lnTo>
                  <a:pt x="2476805" y="1093882"/>
                </a:lnTo>
                <a:lnTo>
                  <a:pt x="2453992" y="1124930"/>
                </a:lnTo>
                <a:lnTo>
                  <a:pt x="2429077" y="1155250"/>
                </a:lnTo>
                <a:lnTo>
                  <a:pt x="2402115" y="1184806"/>
                </a:lnTo>
                <a:lnTo>
                  <a:pt x="2373164" y="1213564"/>
                </a:lnTo>
                <a:lnTo>
                  <a:pt x="2342281" y="1241489"/>
                </a:lnTo>
                <a:lnTo>
                  <a:pt x="2309522" y="1268547"/>
                </a:lnTo>
                <a:lnTo>
                  <a:pt x="2274944" y="1294703"/>
                </a:lnTo>
                <a:lnTo>
                  <a:pt x="2238605" y="1319921"/>
                </a:lnTo>
                <a:lnTo>
                  <a:pt x="2200560" y="1344168"/>
                </a:lnTo>
                <a:lnTo>
                  <a:pt x="2160868" y="1367407"/>
                </a:lnTo>
                <a:lnTo>
                  <a:pt x="2119584" y="1389606"/>
                </a:lnTo>
                <a:lnTo>
                  <a:pt x="2076766" y="1410728"/>
                </a:lnTo>
                <a:lnTo>
                  <a:pt x="2032471" y="1430740"/>
                </a:lnTo>
                <a:lnTo>
                  <a:pt x="1986755" y="1449606"/>
                </a:lnTo>
                <a:lnTo>
                  <a:pt x="1939675" y="1467292"/>
                </a:lnTo>
                <a:lnTo>
                  <a:pt x="1891289" y="1483762"/>
                </a:lnTo>
                <a:lnTo>
                  <a:pt x="1841652" y="1498983"/>
                </a:lnTo>
                <a:lnTo>
                  <a:pt x="1790823" y="1512919"/>
                </a:lnTo>
                <a:lnTo>
                  <a:pt x="1738857" y="1525535"/>
                </a:lnTo>
                <a:lnTo>
                  <a:pt x="1685811" y="1536798"/>
                </a:lnTo>
                <a:lnTo>
                  <a:pt x="1631744" y="1546671"/>
                </a:lnTo>
                <a:lnTo>
                  <a:pt x="1576710" y="1555121"/>
                </a:lnTo>
                <a:lnTo>
                  <a:pt x="1520768" y="1562113"/>
                </a:lnTo>
                <a:lnTo>
                  <a:pt x="1463974" y="1567611"/>
                </a:lnTo>
                <a:lnTo>
                  <a:pt x="1406385" y="1571581"/>
                </a:lnTo>
                <a:lnTo>
                  <a:pt x="1348058" y="1573989"/>
                </a:lnTo>
                <a:lnTo>
                  <a:pt x="1289050" y="1574800"/>
                </a:lnTo>
                <a:lnTo>
                  <a:pt x="1230044" y="1573989"/>
                </a:lnTo>
                <a:lnTo>
                  <a:pt x="1171719" y="1571581"/>
                </a:lnTo>
                <a:lnTo>
                  <a:pt x="1114133" y="1567611"/>
                </a:lnTo>
                <a:lnTo>
                  <a:pt x="1057341" y="1562113"/>
                </a:lnTo>
                <a:lnTo>
                  <a:pt x="1001400" y="1555121"/>
                </a:lnTo>
                <a:lnTo>
                  <a:pt x="946369" y="1546671"/>
                </a:lnTo>
                <a:lnTo>
                  <a:pt x="892302" y="1536798"/>
                </a:lnTo>
                <a:lnTo>
                  <a:pt x="839258" y="1525535"/>
                </a:lnTo>
                <a:lnTo>
                  <a:pt x="787293" y="1512919"/>
                </a:lnTo>
                <a:lnTo>
                  <a:pt x="736463" y="1498983"/>
                </a:lnTo>
                <a:lnTo>
                  <a:pt x="686827" y="1483762"/>
                </a:lnTo>
                <a:lnTo>
                  <a:pt x="638441" y="1467292"/>
                </a:lnTo>
                <a:lnTo>
                  <a:pt x="591361" y="1449606"/>
                </a:lnTo>
                <a:lnTo>
                  <a:pt x="545645" y="1430740"/>
                </a:lnTo>
                <a:lnTo>
                  <a:pt x="501349" y="1410728"/>
                </a:lnTo>
                <a:lnTo>
                  <a:pt x="458530" y="1389606"/>
                </a:lnTo>
                <a:lnTo>
                  <a:pt x="417246" y="1367407"/>
                </a:lnTo>
                <a:lnTo>
                  <a:pt x="377553" y="1344168"/>
                </a:lnTo>
                <a:lnTo>
                  <a:pt x="339508" y="1319921"/>
                </a:lnTo>
                <a:lnTo>
                  <a:pt x="303167" y="1294703"/>
                </a:lnTo>
                <a:lnTo>
                  <a:pt x="268589" y="1268547"/>
                </a:lnTo>
                <a:lnTo>
                  <a:pt x="235829" y="1241489"/>
                </a:lnTo>
                <a:lnTo>
                  <a:pt x="204944" y="1213564"/>
                </a:lnTo>
                <a:lnTo>
                  <a:pt x="175992" y="1184806"/>
                </a:lnTo>
                <a:lnTo>
                  <a:pt x="149030" y="1155250"/>
                </a:lnTo>
                <a:lnTo>
                  <a:pt x="124113" y="1124930"/>
                </a:lnTo>
                <a:lnTo>
                  <a:pt x="101299" y="1093882"/>
                </a:lnTo>
                <a:lnTo>
                  <a:pt x="62209" y="1029739"/>
                </a:lnTo>
                <a:lnTo>
                  <a:pt x="32213" y="963100"/>
                </a:lnTo>
                <a:lnTo>
                  <a:pt x="11767" y="894241"/>
                </a:lnTo>
                <a:lnTo>
                  <a:pt x="1326" y="823441"/>
                </a:lnTo>
                <a:lnTo>
                  <a:pt x="0" y="787400"/>
                </a:lnTo>
                <a:close/>
              </a:path>
            </a:pathLst>
          </a:custGeom>
          <a:ln w="158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86129" y="3323970"/>
            <a:ext cx="157162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Name,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Balance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70200" y="4381500"/>
            <a:ext cx="2578100" cy="1574800"/>
          </a:xfrm>
          <a:custGeom>
            <a:avLst/>
            <a:gdLst/>
            <a:ahLst/>
            <a:cxnLst/>
            <a:rect l="l" t="t" r="r" b="b"/>
            <a:pathLst>
              <a:path w="2578100" h="1574800">
                <a:moveTo>
                  <a:pt x="1289050" y="0"/>
                </a:moveTo>
                <a:lnTo>
                  <a:pt x="1230041" y="810"/>
                </a:lnTo>
                <a:lnTo>
                  <a:pt x="1171714" y="3218"/>
                </a:lnTo>
                <a:lnTo>
                  <a:pt x="1114125" y="7188"/>
                </a:lnTo>
                <a:lnTo>
                  <a:pt x="1057331" y="12686"/>
                </a:lnTo>
                <a:lnTo>
                  <a:pt x="1001389" y="19678"/>
                </a:lnTo>
                <a:lnTo>
                  <a:pt x="946355" y="28128"/>
                </a:lnTo>
                <a:lnTo>
                  <a:pt x="892288" y="38001"/>
                </a:lnTo>
                <a:lnTo>
                  <a:pt x="839242" y="49264"/>
                </a:lnTo>
                <a:lnTo>
                  <a:pt x="787276" y="61880"/>
                </a:lnTo>
                <a:lnTo>
                  <a:pt x="736447" y="75816"/>
                </a:lnTo>
                <a:lnTo>
                  <a:pt x="686810" y="91037"/>
                </a:lnTo>
                <a:lnTo>
                  <a:pt x="638424" y="107507"/>
                </a:lnTo>
                <a:lnTo>
                  <a:pt x="591344" y="125193"/>
                </a:lnTo>
                <a:lnTo>
                  <a:pt x="545628" y="144059"/>
                </a:lnTo>
                <a:lnTo>
                  <a:pt x="501333" y="164071"/>
                </a:lnTo>
                <a:lnTo>
                  <a:pt x="458515" y="185193"/>
                </a:lnTo>
                <a:lnTo>
                  <a:pt x="417231" y="207392"/>
                </a:lnTo>
                <a:lnTo>
                  <a:pt x="377539" y="230631"/>
                </a:lnTo>
                <a:lnTo>
                  <a:pt x="339494" y="254878"/>
                </a:lnTo>
                <a:lnTo>
                  <a:pt x="303155" y="280096"/>
                </a:lnTo>
                <a:lnTo>
                  <a:pt x="268577" y="306252"/>
                </a:lnTo>
                <a:lnTo>
                  <a:pt x="235818" y="333310"/>
                </a:lnTo>
                <a:lnTo>
                  <a:pt x="204935" y="361235"/>
                </a:lnTo>
                <a:lnTo>
                  <a:pt x="175984" y="389993"/>
                </a:lnTo>
                <a:lnTo>
                  <a:pt x="149022" y="419549"/>
                </a:lnTo>
                <a:lnTo>
                  <a:pt x="124107" y="449869"/>
                </a:lnTo>
                <a:lnTo>
                  <a:pt x="101294" y="480917"/>
                </a:lnTo>
                <a:lnTo>
                  <a:pt x="62205" y="545060"/>
                </a:lnTo>
                <a:lnTo>
                  <a:pt x="32211" y="611699"/>
                </a:lnTo>
                <a:lnTo>
                  <a:pt x="11766" y="680558"/>
                </a:lnTo>
                <a:lnTo>
                  <a:pt x="1326" y="751358"/>
                </a:lnTo>
                <a:lnTo>
                  <a:pt x="0" y="787400"/>
                </a:lnTo>
                <a:lnTo>
                  <a:pt x="1326" y="823443"/>
                </a:lnTo>
                <a:lnTo>
                  <a:pt x="11766" y="894246"/>
                </a:lnTo>
                <a:lnTo>
                  <a:pt x="32211" y="963107"/>
                </a:lnTo>
                <a:lnTo>
                  <a:pt x="62205" y="1029749"/>
                </a:lnTo>
                <a:lnTo>
                  <a:pt x="101294" y="1093893"/>
                </a:lnTo>
                <a:lnTo>
                  <a:pt x="124107" y="1124941"/>
                </a:lnTo>
                <a:lnTo>
                  <a:pt x="149022" y="1155261"/>
                </a:lnTo>
                <a:lnTo>
                  <a:pt x="175984" y="1184817"/>
                </a:lnTo>
                <a:lnTo>
                  <a:pt x="204935" y="1213575"/>
                </a:lnTo>
                <a:lnTo>
                  <a:pt x="235818" y="1241501"/>
                </a:lnTo>
                <a:lnTo>
                  <a:pt x="268577" y="1268558"/>
                </a:lnTo>
                <a:lnTo>
                  <a:pt x="303155" y="1294713"/>
                </a:lnTo>
                <a:lnTo>
                  <a:pt x="339494" y="1319931"/>
                </a:lnTo>
                <a:lnTo>
                  <a:pt x="377539" y="1344177"/>
                </a:lnTo>
                <a:lnTo>
                  <a:pt x="417231" y="1367416"/>
                </a:lnTo>
                <a:lnTo>
                  <a:pt x="458515" y="1389614"/>
                </a:lnTo>
                <a:lnTo>
                  <a:pt x="501333" y="1410736"/>
                </a:lnTo>
                <a:lnTo>
                  <a:pt x="545628" y="1430747"/>
                </a:lnTo>
                <a:lnTo>
                  <a:pt x="591344" y="1449612"/>
                </a:lnTo>
                <a:lnTo>
                  <a:pt x="638424" y="1467297"/>
                </a:lnTo>
                <a:lnTo>
                  <a:pt x="686810" y="1483767"/>
                </a:lnTo>
                <a:lnTo>
                  <a:pt x="736447" y="1498987"/>
                </a:lnTo>
                <a:lnTo>
                  <a:pt x="787276" y="1512922"/>
                </a:lnTo>
                <a:lnTo>
                  <a:pt x="839242" y="1525538"/>
                </a:lnTo>
                <a:lnTo>
                  <a:pt x="892288" y="1536800"/>
                </a:lnTo>
                <a:lnTo>
                  <a:pt x="946355" y="1546673"/>
                </a:lnTo>
                <a:lnTo>
                  <a:pt x="1001389" y="1555123"/>
                </a:lnTo>
                <a:lnTo>
                  <a:pt x="1057331" y="1562114"/>
                </a:lnTo>
                <a:lnTo>
                  <a:pt x="1114125" y="1567612"/>
                </a:lnTo>
                <a:lnTo>
                  <a:pt x="1171714" y="1571582"/>
                </a:lnTo>
                <a:lnTo>
                  <a:pt x="1230041" y="1573989"/>
                </a:lnTo>
                <a:lnTo>
                  <a:pt x="1289050" y="1574800"/>
                </a:lnTo>
                <a:lnTo>
                  <a:pt x="1348058" y="1573989"/>
                </a:lnTo>
                <a:lnTo>
                  <a:pt x="1406385" y="1571582"/>
                </a:lnTo>
                <a:lnTo>
                  <a:pt x="1463974" y="1567612"/>
                </a:lnTo>
                <a:lnTo>
                  <a:pt x="1520768" y="1562114"/>
                </a:lnTo>
                <a:lnTo>
                  <a:pt x="1576710" y="1555123"/>
                </a:lnTo>
                <a:lnTo>
                  <a:pt x="1631744" y="1546673"/>
                </a:lnTo>
                <a:lnTo>
                  <a:pt x="1685811" y="1536800"/>
                </a:lnTo>
                <a:lnTo>
                  <a:pt x="1738857" y="1525538"/>
                </a:lnTo>
                <a:lnTo>
                  <a:pt x="1790823" y="1512922"/>
                </a:lnTo>
                <a:lnTo>
                  <a:pt x="1841652" y="1498987"/>
                </a:lnTo>
                <a:lnTo>
                  <a:pt x="1891289" y="1483767"/>
                </a:lnTo>
                <a:lnTo>
                  <a:pt x="1939675" y="1467297"/>
                </a:lnTo>
                <a:lnTo>
                  <a:pt x="1986755" y="1449612"/>
                </a:lnTo>
                <a:lnTo>
                  <a:pt x="2032471" y="1430747"/>
                </a:lnTo>
                <a:lnTo>
                  <a:pt x="2076766" y="1410736"/>
                </a:lnTo>
                <a:lnTo>
                  <a:pt x="2119584" y="1389614"/>
                </a:lnTo>
                <a:lnTo>
                  <a:pt x="2160868" y="1367416"/>
                </a:lnTo>
                <a:lnTo>
                  <a:pt x="2200560" y="1344177"/>
                </a:lnTo>
                <a:lnTo>
                  <a:pt x="2238605" y="1319931"/>
                </a:lnTo>
                <a:lnTo>
                  <a:pt x="2274944" y="1294713"/>
                </a:lnTo>
                <a:lnTo>
                  <a:pt x="2309522" y="1268558"/>
                </a:lnTo>
                <a:lnTo>
                  <a:pt x="2342281" y="1241501"/>
                </a:lnTo>
                <a:lnTo>
                  <a:pt x="2373164" y="1213575"/>
                </a:lnTo>
                <a:lnTo>
                  <a:pt x="2402115" y="1184817"/>
                </a:lnTo>
                <a:lnTo>
                  <a:pt x="2429077" y="1155261"/>
                </a:lnTo>
                <a:lnTo>
                  <a:pt x="2453992" y="1124941"/>
                </a:lnTo>
                <a:lnTo>
                  <a:pt x="2476805" y="1093893"/>
                </a:lnTo>
                <a:lnTo>
                  <a:pt x="2515894" y="1029749"/>
                </a:lnTo>
                <a:lnTo>
                  <a:pt x="2545888" y="963107"/>
                </a:lnTo>
                <a:lnTo>
                  <a:pt x="2566333" y="894246"/>
                </a:lnTo>
                <a:lnTo>
                  <a:pt x="2576773" y="823443"/>
                </a:lnTo>
                <a:lnTo>
                  <a:pt x="2578100" y="787400"/>
                </a:lnTo>
                <a:lnTo>
                  <a:pt x="2576773" y="751358"/>
                </a:lnTo>
                <a:lnTo>
                  <a:pt x="2566333" y="680558"/>
                </a:lnTo>
                <a:lnTo>
                  <a:pt x="2545888" y="611699"/>
                </a:lnTo>
                <a:lnTo>
                  <a:pt x="2515894" y="545060"/>
                </a:lnTo>
                <a:lnTo>
                  <a:pt x="2476805" y="480917"/>
                </a:lnTo>
                <a:lnTo>
                  <a:pt x="2453992" y="449869"/>
                </a:lnTo>
                <a:lnTo>
                  <a:pt x="2429077" y="419549"/>
                </a:lnTo>
                <a:lnTo>
                  <a:pt x="2402115" y="389993"/>
                </a:lnTo>
                <a:lnTo>
                  <a:pt x="2373164" y="361235"/>
                </a:lnTo>
                <a:lnTo>
                  <a:pt x="2342281" y="333310"/>
                </a:lnTo>
                <a:lnTo>
                  <a:pt x="2309522" y="306252"/>
                </a:lnTo>
                <a:lnTo>
                  <a:pt x="2274944" y="280096"/>
                </a:lnTo>
                <a:lnTo>
                  <a:pt x="2238605" y="254878"/>
                </a:lnTo>
                <a:lnTo>
                  <a:pt x="2200560" y="230631"/>
                </a:lnTo>
                <a:lnTo>
                  <a:pt x="2160868" y="207392"/>
                </a:lnTo>
                <a:lnTo>
                  <a:pt x="2119584" y="185193"/>
                </a:lnTo>
                <a:lnTo>
                  <a:pt x="2076766" y="164071"/>
                </a:lnTo>
                <a:lnTo>
                  <a:pt x="2032471" y="144059"/>
                </a:lnTo>
                <a:lnTo>
                  <a:pt x="1986755" y="125193"/>
                </a:lnTo>
                <a:lnTo>
                  <a:pt x="1939675" y="107507"/>
                </a:lnTo>
                <a:lnTo>
                  <a:pt x="1891289" y="91037"/>
                </a:lnTo>
                <a:lnTo>
                  <a:pt x="1841652" y="75816"/>
                </a:lnTo>
                <a:lnTo>
                  <a:pt x="1790823" y="61880"/>
                </a:lnTo>
                <a:lnTo>
                  <a:pt x="1738857" y="49264"/>
                </a:lnTo>
                <a:lnTo>
                  <a:pt x="1685811" y="38001"/>
                </a:lnTo>
                <a:lnTo>
                  <a:pt x="1631744" y="28128"/>
                </a:lnTo>
                <a:lnTo>
                  <a:pt x="1576710" y="19678"/>
                </a:lnTo>
                <a:lnTo>
                  <a:pt x="1520768" y="12686"/>
                </a:lnTo>
                <a:lnTo>
                  <a:pt x="1463974" y="7188"/>
                </a:lnTo>
                <a:lnTo>
                  <a:pt x="1406385" y="3218"/>
                </a:lnTo>
                <a:lnTo>
                  <a:pt x="1348058" y="810"/>
                </a:lnTo>
                <a:lnTo>
                  <a:pt x="128905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70200" y="4381500"/>
            <a:ext cx="2578100" cy="1574800"/>
          </a:xfrm>
          <a:custGeom>
            <a:avLst/>
            <a:gdLst/>
            <a:ahLst/>
            <a:cxnLst/>
            <a:rect l="l" t="t" r="r" b="b"/>
            <a:pathLst>
              <a:path w="2578100" h="1574800">
                <a:moveTo>
                  <a:pt x="0" y="787400"/>
                </a:moveTo>
                <a:lnTo>
                  <a:pt x="5267" y="715733"/>
                </a:lnTo>
                <a:lnTo>
                  <a:pt x="20767" y="645869"/>
                </a:lnTo>
                <a:lnTo>
                  <a:pt x="46043" y="578085"/>
                </a:lnTo>
                <a:lnTo>
                  <a:pt x="80641" y="512659"/>
                </a:lnTo>
                <a:lnTo>
                  <a:pt x="124107" y="449869"/>
                </a:lnTo>
                <a:lnTo>
                  <a:pt x="149022" y="419549"/>
                </a:lnTo>
                <a:lnTo>
                  <a:pt x="175984" y="389993"/>
                </a:lnTo>
                <a:lnTo>
                  <a:pt x="204935" y="361235"/>
                </a:lnTo>
                <a:lnTo>
                  <a:pt x="235818" y="333310"/>
                </a:lnTo>
                <a:lnTo>
                  <a:pt x="268577" y="306252"/>
                </a:lnTo>
                <a:lnTo>
                  <a:pt x="303155" y="280096"/>
                </a:lnTo>
                <a:lnTo>
                  <a:pt x="339494" y="254878"/>
                </a:lnTo>
                <a:lnTo>
                  <a:pt x="377539" y="230631"/>
                </a:lnTo>
                <a:lnTo>
                  <a:pt x="417231" y="207392"/>
                </a:lnTo>
                <a:lnTo>
                  <a:pt x="458515" y="185193"/>
                </a:lnTo>
                <a:lnTo>
                  <a:pt x="501333" y="164071"/>
                </a:lnTo>
                <a:lnTo>
                  <a:pt x="545628" y="144059"/>
                </a:lnTo>
                <a:lnTo>
                  <a:pt x="591344" y="125193"/>
                </a:lnTo>
                <a:lnTo>
                  <a:pt x="638424" y="107507"/>
                </a:lnTo>
                <a:lnTo>
                  <a:pt x="686810" y="91037"/>
                </a:lnTo>
                <a:lnTo>
                  <a:pt x="736447" y="75816"/>
                </a:lnTo>
                <a:lnTo>
                  <a:pt x="787276" y="61880"/>
                </a:lnTo>
                <a:lnTo>
                  <a:pt x="839242" y="49264"/>
                </a:lnTo>
                <a:lnTo>
                  <a:pt x="892288" y="38001"/>
                </a:lnTo>
                <a:lnTo>
                  <a:pt x="946355" y="28128"/>
                </a:lnTo>
                <a:lnTo>
                  <a:pt x="1001389" y="19678"/>
                </a:lnTo>
                <a:lnTo>
                  <a:pt x="1057331" y="12686"/>
                </a:lnTo>
                <a:lnTo>
                  <a:pt x="1114125" y="7188"/>
                </a:lnTo>
                <a:lnTo>
                  <a:pt x="1171714" y="3218"/>
                </a:lnTo>
                <a:lnTo>
                  <a:pt x="1230041" y="810"/>
                </a:lnTo>
                <a:lnTo>
                  <a:pt x="1289050" y="0"/>
                </a:lnTo>
                <a:lnTo>
                  <a:pt x="1348058" y="810"/>
                </a:lnTo>
                <a:lnTo>
                  <a:pt x="1406385" y="3218"/>
                </a:lnTo>
                <a:lnTo>
                  <a:pt x="1463974" y="7188"/>
                </a:lnTo>
                <a:lnTo>
                  <a:pt x="1520768" y="12686"/>
                </a:lnTo>
                <a:lnTo>
                  <a:pt x="1576710" y="19678"/>
                </a:lnTo>
                <a:lnTo>
                  <a:pt x="1631744" y="28128"/>
                </a:lnTo>
                <a:lnTo>
                  <a:pt x="1685811" y="38001"/>
                </a:lnTo>
                <a:lnTo>
                  <a:pt x="1738857" y="49264"/>
                </a:lnTo>
                <a:lnTo>
                  <a:pt x="1790823" y="61880"/>
                </a:lnTo>
                <a:lnTo>
                  <a:pt x="1841652" y="75816"/>
                </a:lnTo>
                <a:lnTo>
                  <a:pt x="1891289" y="91037"/>
                </a:lnTo>
                <a:lnTo>
                  <a:pt x="1939675" y="107507"/>
                </a:lnTo>
                <a:lnTo>
                  <a:pt x="1986755" y="125193"/>
                </a:lnTo>
                <a:lnTo>
                  <a:pt x="2032471" y="144059"/>
                </a:lnTo>
                <a:lnTo>
                  <a:pt x="2076766" y="164071"/>
                </a:lnTo>
                <a:lnTo>
                  <a:pt x="2119584" y="185193"/>
                </a:lnTo>
                <a:lnTo>
                  <a:pt x="2160868" y="207392"/>
                </a:lnTo>
                <a:lnTo>
                  <a:pt x="2200560" y="230631"/>
                </a:lnTo>
                <a:lnTo>
                  <a:pt x="2238605" y="254878"/>
                </a:lnTo>
                <a:lnTo>
                  <a:pt x="2274944" y="280096"/>
                </a:lnTo>
                <a:lnTo>
                  <a:pt x="2309522" y="306252"/>
                </a:lnTo>
                <a:lnTo>
                  <a:pt x="2342281" y="333310"/>
                </a:lnTo>
                <a:lnTo>
                  <a:pt x="2373164" y="361235"/>
                </a:lnTo>
                <a:lnTo>
                  <a:pt x="2402115" y="389993"/>
                </a:lnTo>
                <a:lnTo>
                  <a:pt x="2429077" y="419549"/>
                </a:lnTo>
                <a:lnTo>
                  <a:pt x="2453992" y="449869"/>
                </a:lnTo>
                <a:lnTo>
                  <a:pt x="2476805" y="480917"/>
                </a:lnTo>
                <a:lnTo>
                  <a:pt x="2515894" y="545060"/>
                </a:lnTo>
                <a:lnTo>
                  <a:pt x="2545888" y="611699"/>
                </a:lnTo>
                <a:lnTo>
                  <a:pt x="2566333" y="680558"/>
                </a:lnTo>
                <a:lnTo>
                  <a:pt x="2576773" y="751358"/>
                </a:lnTo>
                <a:lnTo>
                  <a:pt x="2578100" y="787400"/>
                </a:lnTo>
                <a:lnTo>
                  <a:pt x="2576773" y="823443"/>
                </a:lnTo>
                <a:lnTo>
                  <a:pt x="2566333" y="894246"/>
                </a:lnTo>
                <a:lnTo>
                  <a:pt x="2545888" y="963107"/>
                </a:lnTo>
                <a:lnTo>
                  <a:pt x="2515894" y="1029749"/>
                </a:lnTo>
                <a:lnTo>
                  <a:pt x="2476805" y="1093893"/>
                </a:lnTo>
                <a:lnTo>
                  <a:pt x="2453992" y="1124941"/>
                </a:lnTo>
                <a:lnTo>
                  <a:pt x="2429077" y="1155261"/>
                </a:lnTo>
                <a:lnTo>
                  <a:pt x="2402115" y="1184817"/>
                </a:lnTo>
                <a:lnTo>
                  <a:pt x="2373164" y="1213575"/>
                </a:lnTo>
                <a:lnTo>
                  <a:pt x="2342281" y="1241501"/>
                </a:lnTo>
                <a:lnTo>
                  <a:pt x="2309522" y="1268558"/>
                </a:lnTo>
                <a:lnTo>
                  <a:pt x="2274944" y="1294713"/>
                </a:lnTo>
                <a:lnTo>
                  <a:pt x="2238605" y="1319931"/>
                </a:lnTo>
                <a:lnTo>
                  <a:pt x="2200560" y="1344177"/>
                </a:lnTo>
                <a:lnTo>
                  <a:pt x="2160868" y="1367416"/>
                </a:lnTo>
                <a:lnTo>
                  <a:pt x="2119584" y="1389614"/>
                </a:lnTo>
                <a:lnTo>
                  <a:pt x="2076766" y="1410736"/>
                </a:lnTo>
                <a:lnTo>
                  <a:pt x="2032471" y="1430747"/>
                </a:lnTo>
                <a:lnTo>
                  <a:pt x="1986755" y="1449612"/>
                </a:lnTo>
                <a:lnTo>
                  <a:pt x="1939675" y="1467297"/>
                </a:lnTo>
                <a:lnTo>
                  <a:pt x="1891289" y="1483767"/>
                </a:lnTo>
                <a:lnTo>
                  <a:pt x="1841652" y="1498987"/>
                </a:lnTo>
                <a:lnTo>
                  <a:pt x="1790823" y="1512922"/>
                </a:lnTo>
                <a:lnTo>
                  <a:pt x="1738857" y="1525538"/>
                </a:lnTo>
                <a:lnTo>
                  <a:pt x="1685811" y="1536800"/>
                </a:lnTo>
                <a:lnTo>
                  <a:pt x="1631744" y="1546673"/>
                </a:lnTo>
                <a:lnTo>
                  <a:pt x="1576710" y="1555123"/>
                </a:lnTo>
                <a:lnTo>
                  <a:pt x="1520768" y="1562114"/>
                </a:lnTo>
                <a:lnTo>
                  <a:pt x="1463974" y="1567612"/>
                </a:lnTo>
                <a:lnTo>
                  <a:pt x="1406385" y="1571582"/>
                </a:lnTo>
                <a:lnTo>
                  <a:pt x="1348058" y="1573989"/>
                </a:lnTo>
                <a:lnTo>
                  <a:pt x="1289050" y="1574800"/>
                </a:lnTo>
                <a:lnTo>
                  <a:pt x="1230041" y="1573989"/>
                </a:lnTo>
                <a:lnTo>
                  <a:pt x="1171714" y="1571582"/>
                </a:lnTo>
                <a:lnTo>
                  <a:pt x="1114125" y="1567612"/>
                </a:lnTo>
                <a:lnTo>
                  <a:pt x="1057331" y="1562114"/>
                </a:lnTo>
                <a:lnTo>
                  <a:pt x="1001389" y="1555123"/>
                </a:lnTo>
                <a:lnTo>
                  <a:pt x="946355" y="1546673"/>
                </a:lnTo>
                <a:lnTo>
                  <a:pt x="892288" y="1536800"/>
                </a:lnTo>
                <a:lnTo>
                  <a:pt x="839242" y="1525538"/>
                </a:lnTo>
                <a:lnTo>
                  <a:pt x="787276" y="1512922"/>
                </a:lnTo>
                <a:lnTo>
                  <a:pt x="736447" y="1498987"/>
                </a:lnTo>
                <a:lnTo>
                  <a:pt x="686810" y="1483767"/>
                </a:lnTo>
                <a:lnTo>
                  <a:pt x="638424" y="1467297"/>
                </a:lnTo>
                <a:lnTo>
                  <a:pt x="591344" y="1449612"/>
                </a:lnTo>
                <a:lnTo>
                  <a:pt x="545628" y="1430747"/>
                </a:lnTo>
                <a:lnTo>
                  <a:pt x="501333" y="1410736"/>
                </a:lnTo>
                <a:lnTo>
                  <a:pt x="458515" y="1389614"/>
                </a:lnTo>
                <a:lnTo>
                  <a:pt x="417231" y="1367416"/>
                </a:lnTo>
                <a:lnTo>
                  <a:pt x="377539" y="1344177"/>
                </a:lnTo>
                <a:lnTo>
                  <a:pt x="339494" y="1319931"/>
                </a:lnTo>
                <a:lnTo>
                  <a:pt x="303155" y="1294713"/>
                </a:lnTo>
                <a:lnTo>
                  <a:pt x="268577" y="1268558"/>
                </a:lnTo>
                <a:lnTo>
                  <a:pt x="235818" y="1241501"/>
                </a:lnTo>
                <a:lnTo>
                  <a:pt x="204935" y="1213575"/>
                </a:lnTo>
                <a:lnTo>
                  <a:pt x="175984" y="1184817"/>
                </a:lnTo>
                <a:lnTo>
                  <a:pt x="149022" y="1155261"/>
                </a:lnTo>
                <a:lnTo>
                  <a:pt x="124107" y="1124941"/>
                </a:lnTo>
                <a:lnTo>
                  <a:pt x="101294" y="1093893"/>
                </a:lnTo>
                <a:lnTo>
                  <a:pt x="62205" y="1029749"/>
                </a:lnTo>
                <a:lnTo>
                  <a:pt x="32211" y="963107"/>
                </a:lnTo>
                <a:lnTo>
                  <a:pt x="11766" y="894246"/>
                </a:lnTo>
                <a:lnTo>
                  <a:pt x="1326" y="823443"/>
                </a:lnTo>
                <a:lnTo>
                  <a:pt x="0" y="787400"/>
                </a:lnTo>
                <a:close/>
              </a:path>
            </a:pathLst>
          </a:custGeom>
          <a:ln w="158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74263" y="4683074"/>
            <a:ext cx="157162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5"/>
              </a:spcBef>
            </a:pP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endParaRPr sz="2000">
              <a:latin typeface="Arial"/>
              <a:cs typeface="Arial"/>
            </a:endParaRPr>
          </a:p>
          <a:p>
            <a:pPr marL="12700" marR="5080" indent="429259">
              <a:lnSpc>
                <a:spcPct val="100000"/>
              </a:lnSpc>
            </a:pP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Object 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Name,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Balance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65900" y="4457700"/>
            <a:ext cx="2578100" cy="1574800"/>
          </a:xfrm>
          <a:custGeom>
            <a:avLst/>
            <a:gdLst/>
            <a:ahLst/>
            <a:cxnLst/>
            <a:rect l="l" t="t" r="r" b="b"/>
            <a:pathLst>
              <a:path w="2578100" h="1574800">
                <a:moveTo>
                  <a:pt x="1289050" y="0"/>
                </a:moveTo>
                <a:lnTo>
                  <a:pt x="1230041" y="810"/>
                </a:lnTo>
                <a:lnTo>
                  <a:pt x="1171714" y="3218"/>
                </a:lnTo>
                <a:lnTo>
                  <a:pt x="1114125" y="7188"/>
                </a:lnTo>
                <a:lnTo>
                  <a:pt x="1057331" y="12686"/>
                </a:lnTo>
                <a:lnTo>
                  <a:pt x="1001389" y="19678"/>
                </a:lnTo>
                <a:lnTo>
                  <a:pt x="946355" y="28128"/>
                </a:lnTo>
                <a:lnTo>
                  <a:pt x="892288" y="38001"/>
                </a:lnTo>
                <a:lnTo>
                  <a:pt x="839242" y="49264"/>
                </a:lnTo>
                <a:lnTo>
                  <a:pt x="787276" y="61880"/>
                </a:lnTo>
                <a:lnTo>
                  <a:pt x="736447" y="75816"/>
                </a:lnTo>
                <a:lnTo>
                  <a:pt x="686810" y="91037"/>
                </a:lnTo>
                <a:lnTo>
                  <a:pt x="638424" y="107507"/>
                </a:lnTo>
                <a:lnTo>
                  <a:pt x="591344" y="125193"/>
                </a:lnTo>
                <a:lnTo>
                  <a:pt x="545628" y="144059"/>
                </a:lnTo>
                <a:lnTo>
                  <a:pt x="501333" y="164071"/>
                </a:lnTo>
                <a:lnTo>
                  <a:pt x="458515" y="185193"/>
                </a:lnTo>
                <a:lnTo>
                  <a:pt x="417231" y="207392"/>
                </a:lnTo>
                <a:lnTo>
                  <a:pt x="377539" y="230631"/>
                </a:lnTo>
                <a:lnTo>
                  <a:pt x="339494" y="254878"/>
                </a:lnTo>
                <a:lnTo>
                  <a:pt x="303155" y="280096"/>
                </a:lnTo>
                <a:lnTo>
                  <a:pt x="268577" y="306252"/>
                </a:lnTo>
                <a:lnTo>
                  <a:pt x="235818" y="333310"/>
                </a:lnTo>
                <a:lnTo>
                  <a:pt x="204935" y="361235"/>
                </a:lnTo>
                <a:lnTo>
                  <a:pt x="175984" y="389993"/>
                </a:lnTo>
                <a:lnTo>
                  <a:pt x="149022" y="419549"/>
                </a:lnTo>
                <a:lnTo>
                  <a:pt x="124107" y="449869"/>
                </a:lnTo>
                <a:lnTo>
                  <a:pt x="101294" y="480917"/>
                </a:lnTo>
                <a:lnTo>
                  <a:pt x="62205" y="545060"/>
                </a:lnTo>
                <a:lnTo>
                  <a:pt x="32211" y="611699"/>
                </a:lnTo>
                <a:lnTo>
                  <a:pt x="11766" y="680558"/>
                </a:lnTo>
                <a:lnTo>
                  <a:pt x="1326" y="751358"/>
                </a:lnTo>
                <a:lnTo>
                  <a:pt x="0" y="787400"/>
                </a:lnTo>
                <a:lnTo>
                  <a:pt x="1326" y="823443"/>
                </a:lnTo>
                <a:lnTo>
                  <a:pt x="11766" y="894246"/>
                </a:lnTo>
                <a:lnTo>
                  <a:pt x="32211" y="963107"/>
                </a:lnTo>
                <a:lnTo>
                  <a:pt x="62205" y="1029749"/>
                </a:lnTo>
                <a:lnTo>
                  <a:pt x="101294" y="1093893"/>
                </a:lnTo>
                <a:lnTo>
                  <a:pt x="124107" y="1124941"/>
                </a:lnTo>
                <a:lnTo>
                  <a:pt x="149022" y="1155261"/>
                </a:lnTo>
                <a:lnTo>
                  <a:pt x="175984" y="1184817"/>
                </a:lnTo>
                <a:lnTo>
                  <a:pt x="204935" y="1213575"/>
                </a:lnTo>
                <a:lnTo>
                  <a:pt x="235818" y="1241501"/>
                </a:lnTo>
                <a:lnTo>
                  <a:pt x="268577" y="1268558"/>
                </a:lnTo>
                <a:lnTo>
                  <a:pt x="303155" y="1294713"/>
                </a:lnTo>
                <a:lnTo>
                  <a:pt x="339494" y="1319931"/>
                </a:lnTo>
                <a:lnTo>
                  <a:pt x="377539" y="1344177"/>
                </a:lnTo>
                <a:lnTo>
                  <a:pt x="417231" y="1367416"/>
                </a:lnTo>
                <a:lnTo>
                  <a:pt x="458515" y="1389614"/>
                </a:lnTo>
                <a:lnTo>
                  <a:pt x="501333" y="1410736"/>
                </a:lnTo>
                <a:lnTo>
                  <a:pt x="545628" y="1430747"/>
                </a:lnTo>
                <a:lnTo>
                  <a:pt x="591344" y="1449612"/>
                </a:lnTo>
                <a:lnTo>
                  <a:pt x="638424" y="1467297"/>
                </a:lnTo>
                <a:lnTo>
                  <a:pt x="686810" y="1483767"/>
                </a:lnTo>
                <a:lnTo>
                  <a:pt x="736447" y="1498987"/>
                </a:lnTo>
                <a:lnTo>
                  <a:pt x="787276" y="1512922"/>
                </a:lnTo>
                <a:lnTo>
                  <a:pt x="839242" y="1525538"/>
                </a:lnTo>
                <a:lnTo>
                  <a:pt x="892288" y="1536800"/>
                </a:lnTo>
                <a:lnTo>
                  <a:pt x="946355" y="1546673"/>
                </a:lnTo>
                <a:lnTo>
                  <a:pt x="1001389" y="1555123"/>
                </a:lnTo>
                <a:lnTo>
                  <a:pt x="1057331" y="1562114"/>
                </a:lnTo>
                <a:lnTo>
                  <a:pt x="1114125" y="1567612"/>
                </a:lnTo>
                <a:lnTo>
                  <a:pt x="1171714" y="1571582"/>
                </a:lnTo>
                <a:lnTo>
                  <a:pt x="1230041" y="1573989"/>
                </a:lnTo>
                <a:lnTo>
                  <a:pt x="1289050" y="1574800"/>
                </a:lnTo>
                <a:lnTo>
                  <a:pt x="1348058" y="1573989"/>
                </a:lnTo>
                <a:lnTo>
                  <a:pt x="1406385" y="1571582"/>
                </a:lnTo>
                <a:lnTo>
                  <a:pt x="1463974" y="1567612"/>
                </a:lnTo>
                <a:lnTo>
                  <a:pt x="1520768" y="1562114"/>
                </a:lnTo>
                <a:lnTo>
                  <a:pt x="1576710" y="1555123"/>
                </a:lnTo>
                <a:lnTo>
                  <a:pt x="1631744" y="1546673"/>
                </a:lnTo>
                <a:lnTo>
                  <a:pt x="1685811" y="1536800"/>
                </a:lnTo>
                <a:lnTo>
                  <a:pt x="1738857" y="1525538"/>
                </a:lnTo>
                <a:lnTo>
                  <a:pt x="1790823" y="1512922"/>
                </a:lnTo>
                <a:lnTo>
                  <a:pt x="1841652" y="1498987"/>
                </a:lnTo>
                <a:lnTo>
                  <a:pt x="1891289" y="1483767"/>
                </a:lnTo>
                <a:lnTo>
                  <a:pt x="1939675" y="1467297"/>
                </a:lnTo>
                <a:lnTo>
                  <a:pt x="1986755" y="1449612"/>
                </a:lnTo>
                <a:lnTo>
                  <a:pt x="2032471" y="1430747"/>
                </a:lnTo>
                <a:lnTo>
                  <a:pt x="2076766" y="1410736"/>
                </a:lnTo>
                <a:lnTo>
                  <a:pt x="2119584" y="1389614"/>
                </a:lnTo>
                <a:lnTo>
                  <a:pt x="2160868" y="1367416"/>
                </a:lnTo>
                <a:lnTo>
                  <a:pt x="2200560" y="1344177"/>
                </a:lnTo>
                <a:lnTo>
                  <a:pt x="2238605" y="1319931"/>
                </a:lnTo>
                <a:lnTo>
                  <a:pt x="2274944" y="1294713"/>
                </a:lnTo>
                <a:lnTo>
                  <a:pt x="2309522" y="1268558"/>
                </a:lnTo>
                <a:lnTo>
                  <a:pt x="2342281" y="1241501"/>
                </a:lnTo>
                <a:lnTo>
                  <a:pt x="2373164" y="1213575"/>
                </a:lnTo>
                <a:lnTo>
                  <a:pt x="2402115" y="1184817"/>
                </a:lnTo>
                <a:lnTo>
                  <a:pt x="2429077" y="1155261"/>
                </a:lnTo>
                <a:lnTo>
                  <a:pt x="2453992" y="1124941"/>
                </a:lnTo>
                <a:lnTo>
                  <a:pt x="2476805" y="1093893"/>
                </a:lnTo>
                <a:lnTo>
                  <a:pt x="2515894" y="1029749"/>
                </a:lnTo>
                <a:lnTo>
                  <a:pt x="2545888" y="963107"/>
                </a:lnTo>
                <a:lnTo>
                  <a:pt x="2566333" y="894246"/>
                </a:lnTo>
                <a:lnTo>
                  <a:pt x="2576773" y="823443"/>
                </a:lnTo>
                <a:lnTo>
                  <a:pt x="2578100" y="787400"/>
                </a:lnTo>
                <a:lnTo>
                  <a:pt x="2576773" y="751358"/>
                </a:lnTo>
                <a:lnTo>
                  <a:pt x="2566333" y="680558"/>
                </a:lnTo>
                <a:lnTo>
                  <a:pt x="2545888" y="611699"/>
                </a:lnTo>
                <a:lnTo>
                  <a:pt x="2515894" y="545060"/>
                </a:lnTo>
                <a:lnTo>
                  <a:pt x="2476805" y="480917"/>
                </a:lnTo>
                <a:lnTo>
                  <a:pt x="2453992" y="449869"/>
                </a:lnTo>
                <a:lnTo>
                  <a:pt x="2429077" y="419549"/>
                </a:lnTo>
                <a:lnTo>
                  <a:pt x="2402115" y="389993"/>
                </a:lnTo>
                <a:lnTo>
                  <a:pt x="2373164" y="361235"/>
                </a:lnTo>
                <a:lnTo>
                  <a:pt x="2342281" y="333310"/>
                </a:lnTo>
                <a:lnTo>
                  <a:pt x="2309522" y="306252"/>
                </a:lnTo>
                <a:lnTo>
                  <a:pt x="2274944" y="280096"/>
                </a:lnTo>
                <a:lnTo>
                  <a:pt x="2238605" y="254878"/>
                </a:lnTo>
                <a:lnTo>
                  <a:pt x="2200560" y="230631"/>
                </a:lnTo>
                <a:lnTo>
                  <a:pt x="2160868" y="207392"/>
                </a:lnTo>
                <a:lnTo>
                  <a:pt x="2119584" y="185193"/>
                </a:lnTo>
                <a:lnTo>
                  <a:pt x="2076766" y="164071"/>
                </a:lnTo>
                <a:lnTo>
                  <a:pt x="2032471" y="144059"/>
                </a:lnTo>
                <a:lnTo>
                  <a:pt x="1986755" y="125193"/>
                </a:lnTo>
                <a:lnTo>
                  <a:pt x="1939675" y="107507"/>
                </a:lnTo>
                <a:lnTo>
                  <a:pt x="1891289" y="91037"/>
                </a:lnTo>
                <a:lnTo>
                  <a:pt x="1841652" y="75816"/>
                </a:lnTo>
                <a:lnTo>
                  <a:pt x="1790823" y="61880"/>
                </a:lnTo>
                <a:lnTo>
                  <a:pt x="1738857" y="49264"/>
                </a:lnTo>
                <a:lnTo>
                  <a:pt x="1685811" y="38001"/>
                </a:lnTo>
                <a:lnTo>
                  <a:pt x="1631744" y="28128"/>
                </a:lnTo>
                <a:lnTo>
                  <a:pt x="1576710" y="19678"/>
                </a:lnTo>
                <a:lnTo>
                  <a:pt x="1520768" y="12686"/>
                </a:lnTo>
                <a:lnTo>
                  <a:pt x="1463974" y="7188"/>
                </a:lnTo>
                <a:lnTo>
                  <a:pt x="1406385" y="3218"/>
                </a:lnTo>
                <a:lnTo>
                  <a:pt x="1348058" y="810"/>
                </a:lnTo>
                <a:lnTo>
                  <a:pt x="128905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65900" y="4457700"/>
            <a:ext cx="2578100" cy="1574800"/>
          </a:xfrm>
          <a:custGeom>
            <a:avLst/>
            <a:gdLst/>
            <a:ahLst/>
            <a:cxnLst/>
            <a:rect l="l" t="t" r="r" b="b"/>
            <a:pathLst>
              <a:path w="2578100" h="1574800">
                <a:moveTo>
                  <a:pt x="0" y="787400"/>
                </a:moveTo>
                <a:lnTo>
                  <a:pt x="5267" y="715733"/>
                </a:lnTo>
                <a:lnTo>
                  <a:pt x="20767" y="645869"/>
                </a:lnTo>
                <a:lnTo>
                  <a:pt x="46043" y="578085"/>
                </a:lnTo>
                <a:lnTo>
                  <a:pt x="80641" y="512659"/>
                </a:lnTo>
                <a:lnTo>
                  <a:pt x="124107" y="449869"/>
                </a:lnTo>
                <a:lnTo>
                  <a:pt x="149022" y="419549"/>
                </a:lnTo>
                <a:lnTo>
                  <a:pt x="175984" y="389993"/>
                </a:lnTo>
                <a:lnTo>
                  <a:pt x="204935" y="361235"/>
                </a:lnTo>
                <a:lnTo>
                  <a:pt x="235818" y="333310"/>
                </a:lnTo>
                <a:lnTo>
                  <a:pt x="268577" y="306252"/>
                </a:lnTo>
                <a:lnTo>
                  <a:pt x="303155" y="280096"/>
                </a:lnTo>
                <a:lnTo>
                  <a:pt x="339494" y="254878"/>
                </a:lnTo>
                <a:lnTo>
                  <a:pt x="377539" y="230631"/>
                </a:lnTo>
                <a:lnTo>
                  <a:pt x="417231" y="207392"/>
                </a:lnTo>
                <a:lnTo>
                  <a:pt x="458515" y="185193"/>
                </a:lnTo>
                <a:lnTo>
                  <a:pt x="501333" y="164071"/>
                </a:lnTo>
                <a:lnTo>
                  <a:pt x="545628" y="144059"/>
                </a:lnTo>
                <a:lnTo>
                  <a:pt x="591344" y="125193"/>
                </a:lnTo>
                <a:lnTo>
                  <a:pt x="638424" y="107507"/>
                </a:lnTo>
                <a:lnTo>
                  <a:pt x="686810" y="91037"/>
                </a:lnTo>
                <a:lnTo>
                  <a:pt x="736447" y="75816"/>
                </a:lnTo>
                <a:lnTo>
                  <a:pt x="787276" y="61880"/>
                </a:lnTo>
                <a:lnTo>
                  <a:pt x="839242" y="49264"/>
                </a:lnTo>
                <a:lnTo>
                  <a:pt x="892288" y="38001"/>
                </a:lnTo>
                <a:lnTo>
                  <a:pt x="946355" y="28128"/>
                </a:lnTo>
                <a:lnTo>
                  <a:pt x="1001389" y="19678"/>
                </a:lnTo>
                <a:lnTo>
                  <a:pt x="1057331" y="12686"/>
                </a:lnTo>
                <a:lnTo>
                  <a:pt x="1114125" y="7188"/>
                </a:lnTo>
                <a:lnTo>
                  <a:pt x="1171714" y="3218"/>
                </a:lnTo>
                <a:lnTo>
                  <a:pt x="1230041" y="810"/>
                </a:lnTo>
                <a:lnTo>
                  <a:pt x="1289050" y="0"/>
                </a:lnTo>
                <a:lnTo>
                  <a:pt x="1348058" y="810"/>
                </a:lnTo>
                <a:lnTo>
                  <a:pt x="1406385" y="3218"/>
                </a:lnTo>
                <a:lnTo>
                  <a:pt x="1463974" y="7188"/>
                </a:lnTo>
                <a:lnTo>
                  <a:pt x="1520768" y="12686"/>
                </a:lnTo>
                <a:lnTo>
                  <a:pt x="1576710" y="19678"/>
                </a:lnTo>
                <a:lnTo>
                  <a:pt x="1631744" y="28128"/>
                </a:lnTo>
                <a:lnTo>
                  <a:pt x="1685811" y="38001"/>
                </a:lnTo>
                <a:lnTo>
                  <a:pt x="1738857" y="49264"/>
                </a:lnTo>
                <a:lnTo>
                  <a:pt x="1790823" y="61880"/>
                </a:lnTo>
                <a:lnTo>
                  <a:pt x="1841652" y="75816"/>
                </a:lnTo>
                <a:lnTo>
                  <a:pt x="1891289" y="91037"/>
                </a:lnTo>
                <a:lnTo>
                  <a:pt x="1939675" y="107507"/>
                </a:lnTo>
                <a:lnTo>
                  <a:pt x="1986755" y="125193"/>
                </a:lnTo>
                <a:lnTo>
                  <a:pt x="2032471" y="144059"/>
                </a:lnTo>
                <a:lnTo>
                  <a:pt x="2076766" y="164071"/>
                </a:lnTo>
                <a:lnTo>
                  <a:pt x="2119584" y="185193"/>
                </a:lnTo>
                <a:lnTo>
                  <a:pt x="2160868" y="207392"/>
                </a:lnTo>
                <a:lnTo>
                  <a:pt x="2200560" y="230631"/>
                </a:lnTo>
                <a:lnTo>
                  <a:pt x="2238605" y="254878"/>
                </a:lnTo>
                <a:lnTo>
                  <a:pt x="2274944" y="280096"/>
                </a:lnTo>
                <a:lnTo>
                  <a:pt x="2309522" y="306252"/>
                </a:lnTo>
                <a:lnTo>
                  <a:pt x="2342281" y="333310"/>
                </a:lnTo>
                <a:lnTo>
                  <a:pt x="2373164" y="361235"/>
                </a:lnTo>
                <a:lnTo>
                  <a:pt x="2402115" y="389993"/>
                </a:lnTo>
                <a:lnTo>
                  <a:pt x="2429077" y="419549"/>
                </a:lnTo>
                <a:lnTo>
                  <a:pt x="2453992" y="449869"/>
                </a:lnTo>
                <a:lnTo>
                  <a:pt x="2476805" y="480917"/>
                </a:lnTo>
                <a:lnTo>
                  <a:pt x="2515894" y="545060"/>
                </a:lnTo>
                <a:lnTo>
                  <a:pt x="2545888" y="611699"/>
                </a:lnTo>
                <a:lnTo>
                  <a:pt x="2566333" y="680558"/>
                </a:lnTo>
                <a:lnTo>
                  <a:pt x="2576773" y="751358"/>
                </a:lnTo>
                <a:lnTo>
                  <a:pt x="2578100" y="787400"/>
                </a:lnTo>
                <a:lnTo>
                  <a:pt x="2576773" y="823443"/>
                </a:lnTo>
                <a:lnTo>
                  <a:pt x="2566333" y="894246"/>
                </a:lnTo>
                <a:lnTo>
                  <a:pt x="2545888" y="963107"/>
                </a:lnTo>
                <a:lnTo>
                  <a:pt x="2515894" y="1029749"/>
                </a:lnTo>
                <a:lnTo>
                  <a:pt x="2476805" y="1093893"/>
                </a:lnTo>
                <a:lnTo>
                  <a:pt x="2453992" y="1124941"/>
                </a:lnTo>
                <a:lnTo>
                  <a:pt x="2429077" y="1155261"/>
                </a:lnTo>
                <a:lnTo>
                  <a:pt x="2402115" y="1184817"/>
                </a:lnTo>
                <a:lnTo>
                  <a:pt x="2373164" y="1213575"/>
                </a:lnTo>
                <a:lnTo>
                  <a:pt x="2342281" y="1241501"/>
                </a:lnTo>
                <a:lnTo>
                  <a:pt x="2309522" y="1268558"/>
                </a:lnTo>
                <a:lnTo>
                  <a:pt x="2274944" y="1294713"/>
                </a:lnTo>
                <a:lnTo>
                  <a:pt x="2238605" y="1319931"/>
                </a:lnTo>
                <a:lnTo>
                  <a:pt x="2200560" y="1344177"/>
                </a:lnTo>
                <a:lnTo>
                  <a:pt x="2160868" y="1367416"/>
                </a:lnTo>
                <a:lnTo>
                  <a:pt x="2119584" y="1389614"/>
                </a:lnTo>
                <a:lnTo>
                  <a:pt x="2076766" y="1410736"/>
                </a:lnTo>
                <a:lnTo>
                  <a:pt x="2032471" y="1430747"/>
                </a:lnTo>
                <a:lnTo>
                  <a:pt x="1986755" y="1449612"/>
                </a:lnTo>
                <a:lnTo>
                  <a:pt x="1939675" y="1467297"/>
                </a:lnTo>
                <a:lnTo>
                  <a:pt x="1891289" y="1483767"/>
                </a:lnTo>
                <a:lnTo>
                  <a:pt x="1841652" y="1498987"/>
                </a:lnTo>
                <a:lnTo>
                  <a:pt x="1790823" y="1512922"/>
                </a:lnTo>
                <a:lnTo>
                  <a:pt x="1738857" y="1525538"/>
                </a:lnTo>
                <a:lnTo>
                  <a:pt x="1685811" y="1536800"/>
                </a:lnTo>
                <a:lnTo>
                  <a:pt x="1631744" y="1546673"/>
                </a:lnTo>
                <a:lnTo>
                  <a:pt x="1576710" y="1555123"/>
                </a:lnTo>
                <a:lnTo>
                  <a:pt x="1520768" y="1562114"/>
                </a:lnTo>
                <a:lnTo>
                  <a:pt x="1463974" y="1567612"/>
                </a:lnTo>
                <a:lnTo>
                  <a:pt x="1406385" y="1571582"/>
                </a:lnTo>
                <a:lnTo>
                  <a:pt x="1348058" y="1573989"/>
                </a:lnTo>
                <a:lnTo>
                  <a:pt x="1289050" y="1574800"/>
                </a:lnTo>
                <a:lnTo>
                  <a:pt x="1230041" y="1573989"/>
                </a:lnTo>
                <a:lnTo>
                  <a:pt x="1171714" y="1571582"/>
                </a:lnTo>
                <a:lnTo>
                  <a:pt x="1114125" y="1567612"/>
                </a:lnTo>
                <a:lnTo>
                  <a:pt x="1057331" y="1562114"/>
                </a:lnTo>
                <a:lnTo>
                  <a:pt x="1001389" y="1555123"/>
                </a:lnTo>
                <a:lnTo>
                  <a:pt x="946355" y="1546673"/>
                </a:lnTo>
                <a:lnTo>
                  <a:pt x="892288" y="1536800"/>
                </a:lnTo>
                <a:lnTo>
                  <a:pt x="839242" y="1525538"/>
                </a:lnTo>
                <a:lnTo>
                  <a:pt x="787276" y="1512922"/>
                </a:lnTo>
                <a:lnTo>
                  <a:pt x="736447" y="1498987"/>
                </a:lnTo>
                <a:lnTo>
                  <a:pt x="686810" y="1483767"/>
                </a:lnTo>
                <a:lnTo>
                  <a:pt x="638424" y="1467297"/>
                </a:lnTo>
                <a:lnTo>
                  <a:pt x="591344" y="1449612"/>
                </a:lnTo>
                <a:lnTo>
                  <a:pt x="545628" y="1430747"/>
                </a:lnTo>
                <a:lnTo>
                  <a:pt x="501333" y="1410736"/>
                </a:lnTo>
                <a:lnTo>
                  <a:pt x="458515" y="1389614"/>
                </a:lnTo>
                <a:lnTo>
                  <a:pt x="417231" y="1367416"/>
                </a:lnTo>
                <a:lnTo>
                  <a:pt x="377539" y="1344177"/>
                </a:lnTo>
                <a:lnTo>
                  <a:pt x="339494" y="1319931"/>
                </a:lnTo>
                <a:lnTo>
                  <a:pt x="303155" y="1294713"/>
                </a:lnTo>
                <a:lnTo>
                  <a:pt x="268577" y="1268558"/>
                </a:lnTo>
                <a:lnTo>
                  <a:pt x="235818" y="1241501"/>
                </a:lnTo>
                <a:lnTo>
                  <a:pt x="204935" y="1213575"/>
                </a:lnTo>
                <a:lnTo>
                  <a:pt x="175984" y="1184817"/>
                </a:lnTo>
                <a:lnTo>
                  <a:pt x="149022" y="1155261"/>
                </a:lnTo>
                <a:lnTo>
                  <a:pt x="124107" y="1124941"/>
                </a:lnTo>
                <a:lnTo>
                  <a:pt x="101294" y="1093893"/>
                </a:lnTo>
                <a:lnTo>
                  <a:pt x="62205" y="1029749"/>
                </a:lnTo>
                <a:lnTo>
                  <a:pt x="32211" y="963107"/>
                </a:lnTo>
                <a:lnTo>
                  <a:pt x="11766" y="894246"/>
                </a:lnTo>
                <a:lnTo>
                  <a:pt x="1326" y="823443"/>
                </a:lnTo>
                <a:lnTo>
                  <a:pt x="0" y="787400"/>
                </a:lnTo>
                <a:close/>
              </a:path>
            </a:pathLst>
          </a:custGeom>
          <a:ln w="158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70217" y="4759274"/>
            <a:ext cx="157162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5"/>
              </a:spcBef>
            </a:pP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endParaRPr sz="2000">
              <a:latin typeface="Arial"/>
              <a:cs typeface="Arial"/>
            </a:endParaRPr>
          </a:p>
          <a:p>
            <a:pPr marL="12700" marR="5080" indent="429259">
              <a:lnSpc>
                <a:spcPct val="100000"/>
              </a:lnSpc>
            </a:pP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Object 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Name,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Balance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59350" y="647700"/>
            <a:ext cx="2578100" cy="1574800"/>
          </a:xfrm>
          <a:custGeom>
            <a:avLst/>
            <a:gdLst/>
            <a:ahLst/>
            <a:cxnLst/>
            <a:rect l="l" t="t" r="r" b="b"/>
            <a:pathLst>
              <a:path w="2578100" h="1574800">
                <a:moveTo>
                  <a:pt x="1289050" y="0"/>
                </a:moveTo>
                <a:lnTo>
                  <a:pt x="1230041" y="810"/>
                </a:lnTo>
                <a:lnTo>
                  <a:pt x="1171714" y="3218"/>
                </a:lnTo>
                <a:lnTo>
                  <a:pt x="1114125" y="7188"/>
                </a:lnTo>
                <a:lnTo>
                  <a:pt x="1057331" y="12686"/>
                </a:lnTo>
                <a:lnTo>
                  <a:pt x="1001389" y="19678"/>
                </a:lnTo>
                <a:lnTo>
                  <a:pt x="946355" y="28128"/>
                </a:lnTo>
                <a:lnTo>
                  <a:pt x="892288" y="38001"/>
                </a:lnTo>
                <a:lnTo>
                  <a:pt x="839242" y="49264"/>
                </a:lnTo>
                <a:lnTo>
                  <a:pt x="787276" y="61880"/>
                </a:lnTo>
                <a:lnTo>
                  <a:pt x="736447" y="75816"/>
                </a:lnTo>
                <a:lnTo>
                  <a:pt x="686810" y="91037"/>
                </a:lnTo>
                <a:lnTo>
                  <a:pt x="638424" y="107507"/>
                </a:lnTo>
                <a:lnTo>
                  <a:pt x="591344" y="125193"/>
                </a:lnTo>
                <a:lnTo>
                  <a:pt x="545628" y="144059"/>
                </a:lnTo>
                <a:lnTo>
                  <a:pt x="501333" y="164071"/>
                </a:lnTo>
                <a:lnTo>
                  <a:pt x="458515" y="185193"/>
                </a:lnTo>
                <a:lnTo>
                  <a:pt x="417231" y="207392"/>
                </a:lnTo>
                <a:lnTo>
                  <a:pt x="377539" y="230632"/>
                </a:lnTo>
                <a:lnTo>
                  <a:pt x="339494" y="254878"/>
                </a:lnTo>
                <a:lnTo>
                  <a:pt x="303155" y="280096"/>
                </a:lnTo>
                <a:lnTo>
                  <a:pt x="268577" y="306252"/>
                </a:lnTo>
                <a:lnTo>
                  <a:pt x="235818" y="333310"/>
                </a:lnTo>
                <a:lnTo>
                  <a:pt x="204935" y="361235"/>
                </a:lnTo>
                <a:lnTo>
                  <a:pt x="175984" y="389993"/>
                </a:lnTo>
                <a:lnTo>
                  <a:pt x="149022" y="419549"/>
                </a:lnTo>
                <a:lnTo>
                  <a:pt x="124107" y="449869"/>
                </a:lnTo>
                <a:lnTo>
                  <a:pt x="101294" y="480917"/>
                </a:lnTo>
                <a:lnTo>
                  <a:pt x="62205" y="545060"/>
                </a:lnTo>
                <a:lnTo>
                  <a:pt x="32211" y="611699"/>
                </a:lnTo>
                <a:lnTo>
                  <a:pt x="11766" y="680558"/>
                </a:lnTo>
                <a:lnTo>
                  <a:pt x="1326" y="751358"/>
                </a:lnTo>
                <a:lnTo>
                  <a:pt x="0" y="787400"/>
                </a:lnTo>
                <a:lnTo>
                  <a:pt x="1326" y="823441"/>
                </a:lnTo>
                <a:lnTo>
                  <a:pt x="11766" y="894241"/>
                </a:lnTo>
                <a:lnTo>
                  <a:pt x="32211" y="963100"/>
                </a:lnTo>
                <a:lnTo>
                  <a:pt x="62205" y="1029739"/>
                </a:lnTo>
                <a:lnTo>
                  <a:pt x="101294" y="1093882"/>
                </a:lnTo>
                <a:lnTo>
                  <a:pt x="124107" y="1124930"/>
                </a:lnTo>
                <a:lnTo>
                  <a:pt x="149022" y="1155250"/>
                </a:lnTo>
                <a:lnTo>
                  <a:pt x="175984" y="1184806"/>
                </a:lnTo>
                <a:lnTo>
                  <a:pt x="204935" y="1213564"/>
                </a:lnTo>
                <a:lnTo>
                  <a:pt x="235818" y="1241489"/>
                </a:lnTo>
                <a:lnTo>
                  <a:pt x="268577" y="1268547"/>
                </a:lnTo>
                <a:lnTo>
                  <a:pt x="303155" y="1294703"/>
                </a:lnTo>
                <a:lnTo>
                  <a:pt x="339494" y="1319921"/>
                </a:lnTo>
                <a:lnTo>
                  <a:pt x="377539" y="1344168"/>
                </a:lnTo>
                <a:lnTo>
                  <a:pt x="417231" y="1367407"/>
                </a:lnTo>
                <a:lnTo>
                  <a:pt x="458515" y="1389606"/>
                </a:lnTo>
                <a:lnTo>
                  <a:pt x="501333" y="1410728"/>
                </a:lnTo>
                <a:lnTo>
                  <a:pt x="545628" y="1430740"/>
                </a:lnTo>
                <a:lnTo>
                  <a:pt x="591344" y="1449606"/>
                </a:lnTo>
                <a:lnTo>
                  <a:pt x="638424" y="1467292"/>
                </a:lnTo>
                <a:lnTo>
                  <a:pt x="686810" y="1483762"/>
                </a:lnTo>
                <a:lnTo>
                  <a:pt x="736447" y="1498983"/>
                </a:lnTo>
                <a:lnTo>
                  <a:pt x="787276" y="1512919"/>
                </a:lnTo>
                <a:lnTo>
                  <a:pt x="839242" y="1525535"/>
                </a:lnTo>
                <a:lnTo>
                  <a:pt x="892288" y="1536798"/>
                </a:lnTo>
                <a:lnTo>
                  <a:pt x="946355" y="1546671"/>
                </a:lnTo>
                <a:lnTo>
                  <a:pt x="1001389" y="1555121"/>
                </a:lnTo>
                <a:lnTo>
                  <a:pt x="1057331" y="1562113"/>
                </a:lnTo>
                <a:lnTo>
                  <a:pt x="1114125" y="1567611"/>
                </a:lnTo>
                <a:lnTo>
                  <a:pt x="1171714" y="1571581"/>
                </a:lnTo>
                <a:lnTo>
                  <a:pt x="1230041" y="1573989"/>
                </a:lnTo>
                <a:lnTo>
                  <a:pt x="1289050" y="1574800"/>
                </a:lnTo>
                <a:lnTo>
                  <a:pt x="1348058" y="1573989"/>
                </a:lnTo>
                <a:lnTo>
                  <a:pt x="1406385" y="1571581"/>
                </a:lnTo>
                <a:lnTo>
                  <a:pt x="1463974" y="1567611"/>
                </a:lnTo>
                <a:lnTo>
                  <a:pt x="1520768" y="1562113"/>
                </a:lnTo>
                <a:lnTo>
                  <a:pt x="1576710" y="1555121"/>
                </a:lnTo>
                <a:lnTo>
                  <a:pt x="1631744" y="1546671"/>
                </a:lnTo>
                <a:lnTo>
                  <a:pt x="1685811" y="1536798"/>
                </a:lnTo>
                <a:lnTo>
                  <a:pt x="1738857" y="1525535"/>
                </a:lnTo>
                <a:lnTo>
                  <a:pt x="1790823" y="1512919"/>
                </a:lnTo>
                <a:lnTo>
                  <a:pt x="1841652" y="1498983"/>
                </a:lnTo>
                <a:lnTo>
                  <a:pt x="1891289" y="1483762"/>
                </a:lnTo>
                <a:lnTo>
                  <a:pt x="1939675" y="1467292"/>
                </a:lnTo>
                <a:lnTo>
                  <a:pt x="1986755" y="1449606"/>
                </a:lnTo>
                <a:lnTo>
                  <a:pt x="2032471" y="1430740"/>
                </a:lnTo>
                <a:lnTo>
                  <a:pt x="2076766" y="1410728"/>
                </a:lnTo>
                <a:lnTo>
                  <a:pt x="2119584" y="1389606"/>
                </a:lnTo>
                <a:lnTo>
                  <a:pt x="2160868" y="1367407"/>
                </a:lnTo>
                <a:lnTo>
                  <a:pt x="2200560" y="1344168"/>
                </a:lnTo>
                <a:lnTo>
                  <a:pt x="2238605" y="1319921"/>
                </a:lnTo>
                <a:lnTo>
                  <a:pt x="2274944" y="1294703"/>
                </a:lnTo>
                <a:lnTo>
                  <a:pt x="2309522" y="1268547"/>
                </a:lnTo>
                <a:lnTo>
                  <a:pt x="2342281" y="1241489"/>
                </a:lnTo>
                <a:lnTo>
                  <a:pt x="2373164" y="1213564"/>
                </a:lnTo>
                <a:lnTo>
                  <a:pt x="2402115" y="1184806"/>
                </a:lnTo>
                <a:lnTo>
                  <a:pt x="2429077" y="1155250"/>
                </a:lnTo>
                <a:lnTo>
                  <a:pt x="2453992" y="1124930"/>
                </a:lnTo>
                <a:lnTo>
                  <a:pt x="2476805" y="1093882"/>
                </a:lnTo>
                <a:lnTo>
                  <a:pt x="2515894" y="1029739"/>
                </a:lnTo>
                <a:lnTo>
                  <a:pt x="2545888" y="963100"/>
                </a:lnTo>
                <a:lnTo>
                  <a:pt x="2566333" y="894241"/>
                </a:lnTo>
                <a:lnTo>
                  <a:pt x="2576773" y="823441"/>
                </a:lnTo>
                <a:lnTo>
                  <a:pt x="2578100" y="787400"/>
                </a:lnTo>
                <a:lnTo>
                  <a:pt x="2576773" y="751358"/>
                </a:lnTo>
                <a:lnTo>
                  <a:pt x="2566333" y="680558"/>
                </a:lnTo>
                <a:lnTo>
                  <a:pt x="2545888" y="611699"/>
                </a:lnTo>
                <a:lnTo>
                  <a:pt x="2515894" y="545060"/>
                </a:lnTo>
                <a:lnTo>
                  <a:pt x="2476805" y="480917"/>
                </a:lnTo>
                <a:lnTo>
                  <a:pt x="2453992" y="449869"/>
                </a:lnTo>
                <a:lnTo>
                  <a:pt x="2429077" y="419549"/>
                </a:lnTo>
                <a:lnTo>
                  <a:pt x="2402115" y="389993"/>
                </a:lnTo>
                <a:lnTo>
                  <a:pt x="2373164" y="361235"/>
                </a:lnTo>
                <a:lnTo>
                  <a:pt x="2342281" y="333310"/>
                </a:lnTo>
                <a:lnTo>
                  <a:pt x="2309522" y="306252"/>
                </a:lnTo>
                <a:lnTo>
                  <a:pt x="2274944" y="280096"/>
                </a:lnTo>
                <a:lnTo>
                  <a:pt x="2238605" y="254878"/>
                </a:lnTo>
                <a:lnTo>
                  <a:pt x="2200560" y="230632"/>
                </a:lnTo>
                <a:lnTo>
                  <a:pt x="2160868" y="207392"/>
                </a:lnTo>
                <a:lnTo>
                  <a:pt x="2119584" y="185193"/>
                </a:lnTo>
                <a:lnTo>
                  <a:pt x="2076766" y="164071"/>
                </a:lnTo>
                <a:lnTo>
                  <a:pt x="2032471" y="144059"/>
                </a:lnTo>
                <a:lnTo>
                  <a:pt x="1986755" y="125193"/>
                </a:lnTo>
                <a:lnTo>
                  <a:pt x="1939675" y="107507"/>
                </a:lnTo>
                <a:lnTo>
                  <a:pt x="1891289" y="91037"/>
                </a:lnTo>
                <a:lnTo>
                  <a:pt x="1841652" y="75816"/>
                </a:lnTo>
                <a:lnTo>
                  <a:pt x="1790823" y="61880"/>
                </a:lnTo>
                <a:lnTo>
                  <a:pt x="1738857" y="49264"/>
                </a:lnTo>
                <a:lnTo>
                  <a:pt x="1685811" y="38001"/>
                </a:lnTo>
                <a:lnTo>
                  <a:pt x="1631744" y="28128"/>
                </a:lnTo>
                <a:lnTo>
                  <a:pt x="1576710" y="19678"/>
                </a:lnTo>
                <a:lnTo>
                  <a:pt x="1520768" y="12686"/>
                </a:lnTo>
                <a:lnTo>
                  <a:pt x="1463974" y="7188"/>
                </a:lnTo>
                <a:lnTo>
                  <a:pt x="1406385" y="3218"/>
                </a:lnTo>
                <a:lnTo>
                  <a:pt x="1348058" y="810"/>
                </a:lnTo>
                <a:lnTo>
                  <a:pt x="128905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59350" y="647700"/>
            <a:ext cx="2578100" cy="1574800"/>
          </a:xfrm>
          <a:custGeom>
            <a:avLst/>
            <a:gdLst/>
            <a:ahLst/>
            <a:cxnLst/>
            <a:rect l="l" t="t" r="r" b="b"/>
            <a:pathLst>
              <a:path w="2578100" h="1574800">
                <a:moveTo>
                  <a:pt x="0" y="787400"/>
                </a:moveTo>
                <a:lnTo>
                  <a:pt x="5267" y="715733"/>
                </a:lnTo>
                <a:lnTo>
                  <a:pt x="20767" y="645869"/>
                </a:lnTo>
                <a:lnTo>
                  <a:pt x="46043" y="578085"/>
                </a:lnTo>
                <a:lnTo>
                  <a:pt x="80641" y="512659"/>
                </a:lnTo>
                <a:lnTo>
                  <a:pt x="124107" y="449869"/>
                </a:lnTo>
                <a:lnTo>
                  <a:pt x="149022" y="419549"/>
                </a:lnTo>
                <a:lnTo>
                  <a:pt x="175984" y="389993"/>
                </a:lnTo>
                <a:lnTo>
                  <a:pt x="204935" y="361235"/>
                </a:lnTo>
                <a:lnTo>
                  <a:pt x="235818" y="333310"/>
                </a:lnTo>
                <a:lnTo>
                  <a:pt x="268577" y="306252"/>
                </a:lnTo>
                <a:lnTo>
                  <a:pt x="303155" y="280096"/>
                </a:lnTo>
                <a:lnTo>
                  <a:pt x="339494" y="254878"/>
                </a:lnTo>
                <a:lnTo>
                  <a:pt x="377539" y="230631"/>
                </a:lnTo>
                <a:lnTo>
                  <a:pt x="417231" y="207392"/>
                </a:lnTo>
                <a:lnTo>
                  <a:pt x="458515" y="185193"/>
                </a:lnTo>
                <a:lnTo>
                  <a:pt x="501333" y="164071"/>
                </a:lnTo>
                <a:lnTo>
                  <a:pt x="545628" y="144059"/>
                </a:lnTo>
                <a:lnTo>
                  <a:pt x="591344" y="125193"/>
                </a:lnTo>
                <a:lnTo>
                  <a:pt x="638424" y="107507"/>
                </a:lnTo>
                <a:lnTo>
                  <a:pt x="686810" y="91037"/>
                </a:lnTo>
                <a:lnTo>
                  <a:pt x="736447" y="75816"/>
                </a:lnTo>
                <a:lnTo>
                  <a:pt x="787276" y="61880"/>
                </a:lnTo>
                <a:lnTo>
                  <a:pt x="839242" y="49264"/>
                </a:lnTo>
                <a:lnTo>
                  <a:pt x="892288" y="38001"/>
                </a:lnTo>
                <a:lnTo>
                  <a:pt x="946355" y="28128"/>
                </a:lnTo>
                <a:lnTo>
                  <a:pt x="1001389" y="19678"/>
                </a:lnTo>
                <a:lnTo>
                  <a:pt x="1057331" y="12686"/>
                </a:lnTo>
                <a:lnTo>
                  <a:pt x="1114125" y="7188"/>
                </a:lnTo>
                <a:lnTo>
                  <a:pt x="1171714" y="3218"/>
                </a:lnTo>
                <a:lnTo>
                  <a:pt x="1230041" y="810"/>
                </a:lnTo>
                <a:lnTo>
                  <a:pt x="1289050" y="0"/>
                </a:lnTo>
                <a:lnTo>
                  <a:pt x="1348058" y="810"/>
                </a:lnTo>
                <a:lnTo>
                  <a:pt x="1406385" y="3218"/>
                </a:lnTo>
                <a:lnTo>
                  <a:pt x="1463974" y="7188"/>
                </a:lnTo>
                <a:lnTo>
                  <a:pt x="1520768" y="12686"/>
                </a:lnTo>
                <a:lnTo>
                  <a:pt x="1576710" y="19678"/>
                </a:lnTo>
                <a:lnTo>
                  <a:pt x="1631744" y="28128"/>
                </a:lnTo>
                <a:lnTo>
                  <a:pt x="1685811" y="38001"/>
                </a:lnTo>
                <a:lnTo>
                  <a:pt x="1738857" y="49264"/>
                </a:lnTo>
                <a:lnTo>
                  <a:pt x="1790823" y="61880"/>
                </a:lnTo>
                <a:lnTo>
                  <a:pt x="1841652" y="75816"/>
                </a:lnTo>
                <a:lnTo>
                  <a:pt x="1891289" y="91037"/>
                </a:lnTo>
                <a:lnTo>
                  <a:pt x="1939675" y="107507"/>
                </a:lnTo>
                <a:lnTo>
                  <a:pt x="1986755" y="125193"/>
                </a:lnTo>
                <a:lnTo>
                  <a:pt x="2032471" y="144059"/>
                </a:lnTo>
                <a:lnTo>
                  <a:pt x="2076766" y="164071"/>
                </a:lnTo>
                <a:lnTo>
                  <a:pt x="2119584" y="185193"/>
                </a:lnTo>
                <a:lnTo>
                  <a:pt x="2160868" y="207392"/>
                </a:lnTo>
                <a:lnTo>
                  <a:pt x="2200560" y="230632"/>
                </a:lnTo>
                <a:lnTo>
                  <a:pt x="2238605" y="254878"/>
                </a:lnTo>
                <a:lnTo>
                  <a:pt x="2274944" y="280096"/>
                </a:lnTo>
                <a:lnTo>
                  <a:pt x="2309522" y="306252"/>
                </a:lnTo>
                <a:lnTo>
                  <a:pt x="2342281" y="333310"/>
                </a:lnTo>
                <a:lnTo>
                  <a:pt x="2373164" y="361235"/>
                </a:lnTo>
                <a:lnTo>
                  <a:pt x="2402115" y="389993"/>
                </a:lnTo>
                <a:lnTo>
                  <a:pt x="2429077" y="419549"/>
                </a:lnTo>
                <a:lnTo>
                  <a:pt x="2453992" y="449869"/>
                </a:lnTo>
                <a:lnTo>
                  <a:pt x="2476805" y="480917"/>
                </a:lnTo>
                <a:lnTo>
                  <a:pt x="2515894" y="545060"/>
                </a:lnTo>
                <a:lnTo>
                  <a:pt x="2545888" y="611699"/>
                </a:lnTo>
                <a:lnTo>
                  <a:pt x="2566333" y="680558"/>
                </a:lnTo>
                <a:lnTo>
                  <a:pt x="2576773" y="751358"/>
                </a:lnTo>
                <a:lnTo>
                  <a:pt x="2578100" y="787400"/>
                </a:lnTo>
                <a:lnTo>
                  <a:pt x="2576773" y="823441"/>
                </a:lnTo>
                <a:lnTo>
                  <a:pt x="2566333" y="894241"/>
                </a:lnTo>
                <a:lnTo>
                  <a:pt x="2545888" y="963100"/>
                </a:lnTo>
                <a:lnTo>
                  <a:pt x="2515894" y="1029739"/>
                </a:lnTo>
                <a:lnTo>
                  <a:pt x="2476805" y="1093882"/>
                </a:lnTo>
                <a:lnTo>
                  <a:pt x="2453992" y="1124930"/>
                </a:lnTo>
                <a:lnTo>
                  <a:pt x="2429077" y="1155250"/>
                </a:lnTo>
                <a:lnTo>
                  <a:pt x="2402115" y="1184806"/>
                </a:lnTo>
                <a:lnTo>
                  <a:pt x="2373164" y="1213564"/>
                </a:lnTo>
                <a:lnTo>
                  <a:pt x="2342281" y="1241489"/>
                </a:lnTo>
                <a:lnTo>
                  <a:pt x="2309522" y="1268547"/>
                </a:lnTo>
                <a:lnTo>
                  <a:pt x="2274944" y="1294703"/>
                </a:lnTo>
                <a:lnTo>
                  <a:pt x="2238605" y="1319921"/>
                </a:lnTo>
                <a:lnTo>
                  <a:pt x="2200560" y="1344168"/>
                </a:lnTo>
                <a:lnTo>
                  <a:pt x="2160868" y="1367407"/>
                </a:lnTo>
                <a:lnTo>
                  <a:pt x="2119584" y="1389606"/>
                </a:lnTo>
                <a:lnTo>
                  <a:pt x="2076766" y="1410728"/>
                </a:lnTo>
                <a:lnTo>
                  <a:pt x="2032471" y="1430740"/>
                </a:lnTo>
                <a:lnTo>
                  <a:pt x="1986755" y="1449606"/>
                </a:lnTo>
                <a:lnTo>
                  <a:pt x="1939675" y="1467292"/>
                </a:lnTo>
                <a:lnTo>
                  <a:pt x="1891289" y="1483762"/>
                </a:lnTo>
                <a:lnTo>
                  <a:pt x="1841652" y="1498983"/>
                </a:lnTo>
                <a:lnTo>
                  <a:pt x="1790823" y="1512919"/>
                </a:lnTo>
                <a:lnTo>
                  <a:pt x="1738857" y="1525535"/>
                </a:lnTo>
                <a:lnTo>
                  <a:pt x="1685811" y="1536798"/>
                </a:lnTo>
                <a:lnTo>
                  <a:pt x="1631744" y="1546671"/>
                </a:lnTo>
                <a:lnTo>
                  <a:pt x="1576710" y="1555121"/>
                </a:lnTo>
                <a:lnTo>
                  <a:pt x="1520768" y="1562113"/>
                </a:lnTo>
                <a:lnTo>
                  <a:pt x="1463974" y="1567611"/>
                </a:lnTo>
                <a:lnTo>
                  <a:pt x="1406385" y="1571581"/>
                </a:lnTo>
                <a:lnTo>
                  <a:pt x="1348058" y="1573989"/>
                </a:lnTo>
                <a:lnTo>
                  <a:pt x="1289050" y="1574800"/>
                </a:lnTo>
                <a:lnTo>
                  <a:pt x="1230041" y="1573989"/>
                </a:lnTo>
                <a:lnTo>
                  <a:pt x="1171714" y="1571581"/>
                </a:lnTo>
                <a:lnTo>
                  <a:pt x="1114125" y="1567611"/>
                </a:lnTo>
                <a:lnTo>
                  <a:pt x="1057331" y="1562113"/>
                </a:lnTo>
                <a:lnTo>
                  <a:pt x="1001389" y="1555121"/>
                </a:lnTo>
                <a:lnTo>
                  <a:pt x="946355" y="1546671"/>
                </a:lnTo>
                <a:lnTo>
                  <a:pt x="892288" y="1536798"/>
                </a:lnTo>
                <a:lnTo>
                  <a:pt x="839242" y="1525535"/>
                </a:lnTo>
                <a:lnTo>
                  <a:pt x="787276" y="1512919"/>
                </a:lnTo>
                <a:lnTo>
                  <a:pt x="736447" y="1498983"/>
                </a:lnTo>
                <a:lnTo>
                  <a:pt x="686810" y="1483762"/>
                </a:lnTo>
                <a:lnTo>
                  <a:pt x="638424" y="1467292"/>
                </a:lnTo>
                <a:lnTo>
                  <a:pt x="591344" y="1449606"/>
                </a:lnTo>
                <a:lnTo>
                  <a:pt x="545628" y="1430740"/>
                </a:lnTo>
                <a:lnTo>
                  <a:pt x="501333" y="1410728"/>
                </a:lnTo>
                <a:lnTo>
                  <a:pt x="458515" y="1389606"/>
                </a:lnTo>
                <a:lnTo>
                  <a:pt x="417231" y="1367407"/>
                </a:lnTo>
                <a:lnTo>
                  <a:pt x="377539" y="1344167"/>
                </a:lnTo>
                <a:lnTo>
                  <a:pt x="339494" y="1319921"/>
                </a:lnTo>
                <a:lnTo>
                  <a:pt x="303155" y="1294703"/>
                </a:lnTo>
                <a:lnTo>
                  <a:pt x="268577" y="1268547"/>
                </a:lnTo>
                <a:lnTo>
                  <a:pt x="235818" y="1241489"/>
                </a:lnTo>
                <a:lnTo>
                  <a:pt x="204935" y="1213564"/>
                </a:lnTo>
                <a:lnTo>
                  <a:pt x="175984" y="1184806"/>
                </a:lnTo>
                <a:lnTo>
                  <a:pt x="149022" y="1155250"/>
                </a:lnTo>
                <a:lnTo>
                  <a:pt x="124107" y="1124930"/>
                </a:lnTo>
                <a:lnTo>
                  <a:pt x="101294" y="1093882"/>
                </a:lnTo>
                <a:lnTo>
                  <a:pt x="62205" y="1029739"/>
                </a:lnTo>
                <a:lnTo>
                  <a:pt x="32211" y="963100"/>
                </a:lnTo>
                <a:lnTo>
                  <a:pt x="11766" y="894241"/>
                </a:lnTo>
                <a:lnTo>
                  <a:pt x="1326" y="823441"/>
                </a:lnTo>
                <a:lnTo>
                  <a:pt x="0" y="787400"/>
                </a:lnTo>
                <a:close/>
              </a:path>
            </a:pathLst>
          </a:custGeom>
          <a:ln w="158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463666" y="948689"/>
            <a:ext cx="157035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277495" algn="ctr">
              <a:lnSpc>
                <a:spcPct val="100000"/>
              </a:lnSpc>
              <a:spcBef>
                <a:spcPts val="105"/>
              </a:spcBef>
            </a:pPr>
            <a:r>
              <a:rPr sz="2000" spc="-240" dirty="0">
                <a:solidFill>
                  <a:srgbClr val="FFFFFF"/>
                </a:solidFill>
                <a:latin typeface="Arial"/>
                <a:cs typeface="Arial"/>
              </a:rPr>
              <a:t>Cu</a:t>
            </a:r>
            <a:r>
              <a:rPr sz="2000" spc="-2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r 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Name,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Balance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4276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60" dirty="0"/>
              <a:t>Defining</a:t>
            </a:r>
            <a:r>
              <a:rPr sz="4800" spc="-509" dirty="0"/>
              <a:t> </a:t>
            </a:r>
            <a:r>
              <a:rPr sz="4800" spc="-225" dirty="0"/>
              <a:t>methods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15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048757"/>
            <a:ext cx="11270615" cy="3862596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80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10" dirty="0">
                <a:latin typeface="Arial"/>
                <a:cs typeface="Arial"/>
              </a:rPr>
              <a:t>methods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are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functions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that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work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only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with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certain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235" dirty="0">
                <a:latin typeface="Arial"/>
                <a:cs typeface="Arial"/>
              </a:rPr>
              <a:t>class</a:t>
            </a:r>
            <a:endParaRPr sz="3200" dirty="0">
              <a:latin typeface="Arial"/>
              <a:cs typeface="Arial"/>
            </a:endParaRPr>
          </a:p>
          <a:p>
            <a:pPr marL="350520" marR="1456690" indent="-337820">
              <a:lnSpc>
                <a:spcPts val="3479"/>
              </a:lnSpc>
              <a:spcBef>
                <a:spcPts val="140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60" dirty="0">
                <a:latin typeface="Arial"/>
                <a:cs typeface="Arial"/>
              </a:rPr>
              <a:t>while </a:t>
            </a:r>
            <a:r>
              <a:rPr sz="3200" spc="-85" dirty="0">
                <a:latin typeface="Arial"/>
                <a:cs typeface="Arial"/>
              </a:rPr>
              <a:t>defining </a:t>
            </a:r>
            <a:r>
              <a:rPr sz="3200" spc="-80" dirty="0">
                <a:latin typeface="Arial"/>
                <a:cs typeface="Arial"/>
              </a:rPr>
              <a:t>functions </a:t>
            </a:r>
            <a:r>
              <a:rPr sz="3200" spc="-50" dirty="0">
                <a:latin typeface="Arial"/>
                <a:cs typeface="Arial"/>
              </a:rPr>
              <a:t>too, </a:t>
            </a:r>
            <a:r>
              <a:rPr sz="3200" dirty="0">
                <a:latin typeface="Courier New"/>
                <a:cs typeface="Courier New"/>
              </a:rPr>
              <a:t>self</a:t>
            </a:r>
            <a:r>
              <a:rPr sz="3200" spc="-1614" dirty="0">
                <a:latin typeface="Courier New"/>
                <a:cs typeface="Courier New"/>
              </a:rPr>
              <a:t>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80" dirty="0">
                <a:latin typeface="Arial"/>
                <a:cs typeface="Arial"/>
              </a:rPr>
              <a:t>required </a:t>
            </a:r>
            <a:r>
              <a:rPr sz="3200" spc="-295" dirty="0">
                <a:latin typeface="Arial"/>
                <a:cs typeface="Arial"/>
              </a:rPr>
              <a:t>as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25" dirty="0">
                <a:latin typeface="Arial"/>
                <a:cs typeface="Arial"/>
              </a:rPr>
              <a:t>first  </a:t>
            </a:r>
            <a:r>
              <a:rPr sz="3200" spc="-110" dirty="0">
                <a:latin typeface="Arial"/>
                <a:cs typeface="Arial"/>
              </a:rPr>
              <a:t>argument</a:t>
            </a:r>
            <a:endParaRPr sz="3200" dirty="0">
              <a:latin typeface="Arial"/>
              <a:cs typeface="Arial"/>
            </a:endParaRPr>
          </a:p>
          <a:p>
            <a:pPr marL="350520" marR="5080" indent="-337820">
              <a:lnSpc>
                <a:spcPts val="3460"/>
              </a:lnSpc>
              <a:spcBef>
                <a:spcPts val="139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10" dirty="0">
                <a:latin typeface="Arial"/>
                <a:cs typeface="Arial"/>
              </a:rPr>
              <a:t>self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25" dirty="0">
                <a:latin typeface="Arial"/>
                <a:cs typeface="Arial"/>
              </a:rPr>
              <a:t>reference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30" dirty="0">
                <a:latin typeface="Arial"/>
                <a:cs typeface="Arial"/>
              </a:rPr>
              <a:t>specific </a:t>
            </a:r>
            <a:r>
              <a:rPr sz="3200" spc="-140" dirty="0">
                <a:latin typeface="Arial"/>
                <a:cs typeface="Arial"/>
              </a:rPr>
              <a:t>instance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235" dirty="0">
                <a:latin typeface="Arial"/>
                <a:cs typeface="Arial"/>
              </a:rPr>
              <a:t>class </a:t>
            </a:r>
            <a:r>
              <a:rPr sz="3200" spc="-150" dirty="0">
                <a:latin typeface="Arial"/>
                <a:cs typeface="Arial"/>
              </a:rPr>
              <a:t>whose</a:t>
            </a:r>
            <a:r>
              <a:rPr sz="3200" spc="-585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method 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30" dirty="0">
                <a:latin typeface="Arial"/>
                <a:cs typeface="Arial"/>
              </a:rPr>
              <a:t>being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called</a:t>
            </a:r>
            <a:endParaRPr sz="3200" dirty="0">
              <a:latin typeface="Arial"/>
              <a:cs typeface="Arial"/>
            </a:endParaRPr>
          </a:p>
          <a:p>
            <a:pPr marL="350520" marR="545465" indent="-337820">
              <a:lnSpc>
                <a:spcPts val="3460"/>
              </a:lnSpc>
              <a:spcBef>
                <a:spcPts val="1400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“.”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operator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is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85" dirty="0">
                <a:latin typeface="Arial"/>
                <a:cs typeface="Arial"/>
              </a:rPr>
              <a:t>used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to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270" dirty="0">
                <a:latin typeface="Arial"/>
                <a:cs typeface="Arial"/>
              </a:rPr>
              <a:t>access</a:t>
            </a:r>
            <a:r>
              <a:rPr sz="3200" spc="-190" dirty="0">
                <a:latin typeface="Arial"/>
                <a:cs typeface="Arial"/>
              </a:rPr>
              <a:t> any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attribute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or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method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75" dirty="0">
                <a:latin typeface="Arial"/>
                <a:cs typeface="Arial"/>
              </a:rPr>
              <a:t>an  </a:t>
            </a:r>
            <a:r>
              <a:rPr sz="3200" spc="-70" dirty="0">
                <a:latin typeface="Arial"/>
                <a:cs typeface="Arial"/>
              </a:rPr>
              <a:t>object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4276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60" dirty="0"/>
              <a:t>Defining</a:t>
            </a:r>
            <a:r>
              <a:rPr sz="4800" spc="-509" dirty="0"/>
              <a:t> </a:t>
            </a:r>
            <a:r>
              <a:rPr sz="4800" spc="-225" dirty="0"/>
              <a:t>methods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16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36880" y="1061110"/>
            <a:ext cx="8485505" cy="193103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800" spc="-10" dirty="0">
                <a:latin typeface="Courier New"/>
                <a:cs typeface="Courier New"/>
              </a:rPr>
              <a:t>class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Customer():</a:t>
            </a:r>
            <a:endParaRPr sz="2800" dirty="0">
              <a:latin typeface="Courier New"/>
              <a:cs typeface="Courier New"/>
            </a:endParaRPr>
          </a:p>
          <a:p>
            <a:pPr marL="1239520">
              <a:lnSpc>
                <a:spcPct val="100000"/>
              </a:lnSpc>
              <a:spcBef>
                <a:spcPts val="380"/>
              </a:spcBef>
            </a:pPr>
            <a:r>
              <a:rPr sz="2800" spc="-10" dirty="0">
                <a:latin typeface="Courier New"/>
                <a:cs typeface="Courier New"/>
              </a:rPr>
              <a:t>def</a:t>
            </a:r>
            <a:r>
              <a:rPr sz="2800" u="heavy" spc="-10" dirty="0">
                <a:uFill>
                  <a:solidFill>
                    <a:srgbClr val="0000FE"/>
                  </a:solidFill>
                </a:u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init</a:t>
            </a:r>
            <a:r>
              <a:rPr sz="2800" u="heavy" spc="-10" dirty="0">
                <a:uFill>
                  <a:solidFill>
                    <a:srgbClr val="0000FE"/>
                  </a:solidFill>
                </a:u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(self, name,</a:t>
            </a:r>
            <a:r>
              <a:rPr sz="2800" spc="-6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balance):</a:t>
            </a:r>
            <a:endParaRPr sz="2800" dirty="0">
              <a:latin typeface="Courier New"/>
              <a:cs typeface="Courier New"/>
            </a:endParaRPr>
          </a:p>
          <a:p>
            <a:pPr marL="2365375" marR="1430020">
              <a:lnSpc>
                <a:spcPct val="111800"/>
              </a:lnSpc>
              <a:spcBef>
                <a:spcPts val="5"/>
              </a:spcBef>
            </a:pPr>
            <a:r>
              <a:rPr sz="2800" spc="-10" dirty="0">
                <a:latin typeface="Courier New"/>
                <a:cs typeface="Courier New"/>
              </a:rPr>
              <a:t>self.name </a:t>
            </a:r>
            <a:r>
              <a:rPr sz="2800" spc="-5" dirty="0">
                <a:latin typeface="Courier New"/>
                <a:cs typeface="Courier New"/>
              </a:rPr>
              <a:t>= </a:t>
            </a:r>
            <a:r>
              <a:rPr sz="2800" spc="-10" dirty="0">
                <a:latin typeface="Courier New"/>
                <a:cs typeface="Courier New"/>
              </a:rPr>
              <a:t>name  self.balance </a:t>
            </a:r>
            <a:r>
              <a:rPr sz="2800" spc="-5" dirty="0">
                <a:latin typeface="Courier New"/>
                <a:cs typeface="Courier New"/>
              </a:rPr>
              <a:t>=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balance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3954" y="2964808"/>
            <a:ext cx="5832475" cy="2934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8555" marR="5080" indent="-1126490" algn="just">
              <a:lnSpc>
                <a:spcPct val="111800"/>
              </a:lnSpc>
              <a:spcBef>
                <a:spcPts val="100"/>
              </a:spcBef>
            </a:pPr>
            <a:r>
              <a:rPr sz="2800" spc="-10" dirty="0">
                <a:latin typeface="Courier New"/>
                <a:cs typeface="Courier New"/>
              </a:rPr>
              <a:t>def withdraw(self, amount):  self.balance -= amount  return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self.balance</a:t>
            </a:r>
            <a:endParaRPr sz="2800" dirty="0">
              <a:latin typeface="Courier New"/>
              <a:cs typeface="Courier New"/>
            </a:endParaRPr>
          </a:p>
          <a:p>
            <a:pPr marL="1138555" marR="5080" indent="-1126490">
              <a:lnSpc>
                <a:spcPts val="3760"/>
              </a:lnSpc>
              <a:spcBef>
                <a:spcPts val="175"/>
              </a:spcBef>
            </a:pPr>
            <a:r>
              <a:rPr sz="2800" spc="-10" dirty="0">
                <a:latin typeface="Courier New"/>
                <a:cs typeface="Courier New"/>
              </a:rPr>
              <a:t>def deposit(self, amount):  self.balance += amount  return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self.balance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61478" y="3189477"/>
            <a:ext cx="544830" cy="1252220"/>
          </a:xfrm>
          <a:custGeom>
            <a:avLst/>
            <a:gdLst/>
            <a:ahLst/>
            <a:cxnLst/>
            <a:rect l="l" t="t" r="r" b="b"/>
            <a:pathLst>
              <a:path w="544829" h="1252220">
                <a:moveTo>
                  <a:pt x="0" y="0"/>
                </a:moveTo>
                <a:lnTo>
                  <a:pt x="72371" y="1621"/>
                </a:lnTo>
                <a:lnTo>
                  <a:pt x="137390" y="6194"/>
                </a:lnTo>
                <a:lnTo>
                  <a:pt x="192468" y="13287"/>
                </a:lnTo>
                <a:lnTo>
                  <a:pt x="235015" y="22464"/>
                </a:lnTo>
                <a:lnTo>
                  <a:pt x="272161" y="45338"/>
                </a:lnTo>
                <a:lnTo>
                  <a:pt x="272161" y="580644"/>
                </a:lnTo>
                <a:lnTo>
                  <a:pt x="281887" y="592689"/>
                </a:lnTo>
                <a:lnTo>
                  <a:pt x="351901" y="612695"/>
                </a:lnTo>
                <a:lnTo>
                  <a:pt x="406987" y="619788"/>
                </a:lnTo>
                <a:lnTo>
                  <a:pt x="471994" y="624361"/>
                </a:lnTo>
                <a:lnTo>
                  <a:pt x="544322" y="625983"/>
                </a:lnTo>
                <a:lnTo>
                  <a:pt x="471994" y="627604"/>
                </a:lnTo>
                <a:lnTo>
                  <a:pt x="406987" y="632177"/>
                </a:lnTo>
                <a:lnTo>
                  <a:pt x="351901" y="639270"/>
                </a:lnTo>
                <a:lnTo>
                  <a:pt x="309334" y="648447"/>
                </a:lnTo>
                <a:lnTo>
                  <a:pt x="272161" y="671322"/>
                </a:lnTo>
                <a:lnTo>
                  <a:pt x="272161" y="1206500"/>
                </a:lnTo>
                <a:lnTo>
                  <a:pt x="262443" y="1218589"/>
                </a:lnTo>
                <a:lnTo>
                  <a:pt x="235015" y="1229430"/>
                </a:lnTo>
                <a:lnTo>
                  <a:pt x="192468" y="1238599"/>
                </a:lnTo>
                <a:lnTo>
                  <a:pt x="137390" y="1245672"/>
                </a:lnTo>
                <a:lnTo>
                  <a:pt x="72371" y="1250226"/>
                </a:lnTo>
                <a:lnTo>
                  <a:pt x="0" y="1251839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03717" y="3215335"/>
            <a:ext cx="2678430" cy="120078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 marR="124460">
              <a:lnSpc>
                <a:spcPct val="100000"/>
              </a:lnSpc>
              <a:spcBef>
                <a:spcPts val="244"/>
              </a:spcBef>
            </a:pPr>
            <a:r>
              <a:rPr sz="1800" spc="-14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function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that </a:t>
            </a:r>
            <a:r>
              <a:rPr sz="1800" spc="-105" dirty="0">
                <a:solidFill>
                  <a:srgbClr val="FF0000"/>
                </a:solidFill>
                <a:latin typeface="Arial"/>
                <a:cs typeface="Arial"/>
              </a:rPr>
              <a:t>takes </a:t>
            </a:r>
            <a:r>
              <a:rPr sz="1800" spc="-140" dirty="0">
                <a:solidFill>
                  <a:srgbClr val="FF0000"/>
                </a:solidFill>
                <a:latin typeface="Arial"/>
                <a:cs typeface="Arial"/>
              </a:rPr>
              <a:t>a  </a:t>
            </a: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certain 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amount </a:t>
            </a: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and  </a:t>
            </a:r>
            <a:r>
              <a:rPr sz="1800" spc="-75" dirty="0">
                <a:solidFill>
                  <a:srgbClr val="FF0000"/>
                </a:solidFill>
                <a:latin typeface="Arial"/>
                <a:cs typeface="Arial"/>
              </a:rPr>
              <a:t>deducts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that 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amount</a:t>
            </a:r>
            <a:r>
              <a:rPr sz="1800" spc="-2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from  the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initial</a:t>
            </a:r>
            <a:r>
              <a:rPr sz="1800" spc="-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FF0000"/>
                </a:solidFill>
                <a:latin typeface="Arial"/>
                <a:cs typeface="Arial"/>
              </a:rPr>
              <a:t>balance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61478" y="4597780"/>
            <a:ext cx="544830" cy="1252220"/>
          </a:xfrm>
          <a:custGeom>
            <a:avLst/>
            <a:gdLst/>
            <a:ahLst/>
            <a:cxnLst/>
            <a:rect l="l" t="t" r="r" b="b"/>
            <a:pathLst>
              <a:path w="544829" h="1252220">
                <a:moveTo>
                  <a:pt x="0" y="0"/>
                </a:moveTo>
                <a:lnTo>
                  <a:pt x="72371" y="1621"/>
                </a:lnTo>
                <a:lnTo>
                  <a:pt x="137390" y="6194"/>
                </a:lnTo>
                <a:lnTo>
                  <a:pt x="192468" y="13287"/>
                </a:lnTo>
                <a:lnTo>
                  <a:pt x="235015" y="22464"/>
                </a:lnTo>
                <a:lnTo>
                  <a:pt x="272161" y="45339"/>
                </a:lnTo>
                <a:lnTo>
                  <a:pt x="272161" y="580644"/>
                </a:lnTo>
                <a:lnTo>
                  <a:pt x="281887" y="592689"/>
                </a:lnTo>
                <a:lnTo>
                  <a:pt x="351901" y="612695"/>
                </a:lnTo>
                <a:lnTo>
                  <a:pt x="406987" y="619788"/>
                </a:lnTo>
                <a:lnTo>
                  <a:pt x="471994" y="624361"/>
                </a:lnTo>
                <a:lnTo>
                  <a:pt x="544322" y="625983"/>
                </a:lnTo>
                <a:lnTo>
                  <a:pt x="471994" y="627604"/>
                </a:lnTo>
                <a:lnTo>
                  <a:pt x="406987" y="632177"/>
                </a:lnTo>
                <a:lnTo>
                  <a:pt x="351901" y="639270"/>
                </a:lnTo>
                <a:lnTo>
                  <a:pt x="309334" y="648447"/>
                </a:lnTo>
                <a:lnTo>
                  <a:pt x="272161" y="671322"/>
                </a:lnTo>
                <a:lnTo>
                  <a:pt x="272161" y="1206512"/>
                </a:lnTo>
                <a:lnTo>
                  <a:pt x="262443" y="1218573"/>
                </a:lnTo>
                <a:lnTo>
                  <a:pt x="235015" y="1229410"/>
                </a:lnTo>
                <a:lnTo>
                  <a:pt x="192468" y="1238591"/>
                </a:lnTo>
                <a:lnTo>
                  <a:pt x="137390" y="1245684"/>
                </a:lnTo>
                <a:lnTo>
                  <a:pt x="72371" y="1250256"/>
                </a:lnTo>
                <a:lnTo>
                  <a:pt x="0" y="1251877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717" y="4623561"/>
            <a:ext cx="2678430" cy="120078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 marR="239395">
              <a:lnSpc>
                <a:spcPct val="100000"/>
              </a:lnSpc>
              <a:spcBef>
                <a:spcPts val="245"/>
              </a:spcBef>
            </a:pPr>
            <a:r>
              <a:rPr sz="1800" spc="-14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function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that </a:t>
            </a:r>
            <a:r>
              <a:rPr sz="1800" spc="-105" dirty="0">
                <a:solidFill>
                  <a:srgbClr val="FF0000"/>
                </a:solidFill>
                <a:latin typeface="Arial"/>
                <a:cs typeface="Arial"/>
              </a:rPr>
              <a:t>takes </a:t>
            </a:r>
            <a:r>
              <a:rPr sz="1800" spc="-140" dirty="0">
                <a:solidFill>
                  <a:srgbClr val="FF0000"/>
                </a:solidFill>
                <a:latin typeface="Arial"/>
                <a:cs typeface="Arial"/>
              </a:rPr>
              <a:t>a  </a:t>
            </a: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certain 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amount </a:t>
            </a: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800" spc="-114" dirty="0">
                <a:solidFill>
                  <a:srgbClr val="FF0000"/>
                </a:solidFill>
                <a:latin typeface="Arial"/>
                <a:cs typeface="Arial"/>
              </a:rPr>
              <a:t>adds 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that 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amount </a:t>
            </a:r>
            <a:r>
              <a:rPr sz="1800" spc="1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spc="-3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initial  </a:t>
            </a:r>
            <a:r>
              <a:rPr sz="1800" spc="-95" dirty="0">
                <a:solidFill>
                  <a:srgbClr val="FF0000"/>
                </a:solidFill>
                <a:latin typeface="Arial"/>
                <a:cs typeface="Arial"/>
              </a:rPr>
              <a:t>balance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110890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5" dirty="0"/>
              <a:t>Creating</a:t>
            </a:r>
            <a:r>
              <a:rPr sz="4800" spc="-450" dirty="0"/>
              <a:t> </a:t>
            </a:r>
            <a:r>
              <a:rPr sz="4800" spc="-275" dirty="0"/>
              <a:t>instances</a:t>
            </a:r>
            <a:r>
              <a:rPr sz="4800" spc="-450" dirty="0"/>
              <a:t> </a:t>
            </a:r>
            <a:r>
              <a:rPr sz="4800" spc="-235" dirty="0"/>
              <a:t>of</a:t>
            </a:r>
            <a:r>
              <a:rPr sz="4800" spc="-470" dirty="0"/>
              <a:t> </a:t>
            </a:r>
            <a:r>
              <a:rPr sz="4800" spc="-265" dirty="0"/>
              <a:t>a</a:t>
            </a:r>
            <a:r>
              <a:rPr sz="4800" spc="-459" dirty="0"/>
              <a:t> </a:t>
            </a:r>
            <a:r>
              <a:rPr sz="4800" spc="-270" dirty="0"/>
              <a:t>class</a:t>
            </a:r>
            <a:r>
              <a:rPr sz="4800" spc="-445" dirty="0"/>
              <a:t> </a:t>
            </a:r>
            <a:r>
              <a:rPr sz="4800" spc="-175" dirty="0"/>
              <a:t>&amp;</a:t>
            </a:r>
            <a:r>
              <a:rPr sz="4800" spc="-465" dirty="0"/>
              <a:t> </a:t>
            </a:r>
            <a:r>
              <a:rPr sz="4800" spc="-330" dirty="0"/>
              <a:t>calling</a:t>
            </a:r>
            <a:r>
              <a:rPr sz="4800" spc="-445" dirty="0"/>
              <a:t> </a:t>
            </a:r>
            <a:r>
              <a:rPr sz="4800" spc="-225" dirty="0"/>
              <a:t>methods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17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36880" y="1033520"/>
            <a:ext cx="11264900" cy="4916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600"/>
              </a:lnSpc>
              <a:spcBef>
                <a:spcPts val="95"/>
              </a:spcBef>
            </a:pPr>
            <a:r>
              <a:rPr sz="3200" spc="-5" dirty="0">
                <a:latin typeface="Courier New"/>
                <a:cs typeface="Courier New"/>
              </a:rPr>
              <a:t>C1 </a:t>
            </a:r>
            <a:r>
              <a:rPr sz="3200" dirty="0">
                <a:latin typeface="Courier New"/>
                <a:cs typeface="Courier New"/>
              </a:rPr>
              <a:t>= </a:t>
            </a:r>
            <a:r>
              <a:rPr sz="3200" spc="-5" dirty="0">
                <a:latin typeface="Courier New"/>
                <a:cs typeface="Courier New"/>
              </a:rPr>
              <a:t>Customer(“Mike”, </a:t>
            </a:r>
            <a:r>
              <a:rPr sz="3200" dirty="0">
                <a:latin typeface="Courier New"/>
                <a:cs typeface="Courier New"/>
              </a:rPr>
              <a:t>2000) </a:t>
            </a:r>
            <a:r>
              <a:rPr sz="3200" spc="-5" dirty="0">
                <a:latin typeface="Courier New"/>
                <a:cs typeface="Courier New"/>
              </a:rPr>
              <a:t>#create </a:t>
            </a:r>
            <a:r>
              <a:rPr sz="3200" dirty="0">
                <a:latin typeface="Courier New"/>
                <a:cs typeface="Courier New"/>
              </a:rPr>
              <a:t>a </a:t>
            </a:r>
            <a:r>
              <a:rPr sz="3200" spc="-5" dirty="0">
                <a:latin typeface="Courier New"/>
                <a:cs typeface="Courier New"/>
              </a:rPr>
              <a:t>customer  print(C1.withdraw(1000)) #prints</a:t>
            </a:r>
            <a:r>
              <a:rPr sz="3200" spc="1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1000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3200" spc="-5" dirty="0">
                <a:latin typeface="Courier New"/>
                <a:cs typeface="Courier New"/>
              </a:rPr>
              <a:t>print(C1.deposit(1000)) #prints</a:t>
            </a:r>
            <a:r>
              <a:rPr sz="3200" spc="2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2000</a:t>
            </a:r>
            <a:endParaRPr sz="3200" dirty="0">
              <a:latin typeface="Courier New"/>
              <a:cs typeface="Courier New"/>
            </a:endParaRPr>
          </a:p>
          <a:p>
            <a:pPr marL="12700" marR="5080">
              <a:lnSpc>
                <a:spcPts val="4860"/>
              </a:lnSpc>
              <a:spcBef>
                <a:spcPts val="320"/>
              </a:spcBef>
            </a:pPr>
            <a:r>
              <a:rPr sz="3200" spc="-5" dirty="0">
                <a:latin typeface="Courier New"/>
                <a:cs typeface="Courier New"/>
              </a:rPr>
              <a:t>C2 </a:t>
            </a:r>
            <a:r>
              <a:rPr sz="3200" dirty="0">
                <a:latin typeface="Courier New"/>
                <a:cs typeface="Courier New"/>
              </a:rPr>
              <a:t>= </a:t>
            </a:r>
            <a:r>
              <a:rPr sz="3200" spc="-5" dirty="0">
                <a:latin typeface="Courier New"/>
                <a:cs typeface="Courier New"/>
              </a:rPr>
              <a:t>Customer(“John”, </a:t>
            </a:r>
            <a:r>
              <a:rPr sz="3200" dirty="0">
                <a:latin typeface="Courier New"/>
                <a:cs typeface="Courier New"/>
              </a:rPr>
              <a:t>9000) </a:t>
            </a:r>
            <a:r>
              <a:rPr sz="3200" spc="-5" dirty="0">
                <a:latin typeface="Courier New"/>
                <a:cs typeface="Courier New"/>
              </a:rPr>
              <a:t>#create </a:t>
            </a:r>
            <a:r>
              <a:rPr sz="3200" dirty="0">
                <a:latin typeface="Courier New"/>
                <a:cs typeface="Courier New"/>
              </a:rPr>
              <a:t>a </a:t>
            </a:r>
            <a:r>
              <a:rPr sz="3200" spc="-5" dirty="0">
                <a:latin typeface="Courier New"/>
                <a:cs typeface="Courier New"/>
              </a:rPr>
              <a:t>customer  print(C2.withdraw(1000)) #prints</a:t>
            </a:r>
            <a:r>
              <a:rPr sz="3200" spc="1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8000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3200" spc="-5" dirty="0">
                <a:latin typeface="Courier New"/>
                <a:cs typeface="Courier New"/>
              </a:rPr>
              <a:t>print(C2.deposit(2000)) #prints</a:t>
            </a:r>
            <a:r>
              <a:rPr sz="3200" spc="6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10000</a:t>
            </a:r>
            <a:endParaRPr sz="3200" dirty="0">
              <a:latin typeface="Courier New"/>
              <a:cs typeface="Courier New"/>
            </a:endParaRPr>
          </a:p>
          <a:p>
            <a:pPr marL="980440" marR="328295">
              <a:lnSpc>
                <a:spcPct val="100000"/>
              </a:lnSpc>
              <a:spcBef>
                <a:spcPts val="2640"/>
              </a:spcBef>
            </a:pPr>
            <a:r>
              <a:rPr sz="2800" i="1" spc="-175" dirty="0">
                <a:latin typeface="Trebuchet MS"/>
                <a:cs typeface="Trebuchet MS"/>
              </a:rPr>
              <a:t>while </a:t>
            </a:r>
            <a:r>
              <a:rPr sz="2800" i="1" spc="-135" dirty="0">
                <a:latin typeface="Trebuchet MS"/>
                <a:cs typeface="Trebuchet MS"/>
              </a:rPr>
              <a:t>creating </a:t>
            </a:r>
            <a:r>
              <a:rPr sz="2800" i="1" spc="-165" dirty="0">
                <a:latin typeface="Trebuchet MS"/>
                <a:cs typeface="Trebuchet MS"/>
              </a:rPr>
              <a:t>objects </a:t>
            </a:r>
            <a:r>
              <a:rPr sz="2800" i="1" spc="-85" dirty="0">
                <a:latin typeface="Trebuchet MS"/>
                <a:cs typeface="Trebuchet MS"/>
              </a:rPr>
              <a:t>and </a:t>
            </a:r>
            <a:r>
              <a:rPr sz="2800" i="1" spc="-145" dirty="0">
                <a:latin typeface="Trebuchet MS"/>
                <a:cs typeface="Trebuchet MS"/>
              </a:rPr>
              <a:t>calling </a:t>
            </a:r>
            <a:r>
              <a:rPr sz="2800" i="1" spc="-155" dirty="0">
                <a:latin typeface="Trebuchet MS"/>
                <a:cs typeface="Trebuchet MS"/>
              </a:rPr>
              <a:t>methods, </a:t>
            </a:r>
            <a:r>
              <a:rPr sz="2800" i="1" spc="-175" dirty="0">
                <a:latin typeface="Trebuchet MS"/>
                <a:cs typeface="Trebuchet MS"/>
              </a:rPr>
              <a:t>don’t </a:t>
            </a:r>
            <a:r>
              <a:rPr sz="2800" i="1" spc="-155" dirty="0">
                <a:latin typeface="Trebuchet MS"/>
                <a:cs typeface="Trebuchet MS"/>
              </a:rPr>
              <a:t>provide </a:t>
            </a:r>
            <a:r>
              <a:rPr sz="2800" i="1" spc="-245" dirty="0">
                <a:latin typeface="Trebuchet MS"/>
                <a:cs typeface="Trebuchet MS"/>
              </a:rPr>
              <a:t>self,</a:t>
            </a:r>
            <a:r>
              <a:rPr sz="2800" i="1" spc="-610" dirty="0">
                <a:latin typeface="Trebuchet MS"/>
                <a:cs typeface="Trebuchet MS"/>
              </a:rPr>
              <a:t> </a:t>
            </a:r>
            <a:r>
              <a:rPr sz="2800" i="1" spc="-135" dirty="0">
                <a:latin typeface="Trebuchet MS"/>
                <a:cs typeface="Trebuchet MS"/>
              </a:rPr>
              <a:t>python  </a:t>
            </a:r>
            <a:r>
              <a:rPr sz="2800" i="1" spc="-105" dirty="0">
                <a:latin typeface="Trebuchet MS"/>
                <a:cs typeface="Trebuchet MS"/>
              </a:rPr>
              <a:t>does </a:t>
            </a:r>
            <a:r>
              <a:rPr sz="2800" i="1" spc="-160" dirty="0">
                <a:latin typeface="Trebuchet MS"/>
                <a:cs typeface="Trebuchet MS"/>
              </a:rPr>
              <a:t>that</a:t>
            </a:r>
            <a:r>
              <a:rPr sz="2800" i="1" spc="-325" dirty="0">
                <a:latin typeface="Trebuchet MS"/>
                <a:cs typeface="Trebuchet MS"/>
              </a:rPr>
              <a:t> </a:t>
            </a:r>
            <a:r>
              <a:rPr sz="2800" i="1" spc="-155" dirty="0">
                <a:latin typeface="Trebuchet MS"/>
                <a:cs typeface="Trebuchet MS"/>
              </a:rPr>
              <a:t>automatically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78511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0" dirty="0"/>
              <a:t>Accessing </a:t>
            </a:r>
            <a:r>
              <a:rPr sz="4800" spc="-175" dirty="0"/>
              <a:t>&amp; </a:t>
            </a:r>
            <a:r>
              <a:rPr sz="4800" spc="-260" dirty="0"/>
              <a:t>modifying</a:t>
            </a:r>
            <a:r>
              <a:rPr sz="4800" spc="-1015" dirty="0"/>
              <a:t> </a:t>
            </a:r>
            <a:r>
              <a:rPr sz="4800" spc="-305" dirty="0"/>
              <a:t>attributes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18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36880" y="1033520"/>
            <a:ext cx="11264900" cy="3728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600"/>
              </a:lnSpc>
              <a:spcBef>
                <a:spcPts val="95"/>
              </a:spcBef>
            </a:pPr>
            <a:r>
              <a:rPr sz="3200" spc="-5" dirty="0">
                <a:latin typeface="Courier New"/>
                <a:cs typeface="Courier New"/>
              </a:rPr>
              <a:t>C1 </a:t>
            </a:r>
            <a:r>
              <a:rPr sz="3200" dirty="0">
                <a:latin typeface="Courier New"/>
                <a:cs typeface="Courier New"/>
              </a:rPr>
              <a:t>= </a:t>
            </a:r>
            <a:r>
              <a:rPr sz="3200" spc="-5" dirty="0">
                <a:latin typeface="Courier New"/>
                <a:cs typeface="Courier New"/>
              </a:rPr>
              <a:t>Customer(“Mike”, </a:t>
            </a:r>
            <a:r>
              <a:rPr sz="3200" dirty="0">
                <a:latin typeface="Courier New"/>
                <a:cs typeface="Courier New"/>
              </a:rPr>
              <a:t>2000) </a:t>
            </a:r>
            <a:r>
              <a:rPr sz="3200" spc="-5" dirty="0">
                <a:latin typeface="Courier New"/>
                <a:cs typeface="Courier New"/>
              </a:rPr>
              <a:t>#create </a:t>
            </a:r>
            <a:r>
              <a:rPr sz="3200" dirty="0">
                <a:latin typeface="Courier New"/>
                <a:cs typeface="Courier New"/>
              </a:rPr>
              <a:t>a </a:t>
            </a:r>
            <a:r>
              <a:rPr sz="3200" spc="-5" dirty="0">
                <a:latin typeface="Courier New"/>
                <a:cs typeface="Courier New"/>
              </a:rPr>
              <a:t>customer  print(C1.name) #prints</a:t>
            </a:r>
            <a:r>
              <a:rPr sz="3200" spc="2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Mike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3200" spc="-5" dirty="0">
                <a:latin typeface="Courier New"/>
                <a:cs typeface="Courier New"/>
              </a:rPr>
              <a:t>print(C1.balance) #prints</a:t>
            </a:r>
            <a:r>
              <a:rPr sz="3200" spc="3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2000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L="12700" marR="983615">
              <a:lnSpc>
                <a:spcPct val="126600"/>
              </a:lnSpc>
            </a:pPr>
            <a:r>
              <a:rPr sz="3200" spc="-5" dirty="0">
                <a:latin typeface="Courier New"/>
                <a:cs typeface="Courier New"/>
              </a:rPr>
              <a:t>C1.balance </a:t>
            </a:r>
            <a:r>
              <a:rPr sz="3200" dirty="0">
                <a:latin typeface="Courier New"/>
                <a:cs typeface="Courier New"/>
              </a:rPr>
              <a:t>= 3000 #set new </a:t>
            </a:r>
            <a:r>
              <a:rPr sz="3200" spc="-5" dirty="0">
                <a:latin typeface="Courier New"/>
                <a:cs typeface="Courier New"/>
              </a:rPr>
              <a:t>balance  print(C1.balance) #prints </a:t>
            </a:r>
            <a:r>
              <a:rPr sz="3200" dirty="0">
                <a:latin typeface="Courier New"/>
                <a:cs typeface="Courier New"/>
              </a:rPr>
              <a:t>new </a:t>
            </a:r>
            <a:r>
              <a:rPr sz="3200" spc="-5" dirty="0">
                <a:latin typeface="Courier New"/>
                <a:cs typeface="Courier New"/>
              </a:rPr>
              <a:t>balance</a:t>
            </a:r>
            <a:r>
              <a:rPr sz="3200" spc="6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3000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8492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75" dirty="0"/>
              <a:t>Encapsulation </a:t>
            </a:r>
            <a:r>
              <a:rPr sz="4800" spc="-229" dirty="0"/>
              <a:t>and </a:t>
            </a:r>
            <a:r>
              <a:rPr sz="4800" spc="-290" dirty="0"/>
              <a:t>Data</a:t>
            </a:r>
            <a:r>
              <a:rPr sz="4800" spc="-885" dirty="0"/>
              <a:t> </a:t>
            </a:r>
            <a:r>
              <a:rPr sz="4800" spc="-280" dirty="0"/>
              <a:t>Abstraction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19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172971"/>
            <a:ext cx="10914380" cy="41205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0520" marR="671830" indent="-337820">
              <a:lnSpc>
                <a:spcPts val="3460"/>
              </a:lnSpc>
              <a:spcBef>
                <a:spcPts val="53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55" dirty="0">
                <a:solidFill>
                  <a:srgbClr val="404040"/>
                </a:solidFill>
                <a:latin typeface="Arial"/>
                <a:cs typeface="Arial"/>
              </a:rPr>
              <a:t>Encapsulation </a:t>
            </a: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3200" spc="-3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3200" spc="-195" dirty="0">
                <a:solidFill>
                  <a:srgbClr val="404040"/>
                </a:solidFill>
                <a:latin typeface="Arial"/>
                <a:cs typeface="Arial"/>
              </a:rPr>
              <a:t>process </a:t>
            </a:r>
            <a:r>
              <a:rPr sz="32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3200" spc="-95" dirty="0">
                <a:solidFill>
                  <a:srgbClr val="404040"/>
                </a:solidFill>
                <a:latin typeface="Arial"/>
                <a:cs typeface="Arial"/>
              </a:rPr>
              <a:t>binding </a:t>
            </a:r>
            <a:r>
              <a:rPr sz="3200" spc="-65" dirty="0">
                <a:solidFill>
                  <a:srgbClr val="404040"/>
                </a:solidFill>
                <a:latin typeface="Arial"/>
                <a:cs typeface="Arial"/>
              </a:rPr>
              <a:t>together </a:t>
            </a:r>
            <a:r>
              <a:rPr sz="32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3200" spc="-6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20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3200" spc="-150" dirty="0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sz="3200" spc="-110" dirty="0">
                <a:solidFill>
                  <a:srgbClr val="404040"/>
                </a:solidFill>
                <a:latin typeface="Arial"/>
                <a:cs typeface="Arial"/>
              </a:rPr>
              <a:t>methods </a:t>
            </a:r>
            <a:r>
              <a:rPr sz="3200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3200" spc="-105" dirty="0">
                <a:solidFill>
                  <a:srgbClr val="404040"/>
                </a:solidFill>
                <a:latin typeface="Arial"/>
                <a:cs typeface="Arial"/>
              </a:rPr>
              <a:t>operate </a:t>
            </a:r>
            <a:r>
              <a:rPr sz="3200" spc="-100" dirty="0">
                <a:solidFill>
                  <a:srgbClr val="404040"/>
                </a:solidFill>
                <a:latin typeface="Arial"/>
                <a:cs typeface="Arial"/>
              </a:rPr>
              <a:t>on </a:t>
            </a:r>
            <a:r>
              <a:rPr sz="32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3200" spc="-5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2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  <a:p>
            <a:pPr marL="350520" marR="534035" indent="-337820">
              <a:lnSpc>
                <a:spcPts val="3460"/>
              </a:lnSpc>
              <a:spcBef>
                <a:spcPts val="138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55" dirty="0">
                <a:solidFill>
                  <a:srgbClr val="404040"/>
                </a:solidFill>
                <a:latin typeface="Arial"/>
                <a:cs typeface="Arial"/>
              </a:rPr>
              <a:t>Encapsulation </a:t>
            </a: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3200" spc="-100" dirty="0">
                <a:solidFill>
                  <a:srgbClr val="404040"/>
                </a:solidFill>
                <a:latin typeface="Arial"/>
                <a:cs typeface="Arial"/>
              </a:rPr>
              <a:t>when </a:t>
            </a:r>
            <a:r>
              <a:rPr sz="3200" spc="-175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3200" spc="-140" dirty="0">
                <a:solidFill>
                  <a:srgbClr val="404040"/>
                </a:solidFill>
                <a:latin typeface="Arial"/>
                <a:cs typeface="Arial"/>
              </a:rPr>
              <a:t>instance </a:t>
            </a:r>
            <a:r>
              <a:rPr sz="32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3200" spc="-24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3200" spc="-235" dirty="0">
                <a:solidFill>
                  <a:srgbClr val="404040"/>
                </a:solidFill>
                <a:latin typeface="Arial"/>
                <a:cs typeface="Arial"/>
              </a:rPr>
              <a:t>class </a:t>
            </a: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3200" spc="-114" dirty="0">
                <a:solidFill>
                  <a:srgbClr val="404040"/>
                </a:solidFill>
                <a:latin typeface="Arial"/>
                <a:cs typeface="Arial"/>
              </a:rPr>
              <a:t>created,</a:t>
            </a:r>
            <a:r>
              <a:rPr sz="3200" spc="-2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00" dirty="0">
                <a:solidFill>
                  <a:srgbClr val="404040"/>
                </a:solidFill>
                <a:latin typeface="Arial"/>
                <a:cs typeface="Arial"/>
              </a:rPr>
              <a:t>when  </a:t>
            </a:r>
            <a:r>
              <a:rPr sz="3200" spc="-85" dirty="0">
                <a:solidFill>
                  <a:srgbClr val="404040"/>
                </a:solidFill>
                <a:latin typeface="Arial"/>
                <a:cs typeface="Arial"/>
              </a:rPr>
              <a:t>related </a:t>
            </a:r>
            <a:r>
              <a:rPr sz="3200" spc="-55" dirty="0">
                <a:solidFill>
                  <a:srgbClr val="404040"/>
                </a:solidFill>
                <a:latin typeface="Arial"/>
                <a:cs typeface="Arial"/>
              </a:rPr>
              <a:t>attributes </a:t>
            </a:r>
            <a:r>
              <a:rPr sz="3200" spc="-15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3200" spc="-110" dirty="0">
                <a:solidFill>
                  <a:srgbClr val="404040"/>
                </a:solidFill>
                <a:latin typeface="Arial"/>
                <a:cs typeface="Arial"/>
              </a:rPr>
              <a:t>methods </a:t>
            </a:r>
            <a:r>
              <a:rPr sz="3200" spc="-140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3200" spc="-100" dirty="0">
                <a:solidFill>
                  <a:srgbClr val="404040"/>
                </a:solidFill>
                <a:latin typeface="Arial"/>
                <a:cs typeface="Arial"/>
              </a:rPr>
              <a:t>bundled</a:t>
            </a:r>
            <a:r>
              <a:rPr sz="3200" spc="-40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05" dirty="0">
                <a:solidFill>
                  <a:srgbClr val="404040"/>
                </a:solidFill>
                <a:latin typeface="Arial"/>
                <a:cs typeface="Arial"/>
              </a:rPr>
              <a:t>up</a:t>
            </a:r>
            <a:endParaRPr sz="32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96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85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3200" spc="-100" dirty="0">
                <a:solidFill>
                  <a:srgbClr val="404040"/>
                </a:solidFill>
                <a:latin typeface="Arial"/>
                <a:cs typeface="Arial"/>
              </a:rPr>
              <a:t>abstraction </a:t>
            </a: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3200" spc="-160" dirty="0">
                <a:solidFill>
                  <a:srgbClr val="404040"/>
                </a:solidFill>
                <a:latin typeface="Arial"/>
                <a:cs typeface="Arial"/>
              </a:rPr>
              <a:t>achieved </a:t>
            </a:r>
            <a:r>
              <a:rPr sz="3200" spc="-75" dirty="0">
                <a:solidFill>
                  <a:srgbClr val="404040"/>
                </a:solidFill>
                <a:latin typeface="Arial"/>
                <a:cs typeface="Arial"/>
              </a:rPr>
              <a:t>through</a:t>
            </a:r>
            <a:r>
              <a:rPr sz="32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25" dirty="0">
                <a:solidFill>
                  <a:srgbClr val="404040"/>
                </a:solidFill>
                <a:latin typeface="Arial"/>
                <a:cs typeface="Arial"/>
              </a:rPr>
              <a:t>encapsulation</a:t>
            </a:r>
            <a:endParaRPr sz="3200">
              <a:latin typeface="Arial"/>
              <a:cs typeface="Arial"/>
            </a:endParaRPr>
          </a:p>
          <a:p>
            <a:pPr marL="350520" marR="5080" indent="-337820">
              <a:lnSpc>
                <a:spcPts val="3460"/>
              </a:lnSpc>
              <a:spcBef>
                <a:spcPts val="145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55" dirty="0">
                <a:solidFill>
                  <a:srgbClr val="404040"/>
                </a:solidFill>
                <a:latin typeface="Arial"/>
                <a:cs typeface="Arial"/>
              </a:rPr>
              <a:t>Encapsulation </a:t>
            </a:r>
            <a:r>
              <a:rPr sz="3200" spc="-185" dirty="0">
                <a:solidFill>
                  <a:srgbClr val="404040"/>
                </a:solidFill>
                <a:latin typeface="Arial"/>
                <a:cs typeface="Arial"/>
              </a:rPr>
              <a:t>does </a:t>
            </a:r>
            <a:r>
              <a:rPr sz="3200" spc="-65" dirty="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sz="3200" spc="-135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3200" spc="-70" dirty="0">
                <a:solidFill>
                  <a:srgbClr val="404040"/>
                </a:solidFill>
                <a:latin typeface="Arial"/>
                <a:cs typeface="Arial"/>
              </a:rPr>
              <a:t>restricting </a:t>
            </a:r>
            <a:r>
              <a:rPr sz="3200" spc="-270" dirty="0">
                <a:solidFill>
                  <a:srgbClr val="404040"/>
                </a:solidFill>
                <a:latin typeface="Arial"/>
                <a:cs typeface="Arial"/>
              </a:rPr>
              <a:t>access </a:t>
            </a:r>
            <a:r>
              <a:rPr sz="3200" spc="2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3200" spc="-190" dirty="0">
                <a:solidFill>
                  <a:srgbClr val="404040"/>
                </a:solidFill>
                <a:latin typeface="Arial"/>
                <a:cs typeface="Arial"/>
              </a:rPr>
              <a:t>some </a:t>
            </a:r>
            <a:r>
              <a:rPr sz="32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3200" spc="-35" dirty="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sz="3200" spc="-95" dirty="0">
                <a:solidFill>
                  <a:srgbClr val="404040"/>
                </a:solidFill>
                <a:latin typeface="Arial"/>
                <a:cs typeface="Arial"/>
              </a:rPr>
              <a:t>object’s </a:t>
            </a:r>
            <a:r>
              <a:rPr sz="3200" spc="-125" dirty="0">
                <a:solidFill>
                  <a:srgbClr val="404040"/>
                </a:solidFill>
                <a:latin typeface="Arial"/>
                <a:cs typeface="Arial"/>
              </a:rPr>
              <a:t>components, </a:t>
            </a:r>
            <a:r>
              <a:rPr sz="3200" spc="-145" dirty="0">
                <a:solidFill>
                  <a:srgbClr val="404040"/>
                </a:solidFill>
                <a:latin typeface="Arial"/>
                <a:cs typeface="Arial"/>
              </a:rPr>
              <a:t>meaning </a:t>
            </a:r>
            <a:r>
              <a:rPr sz="3200" spc="-3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3200" spc="-55" dirty="0">
                <a:solidFill>
                  <a:srgbClr val="404040"/>
                </a:solidFill>
                <a:latin typeface="Arial"/>
                <a:cs typeface="Arial"/>
              </a:rPr>
              <a:t>internal </a:t>
            </a:r>
            <a:r>
              <a:rPr sz="3200" spc="-90" dirty="0">
                <a:solidFill>
                  <a:srgbClr val="404040"/>
                </a:solidFill>
                <a:latin typeface="Arial"/>
                <a:cs typeface="Arial"/>
              </a:rPr>
              <a:t>representation </a:t>
            </a:r>
            <a:r>
              <a:rPr sz="32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3200" spc="-5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75" dirty="0">
                <a:solidFill>
                  <a:srgbClr val="404040"/>
                </a:solidFill>
                <a:latin typeface="Arial"/>
                <a:cs typeface="Arial"/>
              </a:rPr>
              <a:t>an  </a:t>
            </a:r>
            <a:r>
              <a:rPr sz="3200" spc="-70" dirty="0">
                <a:solidFill>
                  <a:srgbClr val="404040"/>
                </a:solidFill>
                <a:latin typeface="Arial"/>
                <a:cs typeface="Arial"/>
              </a:rPr>
              <a:t>object </a:t>
            </a:r>
            <a:r>
              <a:rPr sz="3200" spc="-105" dirty="0">
                <a:solidFill>
                  <a:srgbClr val="404040"/>
                </a:solidFill>
                <a:latin typeface="Arial"/>
                <a:cs typeface="Arial"/>
              </a:rPr>
              <a:t>cannot </a:t>
            </a:r>
            <a:r>
              <a:rPr sz="3200" spc="-145" dirty="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sz="3200" spc="-210" dirty="0">
                <a:solidFill>
                  <a:srgbClr val="404040"/>
                </a:solidFill>
                <a:latin typeface="Arial"/>
                <a:cs typeface="Arial"/>
              </a:rPr>
              <a:t>seen </a:t>
            </a:r>
            <a:r>
              <a:rPr sz="3200" spc="-35" dirty="0">
                <a:solidFill>
                  <a:srgbClr val="404040"/>
                </a:solidFill>
                <a:latin typeface="Arial"/>
                <a:cs typeface="Arial"/>
              </a:rPr>
              <a:t>from </a:t>
            </a:r>
            <a:r>
              <a:rPr sz="3200" spc="-95" dirty="0">
                <a:solidFill>
                  <a:srgbClr val="404040"/>
                </a:solidFill>
                <a:latin typeface="Arial"/>
                <a:cs typeface="Arial"/>
              </a:rPr>
              <a:t>outside </a:t>
            </a:r>
            <a:r>
              <a:rPr sz="32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3200" spc="-6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95" dirty="0">
                <a:solidFill>
                  <a:srgbClr val="404040"/>
                </a:solidFill>
                <a:latin typeface="Arial"/>
                <a:cs typeface="Arial"/>
              </a:rPr>
              <a:t>object’s </a:t>
            </a:r>
            <a:r>
              <a:rPr sz="3200" spc="-30" dirty="0">
                <a:solidFill>
                  <a:srgbClr val="404040"/>
                </a:solidFill>
                <a:latin typeface="Arial"/>
                <a:cs typeface="Arial"/>
              </a:rPr>
              <a:t>definition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2179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5" dirty="0"/>
              <a:t>C</a:t>
            </a:r>
            <a:r>
              <a:rPr sz="4800" spc="-125" dirty="0"/>
              <a:t>o</a:t>
            </a:r>
            <a:r>
              <a:rPr sz="4800" spc="-225" dirty="0"/>
              <a:t>n</a:t>
            </a:r>
            <a:r>
              <a:rPr sz="4800" spc="-430" dirty="0"/>
              <a:t>t</a:t>
            </a:r>
            <a:r>
              <a:rPr sz="4800" spc="-295" dirty="0"/>
              <a:t>e</a:t>
            </a:r>
            <a:r>
              <a:rPr sz="4800" spc="-225" dirty="0"/>
              <a:t>n</a:t>
            </a:r>
            <a:r>
              <a:rPr sz="4800" spc="-390" dirty="0"/>
              <a:t>t</a:t>
            </a:r>
            <a:r>
              <a:rPr sz="4800" spc="-90" dirty="0"/>
              <a:t>s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pc="-125" dirty="0"/>
              <a:t>9 </a:t>
            </a:r>
            <a:r>
              <a:rPr spc="-55" dirty="0"/>
              <a:t>April</a:t>
            </a:r>
            <a:r>
              <a:rPr spc="-190" dirty="0"/>
              <a:t> </a:t>
            </a:r>
            <a:r>
              <a:rPr spc="-130" dirty="0"/>
              <a:t>2018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2</a:t>
            </a:fld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7276" y="6486855"/>
            <a:ext cx="459041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0"/>
              </a:lnSpc>
            </a:pPr>
            <a:r>
              <a:rPr sz="2500" spc="-240" dirty="0">
                <a:solidFill>
                  <a:srgbClr val="FFFFFF"/>
                </a:solidFill>
                <a:latin typeface="Arial"/>
                <a:cs typeface="Arial"/>
              </a:rPr>
              <a:t>CC4002NA </a:t>
            </a:r>
            <a:r>
              <a:rPr sz="2500" spc="-245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25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40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451" y="1045711"/>
            <a:ext cx="6350000" cy="24917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i="1" spc="-204" dirty="0">
                <a:solidFill>
                  <a:srgbClr val="404040"/>
                </a:solidFill>
                <a:latin typeface="Trebuchet MS"/>
                <a:cs typeface="Trebuchet MS"/>
              </a:rPr>
              <a:t>Object </a:t>
            </a:r>
            <a:r>
              <a:rPr sz="3200" i="1" spc="-195" dirty="0">
                <a:solidFill>
                  <a:srgbClr val="404040"/>
                </a:solidFill>
                <a:latin typeface="Trebuchet MS"/>
                <a:cs typeface="Trebuchet MS"/>
              </a:rPr>
              <a:t>oriented </a:t>
            </a:r>
            <a:r>
              <a:rPr sz="3200" i="1" spc="-120" dirty="0">
                <a:solidFill>
                  <a:srgbClr val="404040"/>
                </a:solidFill>
                <a:latin typeface="Trebuchet MS"/>
                <a:cs typeface="Trebuchet MS"/>
              </a:rPr>
              <a:t>programming</a:t>
            </a:r>
            <a:r>
              <a:rPr sz="3200" i="1" spc="-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125" dirty="0">
                <a:solidFill>
                  <a:srgbClr val="404040"/>
                </a:solidFill>
                <a:latin typeface="Trebuchet MS"/>
                <a:cs typeface="Trebuchet MS"/>
              </a:rPr>
              <a:t>(OOP)</a:t>
            </a:r>
            <a:endParaRPr sz="3200">
              <a:latin typeface="Trebuchet MS"/>
              <a:cs typeface="Trebuchet MS"/>
            </a:endParaRPr>
          </a:p>
          <a:p>
            <a:pPr marL="350520" indent="-3378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i="1" spc="-70" dirty="0">
                <a:solidFill>
                  <a:srgbClr val="404040"/>
                </a:solidFill>
                <a:latin typeface="Trebuchet MS"/>
                <a:cs typeface="Trebuchet MS"/>
              </a:rPr>
              <a:t>OOP</a:t>
            </a:r>
            <a:r>
              <a:rPr sz="3200" i="1" spc="-2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150" dirty="0">
                <a:solidFill>
                  <a:srgbClr val="404040"/>
                </a:solidFill>
                <a:latin typeface="Trebuchet MS"/>
                <a:cs typeface="Trebuchet MS"/>
              </a:rPr>
              <a:t>concepts</a:t>
            </a:r>
            <a:endParaRPr sz="3200">
              <a:latin typeface="Trebuchet MS"/>
              <a:cs typeface="Trebuchet MS"/>
            </a:endParaRPr>
          </a:p>
          <a:p>
            <a:pPr marL="350520" indent="-337820">
              <a:lnSpc>
                <a:spcPct val="100000"/>
              </a:lnSpc>
              <a:spcBef>
                <a:spcPts val="1019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i="1" spc="-135" dirty="0">
                <a:solidFill>
                  <a:srgbClr val="404040"/>
                </a:solidFill>
                <a:latin typeface="Trebuchet MS"/>
                <a:cs typeface="Trebuchet MS"/>
              </a:rPr>
              <a:t>Classes </a:t>
            </a:r>
            <a:r>
              <a:rPr sz="3200" i="1" spc="-75" dirty="0">
                <a:solidFill>
                  <a:srgbClr val="404040"/>
                </a:solidFill>
                <a:latin typeface="Trebuchet MS"/>
                <a:cs typeface="Trebuchet MS"/>
              </a:rPr>
              <a:t>&amp;</a:t>
            </a:r>
            <a:r>
              <a:rPr sz="3200" i="1" spc="-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190" dirty="0">
                <a:solidFill>
                  <a:srgbClr val="404040"/>
                </a:solidFill>
                <a:latin typeface="Trebuchet MS"/>
                <a:cs typeface="Trebuchet MS"/>
              </a:rPr>
              <a:t>objects</a:t>
            </a:r>
            <a:endParaRPr sz="3200">
              <a:latin typeface="Trebuchet MS"/>
              <a:cs typeface="Trebuchet MS"/>
            </a:endParaRPr>
          </a:p>
          <a:p>
            <a:pPr marL="350520" indent="-337820">
              <a:lnSpc>
                <a:spcPct val="100000"/>
              </a:lnSpc>
              <a:spcBef>
                <a:spcPts val="1019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i="1" spc="-75" dirty="0">
                <a:solidFill>
                  <a:srgbClr val="404040"/>
                </a:solidFill>
                <a:latin typeface="Trebuchet MS"/>
                <a:cs typeface="Trebuchet MS"/>
              </a:rPr>
              <a:t>OOP </a:t>
            </a:r>
            <a:r>
              <a:rPr sz="3200" i="1" spc="-17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3200" i="1" spc="-4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155" dirty="0">
                <a:solidFill>
                  <a:srgbClr val="404040"/>
                </a:solidFill>
                <a:latin typeface="Trebuchet MS"/>
                <a:cs typeface="Trebuchet MS"/>
              </a:rPr>
              <a:t>python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4428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20" dirty="0"/>
              <a:t>The </a:t>
            </a:r>
            <a:r>
              <a:rPr sz="4800" spc="-240" dirty="0"/>
              <a:t>power </a:t>
            </a:r>
            <a:r>
              <a:rPr sz="4800" spc="-235" dirty="0"/>
              <a:t>of</a:t>
            </a:r>
            <a:r>
              <a:rPr sz="4800" spc="-905" dirty="0"/>
              <a:t> </a:t>
            </a:r>
            <a:r>
              <a:rPr sz="4800" spc="-175" dirty="0"/>
              <a:t>OOP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20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172971"/>
            <a:ext cx="11116310" cy="321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00" dirty="0">
                <a:latin typeface="Arial"/>
                <a:cs typeface="Arial"/>
              </a:rPr>
              <a:t>bundle </a:t>
            </a:r>
            <a:r>
              <a:rPr sz="3200" spc="-65" dirty="0">
                <a:latin typeface="Arial"/>
                <a:cs typeface="Arial"/>
              </a:rPr>
              <a:t>together </a:t>
            </a:r>
            <a:r>
              <a:rPr sz="3200" spc="-110" dirty="0">
                <a:latin typeface="Arial"/>
                <a:cs typeface="Arial"/>
              </a:rPr>
              <a:t>objects </a:t>
            </a:r>
            <a:r>
              <a:rPr sz="3200" spc="-5" dirty="0">
                <a:latin typeface="Arial"/>
                <a:cs typeface="Arial"/>
              </a:rPr>
              <a:t>that</a:t>
            </a:r>
            <a:r>
              <a:rPr sz="3200" spc="-365" dirty="0">
                <a:latin typeface="Arial"/>
                <a:cs typeface="Arial"/>
              </a:rPr>
              <a:t> </a:t>
            </a:r>
            <a:r>
              <a:rPr sz="3200" spc="-180" dirty="0">
                <a:latin typeface="Arial"/>
                <a:cs typeface="Arial"/>
              </a:rPr>
              <a:t>share</a:t>
            </a:r>
            <a:endParaRPr sz="3200" dirty="0">
              <a:latin typeface="Arial"/>
              <a:cs typeface="Arial"/>
            </a:endParaRPr>
          </a:p>
          <a:p>
            <a:pPr marL="808355" lvl="1" indent="-457834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3200" spc="-130" dirty="0">
                <a:latin typeface="Arial"/>
                <a:cs typeface="Arial"/>
              </a:rPr>
              <a:t>common </a:t>
            </a:r>
            <a:r>
              <a:rPr sz="3200" spc="-50" dirty="0">
                <a:latin typeface="Arial"/>
                <a:cs typeface="Arial"/>
              </a:rPr>
              <a:t>attributes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and</a:t>
            </a:r>
            <a:endParaRPr sz="3200" dirty="0">
              <a:latin typeface="Arial"/>
              <a:cs typeface="Arial"/>
            </a:endParaRPr>
          </a:p>
          <a:p>
            <a:pPr marL="808355" lvl="1" indent="-457834">
              <a:lnSpc>
                <a:spcPct val="100000"/>
              </a:lnSpc>
              <a:spcBef>
                <a:spcPts val="219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3200" spc="-110" dirty="0">
                <a:latin typeface="Arial"/>
                <a:cs typeface="Arial"/>
              </a:rPr>
              <a:t>methods </a:t>
            </a:r>
            <a:r>
              <a:rPr sz="3200" dirty="0">
                <a:latin typeface="Arial"/>
                <a:cs typeface="Arial"/>
              </a:rPr>
              <a:t>that </a:t>
            </a:r>
            <a:r>
              <a:rPr sz="3200" spc="-105" dirty="0">
                <a:latin typeface="Arial"/>
                <a:cs typeface="Arial"/>
              </a:rPr>
              <a:t>operate </a:t>
            </a:r>
            <a:r>
              <a:rPr sz="3200" spc="-100" dirty="0">
                <a:latin typeface="Arial"/>
                <a:cs typeface="Arial"/>
              </a:rPr>
              <a:t>on </a:t>
            </a:r>
            <a:r>
              <a:rPr sz="3200" spc="-110" dirty="0">
                <a:latin typeface="Arial"/>
                <a:cs typeface="Arial"/>
              </a:rPr>
              <a:t>those</a:t>
            </a:r>
            <a:r>
              <a:rPr sz="3200" spc="-535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attributes</a:t>
            </a:r>
            <a:endParaRPr sz="3200" dirty="0">
              <a:latin typeface="Arial"/>
              <a:cs typeface="Arial"/>
            </a:endParaRPr>
          </a:p>
          <a:p>
            <a:pPr marL="350520" marR="5080" indent="-337820">
              <a:lnSpc>
                <a:spcPts val="3460"/>
              </a:lnSpc>
              <a:spcBef>
                <a:spcPts val="1639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215" dirty="0">
                <a:latin typeface="Arial"/>
                <a:cs typeface="Arial"/>
              </a:rPr>
              <a:t>use </a:t>
            </a:r>
            <a:r>
              <a:rPr sz="3200" spc="-100" dirty="0">
                <a:latin typeface="Arial"/>
                <a:cs typeface="Arial"/>
              </a:rPr>
              <a:t>abstraction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200" dirty="0">
                <a:latin typeface="Arial"/>
                <a:cs typeface="Arial"/>
              </a:rPr>
              <a:t>make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60" dirty="0">
                <a:latin typeface="Arial"/>
                <a:cs typeface="Arial"/>
              </a:rPr>
              <a:t>distinction </a:t>
            </a:r>
            <a:r>
              <a:rPr sz="3200" spc="-95" dirty="0">
                <a:latin typeface="Arial"/>
                <a:cs typeface="Arial"/>
              </a:rPr>
              <a:t>between </a:t>
            </a:r>
            <a:r>
              <a:rPr sz="3200" spc="-80" dirty="0">
                <a:latin typeface="Arial"/>
                <a:cs typeface="Arial"/>
              </a:rPr>
              <a:t>how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37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implement  </a:t>
            </a:r>
            <a:r>
              <a:rPr sz="3200" spc="-170" dirty="0">
                <a:latin typeface="Arial"/>
                <a:cs typeface="Arial"/>
              </a:rPr>
              <a:t>an </a:t>
            </a:r>
            <a:r>
              <a:rPr sz="3200" spc="-70" dirty="0">
                <a:latin typeface="Arial"/>
                <a:cs typeface="Arial"/>
              </a:rPr>
              <a:t>object </a:t>
            </a:r>
            <a:r>
              <a:rPr sz="3200" spc="-254" dirty="0">
                <a:latin typeface="Arial"/>
                <a:cs typeface="Arial"/>
              </a:rPr>
              <a:t>vs </a:t>
            </a:r>
            <a:r>
              <a:rPr sz="3200" spc="-75" dirty="0">
                <a:latin typeface="Arial"/>
                <a:cs typeface="Arial"/>
              </a:rPr>
              <a:t>how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215" dirty="0">
                <a:latin typeface="Arial"/>
                <a:cs typeface="Arial"/>
              </a:rPr>
              <a:t>use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42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object</a:t>
            </a:r>
            <a:endParaRPr sz="3200" dirty="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969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25" dirty="0">
                <a:latin typeface="Arial"/>
                <a:cs typeface="Arial"/>
              </a:rPr>
              <a:t>create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our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own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245" dirty="0">
                <a:latin typeface="Arial"/>
                <a:cs typeface="Arial"/>
              </a:rPr>
              <a:t>classes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objects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on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top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python’s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190" dirty="0">
                <a:latin typeface="Arial"/>
                <a:cs typeface="Arial"/>
              </a:rPr>
              <a:t>basic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245" dirty="0">
                <a:latin typeface="Arial"/>
                <a:cs typeface="Arial"/>
              </a:rPr>
              <a:t>classes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6519" y="2440889"/>
            <a:ext cx="59156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End </a:t>
            </a:r>
            <a:r>
              <a:rPr spc="-335" dirty="0"/>
              <a:t>of </a:t>
            </a:r>
            <a:r>
              <a:rPr spc="-470" dirty="0"/>
              <a:t>Lecture</a:t>
            </a:r>
            <a:r>
              <a:rPr spc="-1390" dirty="0"/>
              <a:t> </a:t>
            </a:r>
            <a:r>
              <a:rPr spc="-130" dirty="0"/>
              <a:t>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0"/>
              </a:lnSpc>
            </a:pPr>
            <a:r>
              <a:rPr spc="-240" dirty="0"/>
              <a:t>CC4002NA </a:t>
            </a:r>
            <a:r>
              <a:rPr spc="-245" dirty="0"/>
              <a:t>INFORMATION</a:t>
            </a:r>
            <a:r>
              <a:rPr spc="-45" dirty="0"/>
              <a:t> </a:t>
            </a:r>
            <a:r>
              <a:rPr spc="-400" dirty="0"/>
              <a:t>SYSTEMS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pc="-125" dirty="0"/>
              <a:t>9 </a:t>
            </a:r>
            <a:r>
              <a:rPr spc="-55" dirty="0"/>
              <a:t>April</a:t>
            </a:r>
            <a:r>
              <a:rPr spc="-190" dirty="0"/>
              <a:t> </a:t>
            </a:r>
            <a:r>
              <a:rPr spc="-130" dirty="0"/>
              <a:t>2018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21</a:t>
            </a:fld>
            <a:endParaRPr spc="-13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995"/>
              </a:lnSpc>
              <a:spcBef>
                <a:spcPts val="100"/>
              </a:spcBef>
            </a:pPr>
            <a:r>
              <a:rPr spc="-430" dirty="0"/>
              <a:t>Thank </a:t>
            </a:r>
            <a:r>
              <a:rPr spc="-290" dirty="0"/>
              <a:t>you</a:t>
            </a:r>
            <a:r>
              <a:rPr spc="-935" dirty="0"/>
              <a:t> </a:t>
            </a:r>
            <a:r>
              <a:rPr spc="-300" dirty="0"/>
              <a:t>!</a:t>
            </a:r>
          </a:p>
          <a:p>
            <a:pPr algn="ctr">
              <a:lnSpc>
                <a:spcPts val="7995"/>
              </a:lnSpc>
            </a:pPr>
            <a:r>
              <a:rPr spc="-340" dirty="0"/>
              <a:t>Any </a:t>
            </a:r>
            <a:r>
              <a:rPr spc="-320" dirty="0"/>
              <a:t>questions</a:t>
            </a:r>
            <a:r>
              <a:rPr spc="-1015" dirty="0"/>
              <a:t> </a:t>
            </a:r>
            <a:r>
              <a:rPr spc="690" dirty="0"/>
              <a:t>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0"/>
              </a:lnSpc>
            </a:pPr>
            <a:r>
              <a:rPr spc="-240" dirty="0"/>
              <a:t>CC4002NA </a:t>
            </a:r>
            <a:r>
              <a:rPr spc="-245" dirty="0"/>
              <a:t>INFORMATION</a:t>
            </a:r>
            <a:r>
              <a:rPr spc="-45" dirty="0"/>
              <a:t> </a:t>
            </a:r>
            <a:r>
              <a:rPr spc="-400" dirty="0"/>
              <a:t>SYSTEMS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pc="-125" dirty="0"/>
              <a:t>9 </a:t>
            </a:r>
            <a:r>
              <a:rPr spc="-55" dirty="0"/>
              <a:t>April</a:t>
            </a:r>
            <a:r>
              <a:rPr spc="-190" dirty="0"/>
              <a:t> </a:t>
            </a:r>
            <a:r>
              <a:rPr spc="-130" dirty="0"/>
              <a:t>2018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22</a:t>
            </a:fld>
            <a:endParaRPr spc="-13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10539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95" dirty="0"/>
              <a:t>Procedural </a:t>
            </a:r>
            <a:r>
              <a:rPr sz="4800" spc="-204" dirty="0"/>
              <a:t>vs </a:t>
            </a:r>
            <a:r>
              <a:rPr sz="4800" spc="-350" dirty="0"/>
              <a:t>Object </a:t>
            </a:r>
            <a:r>
              <a:rPr sz="4800" spc="-275" dirty="0"/>
              <a:t>Oriented</a:t>
            </a:r>
            <a:r>
              <a:rPr sz="4800" spc="-1025" dirty="0"/>
              <a:t> </a:t>
            </a:r>
            <a:r>
              <a:rPr sz="4800" spc="-265" dirty="0"/>
              <a:t>Programming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451" y="1177544"/>
            <a:ext cx="11447145" cy="47205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0520" marR="5080" indent="-337820">
              <a:lnSpc>
                <a:spcPct val="90000"/>
              </a:lnSpc>
              <a:spcBef>
                <a:spcPts val="459"/>
              </a:spcBef>
              <a:buChar char="•"/>
              <a:tabLst>
                <a:tab pos="350520" algn="l"/>
                <a:tab pos="351155" algn="l"/>
              </a:tabLst>
            </a:pPr>
            <a:r>
              <a:rPr sz="3000" spc="-140" dirty="0">
                <a:latin typeface="Arial"/>
                <a:cs typeface="Arial"/>
              </a:rPr>
              <a:t>Procedural </a:t>
            </a:r>
            <a:r>
              <a:rPr sz="3000" spc="-114" dirty="0">
                <a:latin typeface="Arial"/>
                <a:cs typeface="Arial"/>
              </a:rPr>
              <a:t>programming </a:t>
            </a:r>
            <a:r>
              <a:rPr sz="3000" spc="-150" dirty="0">
                <a:latin typeface="Arial"/>
                <a:cs typeface="Arial"/>
              </a:rPr>
              <a:t>creates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25" dirty="0">
                <a:latin typeface="Arial"/>
                <a:cs typeface="Arial"/>
              </a:rPr>
              <a:t>step </a:t>
            </a:r>
            <a:r>
              <a:rPr sz="3000" spc="-120" dirty="0">
                <a:latin typeface="Arial"/>
                <a:cs typeface="Arial"/>
              </a:rPr>
              <a:t>by </a:t>
            </a:r>
            <a:r>
              <a:rPr sz="3000" spc="-125" dirty="0">
                <a:latin typeface="Arial"/>
                <a:cs typeface="Arial"/>
              </a:rPr>
              <a:t>step </a:t>
            </a:r>
            <a:r>
              <a:rPr sz="3000" spc="-120" dirty="0">
                <a:latin typeface="Arial"/>
                <a:cs typeface="Arial"/>
              </a:rPr>
              <a:t>program </a:t>
            </a:r>
            <a:r>
              <a:rPr sz="3000" spc="-5" dirty="0">
                <a:latin typeface="Arial"/>
                <a:cs typeface="Arial"/>
              </a:rPr>
              <a:t>that </a:t>
            </a:r>
            <a:r>
              <a:rPr sz="3000" spc="-160" dirty="0">
                <a:latin typeface="Arial"/>
                <a:cs typeface="Arial"/>
              </a:rPr>
              <a:t>guides</a:t>
            </a:r>
            <a:r>
              <a:rPr sz="3000" spc="-420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the  </a:t>
            </a:r>
            <a:r>
              <a:rPr sz="3000" spc="-85" dirty="0">
                <a:latin typeface="Arial"/>
                <a:cs typeface="Arial"/>
              </a:rPr>
              <a:t>application </a:t>
            </a:r>
            <a:r>
              <a:rPr sz="3000" spc="-70" dirty="0">
                <a:latin typeface="Arial"/>
                <a:cs typeface="Arial"/>
              </a:rPr>
              <a:t>through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80" dirty="0">
                <a:latin typeface="Arial"/>
                <a:cs typeface="Arial"/>
              </a:rPr>
              <a:t>sequence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75" dirty="0">
                <a:latin typeface="Arial"/>
                <a:cs typeface="Arial"/>
              </a:rPr>
              <a:t>instructions. </a:t>
            </a:r>
            <a:r>
              <a:rPr sz="3000" spc="-290" dirty="0">
                <a:latin typeface="Arial"/>
                <a:cs typeface="Arial"/>
              </a:rPr>
              <a:t>Each </a:t>
            </a:r>
            <a:r>
              <a:rPr sz="3000" spc="-50" dirty="0">
                <a:latin typeface="Arial"/>
                <a:cs typeface="Arial"/>
              </a:rPr>
              <a:t>instruction </a:t>
            </a:r>
            <a:r>
              <a:rPr sz="3000" spc="-155" dirty="0">
                <a:latin typeface="Arial"/>
                <a:cs typeface="Arial"/>
              </a:rPr>
              <a:t>is  </a:t>
            </a:r>
            <a:r>
              <a:rPr sz="3000" spc="-145" dirty="0">
                <a:latin typeface="Arial"/>
                <a:cs typeface="Arial"/>
              </a:rPr>
              <a:t>executed </a:t>
            </a:r>
            <a:r>
              <a:rPr sz="3000" spc="-45" dirty="0">
                <a:latin typeface="Arial"/>
                <a:cs typeface="Arial"/>
              </a:rPr>
              <a:t>in</a:t>
            </a:r>
            <a:r>
              <a:rPr sz="3000" spc="-190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order.</a:t>
            </a:r>
            <a:endParaRPr sz="3000" dirty="0">
              <a:latin typeface="Arial"/>
              <a:cs typeface="Arial"/>
            </a:endParaRPr>
          </a:p>
          <a:p>
            <a:pPr marL="350520" marR="313690" indent="-337820">
              <a:lnSpc>
                <a:spcPct val="90000"/>
              </a:lnSpc>
              <a:spcBef>
                <a:spcPts val="1405"/>
              </a:spcBef>
              <a:buChar char="•"/>
              <a:tabLst>
                <a:tab pos="350520" algn="l"/>
                <a:tab pos="351155" algn="l"/>
              </a:tabLst>
            </a:pPr>
            <a:r>
              <a:rPr sz="3000" spc="-140" dirty="0">
                <a:latin typeface="Arial"/>
                <a:cs typeface="Arial"/>
              </a:rPr>
              <a:t>Procedural </a:t>
            </a:r>
            <a:r>
              <a:rPr sz="3000" spc="-114" dirty="0">
                <a:latin typeface="Arial"/>
                <a:cs typeface="Arial"/>
              </a:rPr>
              <a:t>programming </a:t>
            </a:r>
            <a:r>
              <a:rPr sz="3000" spc="-160" dirty="0">
                <a:latin typeface="Arial"/>
                <a:cs typeface="Arial"/>
              </a:rPr>
              <a:t>also </a:t>
            </a:r>
            <a:r>
              <a:rPr sz="3000" spc="-180" dirty="0">
                <a:latin typeface="Arial"/>
                <a:cs typeface="Arial"/>
              </a:rPr>
              <a:t>focuses </a:t>
            </a:r>
            <a:r>
              <a:rPr sz="3000" spc="-95" dirty="0">
                <a:latin typeface="Arial"/>
                <a:cs typeface="Arial"/>
              </a:rPr>
              <a:t>on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125" dirty="0">
                <a:latin typeface="Arial"/>
                <a:cs typeface="Arial"/>
              </a:rPr>
              <a:t>idea </a:t>
            </a:r>
            <a:r>
              <a:rPr sz="3000" spc="-5" dirty="0">
                <a:latin typeface="Arial"/>
                <a:cs typeface="Arial"/>
              </a:rPr>
              <a:t>that </a:t>
            </a:r>
            <a:r>
              <a:rPr sz="3000" spc="-65" dirty="0">
                <a:latin typeface="Arial"/>
                <a:cs typeface="Arial"/>
              </a:rPr>
              <a:t>all </a:t>
            </a:r>
            <a:r>
              <a:rPr sz="3000" spc="-95" dirty="0">
                <a:latin typeface="Arial"/>
                <a:cs typeface="Arial"/>
              </a:rPr>
              <a:t>algorithms  </a:t>
            </a:r>
            <a:r>
              <a:rPr sz="3000" spc="-135" dirty="0">
                <a:latin typeface="Arial"/>
                <a:cs typeface="Arial"/>
              </a:rPr>
              <a:t>are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executed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20" dirty="0">
                <a:latin typeface="Arial"/>
                <a:cs typeface="Arial"/>
              </a:rPr>
              <a:t>with</a:t>
            </a:r>
            <a:r>
              <a:rPr sz="3000" spc="-180" dirty="0">
                <a:latin typeface="Arial"/>
                <a:cs typeface="Arial"/>
              </a:rPr>
              <a:t> </a:t>
            </a:r>
            <a:r>
              <a:rPr sz="3000" spc="-75" dirty="0">
                <a:latin typeface="Arial"/>
                <a:cs typeface="Arial"/>
              </a:rPr>
              <a:t>functions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and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data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that</a:t>
            </a:r>
            <a:r>
              <a:rPr sz="3000" spc="-185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programmer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spc="-225" dirty="0">
                <a:latin typeface="Arial"/>
                <a:cs typeface="Arial"/>
              </a:rPr>
              <a:t>has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254" dirty="0">
                <a:latin typeface="Arial"/>
                <a:cs typeface="Arial"/>
              </a:rPr>
              <a:t>access 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spc="-140" dirty="0">
                <a:latin typeface="Arial"/>
                <a:cs typeface="Arial"/>
              </a:rPr>
              <a:t>and </a:t>
            </a:r>
            <a:r>
              <a:rPr sz="3000" spc="-155" dirty="0">
                <a:latin typeface="Arial"/>
                <a:cs typeface="Arial"/>
              </a:rPr>
              <a:t>is </a:t>
            </a:r>
            <a:r>
              <a:rPr sz="3000" spc="-120" dirty="0">
                <a:latin typeface="Arial"/>
                <a:cs typeface="Arial"/>
              </a:rPr>
              <a:t>able </a:t>
            </a:r>
            <a:r>
              <a:rPr sz="3000" spc="35" dirty="0">
                <a:latin typeface="Arial"/>
                <a:cs typeface="Arial"/>
              </a:rPr>
              <a:t>to</a:t>
            </a:r>
            <a:r>
              <a:rPr sz="3000" spc="-465" dirty="0">
                <a:latin typeface="Arial"/>
                <a:cs typeface="Arial"/>
              </a:rPr>
              <a:t> </a:t>
            </a:r>
            <a:r>
              <a:rPr sz="3000" spc="-170" dirty="0">
                <a:latin typeface="Arial"/>
                <a:cs typeface="Arial"/>
              </a:rPr>
              <a:t>change.</a:t>
            </a:r>
            <a:endParaRPr sz="3000" dirty="0">
              <a:latin typeface="Arial"/>
              <a:cs typeface="Arial"/>
            </a:endParaRPr>
          </a:p>
          <a:p>
            <a:pPr marL="350520" marR="112395" indent="-337820">
              <a:lnSpc>
                <a:spcPts val="3240"/>
              </a:lnSpc>
              <a:spcBef>
                <a:spcPts val="1440"/>
              </a:spcBef>
              <a:buChar char="•"/>
              <a:tabLst>
                <a:tab pos="350520" algn="l"/>
                <a:tab pos="351155" algn="l"/>
              </a:tabLst>
            </a:pPr>
            <a:r>
              <a:rPr sz="3000" spc="-100" dirty="0">
                <a:latin typeface="Arial"/>
                <a:cs typeface="Arial"/>
              </a:rPr>
              <a:t>Object-Oriented</a:t>
            </a:r>
            <a:r>
              <a:rPr sz="3000" spc="-195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programming</a:t>
            </a:r>
            <a:r>
              <a:rPr sz="3000" spc="-140" dirty="0">
                <a:latin typeface="Arial"/>
                <a:cs typeface="Arial"/>
              </a:rPr>
              <a:t> </a:t>
            </a:r>
            <a:r>
              <a:rPr sz="3000" spc="-155" dirty="0">
                <a:latin typeface="Arial"/>
                <a:cs typeface="Arial"/>
              </a:rPr>
              <a:t>is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much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more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similar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35" dirty="0">
                <a:latin typeface="Arial"/>
                <a:cs typeface="Arial"/>
              </a:rPr>
              <a:t>to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165" dirty="0">
                <a:latin typeface="Arial"/>
                <a:cs typeface="Arial"/>
              </a:rPr>
              <a:t>way</a:t>
            </a:r>
            <a:r>
              <a:rPr sz="3000" spc="-140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180" dirty="0">
                <a:latin typeface="Arial"/>
                <a:cs typeface="Arial"/>
              </a:rPr>
              <a:t> </a:t>
            </a:r>
            <a:r>
              <a:rPr sz="3000" spc="-95" dirty="0">
                <a:latin typeface="Arial"/>
                <a:cs typeface="Arial"/>
              </a:rPr>
              <a:t>real  </a:t>
            </a:r>
            <a:r>
              <a:rPr sz="3000" spc="-35" dirty="0">
                <a:latin typeface="Arial"/>
                <a:cs typeface="Arial"/>
              </a:rPr>
              <a:t>world </a:t>
            </a:r>
            <a:r>
              <a:rPr sz="3000" spc="-114" dirty="0">
                <a:latin typeface="Arial"/>
                <a:cs typeface="Arial"/>
              </a:rPr>
              <a:t>works. </a:t>
            </a:r>
            <a:r>
              <a:rPr sz="3000" spc="-285" dirty="0">
                <a:latin typeface="Arial"/>
                <a:cs typeface="Arial"/>
              </a:rPr>
              <a:t>Each </a:t>
            </a:r>
            <a:r>
              <a:rPr sz="3000" spc="-120" dirty="0">
                <a:latin typeface="Arial"/>
                <a:cs typeface="Arial"/>
              </a:rPr>
              <a:t>program </a:t>
            </a:r>
            <a:r>
              <a:rPr sz="3000" spc="-155" dirty="0">
                <a:latin typeface="Arial"/>
                <a:cs typeface="Arial"/>
              </a:rPr>
              <a:t>is made </a:t>
            </a:r>
            <a:r>
              <a:rPr sz="3000" spc="-95" dirty="0">
                <a:latin typeface="Arial"/>
                <a:cs typeface="Arial"/>
              </a:rPr>
              <a:t>up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160" dirty="0">
                <a:latin typeface="Arial"/>
                <a:cs typeface="Arial"/>
              </a:rPr>
              <a:t>many </a:t>
            </a:r>
            <a:r>
              <a:rPr sz="3000" spc="-55" dirty="0">
                <a:latin typeface="Arial"/>
                <a:cs typeface="Arial"/>
              </a:rPr>
              <a:t>entities </a:t>
            </a:r>
            <a:r>
              <a:rPr sz="3000" spc="-125" dirty="0">
                <a:latin typeface="Arial"/>
                <a:cs typeface="Arial"/>
              </a:rPr>
              <a:t>called</a:t>
            </a:r>
            <a:r>
              <a:rPr sz="3000" spc="-540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objects.</a:t>
            </a:r>
            <a:endParaRPr sz="3000" dirty="0">
              <a:latin typeface="Arial"/>
              <a:cs typeface="Arial"/>
            </a:endParaRPr>
          </a:p>
          <a:p>
            <a:pPr marL="350520" marR="288925" indent="-337820">
              <a:lnSpc>
                <a:spcPts val="3240"/>
              </a:lnSpc>
              <a:spcBef>
                <a:spcPts val="1405"/>
              </a:spcBef>
              <a:buChar char="•"/>
              <a:tabLst>
                <a:tab pos="350520" algn="l"/>
                <a:tab pos="351155" algn="l"/>
              </a:tabLst>
            </a:pPr>
            <a:r>
              <a:rPr sz="3000" spc="-125" dirty="0">
                <a:latin typeface="Arial"/>
                <a:cs typeface="Arial"/>
              </a:rPr>
              <a:t>Instead,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30" dirty="0">
                <a:latin typeface="Arial"/>
                <a:cs typeface="Arial"/>
              </a:rPr>
              <a:t>to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254" dirty="0">
                <a:latin typeface="Arial"/>
                <a:cs typeface="Arial"/>
              </a:rPr>
              <a:t>access</a:t>
            </a:r>
            <a:r>
              <a:rPr sz="3000" spc="-180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data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95" dirty="0">
                <a:latin typeface="Arial"/>
                <a:cs typeface="Arial"/>
              </a:rPr>
              <a:t>it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must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be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requested,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just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95" dirty="0">
                <a:latin typeface="Arial"/>
                <a:cs typeface="Arial"/>
              </a:rPr>
              <a:t>like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people</a:t>
            </a:r>
            <a:r>
              <a:rPr sz="3000" spc="-140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must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-235" dirty="0">
                <a:latin typeface="Arial"/>
                <a:cs typeface="Arial"/>
              </a:rPr>
              <a:t>ask  </a:t>
            </a:r>
            <a:r>
              <a:rPr sz="3000" spc="-125" dirty="0">
                <a:latin typeface="Arial"/>
                <a:cs typeface="Arial"/>
              </a:rPr>
              <a:t>one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70" dirty="0">
                <a:latin typeface="Arial"/>
                <a:cs typeface="Arial"/>
              </a:rPr>
              <a:t>another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for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45" dirty="0">
                <a:latin typeface="Arial"/>
                <a:cs typeface="Arial"/>
              </a:rPr>
              <a:t>information;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i="1" spc="-135" dirty="0">
                <a:latin typeface="Trebuchet MS"/>
                <a:cs typeface="Trebuchet MS"/>
              </a:rPr>
              <a:t>we</a:t>
            </a:r>
            <a:r>
              <a:rPr sz="3000" i="1" spc="-210" dirty="0">
                <a:latin typeface="Trebuchet MS"/>
                <a:cs typeface="Trebuchet MS"/>
              </a:rPr>
              <a:t> </a:t>
            </a:r>
            <a:r>
              <a:rPr sz="3000" i="1" spc="-120" dirty="0">
                <a:latin typeface="Trebuchet MS"/>
                <a:cs typeface="Trebuchet MS"/>
              </a:rPr>
              <a:t>cannot</a:t>
            </a:r>
            <a:r>
              <a:rPr sz="3000" i="1" spc="-250" dirty="0">
                <a:latin typeface="Trebuchet MS"/>
                <a:cs typeface="Trebuchet MS"/>
              </a:rPr>
              <a:t> </a:t>
            </a:r>
            <a:r>
              <a:rPr sz="3000" i="1" spc="-140" dirty="0">
                <a:latin typeface="Trebuchet MS"/>
                <a:cs typeface="Trebuchet MS"/>
              </a:rPr>
              <a:t>see</a:t>
            </a:r>
            <a:r>
              <a:rPr sz="3000" i="1" spc="-225" dirty="0">
                <a:latin typeface="Trebuchet MS"/>
                <a:cs typeface="Trebuchet MS"/>
              </a:rPr>
              <a:t> </a:t>
            </a:r>
            <a:r>
              <a:rPr sz="3000" i="1" spc="-155" dirty="0">
                <a:latin typeface="Trebuchet MS"/>
                <a:cs typeface="Trebuchet MS"/>
              </a:rPr>
              <a:t>inside</a:t>
            </a:r>
            <a:r>
              <a:rPr sz="3000" i="1" spc="-220" dirty="0">
                <a:latin typeface="Trebuchet MS"/>
                <a:cs typeface="Trebuchet MS"/>
              </a:rPr>
              <a:t> </a:t>
            </a:r>
            <a:r>
              <a:rPr sz="3000" i="1" spc="-120" dirty="0">
                <a:latin typeface="Trebuchet MS"/>
                <a:cs typeface="Trebuchet MS"/>
              </a:rPr>
              <a:t>each</a:t>
            </a:r>
            <a:r>
              <a:rPr sz="3000" i="1" spc="-229" dirty="0">
                <a:latin typeface="Trebuchet MS"/>
                <a:cs typeface="Trebuchet MS"/>
              </a:rPr>
              <a:t> </a:t>
            </a:r>
            <a:r>
              <a:rPr sz="3000" i="1" spc="-190" dirty="0">
                <a:latin typeface="Trebuchet MS"/>
                <a:cs typeface="Trebuchet MS"/>
              </a:rPr>
              <a:t>other’s</a:t>
            </a:r>
            <a:r>
              <a:rPr sz="3000" i="1" spc="-240" dirty="0">
                <a:latin typeface="Trebuchet MS"/>
                <a:cs typeface="Trebuchet MS"/>
              </a:rPr>
              <a:t> </a:t>
            </a:r>
            <a:r>
              <a:rPr sz="3000" i="1" spc="-105" dirty="0">
                <a:latin typeface="Trebuchet MS"/>
                <a:cs typeface="Trebuchet MS"/>
              </a:rPr>
              <a:t>heads</a:t>
            </a:r>
            <a:r>
              <a:rPr sz="3000" spc="-105" dirty="0">
                <a:latin typeface="Arial"/>
                <a:cs typeface="Arial"/>
              </a:rPr>
              <a:t>.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7214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0" dirty="0"/>
              <a:t>Object </a:t>
            </a:r>
            <a:r>
              <a:rPr sz="4800" spc="-275" dirty="0"/>
              <a:t>Oriented</a:t>
            </a:r>
            <a:r>
              <a:rPr sz="4800" spc="-635" dirty="0"/>
              <a:t> </a:t>
            </a:r>
            <a:r>
              <a:rPr sz="4800" spc="-265" dirty="0"/>
              <a:t>Programming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4</a:t>
            </a:fld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451" y="1045711"/>
            <a:ext cx="11336020" cy="434213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10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254" dirty="0">
                <a:latin typeface="Arial"/>
                <a:cs typeface="Arial"/>
              </a:rPr>
              <a:t>Based </a:t>
            </a:r>
            <a:r>
              <a:rPr sz="3200" spc="-100" dirty="0">
                <a:latin typeface="Arial"/>
                <a:cs typeface="Arial"/>
              </a:rPr>
              <a:t>on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20" dirty="0">
                <a:latin typeface="Arial"/>
                <a:cs typeface="Arial"/>
              </a:rPr>
              <a:t>concept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i="1" spc="-120" dirty="0">
                <a:latin typeface="Trebuchet MS"/>
                <a:cs typeface="Trebuchet MS"/>
              </a:rPr>
              <a:t>classes </a:t>
            </a:r>
            <a:r>
              <a:rPr sz="3200" spc="-150" dirty="0">
                <a:latin typeface="Arial"/>
                <a:cs typeface="Arial"/>
              </a:rPr>
              <a:t>whose </a:t>
            </a:r>
            <a:r>
              <a:rPr sz="3200" i="1" spc="-150" dirty="0">
                <a:latin typeface="Trebuchet MS"/>
                <a:cs typeface="Trebuchet MS"/>
              </a:rPr>
              <a:t>instances</a:t>
            </a:r>
            <a:r>
              <a:rPr sz="3200" i="1" spc="-73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Arial"/>
                <a:cs typeface="Arial"/>
              </a:rPr>
              <a:t>are </a:t>
            </a:r>
            <a:r>
              <a:rPr sz="3200" spc="-125" dirty="0">
                <a:latin typeface="Arial"/>
                <a:cs typeface="Arial"/>
              </a:rPr>
              <a:t>called </a:t>
            </a:r>
            <a:r>
              <a:rPr sz="3200" i="1" spc="-190" dirty="0">
                <a:latin typeface="Trebuchet MS"/>
                <a:cs typeface="Trebuchet MS"/>
              </a:rPr>
              <a:t>objects</a:t>
            </a:r>
            <a:endParaRPr sz="3200" dirty="0">
              <a:latin typeface="Trebuchet MS"/>
              <a:cs typeface="Trebuchet MS"/>
            </a:endParaRPr>
          </a:p>
          <a:p>
            <a:pPr marL="350520" indent="-335280">
              <a:lnSpc>
                <a:spcPct val="100000"/>
              </a:lnSpc>
              <a:spcBef>
                <a:spcPts val="1010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280" dirty="0">
                <a:latin typeface="Arial"/>
                <a:cs typeface="Arial"/>
              </a:rPr>
              <a:t>A </a:t>
            </a:r>
            <a:r>
              <a:rPr sz="3200" spc="-235" dirty="0">
                <a:latin typeface="Arial"/>
                <a:cs typeface="Arial"/>
              </a:rPr>
              <a:t>class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14" dirty="0">
                <a:latin typeface="Arial"/>
                <a:cs typeface="Arial"/>
              </a:rPr>
              <a:t>simply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i="1" spc="-155" dirty="0">
                <a:latin typeface="Trebuchet MS"/>
                <a:cs typeface="Trebuchet MS"/>
              </a:rPr>
              <a:t>logical </a:t>
            </a:r>
            <a:r>
              <a:rPr sz="3200" i="1" spc="-110" dirty="0">
                <a:latin typeface="Trebuchet MS"/>
                <a:cs typeface="Trebuchet MS"/>
              </a:rPr>
              <a:t>grouping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i="1" spc="-140" dirty="0">
                <a:latin typeface="Trebuchet MS"/>
                <a:cs typeface="Trebuchet MS"/>
              </a:rPr>
              <a:t>data </a:t>
            </a:r>
            <a:r>
              <a:rPr sz="3200" spc="-145" dirty="0">
                <a:latin typeface="Arial"/>
                <a:cs typeface="Arial"/>
              </a:rPr>
              <a:t>and</a:t>
            </a:r>
            <a:r>
              <a:rPr sz="3200" spc="-360" dirty="0">
                <a:latin typeface="Arial"/>
                <a:cs typeface="Arial"/>
              </a:rPr>
              <a:t> </a:t>
            </a:r>
            <a:r>
              <a:rPr sz="3200" i="1" spc="-165" dirty="0">
                <a:latin typeface="Trebuchet MS"/>
                <a:cs typeface="Trebuchet MS"/>
              </a:rPr>
              <a:t>functions</a:t>
            </a:r>
            <a:endParaRPr sz="3200" dirty="0">
              <a:latin typeface="Trebuchet MS"/>
              <a:cs typeface="Trebuchet MS"/>
            </a:endParaRPr>
          </a:p>
          <a:p>
            <a:pPr marL="350520" indent="-335280">
              <a:lnSpc>
                <a:spcPct val="100000"/>
              </a:lnSpc>
              <a:spcBef>
                <a:spcPts val="1019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300" dirty="0">
                <a:latin typeface="Arial"/>
                <a:cs typeface="Arial"/>
              </a:rPr>
              <a:t>Classes </a:t>
            </a:r>
            <a:r>
              <a:rPr sz="3200" spc="-95" dirty="0">
                <a:latin typeface="Arial"/>
                <a:cs typeface="Arial"/>
              </a:rPr>
              <a:t>provide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75" dirty="0">
                <a:latin typeface="Arial"/>
                <a:cs typeface="Arial"/>
              </a:rPr>
              <a:t>way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70" dirty="0">
                <a:latin typeface="Arial"/>
                <a:cs typeface="Arial"/>
              </a:rPr>
              <a:t>structure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20" dirty="0">
                <a:latin typeface="Arial"/>
                <a:cs typeface="Arial"/>
              </a:rPr>
              <a:t>program, </a:t>
            </a:r>
            <a:r>
              <a:rPr sz="3200" spc="-55" dirty="0">
                <a:latin typeface="Arial"/>
                <a:cs typeface="Arial"/>
              </a:rPr>
              <a:t>its </a:t>
            </a:r>
            <a:r>
              <a:rPr sz="3200" spc="-105" dirty="0">
                <a:latin typeface="Arial"/>
                <a:cs typeface="Arial"/>
              </a:rPr>
              <a:t>like 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-320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blueprint</a:t>
            </a:r>
            <a:endParaRPr sz="3200" dirty="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1019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300" dirty="0">
                <a:latin typeface="Arial"/>
                <a:cs typeface="Arial"/>
              </a:rPr>
              <a:t>Classes </a:t>
            </a:r>
            <a:r>
              <a:rPr sz="3200" spc="-105" dirty="0">
                <a:latin typeface="Arial"/>
                <a:cs typeface="Arial"/>
              </a:rPr>
              <a:t>store </a:t>
            </a:r>
            <a:r>
              <a:rPr sz="3200" i="1" spc="-140" dirty="0">
                <a:latin typeface="Trebuchet MS"/>
                <a:cs typeface="Trebuchet MS"/>
              </a:rPr>
              <a:t>data </a:t>
            </a:r>
            <a:r>
              <a:rPr sz="3200" spc="-40" dirty="0">
                <a:latin typeface="Arial"/>
                <a:cs typeface="Arial"/>
              </a:rPr>
              <a:t>in form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409" dirty="0">
                <a:latin typeface="Arial"/>
                <a:cs typeface="Arial"/>
              </a:rPr>
              <a:t> </a:t>
            </a:r>
            <a:r>
              <a:rPr sz="3200" i="1" spc="-195" dirty="0">
                <a:latin typeface="Trebuchet MS"/>
                <a:cs typeface="Trebuchet MS"/>
              </a:rPr>
              <a:t>attributes</a:t>
            </a:r>
            <a:endParaRPr sz="3200" dirty="0">
              <a:latin typeface="Trebuchet MS"/>
              <a:cs typeface="Trebuchet MS"/>
            </a:endParaRPr>
          </a:p>
          <a:p>
            <a:pPr marL="350520" indent="-337820">
              <a:lnSpc>
                <a:spcPct val="100000"/>
              </a:lnSpc>
              <a:spcBef>
                <a:spcPts val="1010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305" dirty="0">
                <a:latin typeface="Arial"/>
                <a:cs typeface="Arial"/>
              </a:rPr>
              <a:t>Each </a:t>
            </a:r>
            <a:r>
              <a:rPr sz="3200" spc="-235" dirty="0">
                <a:latin typeface="Arial"/>
                <a:cs typeface="Arial"/>
              </a:rPr>
              <a:t>class has </a:t>
            </a:r>
            <a:r>
              <a:rPr sz="3200" spc="-55" dirty="0">
                <a:latin typeface="Arial"/>
                <a:cs typeface="Arial"/>
              </a:rPr>
              <a:t>its </a:t>
            </a:r>
            <a:r>
              <a:rPr sz="3200" spc="-75" dirty="0">
                <a:latin typeface="Arial"/>
                <a:cs typeface="Arial"/>
              </a:rPr>
              <a:t>own </a:t>
            </a:r>
            <a:r>
              <a:rPr sz="3200" i="1" spc="-145" dirty="0">
                <a:latin typeface="Trebuchet MS"/>
                <a:cs typeface="Trebuchet MS"/>
              </a:rPr>
              <a:t>methods </a:t>
            </a:r>
            <a:r>
              <a:rPr sz="3200" spc="-90" dirty="0">
                <a:latin typeface="Arial"/>
                <a:cs typeface="Arial"/>
              </a:rPr>
              <a:t>which </a:t>
            </a:r>
            <a:r>
              <a:rPr sz="3200" spc="-60" dirty="0">
                <a:latin typeface="Arial"/>
                <a:cs typeface="Arial"/>
              </a:rPr>
              <a:t>perform </a:t>
            </a:r>
            <a:r>
              <a:rPr sz="3200" spc="-185" dirty="0">
                <a:latin typeface="Arial"/>
                <a:cs typeface="Arial"/>
              </a:rPr>
              <a:t>some</a:t>
            </a:r>
            <a:r>
              <a:rPr sz="3200" spc="-375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operations</a:t>
            </a:r>
            <a:endParaRPr sz="3200" dirty="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1019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40" dirty="0">
                <a:latin typeface="Arial"/>
                <a:cs typeface="Arial"/>
              </a:rPr>
              <a:t>Useful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100" dirty="0">
                <a:latin typeface="Arial"/>
                <a:cs typeface="Arial"/>
              </a:rPr>
              <a:t>modeling </a:t>
            </a:r>
            <a:r>
              <a:rPr sz="3200" i="1" spc="-190" dirty="0">
                <a:latin typeface="Trebuchet MS"/>
                <a:cs typeface="Trebuchet MS"/>
              </a:rPr>
              <a:t>real </a:t>
            </a:r>
            <a:r>
              <a:rPr sz="3200" i="1" spc="-165" dirty="0">
                <a:latin typeface="Trebuchet MS"/>
                <a:cs typeface="Trebuchet MS"/>
              </a:rPr>
              <a:t>world</a:t>
            </a:r>
            <a:r>
              <a:rPr sz="3200" i="1" spc="-515" dirty="0">
                <a:latin typeface="Trebuchet MS"/>
                <a:cs typeface="Trebuchet MS"/>
              </a:rPr>
              <a:t> </a:t>
            </a:r>
            <a:r>
              <a:rPr sz="3200" i="1" spc="-204" dirty="0">
                <a:latin typeface="Trebuchet MS"/>
                <a:cs typeface="Trebuchet MS"/>
              </a:rPr>
              <a:t>entities</a:t>
            </a:r>
            <a:endParaRPr sz="3200" dirty="0">
              <a:latin typeface="Trebuchet MS"/>
              <a:cs typeface="Trebuchet MS"/>
            </a:endParaRPr>
          </a:p>
          <a:p>
            <a:pPr marL="350520" indent="-337820">
              <a:lnSpc>
                <a:spcPct val="100000"/>
              </a:lnSpc>
              <a:spcBef>
                <a:spcPts val="1019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250" dirty="0">
                <a:latin typeface="Arial"/>
                <a:cs typeface="Arial"/>
              </a:rPr>
              <a:t>Code </a:t>
            </a:r>
            <a:r>
              <a:rPr sz="3200" spc="5" dirty="0">
                <a:latin typeface="Arial"/>
                <a:cs typeface="Arial"/>
              </a:rPr>
              <a:t>written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409" dirty="0">
                <a:latin typeface="Arial"/>
                <a:cs typeface="Arial"/>
              </a:rPr>
              <a:t>OOP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i="1" spc="-160" dirty="0">
                <a:latin typeface="Trebuchet MS"/>
                <a:cs typeface="Trebuchet MS"/>
              </a:rPr>
              <a:t>reusable </a:t>
            </a:r>
            <a:r>
              <a:rPr sz="3200" spc="-90" dirty="0">
                <a:latin typeface="Arial"/>
                <a:cs typeface="Arial"/>
              </a:rPr>
              <a:t>resulting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i="1" spc="-145" dirty="0">
                <a:latin typeface="Trebuchet MS"/>
                <a:cs typeface="Trebuchet MS"/>
              </a:rPr>
              <a:t>less</a:t>
            </a:r>
            <a:r>
              <a:rPr sz="3200" i="1" spc="-455" dirty="0">
                <a:latin typeface="Trebuchet MS"/>
                <a:cs typeface="Trebuchet MS"/>
              </a:rPr>
              <a:t> </a:t>
            </a:r>
            <a:r>
              <a:rPr sz="3200" i="1" spc="-150" dirty="0">
                <a:latin typeface="Trebuchet MS"/>
                <a:cs typeface="Trebuchet MS"/>
              </a:rPr>
              <a:t>code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3399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75" dirty="0"/>
              <a:t>OOP</a:t>
            </a:r>
            <a:r>
              <a:rPr sz="4800" spc="-545" dirty="0"/>
              <a:t> </a:t>
            </a:r>
            <a:r>
              <a:rPr sz="4800" spc="-270" dirty="0"/>
              <a:t>concepts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5</a:t>
            </a:fld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7276" y="6486855"/>
            <a:ext cx="459041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0"/>
              </a:lnSpc>
            </a:pPr>
            <a:r>
              <a:rPr sz="2500" spc="-240" dirty="0">
                <a:solidFill>
                  <a:srgbClr val="FFFFFF"/>
                </a:solidFill>
                <a:latin typeface="Arial"/>
                <a:cs typeface="Arial"/>
              </a:rPr>
              <a:t>CC4002NA </a:t>
            </a:r>
            <a:r>
              <a:rPr sz="2500" spc="-245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25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40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451" y="1172971"/>
            <a:ext cx="10787380" cy="4110741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0520" marR="555625" indent="-337820">
              <a:lnSpc>
                <a:spcPts val="3460"/>
              </a:lnSpc>
              <a:spcBef>
                <a:spcPts val="53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75" dirty="0">
                <a:latin typeface="Arial"/>
                <a:cs typeface="Arial"/>
              </a:rPr>
              <a:t>There </a:t>
            </a:r>
            <a:r>
              <a:rPr sz="3200" spc="-140" dirty="0">
                <a:latin typeface="Arial"/>
                <a:cs typeface="Arial"/>
              </a:rPr>
              <a:t>are </a:t>
            </a:r>
            <a:r>
              <a:rPr sz="3200" spc="-35" dirty="0">
                <a:latin typeface="Arial"/>
                <a:cs typeface="Arial"/>
              </a:rPr>
              <a:t>four </a:t>
            </a:r>
            <a:r>
              <a:rPr sz="3200" spc="-70" dirty="0">
                <a:latin typeface="Arial"/>
                <a:cs typeface="Arial"/>
              </a:rPr>
              <a:t>major </a:t>
            </a:r>
            <a:r>
              <a:rPr sz="3200" spc="-105" dirty="0">
                <a:latin typeface="Arial"/>
                <a:cs typeface="Arial"/>
              </a:rPr>
              <a:t>principles/concepts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114" dirty="0">
                <a:latin typeface="Arial"/>
                <a:cs typeface="Arial"/>
              </a:rPr>
              <a:t>Object</a:t>
            </a:r>
            <a:r>
              <a:rPr sz="3200" spc="-55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Oriented  </a:t>
            </a:r>
            <a:r>
              <a:rPr sz="3200" spc="-155" dirty="0">
                <a:latin typeface="Arial"/>
                <a:cs typeface="Arial"/>
              </a:rPr>
              <a:t>Programming</a:t>
            </a:r>
            <a:endParaRPr sz="3200" dirty="0">
              <a:latin typeface="Arial"/>
              <a:cs typeface="Arial"/>
            </a:endParaRPr>
          </a:p>
          <a:p>
            <a:pPr marL="808355" lvl="1" indent="-457834">
              <a:lnSpc>
                <a:spcPts val="3800"/>
              </a:lnSpc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3200" spc="-155" dirty="0">
                <a:latin typeface="Arial"/>
                <a:cs typeface="Arial"/>
              </a:rPr>
              <a:t>Encapsulation </a:t>
            </a:r>
            <a:r>
              <a:rPr sz="3200" spc="-185" dirty="0">
                <a:latin typeface="Arial"/>
                <a:cs typeface="Arial"/>
              </a:rPr>
              <a:t>– </a:t>
            </a:r>
            <a:r>
              <a:rPr sz="3200" i="1" spc="-145" dirty="0">
                <a:latin typeface="Trebuchet MS"/>
                <a:cs typeface="Trebuchet MS"/>
              </a:rPr>
              <a:t>bundling </a:t>
            </a:r>
            <a:r>
              <a:rPr sz="3200" i="1" spc="-175" dirty="0">
                <a:latin typeface="Trebuchet MS"/>
                <a:cs typeface="Trebuchet MS"/>
              </a:rPr>
              <a:t>together </a:t>
            </a:r>
            <a:r>
              <a:rPr sz="3200" i="1" spc="-140" dirty="0">
                <a:latin typeface="Trebuchet MS"/>
                <a:cs typeface="Trebuchet MS"/>
              </a:rPr>
              <a:t>data </a:t>
            </a:r>
            <a:r>
              <a:rPr sz="3200" i="1" spc="-95" dirty="0">
                <a:latin typeface="Trebuchet MS"/>
                <a:cs typeface="Trebuchet MS"/>
              </a:rPr>
              <a:t>and</a:t>
            </a:r>
            <a:r>
              <a:rPr sz="3200" i="1" spc="-420" dirty="0">
                <a:latin typeface="Trebuchet MS"/>
                <a:cs typeface="Trebuchet MS"/>
              </a:rPr>
              <a:t> </a:t>
            </a:r>
            <a:r>
              <a:rPr sz="3200" i="1" spc="-145" dirty="0">
                <a:latin typeface="Trebuchet MS"/>
                <a:cs typeface="Trebuchet MS"/>
              </a:rPr>
              <a:t>methods</a:t>
            </a:r>
            <a:endParaRPr sz="3200" dirty="0">
              <a:latin typeface="Trebuchet MS"/>
              <a:cs typeface="Trebuchet MS"/>
            </a:endParaRPr>
          </a:p>
          <a:p>
            <a:pPr marL="808355" lvl="1" indent="-457834">
              <a:lnSpc>
                <a:spcPct val="100000"/>
              </a:lnSpc>
              <a:spcBef>
                <a:spcPts val="215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3200" spc="-185" dirty="0">
                <a:latin typeface="Arial"/>
                <a:cs typeface="Arial"/>
              </a:rPr>
              <a:t>Data </a:t>
            </a:r>
            <a:r>
              <a:rPr sz="3200" spc="-100" dirty="0">
                <a:latin typeface="Arial"/>
                <a:cs typeface="Arial"/>
              </a:rPr>
              <a:t>abstraction </a:t>
            </a:r>
            <a:r>
              <a:rPr sz="3200" spc="-185" dirty="0">
                <a:latin typeface="Arial"/>
                <a:cs typeface="Arial"/>
              </a:rPr>
              <a:t>– </a:t>
            </a:r>
            <a:r>
              <a:rPr sz="3200" i="1" spc="-145" dirty="0">
                <a:latin typeface="Trebuchet MS"/>
                <a:cs typeface="Trebuchet MS"/>
              </a:rPr>
              <a:t>hiding </a:t>
            </a:r>
            <a:r>
              <a:rPr sz="3200" i="1" spc="-200" dirty="0">
                <a:latin typeface="Trebuchet MS"/>
                <a:cs typeface="Trebuchet MS"/>
              </a:rPr>
              <a:t>the</a:t>
            </a:r>
            <a:r>
              <a:rPr sz="3200" i="1" spc="-310" dirty="0">
                <a:latin typeface="Trebuchet MS"/>
                <a:cs typeface="Trebuchet MS"/>
              </a:rPr>
              <a:t> </a:t>
            </a:r>
            <a:r>
              <a:rPr sz="3200" i="1" spc="-195" dirty="0">
                <a:latin typeface="Trebuchet MS"/>
                <a:cs typeface="Trebuchet MS"/>
              </a:rPr>
              <a:t>data/details</a:t>
            </a:r>
            <a:endParaRPr sz="3200" dirty="0">
              <a:latin typeface="Trebuchet MS"/>
              <a:cs typeface="Trebuchet MS"/>
            </a:endParaRPr>
          </a:p>
          <a:p>
            <a:pPr marL="808355" lvl="1" indent="-457834">
              <a:lnSpc>
                <a:spcPct val="100000"/>
              </a:lnSpc>
              <a:spcBef>
                <a:spcPts val="215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3200" spc="-95" dirty="0">
                <a:latin typeface="Arial"/>
                <a:cs typeface="Arial"/>
              </a:rPr>
              <a:t>Inheritance </a:t>
            </a:r>
            <a:r>
              <a:rPr sz="3200" spc="-185" dirty="0">
                <a:latin typeface="Arial"/>
                <a:cs typeface="Arial"/>
              </a:rPr>
              <a:t>– </a:t>
            </a:r>
            <a:r>
              <a:rPr sz="3200" i="1" spc="-175" dirty="0">
                <a:latin typeface="Trebuchet MS"/>
                <a:cs typeface="Trebuchet MS"/>
              </a:rPr>
              <a:t>inheriting </a:t>
            </a:r>
            <a:r>
              <a:rPr sz="3200" i="1" spc="-190" dirty="0">
                <a:latin typeface="Trebuchet MS"/>
                <a:cs typeface="Trebuchet MS"/>
              </a:rPr>
              <a:t>from</a:t>
            </a:r>
            <a:r>
              <a:rPr sz="3200" i="1" spc="-320" dirty="0">
                <a:latin typeface="Trebuchet MS"/>
                <a:cs typeface="Trebuchet MS"/>
              </a:rPr>
              <a:t> </a:t>
            </a:r>
            <a:r>
              <a:rPr sz="3200" i="1" spc="-155" dirty="0">
                <a:latin typeface="Trebuchet MS"/>
                <a:cs typeface="Trebuchet MS"/>
              </a:rPr>
              <a:t>parents</a:t>
            </a:r>
            <a:endParaRPr sz="3200" dirty="0">
              <a:latin typeface="Trebuchet MS"/>
              <a:cs typeface="Trebuchet MS"/>
            </a:endParaRPr>
          </a:p>
          <a:p>
            <a:pPr marL="808355" lvl="1" indent="-457834">
              <a:lnSpc>
                <a:spcPct val="100000"/>
              </a:lnSpc>
              <a:spcBef>
                <a:spcPts val="220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3200" spc="-135" dirty="0">
                <a:latin typeface="Arial"/>
                <a:cs typeface="Arial"/>
              </a:rPr>
              <a:t>Polymorphism </a:t>
            </a:r>
            <a:r>
              <a:rPr sz="3200" spc="-185" dirty="0">
                <a:latin typeface="Arial"/>
                <a:cs typeface="Arial"/>
              </a:rPr>
              <a:t>– </a:t>
            </a:r>
            <a:r>
              <a:rPr sz="3200" i="1" spc="-110" dirty="0">
                <a:latin typeface="Trebuchet MS"/>
                <a:cs typeface="Trebuchet MS"/>
              </a:rPr>
              <a:t>having </a:t>
            </a:r>
            <a:r>
              <a:rPr sz="3200" i="1" spc="-215" dirty="0">
                <a:latin typeface="Trebuchet MS"/>
                <a:cs typeface="Trebuchet MS"/>
              </a:rPr>
              <a:t>multiple</a:t>
            </a:r>
            <a:r>
              <a:rPr sz="3200" i="1" spc="-335" dirty="0">
                <a:latin typeface="Trebuchet MS"/>
                <a:cs typeface="Trebuchet MS"/>
              </a:rPr>
              <a:t> </a:t>
            </a:r>
            <a:r>
              <a:rPr sz="3200" i="1" spc="-160" dirty="0">
                <a:latin typeface="Trebuchet MS"/>
                <a:cs typeface="Trebuchet MS"/>
              </a:rPr>
              <a:t>forms/meaning</a:t>
            </a:r>
            <a:endParaRPr sz="3200" dirty="0">
              <a:latin typeface="Trebuchet MS"/>
              <a:cs typeface="Trebuchet MS"/>
            </a:endParaRPr>
          </a:p>
          <a:p>
            <a:pPr marL="350520" marR="5080" indent="-337820">
              <a:lnSpc>
                <a:spcPts val="3460"/>
              </a:lnSpc>
              <a:spcBef>
                <a:spcPts val="164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i="1" spc="-229" dirty="0">
                <a:latin typeface="Trebuchet MS"/>
                <a:cs typeface="Trebuchet MS"/>
              </a:rPr>
              <a:t>We’ll</a:t>
            </a:r>
            <a:r>
              <a:rPr sz="3200" i="1" spc="-240" dirty="0">
                <a:latin typeface="Trebuchet MS"/>
                <a:cs typeface="Trebuchet MS"/>
              </a:rPr>
              <a:t> </a:t>
            </a:r>
            <a:r>
              <a:rPr sz="3200" i="1" spc="-150" dirty="0">
                <a:latin typeface="Trebuchet MS"/>
                <a:cs typeface="Trebuchet MS"/>
              </a:rPr>
              <a:t>see</a:t>
            </a:r>
            <a:r>
              <a:rPr sz="3200" i="1" spc="-250" dirty="0">
                <a:latin typeface="Trebuchet MS"/>
                <a:cs typeface="Trebuchet MS"/>
              </a:rPr>
              <a:t> </a:t>
            </a:r>
            <a:r>
              <a:rPr sz="3200" i="1" spc="-135" dirty="0">
                <a:latin typeface="Trebuchet MS"/>
                <a:cs typeface="Trebuchet MS"/>
              </a:rPr>
              <a:t>what</a:t>
            </a:r>
            <a:r>
              <a:rPr sz="3200" i="1" spc="-245" dirty="0">
                <a:latin typeface="Trebuchet MS"/>
                <a:cs typeface="Trebuchet MS"/>
              </a:rPr>
              <a:t> </a:t>
            </a:r>
            <a:r>
              <a:rPr sz="3200" i="1" spc="-200" dirty="0">
                <a:latin typeface="Trebuchet MS"/>
                <a:cs typeface="Trebuchet MS"/>
              </a:rPr>
              <a:t>the</a:t>
            </a:r>
            <a:r>
              <a:rPr sz="3200" i="1" spc="-229" dirty="0">
                <a:latin typeface="Trebuchet MS"/>
                <a:cs typeface="Trebuchet MS"/>
              </a:rPr>
              <a:t> </a:t>
            </a:r>
            <a:r>
              <a:rPr sz="3200" i="1" spc="-235" dirty="0">
                <a:latin typeface="Trebuchet MS"/>
                <a:cs typeface="Trebuchet MS"/>
              </a:rPr>
              <a:t>first </a:t>
            </a:r>
            <a:r>
              <a:rPr sz="3200" i="1" spc="-145" dirty="0">
                <a:latin typeface="Trebuchet MS"/>
                <a:cs typeface="Trebuchet MS"/>
              </a:rPr>
              <a:t>two</a:t>
            </a:r>
            <a:r>
              <a:rPr sz="3200" i="1" spc="-235" dirty="0">
                <a:latin typeface="Trebuchet MS"/>
                <a:cs typeface="Trebuchet MS"/>
              </a:rPr>
              <a:t> </a:t>
            </a:r>
            <a:r>
              <a:rPr sz="3200" i="1" spc="-185" dirty="0">
                <a:latin typeface="Trebuchet MS"/>
                <a:cs typeface="Trebuchet MS"/>
              </a:rPr>
              <a:t>terms</a:t>
            </a:r>
            <a:r>
              <a:rPr sz="3200" i="1" spc="-240" dirty="0">
                <a:latin typeface="Trebuchet MS"/>
                <a:cs typeface="Trebuchet MS"/>
              </a:rPr>
              <a:t> </a:t>
            </a:r>
            <a:r>
              <a:rPr sz="3200" i="1" spc="-120" dirty="0">
                <a:latin typeface="Trebuchet MS"/>
                <a:cs typeface="Trebuchet MS"/>
              </a:rPr>
              <a:t>mean</a:t>
            </a:r>
            <a:r>
              <a:rPr sz="3200" i="1" spc="-240" dirty="0">
                <a:latin typeface="Trebuchet MS"/>
                <a:cs typeface="Trebuchet MS"/>
              </a:rPr>
              <a:t> </a:t>
            </a:r>
            <a:r>
              <a:rPr sz="3200" i="1" spc="-175" dirty="0">
                <a:latin typeface="Trebuchet MS"/>
                <a:cs typeface="Trebuchet MS"/>
              </a:rPr>
              <a:t>in</a:t>
            </a:r>
            <a:r>
              <a:rPr sz="3200" i="1" spc="-235" dirty="0">
                <a:latin typeface="Trebuchet MS"/>
                <a:cs typeface="Trebuchet MS"/>
              </a:rPr>
              <a:t> </a:t>
            </a:r>
            <a:r>
              <a:rPr sz="3200" i="1" spc="-180" dirty="0">
                <a:latin typeface="Trebuchet MS"/>
                <a:cs typeface="Trebuchet MS"/>
              </a:rPr>
              <a:t>this</a:t>
            </a:r>
            <a:r>
              <a:rPr sz="3200" i="1" spc="-225" dirty="0">
                <a:latin typeface="Trebuchet MS"/>
                <a:cs typeface="Trebuchet MS"/>
              </a:rPr>
              <a:t> </a:t>
            </a:r>
            <a:r>
              <a:rPr sz="3200" i="1" spc="-229" dirty="0">
                <a:latin typeface="Trebuchet MS"/>
                <a:cs typeface="Trebuchet MS"/>
              </a:rPr>
              <a:t>lecture,</a:t>
            </a:r>
            <a:r>
              <a:rPr sz="3200" i="1" spc="-235" dirty="0">
                <a:latin typeface="Trebuchet MS"/>
                <a:cs typeface="Trebuchet MS"/>
              </a:rPr>
              <a:t> </a:t>
            </a:r>
            <a:r>
              <a:rPr sz="3200" i="1" spc="-200" dirty="0">
                <a:latin typeface="Trebuchet MS"/>
                <a:cs typeface="Trebuchet MS"/>
              </a:rPr>
              <a:t>the</a:t>
            </a:r>
            <a:r>
              <a:rPr sz="3200" i="1" spc="-235" dirty="0">
                <a:latin typeface="Trebuchet MS"/>
                <a:cs typeface="Trebuchet MS"/>
              </a:rPr>
              <a:t> </a:t>
            </a:r>
            <a:r>
              <a:rPr sz="3200" i="1" spc="-210" dirty="0">
                <a:latin typeface="Trebuchet MS"/>
                <a:cs typeface="Trebuchet MS"/>
              </a:rPr>
              <a:t>next  </a:t>
            </a:r>
            <a:r>
              <a:rPr sz="3200" i="1" spc="-145" dirty="0">
                <a:latin typeface="Trebuchet MS"/>
                <a:cs typeface="Trebuchet MS"/>
              </a:rPr>
              <a:t>two </a:t>
            </a:r>
            <a:r>
              <a:rPr sz="3200" i="1" spc="-235" dirty="0">
                <a:latin typeface="Trebuchet MS"/>
                <a:cs typeface="Trebuchet MS"/>
              </a:rPr>
              <a:t>will </a:t>
            </a:r>
            <a:r>
              <a:rPr sz="3200" i="1" spc="-165" dirty="0">
                <a:latin typeface="Trebuchet MS"/>
                <a:cs typeface="Trebuchet MS"/>
              </a:rPr>
              <a:t>be </a:t>
            </a:r>
            <a:r>
              <a:rPr sz="3200" i="1" spc="-130" dirty="0">
                <a:latin typeface="Trebuchet MS"/>
                <a:cs typeface="Trebuchet MS"/>
              </a:rPr>
              <a:t>discussed </a:t>
            </a:r>
            <a:r>
              <a:rPr sz="3200" i="1" spc="-175" dirty="0">
                <a:latin typeface="Trebuchet MS"/>
                <a:cs typeface="Trebuchet MS"/>
              </a:rPr>
              <a:t>in </a:t>
            </a:r>
            <a:r>
              <a:rPr sz="3200" i="1" spc="-204" dirty="0">
                <a:latin typeface="Trebuchet MS"/>
                <a:cs typeface="Trebuchet MS"/>
              </a:rPr>
              <a:t>the </a:t>
            </a:r>
            <a:r>
              <a:rPr sz="3200" i="1" spc="-210" dirty="0">
                <a:latin typeface="Trebuchet MS"/>
                <a:cs typeface="Trebuchet MS"/>
              </a:rPr>
              <a:t>next</a:t>
            </a:r>
            <a:r>
              <a:rPr sz="3200" i="1" spc="-665" dirty="0">
                <a:latin typeface="Trebuchet MS"/>
                <a:cs typeface="Trebuchet MS"/>
              </a:rPr>
              <a:t> </a:t>
            </a:r>
            <a:r>
              <a:rPr sz="3200" i="1" spc="-210" dirty="0">
                <a:latin typeface="Trebuchet MS"/>
                <a:cs typeface="Trebuchet MS"/>
              </a:rPr>
              <a:t>lecture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4725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0" dirty="0"/>
              <a:t>Classes </a:t>
            </a:r>
            <a:r>
              <a:rPr sz="4800" spc="-229" dirty="0"/>
              <a:t>and</a:t>
            </a:r>
            <a:r>
              <a:rPr sz="4800" spc="-685" dirty="0"/>
              <a:t> </a:t>
            </a:r>
            <a:r>
              <a:rPr sz="4800" spc="-320" dirty="0"/>
              <a:t>Objects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6</a:t>
            </a:fld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451" y="1172971"/>
            <a:ext cx="11049635" cy="465447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0520" marR="219710" indent="-337820">
              <a:lnSpc>
                <a:spcPts val="3460"/>
              </a:lnSpc>
              <a:spcBef>
                <a:spcPts val="53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285" dirty="0">
                <a:latin typeface="Arial"/>
                <a:cs typeface="Arial"/>
              </a:rPr>
              <a:t>A </a:t>
            </a:r>
            <a:r>
              <a:rPr sz="3200" spc="-235" dirty="0">
                <a:latin typeface="Arial"/>
                <a:cs typeface="Arial"/>
              </a:rPr>
              <a:t>class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30" dirty="0">
                <a:latin typeface="Arial"/>
                <a:cs typeface="Arial"/>
              </a:rPr>
              <a:t>definition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10" dirty="0">
                <a:latin typeface="Arial"/>
                <a:cs typeface="Arial"/>
              </a:rPr>
              <a:t>objects </a:t>
            </a:r>
            <a:r>
              <a:rPr sz="3200" spc="-90" dirty="0">
                <a:latin typeface="Arial"/>
                <a:cs typeface="Arial"/>
              </a:rPr>
              <a:t>which </a:t>
            </a:r>
            <a:r>
              <a:rPr sz="3200" spc="-180" dirty="0">
                <a:latin typeface="Arial"/>
                <a:cs typeface="Arial"/>
              </a:rPr>
              <a:t>share </a:t>
            </a:r>
            <a:r>
              <a:rPr sz="3200" spc="-130" dirty="0">
                <a:latin typeface="Arial"/>
                <a:cs typeface="Arial"/>
              </a:rPr>
              <a:t>common</a:t>
            </a:r>
            <a:r>
              <a:rPr sz="3200" spc="-315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structure,  </a:t>
            </a:r>
            <a:r>
              <a:rPr sz="3200" spc="-80" dirty="0">
                <a:latin typeface="Arial"/>
                <a:cs typeface="Arial"/>
              </a:rPr>
              <a:t>properties </a:t>
            </a:r>
            <a:r>
              <a:rPr sz="3200" spc="-150" dirty="0">
                <a:latin typeface="Arial"/>
                <a:cs typeface="Arial"/>
              </a:rPr>
              <a:t>and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behavior</a:t>
            </a:r>
            <a:endParaRPr sz="3200" dirty="0">
              <a:latin typeface="Arial"/>
              <a:cs typeface="Arial"/>
            </a:endParaRPr>
          </a:p>
          <a:p>
            <a:pPr marL="350520" marR="5080" indent="-337820">
              <a:lnSpc>
                <a:spcPts val="3460"/>
              </a:lnSpc>
              <a:spcBef>
                <a:spcPts val="138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75" dirty="0">
                <a:latin typeface="Arial"/>
                <a:cs typeface="Arial"/>
              </a:rPr>
              <a:t>Instances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245" dirty="0">
                <a:latin typeface="Arial"/>
                <a:cs typeface="Arial"/>
              </a:rPr>
              <a:t>classes </a:t>
            </a:r>
            <a:r>
              <a:rPr sz="3200" spc="-140" dirty="0">
                <a:latin typeface="Arial"/>
                <a:cs typeface="Arial"/>
              </a:rPr>
              <a:t>are </a:t>
            </a:r>
            <a:r>
              <a:rPr sz="3200" spc="-110" dirty="0">
                <a:latin typeface="Arial"/>
                <a:cs typeface="Arial"/>
              </a:rPr>
              <a:t>objects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spc="-140" dirty="0">
                <a:latin typeface="Arial"/>
                <a:cs typeface="Arial"/>
              </a:rPr>
              <a:t>are </a:t>
            </a:r>
            <a:r>
              <a:rPr sz="3200" spc="-120" dirty="0">
                <a:latin typeface="Arial"/>
                <a:cs typeface="Arial"/>
              </a:rPr>
              <a:t>created </a:t>
            </a:r>
            <a:r>
              <a:rPr sz="3200" spc="-90" dirty="0">
                <a:latin typeface="Arial"/>
                <a:cs typeface="Arial"/>
              </a:rPr>
              <a:t>which </a:t>
            </a:r>
            <a:r>
              <a:rPr sz="3200" spc="-30" dirty="0">
                <a:latin typeface="Arial"/>
                <a:cs typeface="Arial"/>
              </a:rPr>
              <a:t>follow</a:t>
            </a:r>
            <a:r>
              <a:rPr sz="3200" spc="-67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  </a:t>
            </a:r>
            <a:r>
              <a:rPr sz="3200" spc="-30" dirty="0">
                <a:latin typeface="Arial"/>
                <a:cs typeface="Arial"/>
              </a:rPr>
              <a:t>definition </a:t>
            </a:r>
            <a:r>
              <a:rPr sz="3200" spc="-145" dirty="0">
                <a:latin typeface="Arial"/>
                <a:cs typeface="Arial"/>
              </a:rPr>
              <a:t>given </a:t>
            </a:r>
            <a:r>
              <a:rPr sz="3200" spc="-120" dirty="0">
                <a:latin typeface="Arial"/>
                <a:cs typeface="Arial"/>
              </a:rPr>
              <a:t>inside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335" dirty="0">
                <a:latin typeface="Arial"/>
                <a:cs typeface="Arial"/>
              </a:rPr>
              <a:t> </a:t>
            </a:r>
            <a:r>
              <a:rPr sz="3200" spc="-235" dirty="0">
                <a:latin typeface="Arial"/>
                <a:cs typeface="Arial"/>
              </a:rPr>
              <a:t>class</a:t>
            </a:r>
            <a:endParaRPr sz="3200" dirty="0">
              <a:latin typeface="Arial"/>
              <a:cs typeface="Arial"/>
            </a:endParaRPr>
          </a:p>
          <a:p>
            <a:pPr marL="350520" marR="812165" indent="-337820">
              <a:lnSpc>
                <a:spcPts val="3460"/>
              </a:lnSpc>
              <a:spcBef>
                <a:spcPts val="139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50" dirty="0">
                <a:latin typeface="Arial"/>
                <a:cs typeface="Arial"/>
              </a:rPr>
              <a:t>Objects </a:t>
            </a:r>
            <a:r>
              <a:rPr sz="3200" spc="-140" dirty="0">
                <a:latin typeface="Arial"/>
                <a:cs typeface="Arial"/>
              </a:rPr>
              <a:t>are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90" dirty="0">
                <a:latin typeface="Arial"/>
                <a:cs typeface="Arial"/>
              </a:rPr>
              <a:t>basic </a:t>
            </a:r>
            <a:r>
              <a:rPr sz="3200" spc="-45" dirty="0">
                <a:latin typeface="Arial"/>
                <a:cs typeface="Arial"/>
              </a:rPr>
              <a:t>run-time </a:t>
            </a:r>
            <a:r>
              <a:rPr sz="3200" spc="-60" dirty="0">
                <a:latin typeface="Arial"/>
                <a:cs typeface="Arial"/>
              </a:rPr>
              <a:t>entities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175" dirty="0">
                <a:latin typeface="Arial"/>
                <a:cs typeface="Arial"/>
              </a:rPr>
              <a:t>an</a:t>
            </a:r>
            <a:r>
              <a:rPr sz="3200" spc="-625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object-oriented  </a:t>
            </a:r>
            <a:r>
              <a:rPr sz="3200" spc="-190" dirty="0">
                <a:latin typeface="Arial"/>
                <a:cs typeface="Arial"/>
              </a:rPr>
              <a:t>system</a:t>
            </a:r>
            <a:endParaRPr sz="3200" dirty="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969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50" dirty="0">
                <a:latin typeface="Arial"/>
                <a:cs typeface="Arial"/>
              </a:rPr>
              <a:t>Objects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195" dirty="0">
                <a:latin typeface="Arial"/>
                <a:cs typeface="Arial"/>
              </a:rPr>
              <a:t>have</a:t>
            </a:r>
            <a:endParaRPr sz="3200" dirty="0">
              <a:latin typeface="Arial"/>
              <a:cs typeface="Arial"/>
            </a:endParaRPr>
          </a:p>
          <a:p>
            <a:pPr marL="808355" lvl="1" indent="-457834">
              <a:lnSpc>
                <a:spcPct val="100000"/>
              </a:lnSpc>
              <a:spcBef>
                <a:spcPts val="85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2800" spc="-110" dirty="0">
                <a:latin typeface="Arial"/>
                <a:cs typeface="Arial"/>
              </a:rPr>
              <a:t>data </a:t>
            </a:r>
            <a:r>
              <a:rPr sz="2800" spc="-85" dirty="0">
                <a:latin typeface="Arial"/>
                <a:cs typeface="Arial"/>
              </a:rPr>
              <a:t>(i.e.,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attributes)</a:t>
            </a:r>
            <a:endParaRPr sz="2800" dirty="0">
              <a:latin typeface="Arial"/>
              <a:cs typeface="Arial"/>
            </a:endParaRPr>
          </a:p>
          <a:p>
            <a:pPr marL="808355" lvl="1" indent="-457834">
              <a:lnSpc>
                <a:spcPct val="100000"/>
              </a:lnSpc>
              <a:spcBef>
                <a:spcPts val="270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2800" spc="-130" dirty="0">
                <a:latin typeface="Arial"/>
                <a:cs typeface="Arial"/>
              </a:rPr>
              <a:t>behaviors </a:t>
            </a:r>
            <a:r>
              <a:rPr sz="2800" spc="-85" dirty="0">
                <a:latin typeface="Arial"/>
                <a:cs typeface="Arial"/>
              </a:rPr>
              <a:t>(i.e.,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methods)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4725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0" dirty="0"/>
              <a:t>Classes </a:t>
            </a:r>
            <a:r>
              <a:rPr sz="4800" spc="-229" dirty="0"/>
              <a:t>and</a:t>
            </a:r>
            <a:r>
              <a:rPr sz="4800" spc="-685" dirty="0"/>
              <a:t> </a:t>
            </a:r>
            <a:r>
              <a:rPr sz="4800" spc="-320" dirty="0"/>
              <a:t>Objects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2321814" y="1091018"/>
            <a:ext cx="7551547" cy="4886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7</a:t>
            </a:fld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4725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0" dirty="0"/>
              <a:t>Classes </a:t>
            </a:r>
            <a:r>
              <a:rPr sz="4800" spc="-229" dirty="0"/>
              <a:t>and</a:t>
            </a:r>
            <a:r>
              <a:rPr sz="4800" spc="-685" dirty="0"/>
              <a:t> </a:t>
            </a:r>
            <a:r>
              <a:rPr sz="4800" spc="-320" dirty="0"/>
              <a:t>Objects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105"/>
              </a:spcBef>
              <a:buChar char="•"/>
              <a:tabLst>
                <a:tab pos="350520" algn="l"/>
                <a:tab pos="351155" algn="l"/>
              </a:tabLst>
            </a:pPr>
            <a:r>
              <a:rPr spc="-145" dirty="0"/>
              <a:t>Think </a:t>
            </a:r>
            <a:r>
              <a:rPr spc="-5" dirty="0"/>
              <a:t>of </a:t>
            </a:r>
            <a:r>
              <a:rPr spc="-245" dirty="0"/>
              <a:t>a </a:t>
            </a:r>
            <a:r>
              <a:rPr spc="-80" dirty="0"/>
              <a:t>taxi </a:t>
            </a:r>
            <a:r>
              <a:rPr spc="-300" dirty="0"/>
              <a:t>as </a:t>
            </a:r>
            <a:r>
              <a:rPr spc="-245" dirty="0"/>
              <a:t>a</a:t>
            </a:r>
            <a:r>
              <a:rPr spc="-265" dirty="0"/>
              <a:t> </a:t>
            </a:r>
            <a:r>
              <a:rPr spc="-235" dirty="0"/>
              <a:t>class</a:t>
            </a:r>
          </a:p>
          <a:p>
            <a:pPr marL="350520" marR="5080" indent="-337820">
              <a:lnSpc>
                <a:spcPts val="3460"/>
              </a:lnSpc>
              <a:spcBef>
                <a:spcPts val="1440"/>
              </a:spcBef>
              <a:buChar char="•"/>
              <a:tabLst>
                <a:tab pos="350520" algn="l"/>
                <a:tab pos="351155" algn="l"/>
              </a:tabLst>
            </a:pPr>
            <a:r>
              <a:rPr spc="-280" dirty="0"/>
              <a:t>A </a:t>
            </a:r>
            <a:r>
              <a:rPr spc="-85" dirty="0"/>
              <a:t>taxi </a:t>
            </a:r>
            <a:r>
              <a:rPr spc="-235" dirty="0"/>
              <a:t>has </a:t>
            </a:r>
            <a:r>
              <a:rPr spc="-120" dirty="0"/>
              <a:t>data </a:t>
            </a:r>
            <a:r>
              <a:rPr spc="-85" dirty="0"/>
              <a:t>related </a:t>
            </a:r>
            <a:r>
              <a:rPr spc="25" dirty="0"/>
              <a:t>to</a:t>
            </a:r>
            <a:r>
              <a:rPr spc="-229" dirty="0"/>
              <a:t> </a:t>
            </a:r>
            <a:r>
              <a:rPr spc="100" dirty="0"/>
              <a:t>it  </a:t>
            </a:r>
            <a:r>
              <a:rPr spc="-90" dirty="0"/>
              <a:t>which </a:t>
            </a:r>
            <a:r>
              <a:rPr spc="-204" dirty="0"/>
              <a:t>can </a:t>
            </a:r>
            <a:r>
              <a:rPr spc="-145" dirty="0"/>
              <a:t>be </a:t>
            </a:r>
            <a:r>
              <a:rPr spc="-150" dirty="0"/>
              <a:t>named </a:t>
            </a:r>
            <a:r>
              <a:rPr spc="-300" dirty="0"/>
              <a:t>as  </a:t>
            </a:r>
            <a:r>
              <a:rPr spc="-50" dirty="0"/>
              <a:t>attributes</a:t>
            </a:r>
          </a:p>
          <a:p>
            <a:pPr marL="808355" lvl="1" indent="-457834">
              <a:lnSpc>
                <a:spcPct val="100000"/>
              </a:lnSpc>
              <a:spcBef>
                <a:spcPts val="30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2800" spc="-150" dirty="0">
                <a:solidFill>
                  <a:srgbClr val="404040"/>
                </a:solidFill>
                <a:latin typeface="Arial"/>
                <a:cs typeface="Arial"/>
              </a:rPr>
              <a:t>name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8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404040"/>
                </a:solidFill>
                <a:latin typeface="Arial"/>
                <a:cs typeface="Arial"/>
              </a:rPr>
              <a:t>driver</a:t>
            </a:r>
            <a:endParaRPr sz="2800" dirty="0">
              <a:latin typeface="Arial"/>
              <a:cs typeface="Arial"/>
            </a:endParaRPr>
          </a:p>
          <a:p>
            <a:pPr marL="808355" lvl="1" indent="-457834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car</a:t>
            </a:r>
            <a:r>
              <a:rPr sz="28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endParaRPr sz="2800" dirty="0">
              <a:latin typeface="Arial"/>
              <a:cs typeface="Arial"/>
            </a:endParaRPr>
          </a:p>
          <a:p>
            <a:pPr marL="808355" lvl="1" indent="-457834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2800" spc="-90" dirty="0">
                <a:solidFill>
                  <a:srgbClr val="404040"/>
                </a:solidFill>
                <a:latin typeface="Arial"/>
                <a:cs typeface="Arial"/>
              </a:rPr>
              <a:t>number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8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00" dirty="0">
                <a:solidFill>
                  <a:srgbClr val="404040"/>
                </a:solidFill>
                <a:latin typeface="Arial"/>
                <a:cs typeface="Arial"/>
              </a:rPr>
              <a:t>passengers</a:t>
            </a:r>
            <a:endParaRPr sz="2800" dirty="0">
              <a:latin typeface="Arial"/>
              <a:cs typeface="Arial"/>
            </a:endParaRPr>
          </a:p>
          <a:p>
            <a:pPr marL="808355" lvl="1" indent="-457834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2800" spc="-60" dirty="0">
                <a:solidFill>
                  <a:srgbClr val="404040"/>
                </a:solidFill>
                <a:latin typeface="Arial"/>
                <a:cs typeface="Arial"/>
              </a:rPr>
              <a:t>current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Arial"/>
                <a:cs typeface="Arial"/>
              </a:rPr>
              <a:t>location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pc="-125" dirty="0"/>
              <a:t>9 </a:t>
            </a:r>
            <a:r>
              <a:rPr spc="-55" dirty="0"/>
              <a:t>April</a:t>
            </a:r>
            <a:r>
              <a:rPr spc="-190" dirty="0"/>
              <a:t> </a:t>
            </a:r>
            <a:r>
              <a:rPr spc="-130" dirty="0"/>
              <a:t>2018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79260" y="1711198"/>
            <a:ext cx="5639435" cy="2793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229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3200" spc="-105" dirty="0">
                <a:solidFill>
                  <a:srgbClr val="404040"/>
                </a:solidFill>
                <a:latin typeface="Arial"/>
                <a:cs typeface="Arial"/>
              </a:rPr>
              <a:t>things </a:t>
            </a:r>
            <a:r>
              <a:rPr sz="3200" spc="-5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3200" spc="-24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3200" spc="-80" dirty="0">
                <a:solidFill>
                  <a:srgbClr val="404040"/>
                </a:solidFill>
                <a:latin typeface="Arial"/>
                <a:cs typeface="Arial"/>
              </a:rPr>
              <a:t>taxi </a:t>
            </a:r>
            <a:r>
              <a:rPr sz="3200" spc="-210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3200" spc="-100" dirty="0">
                <a:solidFill>
                  <a:srgbClr val="404040"/>
                </a:solidFill>
                <a:latin typeface="Arial"/>
                <a:cs typeface="Arial"/>
              </a:rPr>
              <a:t>do</a:t>
            </a:r>
            <a:r>
              <a:rPr sz="3200" spc="-2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4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endParaRPr sz="3200">
              <a:latin typeface="Arial"/>
              <a:cs typeface="Arial"/>
            </a:endParaRPr>
          </a:p>
          <a:p>
            <a:pPr marL="807720" lvl="1" indent="-457200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807720" algn="l"/>
                <a:tab pos="808355" algn="l"/>
              </a:tabLst>
            </a:pP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move</a:t>
            </a:r>
            <a:endParaRPr sz="2800">
              <a:latin typeface="Arial"/>
              <a:cs typeface="Arial"/>
            </a:endParaRPr>
          </a:p>
          <a:p>
            <a:pPr marL="807720" lvl="1" indent="-457200">
              <a:lnSpc>
                <a:spcPct val="100000"/>
              </a:lnSpc>
              <a:spcBef>
                <a:spcPts val="260"/>
              </a:spcBef>
              <a:buFont typeface="Wingdings"/>
              <a:buChar char=""/>
              <a:tabLst>
                <a:tab pos="807720" algn="l"/>
                <a:tab pos="808355" algn="l"/>
              </a:tabLst>
            </a:pP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pick </a:t>
            </a:r>
            <a:r>
              <a:rPr sz="2800" spc="-95" dirty="0">
                <a:solidFill>
                  <a:srgbClr val="404040"/>
                </a:solidFill>
                <a:latin typeface="Arial"/>
                <a:cs typeface="Arial"/>
              </a:rPr>
              <a:t>up</a:t>
            </a:r>
            <a:r>
              <a:rPr sz="28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00" dirty="0">
                <a:solidFill>
                  <a:srgbClr val="404040"/>
                </a:solidFill>
                <a:latin typeface="Arial"/>
                <a:cs typeface="Arial"/>
              </a:rPr>
              <a:t>passengers</a:t>
            </a:r>
            <a:endParaRPr sz="2800">
              <a:latin typeface="Arial"/>
              <a:cs typeface="Arial"/>
            </a:endParaRPr>
          </a:p>
          <a:p>
            <a:pPr marL="807720" lvl="1" indent="-45720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07720" algn="l"/>
                <a:tab pos="808355" algn="l"/>
              </a:tabLst>
            </a:pPr>
            <a:r>
              <a:rPr sz="2800" spc="-75" dirty="0">
                <a:solidFill>
                  <a:srgbClr val="404040"/>
                </a:solidFill>
                <a:latin typeface="Arial"/>
                <a:cs typeface="Arial"/>
              </a:rPr>
              <a:t>drop </a:t>
            </a:r>
            <a:r>
              <a:rPr sz="2800" spc="10" dirty="0">
                <a:solidFill>
                  <a:srgbClr val="404040"/>
                </a:solidFill>
                <a:latin typeface="Arial"/>
                <a:cs typeface="Arial"/>
              </a:rPr>
              <a:t>off</a:t>
            </a:r>
            <a:r>
              <a:rPr sz="2800" spc="-20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00" dirty="0">
                <a:solidFill>
                  <a:srgbClr val="404040"/>
                </a:solidFill>
                <a:latin typeface="Arial"/>
                <a:cs typeface="Arial"/>
              </a:rPr>
              <a:t>passengers</a:t>
            </a:r>
            <a:endParaRPr sz="2800">
              <a:latin typeface="Arial"/>
              <a:cs typeface="Arial"/>
            </a:endParaRPr>
          </a:p>
          <a:p>
            <a:pPr marL="807720" lvl="1" indent="-457200">
              <a:lnSpc>
                <a:spcPct val="100000"/>
              </a:lnSpc>
              <a:spcBef>
                <a:spcPts val="270"/>
              </a:spcBef>
              <a:buFont typeface="Wingdings"/>
              <a:buChar char=""/>
              <a:tabLst>
                <a:tab pos="807720" algn="l"/>
                <a:tab pos="808355" algn="l"/>
              </a:tabLst>
            </a:pPr>
            <a:r>
              <a:rPr sz="2800" spc="-175" dirty="0">
                <a:solidFill>
                  <a:srgbClr val="404040"/>
                </a:solidFill>
                <a:latin typeface="Arial"/>
                <a:cs typeface="Arial"/>
              </a:rPr>
              <a:t>go </a:t>
            </a:r>
            <a:r>
              <a:rPr sz="2800" spc="-9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8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Arial"/>
                <a:cs typeface="Arial"/>
              </a:rPr>
              <a:t>duty</a:t>
            </a:r>
            <a:endParaRPr sz="2800">
              <a:latin typeface="Arial"/>
              <a:cs typeface="Arial"/>
            </a:endParaRPr>
          </a:p>
          <a:p>
            <a:pPr marL="807720" lvl="1" indent="-457200">
              <a:lnSpc>
                <a:spcPct val="100000"/>
              </a:lnSpc>
              <a:spcBef>
                <a:spcPts val="260"/>
              </a:spcBef>
              <a:buFont typeface="Wingdings"/>
              <a:buChar char=""/>
              <a:tabLst>
                <a:tab pos="807720" algn="l"/>
                <a:tab pos="808355" algn="l"/>
              </a:tabLst>
            </a:pPr>
            <a:r>
              <a:rPr sz="2800" spc="-175" dirty="0">
                <a:solidFill>
                  <a:srgbClr val="404040"/>
                </a:solidFill>
                <a:latin typeface="Arial"/>
                <a:cs typeface="Arial"/>
              </a:rPr>
              <a:t>go </a:t>
            </a:r>
            <a:r>
              <a:rPr sz="2800" spc="10" dirty="0">
                <a:solidFill>
                  <a:srgbClr val="404040"/>
                </a:solidFill>
                <a:latin typeface="Arial"/>
                <a:cs typeface="Arial"/>
              </a:rPr>
              <a:t>off</a:t>
            </a:r>
            <a:r>
              <a:rPr sz="2800" spc="-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Arial"/>
                <a:cs typeface="Arial"/>
              </a:rPr>
              <a:t>duty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89529" y="4587366"/>
            <a:ext cx="2895472" cy="13643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63967" y="4201033"/>
            <a:ext cx="2744724" cy="139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8</a:t>
            </a:fld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7993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0" dirty="0"/>
              <a:t>Everything</a:t>
            </a:r>
            <a:r>
              <a:rPr sz="4800" spc="-490" dirty="0"/>
              <a:t> </a:t>
            </a:r>
            <a:r>
              <a:rPr sz="4800" spc="-229" dirty="0"/>
              <a:t>is</a:t>
            </a:r>
            <a:r>
              <a:rPr sz="4800" spc="-459" dirty="0"/>
              <a:t> </a:t>
            </a:r>
            <a:r>
              <a:rPr sz="4800" spc="-225" dirty="0"/>
              <a:t>an</a:t>
            </a:r>
            <a:r>
              <a:rPr sz="4800" spc="-465" dirty="0"/>
              <a:t> </a:t>
            </a:r>
            <a:r>
              <a:rPr sz="4800" spc="-345" dirty="0"/>
              <a:t>object</a:t>
            </a:r>
            <a:r>
              <a:rPr sz="4800" spc="-495" dirty="0"/>
              <a:t> </a:t>
            </a:r>
            <a:r>
              <a:rPr sz="4800" spc="-250" dirty="0"/>
              <a:t>in</a:t>
            </a:r>
            <a:r>
              <a:rPr sz="4800" spc="-465" dirty="0"/>
              <a:t> </a:t>
            </a:r>
            <a:r>
              <a:rPr sz="4800" spc="-229" dirty="0"/>
              <a:t>python!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9</a:t>
            </a:fld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451" y="1054848"/>
            <a:ext cx="10601325" cy="490918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3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20" dirty="0">
                <a:latin typeface="Arial"/>
                <a:cs typeface="Arial"/>
              </a:rPr>
              <a:t>Python </a:t>
            </a:r>
            <a:r>
              <a:rPr sz="3200" spc="-114" dirty="0">
                <a:latin typeface="Arial"/>
                <a:cs typeface="Arial"/>
              </a:rPr>
              <a:t>supports </a:t>
            </a:r>
            <a:r>
              <a:rPr sz="3200" spc="-170" dirty="0">
                <a:latin typeface="Arial"/>
                <a:cs typeface="Arial"/>
              </a:rPr>
              <a:t>many </a:t>
            </a:r>
            <a:r>
              <a:rPr sz="3200" spc="-40" dirty="0">
                <a:latin typeface="Arial"/>
                <a:cs typeface="Arial"/>
              </a:rPr>
              <a:t>different </a:t>
            </a:r>
            <a:r>
              <a:rPr sz="3200" spc="-140" dirty="0">
                <a:latin typeface="Arial"/>
                <a:cs typeface="Arial"/>
              </a:rPr>
              <a:t>kinds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37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data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1966595" algn="l"/>
                <a:tab pos="4411345" algn="l"/>
                <a:tab pos="7098030" algn="l"/>
              </a:tabLst>
            </a:pPr>
            <a:r>
              <a:rPr sz="3200" dirty="0">
                <a:latin typeface="Courier New"/>
                <a:cs typeface="Courier New"/>
              </a:rPr>
              <a:t>1234	</a:t>
            </a:r>
            <a:r>
              <a:rPr sz="3200" spc="-5" dirty="0">
                <a:latin typeface="Courier New"/>
                <a:cs typeface="Courier New"/>
              </a:rPr>
              <a:t>3.1415	“Hello”	[3,4,2,14,7]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3200" dirty="0">
                <a:latin typeface="Courier New"/>
                <a:cs typeface="Courier New"/>
              </a:rPr>
              <a:t>{“KTM”:“Kathmandu”, “NY”:“New</a:t>
            </a:r>
            <a:r>
              <a:rPr sz="3200" spc="-5" dirty="0">
                <a:latin typeface="Courier New"/>
                <a:cs typeface="Courier New"/>
              </a:rPr>
              <a:t> York”}</a:t>
            </a:r>
            <a:endParaRPr sz="3200" dirty="0">
              <a:latin typeface="Courier New"/>
              <a:cs typeface="Courier New"/>
            </a:endParaRPr>
          </a:p>
          <a:p>
            <a:pPr marL="350520" indent="-337820">
              <a:lnSpc>
                <a:spcPct val="100000"/>
              </a:lnSpc>
              <a:spcBef>
                <a:spcPts val="109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95" dirty="0">
                <a:latin typeface="Arial"/>
                <a:cs typeface="Arial"/>
              </a:rPr>
              <a:t>each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75" dirty="0">
                <a:latin typeface="Arial"/>
                <a:cs typeface="Arial"/>
              </a:rPr>
              <a:t>an </a:t>
            </a:r>
            <a:r>
              <a:rPr sz="3200" spc="-75" dirty="0">
                <a:latin typeface="Arial"/>
                <a:cs typeface="Arial"/>
              </a:rPr>
              <a:t>object,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135" dirty="0">
                <a:latin typeface="Arial"/>
                <a:cs typeface="Arial"/>
              </a:rPr>
              <a:t>every </a:t>
            </a:r>
            <a:r>
              <a:rPr sz="3200" spc="-70" dirty="0">
                <a:latin typeface="Arial"/>
                <a:cs typeface="Arial"/>
              </a:rPr>
              <a:t>object</a:t>
            </a:r>
            <a:r>
              <a:rPr sz="3200" spc="-295" dirty="0">
                <a:latin typeface="Arial"/>
                <a:cs typeface="Arial"/>
              </a:rPr>
              <a:t> </a:t>
            </a:r>
            <a:r>
              <a:rPr sz="3200" spc="-190" dirty="0">
                <a:latin typeface="Arial"/>
                <a:cs typeface="Arial"/>
              </a:rPr>
              <a:t>has:</a:t>
            </a:r>
            <a:endParaRPr sz="3200" dirty="0">
              <a:latin typeface="Arial"/>
              <a:cs typeface="Arial"/>
            </a:endParaRPr>
          </a:p>
          <a:p>
            <a:pPr marL="808355" lvl="1" indent="-457834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2800" spc="-220" dirty="0">
                <a:latin typeface="Arial"/>
                <a:cs typeface="Arial"/>
              </a:rPr>
              <a:t>a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type</a:t>
            </a:r>
            <a:endParaRPr sz="2800" dirty="0">
              <a:latin typeface="Arial"/>
              <a:cs typeface="Arial"/>
            </a:endParaRPr>
          </a:p>
          <a:p>
            <a:pPr marL="808355" lvl="1" indent="-457834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2800" spc="-155" dirty="0">
                <a:latin typeface="Arial"/>
                <a:cs typeface="Arial"/>
              </a:rPr>
              <a:t>an </a:t>
            </a:r>
            <a:r>
              <a:rPr sz="2800" spc="-50" dirty="0">
                <a:latin typeface="Arial"/>
                <a:cs typeface="Arial"/>
              </a:rPr>
              <a:t>internal </a:t>
            </a:r>
            <a:r>
              <a:rPr sz="2800" spc="-110" dirty="0">
                <a:latin typeface="Arial"/>
                <a:cs typeface="Arial"/>
              </a:rPr>
              <a:t>data</a:t>
            </a:r>
            <a:r>
              <a:rPr sz="2800" spc="-229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representation</a:t>
            </a:r>
            <a:endParaRPr sz="2800" dirty="0">
              <a:latin typeface="Arial"/>
              <a:cs typeface="Arial"/>
            </a:endParaRPr>
          </a:p>
          <a:p>
            <a:pPr marL="808355" lvl="1" indent="-457834">
              <a:lnSpc>
                <a:spcPct val="100000"/>
              </a:lnSpc>
              <a:spcBef>
                <a:spcPts val="260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14" dirty="0">
                <a:latin typeface="Arial"/>
                <a:cs typeface="Arial"/>
              </a:rPr>
              <a:t>set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65" dirty="0">
                <a:latin typeface="Arial"/>
                <a:cs typeface="Arial"/>
              </a:rPr>
              <a:t>methods/functions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55" dirty="0">
                <a:latin typeface="Arial"/>
                <a:cs typeface="Arial"/>
              </a:rPr>
              <a:t>interaction </a:t>
            </a:r>
            <a:r>
              <a:rPr sz="2800" spc="15" dirty="0">
                <a:latin typeface="Arial"/>
                <a:cs typeface="Arial"/>
              </a:rPr>
              <a:t>with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58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objects</a:t>
            </a:r>
            <a:endParaRPr sz="2800" dirty="0">
              <a:latin typeface="Arial"/>
              <a:cs typeface="Arial"/>
            </a:endParaRPr>
          </a:p>
          <a:p>
            <a:pPr marL="350520" indent="-337820">
              <a:lnSpc>
                <a:spcPts val="3625"/>
              </a:lnSpc>
              <a:spcBef>
                <a:spcPts val="116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dirty="0">
                <a:latin typeface="Courier New"/>
                <a:cs typeface="Courier New"/>
              </a:rPr>
              <a:t>1234</a:t>
            </a:r>
            <a:r>
              <a:rPr sz="3200" spc="-1180" dirty="0">
                <a:latin typeface="Courier New"/>
                <a:cs typeface="Courier New"/>
              </a:rPr>
              <a:t> </a:t>
            </a:r>
            <a:r>
              <a:rPr sz="3200" spc="-165" dirty="0">
                <a:latin typeface="Arial"/>
                <a:cs typeface="Arial"/>
              </a:rPr>
              <a:t>is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an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instance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dirty="0">
                <a:latin typeface="Courier New"/>
                <a:cs typeface="Courier New"/>
              </a:rPr>
              <a:t>int</a:t>
            </a:r>
            <a:r>
              <a:rPr sz="3200" spc="-1185" dirty="0">
                <a:latin typeface="Courier New"/>
                <a:cs typeface="Courier New"/>
              </a:rPr>
              <a:t> </a:t>
            </a:r>
            <a:r>
              <a:rPr sz="3200" spc="-55" dirty="0">
                <a:latin typeface="Arial"/>
                <a:cs typeface="Arial"/>
              </a:rPr>
              <a:t>while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“Hello”</a:t>
            </a:r>
            <a:r>
              <a:rPr sz="3200" spc="30" dirty="0">
                <a:latin typeface="Courier New"/>
                <a:cs typeface="Courier New"/>
              </a:rPr>
              <a:t> </a:t>
            </a:r>
            <a:r>
              <a:rPr sz="3200" spc="-165" dirty="0">
                <a:latin typeface="Arial"/>
                <a:cs typeface="Arial"/>
              </a:rPr>
              <a:t>is</a:t>
            </a:r>
            <a:r>
              <a:rPr sz="3200" spc="-170" dirty="0">
                <a:latin typeface="Arial"/>
                <a:cs typeface="Arial"/>
              </a:rPr>
              <a:t> an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instance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</a:t>
            </a:r>
            <a:endParaRPr sz="3200" dirty="0">
              <a:latin typeface="Arial"/>
              <a:cs typeface="Arial"/>
            </a:endParaRPr>
          </a:p>
          <a:p>
            <a:pPr marL="350520">
              <a:lnSpc>
                <a:spcPts val="3625"/>
              </a:lnSpc>
            </a:pPr>
            <a:r>
              <a:rPr sz="3200" spc="-5" dirty="0">
                <a:latin typeface="Courier New"/>
                <a:cs typeface="Courier New"/>
              </a:rPr>
              <a:t>string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1074</Words>
  <Application>Microsoft Macintosh PowerPoint</Application>
  <PresentationFormat>Widescreen</PresentationFormat>
  <Paragraphs>178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Office Theme</vt:lpstr>
      <vt:lpstr>PowerPoint Presentation</vt:lpstr>
      <vt:lpstr>Contents</vt:lpstr>
      <vt:lpstr>Procedural vs Object Oriented Programming</vt:lpstr>
      <vt:lpstr>Object Oriented Programming</vt:lpstr>
      <vt:lpstr>OOP concepts</vt:lpstr>
      <vt:lpstr>Classes and Objects</vt:lpstr>
      <vt:lpstr>Classes and Objects</vt:lpstr>
      <vt:lpstr>Classes and Objects</vt:lpstr>
      <vt:lpstr>Everything is an object in python!</vt:lpstr>
      <vt:lpstr>Creating and using classes</vt:lpstr>
      <vt:lpstr>Defining a class</vt:lpstr>
      <vt:lpstr>Defining how to create an instance of a class</vt:lpstr>
      <vt:lpstr>  init  and self</vt:lpstr>
      <vt:lpstr>self argument</vt:lpstr>
      <vt:lpstr>Defining methods</vt:lpstr>
      <vt:lpstr>Defining methods</vt:lpstr>
      <vt:lpstr>Creating instances of a class &amp; calling methods</vt:lpstr>
      <vt:lpstr>Accessing &amp; modifying attributes</vt:lpstr>
      <vt:lpstr>Encapsulation and Data Abstraction</vt:lpstr>
      <vt:lpstr>The power of OOP</vt:lpstr>
      <vt:lpstr>End of Lecture 8</vt:lpstr>
      <vt:lpstr>Thank you ! Any questions ?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Sukrit</dc:creator>
  <cp:lastModifiedBy>Microsoft Office User</cp:lastModifiedBy>
  <cp:revision>1</cp:revision>
  <dcterms:created xsi:type="dcterms:W3CDTF">2019-12-01T14:53:29Z</dcterms:created>
  <dcterms:modified xsi:type="dcterms:W3CDTF">2019-12-01T14:59:24Z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2018-04-09T00:00:00Z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2019-12-01T00:00:00Z</vt:filetime>
  </property>
</Properties>
</file>