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1" r:id="rId1"/>
  </p:sldMasterIdLst>
  <p:notesMasterIdLst>
    <p:notesMasterId r:id="rId35"/>
  </p:notesMasterIdLst>
  <p:sldIdLst>
    <p:sldId id="258" r:id="rId2"/>
    <p:sldId id="296" r:id="rId3"/>
    <p:sldId id="439" r:id="rId4"/>
    <p:sldId id="440" r:id="rId5"/>
    <p:sldId id="441" r:id="rId6"/>
    <p:sldId id="442" r:id="rId7"/>
    <p:sldId id="443" r:id="rId8"/>
    <p:sldId id="444" r:id="rId9"/>
    <p:sldId id="445" r:id="rId10"/>
    <p:sldId id="446" r:id="rId11"/>
    <p:sldId id="461" r:id="rId12"/>
    <p:sldId id="462" r:id="rId13"/>
    <p:sldId id="464" r:id="rId14"/>
    <p:sldId id="465" r:id="rId15"/>
    <p:sldId id="466" r:id="rId16"/>
    <p:sldId id="467" r:id="rId17"/>
    <p:sldId id="468" r:id="rId18"/>
    <p:sldId id="469" r:id="rId19"/>
    <p:sldId id="470" r:id="rId20"/>
    <p:sldId id="471" r:id="rId21"/>
    <p:sldId id="472" r:id="rId22"/>
    <p:sldId id="473" r:id="rId23"/>
    <p:sldId id="474" r:id="rId24"/>
    <p:sldId id="475" r:id="rId25"/>
    <p:sldId id="476" r:id="rId26"/>
    <p:sldId id="477" r:id="rId27"/>
    <p:sldId id="478" r:id="rId28"/>
    <p:sldId id="479" r:id="rId29"/>
    <p:sldId id="480" r:id="rId30"/>
    <p:sldId id="481" r:id="rId31"/>
    <p:sldId id="482" r:id="rId32"/>
    <p:sldId id="294" r:id="rId33"/>
    <p:sldId id="295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6" autoAdjust="0"/>
    <p:restoredTop sz="93300" autoAdjust="0"/>
  </p:normalViewPr>
  <p:slideViewPr>
    <p:cSldViewPr snapToGrid="0">
      <p:cViewPr varScale="1">
        <p:scale>
          <a:sx n="62" d="100"/>
          <a:sy n="62" d="100"/>
        </p:scale>
        <p:origin x="496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421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-306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4F211-9F52-4E64-9579-5CEB8964D9F2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B3C8A-B589-4A75-8BD3-6ECA9D42B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23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B3C8A-B589-4A75-8BD3-6ECA9D42B1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10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C2037-E3E9-B045-834E-9C06B9370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B3CF12-A8C8-C241-A318-C563439A3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8063D-0DFA-C340-8E26-EAA044998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AECA-0632-47B0-8F22-1EF32A7BA29A}" type="datetime3">
              <a:rPr lang="en-US" smtClean="0"/>
              <a:t>28 November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9DEEE-283C-8941-9AB3-9FC470750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CC4002NA Information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5D165-E7A1-4145-8379-4EE242105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883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CB779-47F4-A343-899E-CE7E9FD4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58D9CB-8E50-A845-9E17-76D0B7A87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EC1E0-0081-B64F-9A43-4EC3A495C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BA14-5B82-442E-A02E-94056B2AC4FD}" type="datetime3">
              <a:rPr lang="en-US" smtClean="0"/>
              <a:t>28 November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8C2C6-CB62-8A42-9C28-14FBEF4BD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CC4002NA Information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793F5-D79C-2346-9B38-1F1458024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745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A9A38F-C7EB-9F4C-9714-E92CDBE2A4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875906-927C-B24F-AFF9-AFFB9DC76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9DA26-E42F-9A4E-B24E-9EB4AB1E7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0E68B-24BC-42EC-880D-6427F83A0019}" type="datetime3">
              <a:rPr lang="en-US" smtClean="0"/>
              <a:t>28 November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381B2-4075-B740-AACE-1F82866F5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CC4002NA Information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228C4-0229-6348-868B-9911FCFFA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584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C9F11-A39F-FB48-940E-FE058C7A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48F00-CE05-794A-B044-840D4D0EC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A1758-A1A8-424C-87A9-7EA22FBA4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1A0B-A1B1-4BB5-B71B-64A1865B7FD5}" type="datetime3">
              <a:rPr lang="en-US" smtClean="0"/>
              <a:t>28 November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EAC7D-9447-374D-AE8B-1838D2E12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CC4002NA Information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0B0F8-6638-0847-9853-FCA8AD2F7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741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50272-4CAD-1140-905D-36682C24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782E1-9556-2042-9F9C-3D839004A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FE41E-2D7A-DD47-9298-65EF7811D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EF370-6A5C-48D0-A926-CFDF484B6589}" type="datetime3">
              <a:rPr lang="en-US" smtClean="0"/>
              <a:t>28 November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81C09-00EE-6F4F-9B6C-4F2851729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CC4002NA Information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0D98E-BD34-4F44-9EA2-18A7ADB8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996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3ECA7-F24D-6841-A628-74937EBA7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DB1E1-B31A-AC44-A42E-C626E6CCD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824C9D-9D01-4147-A505-4AD65984E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E86DD-854E-844C-9FAF-DCDEE873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BDFD6-765A-4498-9EF3-6049CD94227E}" type="datetime3">
              <a:rPr lang="en-US" smtClean="0"/>
              <a:t>28 November 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64469-1E4B-504B-BFA7-6CE3A8497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CC4002NA Information Systems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0F473-8F08-0640-AEBA-1342806E6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752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F4DEE-1ED6-D643-A692-7E67267C5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1FB3E-C8AE-6F4D-95E2-393D0E183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9CE74-27A3-8340-8AC3-F788E1D21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12FAE4-E037-ED42-970B-8A160EEE3E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BAFC66-9164-6F46-822A-67454BDDB8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548F98-10EC-4B42-B41D-841736DE4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65D7-405C-47AB-B661-C2D4E5FCA2DC}" type="datetime3">
              <a:rPr lang="en-US" smtClean="0"/>
              <a:t>28 November 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139FB4-31FD-664B-BA5A-7B4C302B6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CC4002NA Information Systems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478C86-8DB4-A745-8743-19B0459A1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671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E08DF-5061-2342-86BD-735B64BEA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E89F97-3697-5340-8588-9ACB91C11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4F9F-5B0F-4EED-A533-6967CEF1EFA4}" type="datetime3">
              <a:rPr lang="en-US" smtClean="0"/>
              <a:t>28 November 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1C711A-AA5D-4846-B754-581109E87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CC4002NA Information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AF89FF-1D53-A24C-AE52-0033DB64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612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FC099C-0E93-004C-ACDB-DC78C9135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8AE70-F868-426F-BCDA-89FCF2B89A6E}" type="datetime3">
              <a:rPr lang="en-US" smtClean="0"/>
              <a:t>28 November 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2C2AE6-832B-D240-AA15-963CCB607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CC4002NA Information Systems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0F572-5454-FB4A-974F-841C0B89A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665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8D04C-BA65-374E-8F1F-27E9598CB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0C6AC-0F41-C543-B260-15F09404E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E6CAD-CEF1-B742-9B05-0084F149B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12ACA-ED77-8C4F-9CD2-CCFF90EE2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515D-F488-4615-BA30-5AA0E6F53232}" type="datetime3">
              <a:rPr lang="en-US" smtClean="0"/>
              <a:t>28 November 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4AAEF-413B-0440-8CA8-1EE323382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CC4002NA Information Systems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6844B-16D7-634A-8DE7-C8EF9263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168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D5D77-6A74-394E-B233-5F97E074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32A057-837C-444B-8E46-74EEF6F482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52C8FE-C17E-5747-9F19-D4A92FB97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B3071-D1DE-0B43-A243-A269E84A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3C77E-5EBF-450B-B2E8-7691E8145A5D}" type="datetime3">
              <a:rPr lang="en-US" smtClean="0"/>
              <a:t>28 November 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25F12-C8B6-874C-82BE-5191DDDEE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CC4002NA Information Systems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4E2F7-5B8E-2645-9436-FF49C1A83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987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F6CA08-E050-5F4E-BE52-D925A8936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2FB36-C30F-6649-8F22-BAA31F57A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EBA42-1FE0-5641-B2F0-15559F6969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6AFCE-1C59-40D2-9DA1-21904313C4EC}" type="datetime3">
              <a:rPr lang="en-US" smtClean="0"/>
              <a:t>28 November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F789E-95CA-C845-B2E6-80AFDACD2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CC4002NA Information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B5AC5-7326-3442-8EBC-297A5EEFD6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34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351" y="1143000"/>
            <a:ext cx="10709366" cy="2445954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Lecture 7:</a:t>
            </a:r>
            <a:br>
              <a:rPr lang="en-US" sz="6600" dirty="0"/>
            </a:br>
            <a:r>
              <a:rPr lang="en-US" sz="6600" dirty="0"/>
              <a:t>String Manipulation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923718"/>
            <a:ext cx="10058400" cy="1143000"/>
          </a:xfrm>
        </p:spPr>
        <p:txBody>
          <a:bodyPr/>
          <a:lstStyle/>
          <a:p>
            <a:pPr algn="r"/>
            <a:endParaRPr lang="en-US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709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through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11079" lvl="0" indent="-311079" defTabSz="407571" fontAlgn="base">
              <a:lnSpc>
                <a:spcPct val="100000"/>
              </a:lnSpc>
              <a:spcBef>
                <a:spcPct val="0"/>
              </a:spcBef>
              <a:spcAft>
                <a:spcPts val="1429"/>
              </a:spcAft>
              <a:buClr>
                <a:srgbClr val="000000"/>
              </a:buClr>
              <a:buNone/>
            </a:pPr>
            <a:r>
              <a:rPr lang="en-US" sz="3175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sz="3175" kern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‘Hello World’</a:t>
            </a:r>
          </a:p>
          <a:p>
            <a:pPr marL="311079" lvl="0" indent="-311079" defTabSz="407571" fontAlgn="base">
              <a:lnSpc>
                <a:spcPct val="100000"/>
              </a:lnSpc>
              <a:spcBef>
                <a:spcPct val="0"/>
              </a:spcBef>
              <a:spcAft>
                <a:spcPts val="1429"/>
              </a:spcAft>
              <a:buClr>
                <a:srgbClr val="000000"/>
              </a:buClr>
              <a:buNone/>
            </a:pPr>
            <a:endParaRPr lang="en-US" sz="3175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11079" lvl="0" indent="-311079" defTabSz="407571" fontAlgn="base">
              <a:lnSpc>
                <a:spcPct val="100000"/>
              </a:lnSpc>
              <a:spcBef>
                <a:spcPct val="0"/>
              </a:spcBef>
              <a:spcAft>
                <a:spcPts val="1429"/>
              </a:spcAft>
              <a:buClr>
                <a:srgbClr val="000000"/>
              </a:buClr>
              <a:buNone/>
            </a:pPr>
            <a:r>
              <a:rPr lang="en-US" sz="3175" kern="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175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letter </a:t>
            </a:r>
            <a:r>
              <a:rPr lang="en-US" sz="3175" kern="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3175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s:</a:t>
            </a:r>
          </a:p>
          <a:p>
            <a:pPr marL="311079" lvl="0" indent="-311079" defTabSz="407571" fontAlgn="base">
              <a:lnSpc>
                <a:spcPct val="100000"/>
              </a:lnSpc>
              <a:spcBef>
                <a:spcPct val="0"/>
              </a:spcBef>
              <a:spcAft>
                <a:spcPts val="1429"/>
              </a:spcAft>
              <a:buClr>
                <a:srgbClr val="000000"/>
              </a:buClr>
              <a:buNone/>
            </a:pPr>
            <a:r>
              <a:rPr lang="en-US" sz="3175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175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175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(letter)</a:t>
            </a:r>
          </a:p>
          <a:p>
            <a:pPr marL="311079" lvl="0" indent="-311079" defTabSz="407571" fontAlgn="base">
              <a:lnSpc>
                <a:spcPct val="100000"/>
              </a:lnSpc>
              <a:spcBef>
                <a:spcPct val="0"/>
              </a:spcBef>
              <a:spcAft>
                <a:spcPts val="1429"/>
              </a:spcAft>
              <a:buClr>
                <a:srgbClr val="000000"/>
              </a:buClr>
              <a:buNone/>
            </a:pPr>
            <a:endParaRPr lang="en-US" sz="3175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11079" lvl="0" indent="-311079" defTabSz="407571" fontAlgn="base">
              <a:lnSpc>
                <a:spcPct val="100000"/>
              </a:lnSpc>
              <a:spcBef>
                <a:spcPct val="0"/>
              </a:spcBef>
              <a:spcAft>
                <a:spcPts val="1429"/>
              </a:spcAft>
              <a:buClr>
                <a:srgbClr val="000000"/>
              </a:buClr>
              <a:buNone/>
            </a:pPr>
            <a:r>
              <a:rPr lang="en-US" sz="3175" kern="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175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n-US" sz="3175" kern="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3175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175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sz="3175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175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3175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(s)):</a:t>
            </a:r>
          </a:p>
          <a:p>
            <a:pPr marL="311079" lvl="0" indent="-311079" defTabSz="407571" fontAlgn="base">
              <a:lnSpc>
                <a:spcPct val="100000"/>
              </a:lnSpc>
              <a:spcBef>
                <a:spcPct val="0"/>
              </a:spcBef>
              <a:spcAft>
                <a:spcPts val="1429"/>
              </a:spcAft>
              <a:buClr>
                <a:srgbClr val="000000"/>
              </a:buClr>
              <a:buNone/>
            </a:pPr>
            <a:r>
              <a:rPr lang="en-US" sz="3175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175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175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(s[i])</a:t>
            </a:r>
          </a:p>
          <a:p>
            <a:pPr marL="119062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067800" y="853440"/>
            <a:ext cx="20421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</p:txBody>
      </p:sp>
      <p:sp>
        <p:nvSpPr>
          <p:cNvPr id="8" name="Right Arrow 7"/>
          <p:cNvSpPr/>
          <p:nvPr/>
        </p:nvSpPr>
        <p:spPr>
          <a:xfrm rot="553293">
            <a:off x="5466568" y="3360419"/>
            <a:ext cx="2865120" cy="502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20725892">
            <a:off x="5471159" y="4939961"/>
            <a:ext cx="2865120" cy="502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54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text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lets you </a:t>
            </a:r>
            <a:r>
              <a:rPr lang="en-US" dirty="0">
                <a:solidFill>
                  <a:srgbClr val="FF0000"/>
                </a:solidFill>
              </a:rPr>
              <a:t>read</a:t>
            </a:r>
            <a:r>
              <a:rPr lang="en-US" dirty="0"/>
              <a:t> data from plain text files (</a:t>
            </a:r>
            <a:r>
              <a:rPr lang="en-US" i="1" dirty="0"/>
              <a:t>.txt</a:t>
            </a:r>
            <a:r>
              <a:rPr lang="en-US" dirty="0"/>
              <a:t>) and also </a:t>
            </a:r>
            <a:r>
              <a:rPr lang="en-US" dirty="0">
                <a:solidFill>
                  <a:srgbClr val="FF0000"/>
                </a:solidFill>
              </a:rPr>
              <a:t>write</a:t>
            </a:r>
            <a:r>
              <a:rPr lang="en-US" dirty="0"/>
              <a:t> data to them</a:t>
            </a:r>
          </a:p>
          <a:p>
            <a:r>
              <a:rPr lang="en-US" dirty="0">
                <a:solidFill>
                  <a:srgbClr val="FF0000"/>
                </a:solidFill>
              </a:rPr>
              <a:t>Data read </a:t>
            </a:r>
            <a:r>
              <a:rPr lang="en-US" dirty="0"/>
              <a:t>from files are by default </a:t>
            </a:r>
            <a:r>
              <a:rPr lang="en-US" dirty="0">
                <a:solidFill>
                  <a:srgbClr val="FF0000"/>
                </a:solidFill>
              </a:rPr>
              <a:t>strings</a:t>
            </a:r>
            <a:r>
              <a:rPr lang="en-US" dirty="0"/>
              <a:t> and only </a:t>
            </a:r>
            <a:r>
              <a:rPr lang="en-US" dirty="0">
                <a:solidFill>
                  <a:srgbClr val="FF0000"/>
                </a:solidFill>
              </a:rPr>
              <a:t>strings</a:t>
            </a:r>
            <a:r>
              <a:rPr lang="en-US" dirty="0"/>
              <a:t> can be written back to files</a:t>
            </a:r>
          </a:p>
          <a:p>
            <a:r>
              <a:rPr lang="en-US" dirty="0"/>
              <a:t>While working with files, the file must be in the same folder as the python script/if not the full path to the file must be specified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637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9062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file = </a:t>
            </a:r>
            <a:r>
              <a:rPr lang="en-US" sz="2800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“file1.txt”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“r”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9062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9062" indent="0">
              <a:buNone/>
            </a:pPr>
            <a:r>
              <a:rPr lang="en-US" sz="2800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</a:t>
            </a:r>
            <a:r>
              <a:rPr lang="en-US" sz="2800" dirty="0" err="1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119062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9062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</a:t>
            </a:r>
            <a:r>
              <a:rPr lang="en-US" sz="2800" dirty="0" err="1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398049" y="2288824"/>
            <a:ext cx="1102592" cy="592674"/>
            <a:chOff x="3162300" y="1651000"/>
            <a:chExt cx="1219200" cy="592674"/>
          </a:xfrm>
        </p:grpSpPr>
        <p:sp>
          <p:nvSpPr>
            <p:cNvPr id="7" name="TextBox 6"/>
            <p:cNvSpPr txBox="1"/>
            <p:nvPr/>
          </p:nvSpPr>
          <p:spPr>
            <a:xfrm>
              <a:off x="3162300" y="1843564"/>
              <a:ext cx="1219200" cy="40011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solidFill>
                    <a:srgbClr val="FF0000"/>
                  </a:solidFill>
                </a:rPr>
                <a:t>filename</a:t>
              </a:r>
            </a:p>
          </p:txBody>
        </p:sp>
        <p:cxnSp>
          <p:nvCxnSpPr>
            <p:cNvPr id="10" name="Straight Arrow Connector 9"/>
            <p:cNvCxnSpPr>
              <a:stCxn id="7" idx="0"/>
            </p:cNvCxnSpPr>
            <p:nvPr/>
          </p:nvCxnSpPr>
          <p:spPr>
            <a:xfrm flipV="1">
              <a:off x="3771900" y="1651000"/>
              <a:ext cx="0" cy="19256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4688469" y="2179039"/>
            <a:ext cx="2540000" cy="1210291"/>
            <a:chOff x="4688469" y="2179039"/>
            <a:chExt cx="2540000" cy="1210291"/>
          </a:xfrm>
        </p:grpSpPr>
        <p:sp>
          <p:nvSpPr>
            <p:cNvPr id="8" name="TextBox 7"/>
            <p:cNvSpPr txBox="1"/>
            <p:nvPr/>
          </p:nvSpPr>
          <p:spPr>
            <a:xfrm>
              <a:off x="4688469" y="2373667"/>
              <a:ext cx="2540000" cy="101566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solidFill>
                    <a:srgbClr val="FF0000"/>
                  </a:solidFill>
                </a:rPr>
                <a:t>mode in which the file in being opened, “r” means reading mode</a:t>
              </a:r>
            </a:p>
          </p:txBody>
        </p:sp>
        <p:cxnSp>
          <p:nvCxnSpPr>
            <p:cNvPr id="14" name="Straight Arrow Connector 13"/>
            <p:cNvCxnSpPr>
              <a:stCxn id="8" idx="0"/>
            </p:cNvCxnSpPr>
            <p:nvPr/>
          </p:nvCxnSpPr>
          <p:spPr>
            <a:xfrm flipV="1">
              <a:off x="5958469" y="2179039"/>
              <a:ext cx="0" cy="19462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613583" y="3300326"/>
            <a:ext cx="4127500" cy="1501547"/>
            <a:chOff x="3613583" y="3300326"/>
            <a:chExt cx="4127500" cy="1501547"/>
          </a:xfrm>
        </p:grpSpPr>
        <p:sp>
          <p:nvSpPr>
            <p:cNvPr id="18" name="TextBox 17"/>
            <p:cNvSpPr txBox="1"/>
            <p:nvPr/>
          </p:nvSpPr>
          <p:spPr>
            <a:xfrm>
              <a:off x="4185083" y="3478434"/>
              <a:ext cx="3556000" cy="132343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solidFill>
                    <a:srgbClr val="FF0000"/>
                  </a:solidFill>
                </a:rPr>
                <a:t>the read function reads the content of the file as a single string/ then the print function prints the content</a:t>
              </a:r>
            </a:p>
          </p:txBody>
        </p:sp>
        <p:cxnSp>
          <p:nvCxnSpPr>
            <p:cNvPr id="20" name="Elbow Connector 19"/>
            <p:cNvCxnSpPr>
              <a:stCxn id="18" idx="1"/>
            </p:cNvCxnSpPr>
            <p:nvPr/>
          </p:nvCxnSpPr>
          <p:spPr>
            <a:xfrm rot="10800000">
              <a:off x="3613583" y="3300326"/>
              <a:ext cx="571500" cy="839829"/>
            </a:xfrm>
            <a:prstGeom prst="bentConnector2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360440" y="2200932"/>
            <a:ext cx="2870201" cy="737151"/>
            <a:chOff x="279398" y="1543542"/>
            <a:chExt cx="2870201" cy="737151"/>
          </a:xfrm>
        </p:grpSpPr>
        <p:sp>
          <p:nvSpPr>
            <p:cNvPr id="24" name="TextBox 23"/>
            <p:cNvSpPr txBox="1"/>
            <p:nvPr/>
          </p:nvSpPr>
          <p:spPr>
            <a:xfrm>
              <a:off x="279398" y="1880583"/>
              <a:ext cx="2870201" cy="40011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solidFill>
                    <a:srgbClr val="FF0000"/>
                  </a:solidFill>
                </a:rPr>
                <a:t>open function to open file</a:t>
              </a:r>
            </a:p>
          </p:txBody>
        </p:sp>
        <p:cxnSp>
          <p:nvCxnSpPr>
            <p:cNvPr id="26" name="Elbow Connector 25"/>
            <p:cNvCxnSpPr>
              <a:stCxn id="24" idx="0"/>
            </p:cNvCxnSpPr>
            <p:nvPr/>
          </p:nvCxnSpPr>
          <p:spPr>
            <a:xfrm rot="5400000" flipH="1" flipV="1">
              <a:off x="1711079" y="1546963"/>
              <a:ext cx="337041" cy="3302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100116" y="4362867"/>
            <a:ext cx="4066302" cy="1222461"/>
            <a:chOff x="3035300" y="3135785"/>
            <a:chExt cx="4066302" cy="677199"/>
          </a:xfrm>
        </p:grpSpPr>
        <p:sp>
          <p:nvSpPr>
            <p:cNvPr id="31" name="TextBox 30"/>
            <p:cNvSpPr txBox="1"/>
            <p:nvPr/>
          </p:nvSpPr>
          <p:spPr>
            <a:xfrm>
              <a:off x="3545602" y="3591338"/>
              <a:ext cx="3556000" cy="22164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solidFill>
                    <a:srgbClr val="FF0000"/>
                  </a:solidFill>
                </a:rPr>
                <a:t>need to close the file at the end</a:t>
              </a:r>
            </a:p>
          </p:txBody>
        </p:sp>
        <p:cxnSp>
          <p:nvCxnSpPr>
            <p:cNvPr id="32" name="Elbow Connector 31"/>
            <p:cNvCxnSpPr>
              <a:stCxn id="31" idx="1"/>
            </p:cNvCxnSpPr>
            <p:nvPr/>
          </p:nvCxnSpPr>
          <p:spPr>
            <a:xfrm rot="10800000">
              <a:off x="3035300" y="3135785"/>
              <a:ext cx="510303" cy="566377"/>
            </a:xfrm>
            <a:prstGeom prst="bentConnector2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/>
          <p:cNvSpPr/>
          <p:nvPr/>
        </p:nvSpPr>
        <p:spPr>
          <a:xfrm>
            <a:off x="8543925" y="688039"/>
            <a:ext cx="2162175" cy="2482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+mj-lt"/>
                <a:cs typeface="Courier New" panose="02070309020205020404" pitchFamily="49" charset="0"/>
              </a:rPr>
              <a:t>file1.txt</a:t>
            </a: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hello python</a:t>
            </a: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this is a file</a:t>
            </a:r>
          </a:p>
          <a:p>
            <a:pPr algn="ctr"/>
            <a:endParaRPr lang="en-US" dirty="0">
              <a:latin typeface="+mj-lt"/>
              <a:cs typeface="Courier New" panose="02070309020205020404" pitchFamily="49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8410575" y="3390898"/>
            <a:ext cx="2952750" cy="2032998"/>
            <a:chOff x="8410575" y="3390898"/>
            <a:chExt cx="2952750" cy="2032998"/>
          </a:xfrm>
        </p:grpSpPr>
        <p:sp>
          <p:nvSpPr>
            <p:cNvPr id="37" name="TextBox 36"/>
            <p:cNvSpPr txBox="1"/>
            <p:nvPr/>
          </p:nvSpPr>
          <p:spPr>
            <a:xfrm>
              <a:off x="8410575" y="4223567"/>
              <a:ext cx="295275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&gt;&gt;&gt;</a:t>
              </a: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hello python</a:t>
              </a: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this is a file</a:t>
              </a:r>
            </a:p>
          </p:txBody>
        </p:sp>
        <p:sp>
          <p:nvSpPr>
            <p:cNvPr id="38" name="Down Arrow 37"/>
            <p:cNvSpPr/>
            <p:nvPr/>
          </p:nvSpPr>
          <p:spPr>
            <a:xfrm>
              <a:off x="9415462" y="3390898"/>
              <a:ext cx="419100" cy="66419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608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9062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file = </a:t>
            </a:r>
            <a:r>
              <a:rPr lang="en-US" sz="2800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“file1.txt”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“r”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9062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lines =</a:t>
            </a:r>
            <a:r>
              <a:rPr lang="en-US" sz="2800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</a:t>
            </a:r>
            <a:r>
              <a:rPr lang="en-US" sz="2800" dirty="0" err="1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readlines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119062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9062" indent="0">
              <a:buNone/>
            </a:pPr>
            <a:r>
              <a:rPr lang="en-US" sz="2800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(lines)</a:t>
            </a:r>
          </a:p>
          <a:p>
            <a:pPr marL="119062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</a:t>
            </a:r>
            <a:r>
              <a:rPr lang="en-US" sz="2800" dirty="0" err="1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4149724" y="2228851"/>
            <a:ext cx="3841750" cy="1016839"/>
            <a:chOff x="3321049" y="2893044"/>
            <a:chExt cx="3841750" cy="1016839"/>
          </a:xfrm>
        </p:grpSpPr>
        <p:sp>
          <p:nvSpPr>
            <p:cNvPr id="18" name="TextBox 17"/>
            <p:cNvSpPr txBox="1"/>
            <p:nvPr/>
          </p:nvSpPr>
          <p:spPr>
            <a:xfrm>
              <a:off x="3606799" y="3201997"/>
              <a:ext cx="3556000" cy="7078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solidFill>
                    <a:srgbClr val="FF0000"/>
                  </a:solidFill>
                </a:rPr>
                <a:t>reads each line and puts it in a list</a:t>
              </a:r>
            </a:p>
          </p:txBody>
        </p:sp>
        <p:cxnSp>
          <p:nvCxnSpPr>
            <p:cNvPr id="20" name="Elbow Connector 19"/>
            <p:cNvCxnSpPr>
              <a:stCxn id="18" idx="1"/>
            </p:cNvCxnSpPr>
            <p:nvPr/>
          </p:nvCxnSpPr>
          <p:spPr>
            <a:xfrm rot="10800000">
              <a:off x="3321049" y="2893044"/>
              <a:ext cx="285751" cy="662897"/>
            </a:xfrm>
            <a:prstGeom prst="bentConnector2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/>
          <p:cNvSpPr/>
          <p:nvPr/>
        </p:nvSpPr>
        <p:spPr>
          <a:xfrm>
            <a:off x="8543925" y="688039"/>
            <a:ext cx="2162175" cy="2482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+mj-lt"/>
                <a:cs typeface="Courier New" panose="02070309020205020404" pitchFamily="49" charset="0"/>
              </a:rPr>
              <a:t>file1.txt</a:t>
            </a: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hello python</a:t>
            </a: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this is a file</a:t>
            </a:r>
          </a:p>
          <a:p>
            <a:pPr algn="ctr"/>
            <a:endParaRPr lang="en-US" dirty="0">
              <a:latin typeface="+mj-lt"/>
              <a:cs typeface="Courier New" panose="02070309020205020404" pitchFamily="49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7686674" y="3404504"/>
            <a:ext cx="4352926" cy="2032998"/>
            <a:chOff x="7562850" y="3390898"/>
            <a:chExt cx="4352926" cy="2032998"/>
          </a:xfrm>
        </p:grpSpPr>
        <p:sp>
          <p:nvSpPr>
            <p:cNvPr id="37" name="TextBox 36"/>
            <p:cNvSpPr txBox="1"/>
            <p:nvPr/>
          </p:nvSpPr>
          <p:spPr>
            <a:xfrm>
              <a:off x="7562850" y="4223567"/>
              <a:ext cx="435292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&gt;&gt;&gt;</a:t>
              </a: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['hello python\n', 'this is a file']</a:t>
              </a:r>
            </a:p>
          </p:txBody>
        </p:sp>
        <p:sp>
          <p:nvSpPr>
            <p:cNvPr id="38" name="Down Arrow 37"/>
            <p:cNvSpPr/>
            <p:nvPr/>
          </p:nvSpPr>
          <p:spPr>
            <a:xfrm>
              <a:off x="9415462" y="3390898"/>
              <a:ext cx="419100" cy="66419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27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9062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file = </a:t>
            </a:r>
            <a:r>
              <a:rPr lang="en-US" sz="2800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“file1.txt”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“r”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9062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lines =</a:t>
            </a:r>
            <a:r>
              <a:rPr lang="en-US" sz="2800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</a:t>
            </a:r>
            <a:r>
              <a:rPr lang="en-US" sz="2800" dirty="0" err="1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readlines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119062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9062" indent="0">
              <a:buNone/>
            </a:pPr>
            <a:r>
              <a:rPr lang="en-US" sz="28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800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en-US" sz="2800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800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lines:</a:t>
            </a:r>
          </a:p>
          <a:p>
            <a:pPr marL="119062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pPr marL="119062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</a:t>
            </a:r>
            <a:r>
              <a:rPr lang="en-US" sz="2800" dirty="0" err="1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4168774" y="2228851"/>
            <a:ext cx="3841750" cy="1016839"/>
            <a:chOff x="3549649" y="2893044"/>
            <a:chExt cx="3841750" cy="1016839"/>
          </a:xfrm>
        </p:grpSpPr>
        <p:sp>
          <p:nvSpPr>
            <p:cNvPr id="18" name="TextBox 17"/>
            <p:cNvSpPr txBox="1"/>
            <p:nvPr/>
          </p:nvSpPr>
          <p:spPr>
            <a:xfrm>
              <a:off x="3835399" y="3201997"/>
              <a:ext cx="3556000" cy="7078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solidFill>
                    <a:srgbClr val="FF0000"/>
                  </a:solidFill>
                </a:rPr>
                <a:t>reads each line and puts it in a list</a:t>
              </a:r>
            </a:p>
          </p:txBody>
        </p:sp>
        <p:cxnSp>
          <p:nvCxnSpPr>
            <p:cNvPr id="20" name="Elbow Connector 19"/>
            <p:cNvCxnSpPr>
              <a:stCxn id="18" idx="1"/>
            </p:cNvCxnSpPr>
            <p:nvPr/>
          </p:nvCxnSpPr>
          <p:spPr>
            <a:xfrm rot="10800000">
              <a:off x="3549649" y="2893044"/>
              <a:ext cx="285751" cy="662897"/>
            </a:xfrm>
            <a:prstGeom prst="bentConnector2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/>
          <p:cNvSpPr/>
          <p:nvPr/>
        </p:nvSpPr>
        <p:spPr>
          <a:xfrm>
            <a:off x="8543925" y="688039"/>
            <a:ext cx="2162175" cy="2482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+mj-lt"/>
                <a:cs typeface="Courier New" panose="02070309020205020404" pitchFamily="49" charset="0"/>
              </a:rPr>
              <a:t>file1.txt</a:t>
            </a: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hello python</a:t>
            </a: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this is a file</a:t>
            </a:r>
          </a:p>
          <a:p>
            <a:pPr algn="ctr"/>
            <a:endParaRPr lang="en-US" dirty="0">
              <a:latin typeface="+mj-lt"/>
              <a:cs typeface="Courier New" panose="02070309020205020404" pitchFamily="49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7686674" y="3404504"/>
            <a:ext cx="4352926" cy="2032998"/>
            <a:chOff x="7562850" y="3390898"/>
            <a:chExt cx="4352926" cy="2032998"/>
          </a:xfrm>
        </p:grpSpPr>
        <p:sp>
          <p:nvSpPr>
            <p:cNvPr id="37" name="TextBox 36"/>
            <p:cNvSpPr txBox="1"/>
            <p:nvPr/>
          </p:nvSpPr>
          <p:spPr>
            <a:xfrm>
              <a:off x="7562850" y="4223567"/>
              <a:ext cx="435292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&gt;&gt;&gt;</a:t>
              </a: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hello python</a:t>
              </a: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this is a file</a:t>
              </a:r>
            </a:p>
          </p:txBody>
        </p:sp>
        <p:sp>
          <p:nvSpPr>
            <p:cNvPr id="38" name="Down Arrow 37"/>
            <p:cNvSpPr/>
            <p:nvPr/>
          </p:nvSpPr>
          <p:spPr>
            <a:xfrm>
              <a:off x="9415462" y="3390898"/>
              <a:ext cx="419100" cy="66419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567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9062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file = </a:t>
            </a:r>
            <a:r>
              <a:rPr lang="en-US" sz="2800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“file2.txt”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“w”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9062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9062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9062" indent="0">
              <a:buNone/>
            </a:pPr>
            <a:r>
              <a:rPr lang="en-US" sz="28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n-US" sz="28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(3):</a:t>
            </a:r>
          </a:p>
          <a:p>
            <a:pPr marL="119062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</a:t>
            </a:r>
            <a:r>
              <a:rPr lang="en-US" sz="2800" dirty="0" err="1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(i))</a:t>
            </a:r>
          </a:p>
          <a:p>
            <a:pPr marL="119062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119062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</a:t>
            </a:r>
            <a:r>
              <a:rPr lang="en-US" sz="2800" dirty="0" err="1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4691491" y="2256101"/>
            <a:ext cx="2540000" cy="902514"/>
            <a:chOff x="4622800" y="1651000"/>
            <a:chExt cx="2540000" cy="902514"/>
          </a:xfrm>
        </p:grpSpPr>
        <p:sp>
          <p:nvSpPr>
            <p:cNvPr id="8" name="TextBox 7"/>
            <p:cNvSpPr txBox="1"/>
            <p:nvPr/>
          </p:nvSpPr>
          <p:spPr>
            <a:xfrm>
              <a:off x="4622800" y="1845628"/>
              <a:ext cx="2540000" cy="7078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solidFill>
                    <a:srgbClr val="FF0000"/>
                  </a:solidFill>
                </a:rPr>
                <a:t>mode is set to “w”, meaning writing mode</a:t>
              </a:r>
            </a:p>
          </p:txBody>
        </p:sp>
        <p:cxnSp>
          <p:nvCxnSpPr>
            <p:cNvPr id="14" name="Straight Arrow Connector 13"/>
            <p:cNvCxnSpPr>
              <a:stCxn id="8" idx="0"/>
            </p:cNvCxnSpPr>
            <p:nvPr/>
          </p:nvCxnSpPr>
          <p:spPr>
            <a:xfrm flipV="1">
              <a:off x="5892800" y="1651000"/>
              <a:ext cx="0" cy="19462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83739" y="2101312"/>
            <a:ext cx="4005694" cy="1084303"/>
            <a:chOff x="413618" y="1540908"/>
            <a:chExt cx="4005694" cy="1084303"/>
          </a:xfrm>
        </p:grpSpPr>
        <p:sp>
          <p:nvSpPr>
            <p:cNvPr id="7" name="TextBox 6"/>
            <p:cNvSpPr txBox="1"/>
            <p:nvPr/>
          </p:nvSpPr>
          <p:spPr>
            <a:xfrm>
              <a:off x="413618" y="1917325"/>
              <a:ext cx="4005694" cy="7078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solidFill>
                    <a:srgbClr val="FF0000"/>
                  </a:solidFill>
                </a:rPr>
                <a:t>will create a new file, if file is already present will overwrite the file</a:t>
              </a:r>
            </a:p>
          </p:txBody>
        </p:sp>
        <p:cxnSp>
          <p:nvCxnSpPr>
            <p:cNvPr id="22" name="Elbow Connector 21"/>
            <p:cNvCxnSpPr>
              <a:stCxn id="7" idx="0"/>
            </p:cNvCxnSpPr>
            <p:nvPr/>
          </p:nvCxnSpPr>
          <p:spPr>
            <a:xfrm rot="5400000" flipH="1" flipV="1">
              <a:off x="2894067" y="1063305"/>
              <a:ext cx="376418" cy="1331623"/>
            </a:xfrm>
            <a:prstGeom prst="bentConnector3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894774" y="4019569"/>
            <a:ext cx="5791477" cy="1323439"/>
            <a:chOff x="1990639" y="3003111"/>
            <a:chExt cx="5210323" cy="1323439"/>
          </a:xfrm>
        </p:grpSpPr>
        <p:sp>
          <p:nvSpPr>
            <p:cNvPr id="42" name="TextBox 41"/>
            <p:cNvSpPr txBox="1"/>
            <p:nvPr/>
          </p:nvSpPr>
          <p:spPr>
            <a:xfrm>
              <a:off x="3644962" y="3003111"/>
              <a:ext cx="3556000" cy="132343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solidFill>
                    <a:srgbClr val="FF0000"/>
                  </a:solidFill>
                </a:rPr>
                <a:t>write the current value of i to file using the write function, i is of </a:t>
              </a:r>
              <a:r>
                <a:rPr lang="en-US" sz="2000" i="1" dirty="0" err="1">
                  <a:solidFill>
                    <a:srgbClr val="0070C0"/>
                  </a:solidFill>
                </a:rPr>
                <a:t>int</a:t>
              </a:r>
              <a:r>
                <a:rPr lang="en-US" sz="2000" i="1" dirty="0">
                  <a:solidFill>
                    <a:srgbClr val="0070C0"/>
                  </a:solidFill>
                </a:rPr>
                <a:t> </a:t>
              </a:r>
              <a:r>
                <a:rPr lang="en-US" sz="2000" i="1" dirty="0">
                  <a:solidFill>
                    <a:srgbClr val="FF0000"/>
                  </a:solidFill>
                </a:rPr>
                <a:t>type so need to convert to </a:t>
              </a:r>
              <a:r>
                <a:rPr lang="en-US" sz="2000" i="1" dirty="0" err="1">
                  <a:solidFill>
                    <a:srgbClr val="0070C0"/>
                  </a:solidFill>
                </a:rPr>
                <a:t>str</a:t>
              </a:r>
              <a:r>
                <a:rPr lang="en-US" sz="2000" i="1" dirty="0">
                  <a:solidFill>
                    <a:srgbClr val="0070C0"/>
                  </a:solidFill>
                </a:rPr>
                <a:t> </a:t>
              </a:r>
              <a:r>
                <a:rPr lang="en-US" sz="2000" i="1" dirty="0">
                  <a:solidFill>
                    <a:srgbClr val="FF0000"/>
                  </a:solidFill>
                </a:rPr>
                <a:t>before writing to file</a:t>
              </a:r>
            </a:p>
          </p:txBody>
        </p:sp>
        <p:cxnSp>
          <p:nvCxnSpPr>
            <p:cNvPr id="43" name="Elbow Connector 42"/>
            <p:cNvCxnSpPr/>
            <p:nvPr/>
          </p:nvCxnSpPr>
          <p:spPr>
            <a:xfrm rot="10800000">
              <a:off x="1990639" y="3525774"/>
              <a:ext cx="1654324" cy="148583"/>
            </a:xfrm>
            <a:prstGeom prst="bentConnector2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8153390" y="860279"/>
            <a:ext cx="3905260" cy="2482066"/>
            <a:chOff x="8153390" y="860279"/>
            <a:chExt cx="3905260" cy="2482066"/>
          </a:xfrm>
        </p:grpSpPr>
        <p:sp>
          <p:nvSpPr>
            <p:cNvPr id="36" name="Rectangle 35"/>
            <p:cNvSpPr/>
            <p:nvPr/>
          </p:nvSpPr>
          <p:spPr>
            <a:xfrm>
              <a:off x="9896475" y="860279"/>
              <a:ext cx="2162175" cy="248206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atin typeface="+mj-lt"/>
                  <a:cs typeface="Courier New" panose="02070309020205020404" pitchFamily="49" charset="0"/>
                </a:rPr>
                <a:t>file2.txt</a:t>
              </a: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+mj-lt"/>
                  <a:cs typeface="Courier New" panose="02070309020205020404" pitchFamily="49" charset="0"/>
                </a:rPr>
                <a:t>012</a:t>
              </a: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pPr algn="ctr"/>
              <a:endParaRPr lang="en-US" dirty="0">
                <a:latin typeface="+mj-lt"/>
                <a:cs typeface="Courier New" panose="02070309020205020404" pitchFamily="49" charset="0"/>
              </a:endParaRPr>
            </a:p>
          </p:txBody>
        </p:sp>
        <p:sp>
          <p:nvSpPr>
            <p:cNvPr id="52" name="Right Arrow 51"/>
            <p:cNvSpPr/>
            <p:nvPr/>
          </p:nvSpPr>
          <p:spPr>
            <a:xfrm>
              <a:off x="8153390" y="1845628"/>
              <a:ext cx="1276350" cy="45220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906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9062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file = </a:t>
            </a:r>
            <a:r>
              <a:rPr lang="en-US" sz="2800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“file2.txt”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“w”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9062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9062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9062" indent="0">
              <a:buNone/>
            </a:pPr>
            <a:r>
              <a:rPr lang="en-US" sz="28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n-US" sz="28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(3):</a:t>
            </a:r>
          </a:p>
          <a:p>
            <a:pPr marL="119062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</a:t>
            </a:r>
            <a:r>
              <a:rPr lang="en-US" sz="2800" dirty="0" err="1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(i))</a:t>
            </a:r>
          </a:p>
          <a:p>
            <a:pPr marL="119062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</a:t>
            </a:r>
            <a:r>
              <a:rPr lang="en-US" sz="2800" dirty="0" err="1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“\n”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9062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9062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</a:t>
            </a:r>
            <a:r>
              <a:rPr lang="en-US" sz="2800" dirty="0" err="1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4627673" y="2300457"/>
            <a:ext cx="2540000" cy="902514"/>
            <a:chOff x="4622800" y="1651000"/>
            <a:chExt cx="2540000" cy="902514"/>
          </a:xfrm>
        </p:grpSpPr>
        <p:sp>
          <p:nvSpPr>
            <p:cNvPr id="8" name="TextBox 7"/>
            <p:cNvSpPr txBox="1"/>
            <p:nvPr/>
          </p:nvSpPr>
          <p:spPr>
            <a:xfrm>
              <a:off x="4622800" y="1845628"/>
              <a:ext cx="2540000" cy="7078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solidFill>
                    <a:srgbClr val="FF0000"/>
                  </a:solidFill>
                </a:rPr>
                <a:t>mode is set to “w”, meaning writing mode</a:t>
              </a:r>
            </a:p>
          </p:txBody>
        </p:sp>
        <p:cxnSp>
          <p:nvCxnSpPr>
            <p:cNvPr id="14" name="Straight Arrow Connector 13"/>
            <p:cNvCxnSpPr>
              <a:stCxn id="8" idx="0"/>
            </p:cNvCxnSpPr>
            <p:nvPr/>
          </p:nvCxnSpPr>
          <p:spPr>
            <a:xfrm flipV="1">
              <a:off x="5892800" y="1651000"/>
              <a:ext cx="0" cy="19462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627673" y="5148560"/>
            <a:ext cx="4127500" cy="979127"/>
            <a:chOff x="4735623" y="3361526"/>
            <a:chExt cx="4127500" cy="979127"/>
          </a:xfrm>
        </p:grpSpPr>
        <p:sp>
          <p:nvSpPr>
            <p:cNvPr id="18" name="TextBox 17"/>
            <p:cNvSpPr txBox="1"/>
            <p:nvPr/>
          </p:nvSpPr>
          <p:spPr>
            <a:xfrm>
              <a:off x="5307123" y="3632767"/>
              <a:ext cx="3556000" cy="7078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solidFill>
                    <a:srgbClr val="FF0000"/>
                  </a:solidFill>
                </a:rPr>
                <a:t>insert a line break which moves the cursor to the next line</a:t>
              </a:r>
            </a:p>
          </p:txBody>
        </p:sp>
        <p:cxnSp>
          <p:nvCxnSpPr>
            <p:cNvPr id="20" name="Elbow Connector 19"/>
            <p:cNvCxnSpPr>
              <a:stCxn id="18" idx="1"/>
            </p:cNvCxnSpPr>
            <p:nvPr/>
          </p:nvCxnSpPr>
          <p:spPr>
            <a:xfrm rot="10800000">
              <a:off x="4735623" y="3361526"/>
              <a:ext cx="571501" cy="625185"/>
            </a:xfrm>
            <a:prstGeom prst="bentConnector2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266241" y="2213351"/>
            <a:ext cx="4005694" cy="1084303"/>
            <a:chOff x="413618" y="1540908"/>
            <a:chExt cx="4005694" cy="1084303"/>
          </a:xfrm>
        </p:grpSpPr>
        <p:sp>
          <p:nvSpPr>
            <p:cNvPr id="7" name="TextBox 6"/>
            <p:cNvSpPr txBox="1"/>
            <p:nvPr/>
          </p:nvSpPr>
          <p:spPr>
            <a:xfrm>
              <a:off x="413618" y="1917325"/>
              <a:ext cx="4005694" cy="7078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solidFill>
                    <a:srgbClr val="FF0000"/>
                  </a:solidFill>
                </a:rPr>
                <a:t>will create a new file, if file is already present will overwrite the file</a:t>
              </a:r>
            </a:p>
          </p:txBody>
        </p:sp>
        <p:cxnSp>
          <p:nvCxnSpPr>
            <p:cNvPr id="22" name="Elbow Connector 21"/>
            <p:cNvCxnSpPr>
              <a:stCxn id="7" idx="0"/>
            </p:cNvCxnSpPr>
            <p:nvPr/>
          </p:nvCxnSpPr>
          <p:spPr>
            <a:xfrm rot="5400000" flipH="1" flipV="1">
              <a:off x="2894067" y="1063305"/>
              <a:ext cx="376418" cy="1331623"/>
            </a:xfrm>
            <a:prstGeom prst="bentConnector3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809713" y="3826638"/>
            <a:ext cx="5791477" cy="1323439"/>
            <a:chOff x="1990639" y="3003111"/>
            <a:chExt cx="5210323" cy="1323439"/>
          </a:xfrm>
        </p:grpSpPr>
        <p:sp>
          <p:nvSpPr>
            <p:cNvPr id="42" name="TextBox 41"/>
            <p:cNvSpPr txBox="1"/>
            <p:nvPr/>
          </p:nvSpPr>
          <p:spPr>
            <a:xfrm>
              <a:off x="3644962" y="3003111"/>
              <a:ext cx="3556000" cy="132343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solidFill>
                    <a:srgbClr val="FF0000"/>
                  </a:solidFill>
                </a:rPr>
                <a:t>write the current value of i to file using the write function, i is of </a:t>
              </a:r>
              <a:r>
                <a:rPr lang="en-US" sz="2000" i="1" dirty="0" err="1">
                  <a:solidFill>
                    <a:srgbClr val="0070C0"/>
                  </a:solidFill>
                </a:rPr>
                <a:t>int</a:t>
              </a:r>
              <a:r>
                <a:rPr lang="en-US" sz="2000" i="1" dirty="0">
                  <a:solidFill>
                    <a:srgbClr val="0070C0"/>
                  </a:solidFill>
                </a:rPr>
                <a:t> </a:t>
              </a:r>
              <a:r>
                <a:rPr lang="en-US" sz="2000" i="1" dirty="0">
                  <a:solidFill>
                    <a:srgbClr val="FF0000"/>
                  </a:solidFill>
                </a:rPr>
                <a:t>type so need to convert to </a:t>
              </a:r>
              <a:r>
                <a:rPr lang="en-US" sz="2000" i="1" dirty="0" err="1">
                  <a:solidFill>
                    <a:srgbClr val="0070C0"/>
                  </a:solidFill>
                </a:rPr>
                <a:t>str</a:t>
              </a:r>
              <a:r>
                <a:rPr lang="en-US" sz="2000" i="1" dirty="0">
                  <a:solidFill>
                    <a:srgbClr val="0070C0"/>
                  </a:solidFill>
                </a:rPr>
                <a:t> </a:t>
              </a:r>
              <a:r>
                <a:rPr lang="en-US" sz="2000" i="1" dirty="0">
                  <a:solidFill>
                    <a:srgbClr val="FF0000"/>
                  </a:solidFill>
                </a:rPr>
                <a:t>before writing to file</a:t>
              </a:r>
            </a:p>
          </p:txBody>
        </p:sp>
        <p:cxnSp>
          <p:nvCxnSpPr>
            <p:cNvPr id="43" name="Elbow Connector 42"/>
            <p:cNvCxnSpPr/>
            <p:nvPr/>
          </p:nvCxnSpPr>
          <p:spPr>
            <a:xfrm rot="10800000">
              <a:off x="1990639" y="3525774"/>
              <a:ext cx="1654324" cy="148583"/>
            </a:xfrm>
            <a:prstGeom prst="bentConnector2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8153390" y="860279"/>
            <a:ext cx="3905260" cy="2482066"/>
            <a:chOff x="8153390" y="860279"/>
            <a:chExt cx="3905260" cy="2482066"/>
          </a:xfrm>
        </p:grpSpPr>
        <p:sp>
          <p:nvSpPr>
            <p:cNvPr id="36" name="Rectangle 35"/>
            <p:cNvSpPr/>
            <p:nvPr/>
          </p:nvSpPr>
          <p:spPr>
            <a:xfrm>
              <a:off x="9896475" y="860279"/>
              <a:ext cx="2162175" cy="248206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atin typeface="+mj-lt"/>
                  <a:cs typeface="Courier New" panose="02070309020205020404" pitchFamily="49" charset="0"/>
                </a:rPr>
                <a:t>file2.txt</a:t>
              </a: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+mj-lt"/>
                  <a:cs typeface="Courier New" panose="02070309020205020404" pitchFamily="49" charset="0"/>
                </a:rPr>
                <a:t>0</a:t>
              </a:r>
            </a:p>
            <a:p>
              <a:r>
                <a:rPr lang="en-US" dirty="0">
                  <a:latin typeface="+mj-lt"/>
                  <a:cs typeface="Courier New" panose="02070309020205020404" pitchFamily="49" charset="0"/>
                </a:rPr>
                <a:t>1</a:t>
              </a:r>
            </a:p>
            <a:p>
              <a:r>
                <a:rPr lang="en-US" dirty="0">
                  <a:latin typeface="+mj-lt"/>
                  <a:cs typeface="Courier New" panose="02070309020205020404" pitchFamily="49" charset="0"/>
                </a:rPr>
                <a:t>2</a:t>
              </a:r>
            </a:p>
            <a:p>
              <a:pPr algn="ctr"/>
              <a:endParaRPr lang="en-US" dirty="0">
                <a:latin typeface="+mj-lt"/>
                <a:cs typeface="Courier New" panose="02070309020205020404" pitchFamily="49" charset="0"/>
              </a:endParaRPr>
            </a:p>
          </p:txBody>
        </p:sp>
        <p:sp>
          <p:nvSpPr>
            <p:cNvPr id="24" name="Right Arrow 23"/>
            <p:cNvSpPr/>
            <p:nvPr/>
          </p:nvSpPr>
          <p:spPr>
            <a:xfrm>
              <a:off x="8153390" y="1845628"/>
              <a:ext cx="1276350" cy="45220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65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3" y="1214361"/>
            <a:ext cx="5791197" cy="4925181"/>
          </a:xfrm>
        </p:spPr>
        <p:txBody>
          <a:bodyPr/>
          <a:lstStyle/>
          <a:p>
            <a:pPr marL="119062" indent="0">
              <a:buNone/>
            </a:pPr>
            <a:r>
              <a:rPr lang="en-US" i="1" dirty="0">
                <a:solidFill>
                  <a:srgbClr val="FF0000"/>
                </a:solidFill>
              </a:rPr>
              <a:t>Testing</a:t>
            </a:r>
          </a:p>
          <a:p>
            <a:r>
              <a:rPr lang="en-US" dirty="0">
                <a:solidFill>
                  <a:srgbClr val="FF0000"/>
                </a:solidFill>
              </a:rPr>
              <a:t>Compare</a:t>
            </a:r>
            <a:r>
              <a:rPr lang="en-US" dirty="0"/>
              <a:t> input/output, check if desired output is achieved for some input value</a:t>
            </a:r>
          </a:p>
          <a:p>
            <a:r>
              <a:rPr lang="en-US" dirty="0"/>
              <a:t>Tells us if the program is working or not</a:t>
            </a:r>
          </a:p>
          <a:p>
            <a:r>
              <a:rPr lang="en-US" dirty="0"/>
              <a:t>“How can I break my program?”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02683" y="1214361"/>
            <a:ext cx="5791197" cy="492518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457200" indent="-338138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300" indent="-18256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2" indent="0">
              <a:buFont typeface="Arial" panose="020B0604020202020204" pitchFamily="34" charset="0"/>
              <a:buNone/>
            </a:pPr>
            <a:r>
              <a:rPr lang="en-US" i="1" dirty="0">
                <a:solidFill>
                  <a:srgbClr val="FF0000"/>
                </a:solidFill>
              </a:rPr>
              <a:t>Debugging</a:t>
            </a:r>
          </a:p>
          <a:p>
            <a:r>
              <a:rPr lang="en-US" dirty="0">
                <a:solidFill>
                  <a:srgbClr val="FF0000"/>
                </a:solidFill>
              </a:rPr>
              <a:t>Study</a:t>
            </a:r>
            <a:r>
              <a:rPr lang="en-US" dirty="0"/>
              <a:t> events leading up to an error</a:t>
            </a:r>
          </a:p>
          <a:p>
            <a:r>
              <a:rPr lang="en-US" dirty="0"/>
              <a:t>Process of finding out          “Why is it not working?”</a:t>
            </a:r>
          </a:p>
          <a:p>
            <a:r>
              <a:rPr lang="en-US" dirty="0"/>
              <a:t>“How can I fix my program”</a:t>
            </a:r>
          </a:p>
        </p:txBody>
      </p:sp>
    </p:spTree>
    <p:extLst>
      <p:ext uri="{BB962C8B-B14F-4D97-AF65-F5344CB8AC3E}">
        <p14:creationId xmlns:p14="http://schemas.microsoft.com/office/powerpoint/2010/main" val="1673958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 yourself up for easy testing and debugging</a:t>
            </a:r>
          </a:p>
          <a:p>
            <a:r>
              <a:rPr lang="en-US" dirty="0">
                <a:solidFill>
                  <a:srgbClr val="FF0000"/>
                </a:solidFill>
              </a:rPr>
              <a:t>design</a:t>
            </a:r>
            <a:r>
              <a:rPr lang="en-US" dirty="0"/>
              <a:t> your code in such a way that eases this part</a:t>
            </a:r>
          </a:p>
          <a:p>
            <a:r>
              <a:rPr lang="en-US" dirty="0">
                <a:solidFill>
                  <a:srgbClr val="FF0000"/>
                </a:solidFill>
              </a:rPr>
              <a:t>break the program </a:t>
            </a:r>
            <a:r>
              <a:rPr lang="en-US" dirty="0"/>
              <a:t>up into </a:t>
            </a:r>
            <a:r>
              <a:rPr lang="en-US" dirty="0">
                <a:solidFill>
                  <a:srgbClr val="FF0000"/>
                </a:solidFill>
              </a:rPr>
              <a:t>modules</a:t>
            </a:r>
            <a:r>
              <a:rPr lang="en-US" dirty="0"/>
              <a:t> that can be tested and debugged individually, </a:t>
            </a:r>
            <a:r>
              <a:rPr lang="en-US" i="1" dirty="0">
                <a:solidFill>
                  <a:srgbClr val="FF0000"/>
                </a:solidFill>
              </a:rPr>
              <a:t>using functions we can achieve modularity</a:t>
            </a:r>
          </a:p>
          <a:p>
            <a:r>
              <a:rPr lang="en-US" dirty="0"/>
              <a:t>document each module/function</a:t>
            </a:r>
          </a:p>
          <a:p>
            <a:pPr lvl="1"/>
            <a:r>
              <a:rPr lang="en-US" i="1" dirty="0"/>
              <a:t>what do you expect the input to be?</a:t>
            </a:r>
          </a:p>
          <a:p>
            <a:pPr lvl="1"/>
            <a:r>
              <a:rPr lang="en-US" i="1" dirty="0"/>
              <a:t>what do you expect the output to be?</a:t>
            </a:r>
          </a:p>
          <a:p>
            <a:r>
              <a:rPr lang="en-US" dirty="0"/>
              <a:t>document your intensions/assumptions behind the code</a:t>
            </a:r>
          </a:p>
          <a:p>
            <a:pPr lvl="1"/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8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 via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Suppose you have to write a program that analyzes data stored in a text file</a:t>
            </a:r>
          </a:p>
          <a:p>
            <a:pPr marL="11906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name, math, science, physics</a:t>
            </a:r>
          </a:p>
          <a:p>
            <a:pPr marL="119062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john, 88, 76, 77</a:t>
            </a:r>
          </a:p>
          <a:p>
            <a:pPr marL="119062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76, 88, 65</a:t>
            </a:r>
          </a:p>
          <a:p>
            <a:pPr marL="119062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anna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76, 56, 79</a:t>
            </a:r>
          </a:p>
          <a:p>
            <a:r>
              <a:rPr lang="en-US" dirty="0">
                <a:cs typeface="Courier New" panose="02070309020205020404" pitchFamily="49" charset="0"/>
              </a:rPr>
              <a:t>The program should calculate the average marks of each student and the topper of each subject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393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Functions - defining our own functions</a:t>
            </a:r>
          </a:p>
          <a:p>
            <a:r>
              <a:rPr lang="en-US" i="1" dirty="0"/>
              <a:t>Variable Scope</a:t>
            </a:r>
          </a:p>
          <a:p>
            <a:r>
              <a:rPr lang="en-US" i="1" dirty="0"/>
              <a:t>2-dimentional lists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1A0B-A1B1-4BB5-B71B-64A1865B7FD5}" type="datetime3">
              <a:rPr lang="en-US" smtClean="0"/>
              <a:t>28 November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CC4002NA Information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458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 via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The task can be divided into the following sub tasks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you could write the whole program as a sequence of commands which executes one task after another</a:t>
            </a:r>
          </a:p>
          <a:p>
            <a:r>
              <a:rPr lang="en-US" dirty="0">
                <a:cs typeface="Courier New" panose="02070309020205020404" pitchFamily="49" charset="0"/>
              </a:rPr>
              <a:t>but it would be very messy and hard to keep track of</a:t>
            </a:r>
          </a:p>
          <a:p>
            <a:r>
              <a:rPr lang="en-US" dirty="0">
                <a:cs typeface="Courier New" panose="02070309020205020404" pitchFamily="49" charset="0"/>
              </a:rPr>
              <a:t>and testing/debugging the program would be very hard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29640" y="2079710"/>
            <a:ext cx="2560320" cy="166116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read data from file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883843" y="2079710"/>
            <a:ext cx="3594125" cy="1661160"/>
            <a:chOff x="3883843" y="2758440"/>
            <a:chExt cx="3594125" cy="1661160"/>
          </a:xfrm>
        </p:grpSpPr>
        <p:sp>
          <p:nvSpPr>
            <p:cNvPr id="8" name="Rectangle 7"/>
            <p:cNvSpPr/>
            <p:nvPr/>
          </p:nvSpPr>
          <p:spPr>
            <a:xfrm>
              <a:off x="4917648" y="2758440"/>
              <a:ext cx="2560320" cy="16611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store that data efficiently using python’s collection data types</a:t>
              </a: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3883843" y="3325069"/>
              <a:ext cx="754144" cy="527901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854099" y="2079710"/>
            <a:ext cx="3527666" cy="1661160"/>
            <a:chOff x="7854099" y="2758440"/>
            <a:chExt cx="3527666" cy="1661160"/>
          </a:xfrm>
        </p:grpSpPr>
        <p:sp>
          <p:nvSpPr>
            <p:cNvPr id="9" name="Rectangle 8"/>
            <p:cNvSpPr/>
            <p:nvPr/>
          </p:nvSpPr>
          <p:spPr>
            <a:xfrm>
              <a:off x="8821445" y="2758440"/>
              <a:ext cx="2560320" cy="166116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perform analysis on that data</a:t>
              </a:r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7854099" y="3325069"/>
              <a:ext cx="754144" cy="527901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221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 via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 can decompose your program into modules by using functions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would be easier to manage and debug</a:t>
            </a:r>
          </a:p>
          <a:p>
            <a:r>
              <a:rPr lang="en-US" dirty="0"/>
              <a:t>for instance, if the analysis part is not giving proper results, you know exactly where to look for bugs/errors</a:t>
            </a:r>
          </a:p>
          <a:p>
            <a:r>
              <a:rPr lang="en-US" dirty="0"/>
              <a:t>notice that each module is self-contained but they work together towards the same goal</a:t>
            </a:r>
          </a:p>
          <a:p>
            <a:pPr marL="119062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29640" y="1840188"/>
            <a:ext cx="2560320" cy="166116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data from file</a:t>
            </a:r>
          </a:p>
          <a:p>
            <a:pPr algn="ctr"/>
            <a: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  <a:t>write code to read data only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883843" y="1840188"/>
            <a:ext cx="3594125" cy="1661160"/>
            <a:chOff x="3883843" y="2758440"/>
            <a:chExt cx="3594125" cy="1661160"/>
          </a:xfrm>
        </p:grpSpPr>
        <p:sp>
          <p:nvSpPr>
            <p:cNvPr id="9" name="Rectangle 8"/>
            <p:cNvSpPr/>
            <p:nvPr/>
          </p:nvSpPr>
          <p:spPr>
            <a:xfrm>
              <a:off x="4917648" y="2758440"/>
              <a:ext cx="2560320" cy="16611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store that data efficiently using python’s collection data types</a:t>
              </a:r>
            </a:p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write code to store data only</a:t>
              </a: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3883843" y="3325069"/>
              <a:ext cx="754144" cy="527901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854099" y="1840188"/>
            <a:ext cx="3527666" cy="1661160"/>
            <a:chOff x="7854099" y="2758440"/>
            <a:chExt cx="3527666" cy="1661160"/>
          </a:xfrm>
        </p:grpSpPr>
        <p:sp>
          <p:nvSpPr>
            <p:cNvPr id="12" name="Rectangle 11"/>
            <p:cNvSpPr/>
            <p:nvPr/>
          </p:nvSpPr>
          <p:spPr>
            <a:xfrm>
              <a:off x="8821445" y="2758440"/>
              <a:ext cx="2560320" cy="166116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perform analysis on that data</a:t>
              </a:r>
            </a:p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write code to perform analysis only</a:t>
              </a: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7854099" y="3325069"/>
              <a:ext cx="754144" cy="527901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5201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code is not necessarily a good thing</a:t>
            </a:r>
          </a:p>
          <a:p>
            <a:r>
              <a:rPr lang="en-US" dirty="0"/>
              <a:t>measure good programmers by the amount of functionality in their code</a:t>
            </a:r>
          </a:p>
          <a:p>
            <a:r>
              <a:rPr lang="en-US" dirty="0"/>
              <a:t>messy code is hard to understand for other fellow programmers </a:t>
            </a:r>
          </a:p>
          <a:p>
            <a:r>
              <a:rPr lang="en-US" dirty="0"/>
              <a:t>and sometimes the programmer who wrote the program might find it hard to understand his/her code in the future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041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are you ready to test?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ensure your </a:t>
            </a:r>
            <a:r>
              <a:rPr lang="en-US" dirty="0">
                <a:solidFill>
                  <a:srgbClr val="FF0000"/>
                </a:solidFill>
              </a:rPr>
              <a:t>code runs</a:t>
            </a:r>
          </a:p>
          <a:p>
            <a:pPr lvl="1"/>
            <a:r>
              <a:rPr lang="en-US" sz="3200" dirty="0"/>
              <a:t>remove syntax errors, python interpreter can easily find this for you</a:t>
            </a:r>
          </a:p>
          <a:p>
            <a:r>
              <a:rPr lang="en-US" dirty="0"/>
              <a:t>have a </a:t>
            </a:r>
            <a:r>
              <a:rPr lang="en-US" dirty="0">
                <a:solidFill>
                  <a:srgbClr val="FF0000"/>
                </a:solidFill>
              </a:rPr>
              <a:t>set of expected results</a:t>
            </a:r>
          </a:p>
          <a:p>
            <a:pPr lvl="1"/>
            <a:r>
              <a:rPr lang="en-US" sz="3200" dirty="0"/>
              <a:t>an input set</a:t>
            </a:r>
          </a:p>
          <a:p>
            <a:pPr lvl="1"/>
            <a:r>
              <a:rPr lang="en-US" sz="3200" dirty="0"/>
              <a:t>for each input, the expected output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650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 box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belongs to a class of testing called </a:t>
            </a:r>
            <a:r>
              <a:rPr lang="en-US" i="1" dirty="0"/>
              <a:t>unit testing </a:t>
            </a:r>
            <a:r>
              <a:rPr lang="en-US" dirty="0"/>
              <a:t>where each piece of program is validated, each function is tested separately</a:t>
            </a:r>
          </a:p>
          <a:p>
            <a:r>
              <a:rPr lang="en-US" dirty="0"/>
              <a:t>check if for a set of inputs you get the desired output without knowledge of the actual internal composition of the program</a:t>
            </a:r>
          </a:p>
          <a:p>
            <a:r>
              <a:rPr lang="en-US" dirty="0"/>
              <a:t>usually done by someone other than the implementer to avoid implementer bias</a:t>
            </a:r>
          </a:p>
          <a:p>
            <a:endParaRPr lang="en-US" dirty="0"/>
          </a:p>
          <a:p>
            <a:pPr marL="119062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13" y="3810000"/>
            <a:ext cx="4752975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3595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you are testing a function created for adding 2 numbers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25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148847"/>
              </p:ext>
            </p:extLst>
          </p:nvPr>
        </p:nvGraphicFramePr>
        <p:xfrm>
          <a:off x="2310674" y="2655146"/>
          <a:ext cx="742115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9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1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Test</a:t>
                      </a:r>
                      <a:r>
                        <a:rPr lang="en-US" sz="2400" baseline="0" dirty="0"/>
                        <a:t> no.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Pass two</a:t>
                      </a:r>
                      <a:r>
                        <a:rPr lang="en-US" sz="2400" baseline="0" dirty="0"/>
                        <a:t> numbers 2 and 3 as parameters to function </a:t>
                      </a:r>
                      <a:r>
                        <a:rPr lang="en-US" sz="2400" baseline="0" dirty="0" err="1"/>
                        <a:t>add_two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Expected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Actual</a:t>
                      </a:r>
                      <a:r>
                        <a:rPr lang="en-US" sz="2400" baseline="0" dirty="0"/>
                        <a:t> output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Test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3518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example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26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552240"/>
              </p:ext>
            </p:extLst>
          </p:nvPr>
        </p:nvGraphicFramePr>
        <p:xfrm>
          <a:off x="514533" y="1250888"/>
          <a:ext cx="742115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9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1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Test</a:t>
                      </a:r>
                      <a:r>
                        <a:rPr lang="en-US" sz="2000" baseline="0" dirty="0"/>
                        <a:t> no.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Pass two</a:t>
                      </a:r>
                      <a:r>
                        <a:rPr lang="en-US" sz="2000" baseline="0" dirty="0"/>
                        <a:t> numbers 2 and “s” as parameters to function </a:t>
                      </a:r>
                      <a:r>
                        <a:rPr lang="en-US" sz="2000" baseline="0" dirty="0" err="1"/>
                        <a:t>add_two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Expected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Actual</a:t>
                      </a:r>
                      <a:r>
                        <a:rPr lang="en-US" sz="2000" baseline="0" dirty="0"/>
                        <a:t> output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Test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788189"/>
              </p:ext>
            </p:extLst>
          </p:nvPr>
        </p:nvGraphicFramePr>
        <p:xfrm>
          <a:off x="4183020" y="3874346"/>
          <a:ext cx="742115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9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1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Test</a:t>
                      </a:r>
                      <a:r>
                        <a:rPr lang="en-US" sz="2000" baseline="0" dirty="0"/>
                        <a:t> no.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Pass two</a:t>
                      </a:r>
                      <a:r>
                        <a:rPr lang="en-US" sz="2000" baseline="0" dirty="0"/>
                        <a:t> numbers 2 and 1 as parameters to function </a:t>
                      </a:r>
                      <a:r>
                        <a:rPr lang="en-US" sz="2000" baseline="0" dirty="0" err="1"/>
                        <a:t>add_two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Expected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Actual</a:t>
                      </a:r>
                      <a:r>
                        <a:rPr lang="en-US" sz="2000" baseline="0" dirty="0"/>
                        <a:t> output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Test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4249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 is to have a bug-free program/fix the failed test cases</a:t>
            </a:r>
          </a:p>
          <a:p>
            <a:r>
              <a:rPr lang="en-US" dirty="0"/>
              <a:t>tools</a:t>
            </a:r>
          </a:p>
          <a:p>
            <a:pPr lvl="1"/>
            <a:r>
              <a:rPr lang="en-US" sz="3200" i="1" dirty="0"/>
              <a:t>built in debugger in IDLE</a:t>
            </a:r>
          </a:p>
          <a:p>
            <a:pPr lvl="1"/>
            <a:r>
              <a:rPr lang="en-US" sz="3200" i="1" dirty="0"/>
              <a:t>pythontutor.com</a:t>
            </a:r>
          </a:p>
          <a:p>
            <a:pPr lvl="1"/>
            <a:r>
              <a:rPr lang="en-US" sz="3200" i="1" dirty="0"/>
              <a:t>print statement</a:t>
            </a:r>
          </a:p>
          <a:p>
            <a:pPr lvl="1"/>
            <a:r>
              <a:rPr lang="en-US" sz="3200" i="1" dirty="0"/>
              <a:t>your brain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4296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 can put multiple print statements throughout your code to see what’s going on and how the variable values are changing</a:t>
            </a:r>
          </a:p>
          <a:p>
            <a:pPr marL="119062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l = [2,55,43,1]</a:t>
            </a:r>
          </a:p>
          <a:p>
            <a:pPr marL="11906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s = 0</a:t>
            </a:r>
          </a:p>
          <a:p>
            <a:pPr marL="119062" indent="0">
              <a:buNone/>
            </a:pPr>
            <a:r>
              <a:rPr lang="en-US" sz="30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n-US" sz="30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(l)):</a:t>
            </a:r>
          </a:p>
          <a:p>
            <a:pPr marL="11906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3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(l[i]) </a:t>
            </a:r>
            <a:r>
              <a:rPr lang="en-US" sz="3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#print current element</a:t>
            </a:r>
            <a:endParaRPr 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906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	s = s + l[i]</a:t>
            </a:r>
          </a:p>
          <a:p>
            <a:pPr marL="11906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3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(s) </a:t>
            </a:r>
            <a:r>
              <a:rPr lang="en-US" sz="3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#print the updated sum</a:t>
            </a:r>
          </a:p>
          <a:p>
            <a:pPr marL="11906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(s) </a:t>
            </a:r>
            <a:r>
              <a:rPr lang="en-US" sz="3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#print the final sum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332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trying to access beyond the limits of a list</a:t>
            </a:r>
          </a:p>
          <a:p>
            <a:pPr marL="11906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 = [1,2,3] </a:t>
            </a:r>
            <a:r>
              <a:rPr lang="en-US" dirty="0"/>
              <a:t>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test[4] </a:t>
            </a:r>
            <a:r>
              <a:rPr lang="en-US" dirty="0"/>
              <a:t>-&gt;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IndexError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trying to convert an inappropriate type</a:t>
            </a:r>
          </a:p>
          <a:p>
            <a:pPr marL="11906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“hello”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/>
              <a:t>-&gt;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referencing a non-existent variable</a:t>
            </a:r>
          </a:p>
          <a:p>
            <a:pPr marL="11906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-&gt;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9062" indent="0">
              <a:buNone/>
            </a:pP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757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String manipulation </a:t>
            </a:r>
          </a:p>
          <a:p>
            <a:r>
              <a:rPr lang="en-US" i="1" dirty="0"/>
              <a:t>Working with text files</a:t>
            </a:r>
          </a:p>
          <a:p>
            <a:r>
              <a:rPr lang="en-US" i="1" dirty="0"/>
              <a:t>Testing and debugging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1A0B-A1B1-4BB5-B71B-64A1865B7FD5}" type="datetime3">
              <a:rPr lang="en-US" smtClean="0"/>
              <a:t>28 November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CC4002NA Information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3929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mixing </a:t>
            </a:r>
            <a:r>
              <a:rPr lang="en-US" dirty="0" err="1"/>
              <a:t>datatypes</a:t>
            </a:r>
            <a:r>
              <a:rPr lang="en-US" dirty="0"/>
              <a:t> without proper type conversion</a:t>
            </a:r>
          </a:p>
          <a:p>
            <a:pPr marL="119062" indent="0">
              <a:buNone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‘3’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/4 </a:t>
            </a:r>
            <a:r>
              <a:rPr lang="en-US" dirty="0"/>
              <a:t>-&gt;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forgetting to close parenthesis,  quotation, </a:t>
            </a:r>
            <a:r>
              <a:rPr lang="en-US" dirty="0" err="1"/>
              <a:t>etc</a:t>
            </a:r>
            <a:endParaRPr lang="en-US" dirty="0"/>
          </a:p>
          <a:p>
            <a:pPr marL="11906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“enter a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”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9062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(a) </a:t>
            </a:r>
            <a:r>
              <a:rPr lang="en-US" dirty="0"/>
              <a:t>-&gt;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9062" indent="0">
              <a:buNone/>
            </a:pP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4732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3" y="1214361"/>
            <a:ext cx="5775957" cy="4925181"/>
          </a:xfrm>
        </p:spPr>
        <p:txBody>
          <a:bodyPr/>
          <a:lstStyle/>
          <a:p>
            <a:pPr marL="119062" indent="0">
              <a:buNone/>
            </a:pPr>
            <a:r>
              <a:rPr lang="en-US" i="1" dirty="0">
                <a:solidFill>
                  <a:srgbClr val="FF0000"/>
                </a:solidFill>
              </a:rPr>
              <a:t>DON’T</a:t>
            </a:r>
          </a:p>
          <a:p>
            <a:r>
              <a:rPr lang="en-US" dirty="0"/>
              <a:t>Write entire program</a:t>
            </a:r>
          </a:p>
          <a:p>
            <a:r>
              <a:rPr lang="en-US" dirty="0"/>
              <a:t>Test entire program</a:t>
            </a:r>
          </a:p>
          <a:p>
            <a:r>
              <a:rPr lang="en-US" dirty="0"/>
              <a:t>Debug entire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31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3" y="1214361"/>
            <a:ext cx="5775957" cy="492518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457200" indent="-338138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300" indent="-18256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2" indent="0">
              <a:buFont typeface="Arial" panose="020B0604020202020204" pitchFamily="34" charset="0"/>
              <a:buNone/>
            </a:pPr>
            <a:r>
              <a:rPr lang="en-US" i="1" dirty="0">
                <a:solidFill>
                  <a:srgbClr val="FF0000"/>
                </a:solidFill>
              </a:rPr>
              <a:t>DO</a:t>
            </a:r>
          </a:p>
          <a:p>
            <a:r>
              <a:rPr lang="en-US" dirty="0"/>
              <a:t>Write a function</a:t>
            </a:r>
          </a:p>
          <a:p>
            <a:r>
              <a:rPr lang="en-US" dirty="0"/>
              <a:t>Test the function</a:t>
            </a:r>
          </a:p>
          <a:p>
            <a:r>
              <a:rPr lang="en-US" dirty="0"/>
              <a:t>Debug the function</a:t>
            </a:r>
          </a:p>
          <a:p>
            <a:r>
              <a:rPr lang="en-US" dirty="0"/>
              <a:t>Integrate the functions together &amp; test if the overall program works (Integration testing)</a:t>
            </a:r>
          </a:p>
        </p:txBody>
      </p:sp>
    </p:spTree>
    <p:extLst>
      <p:ext uri="{BB962C8B-B14F-4D97-AF65-F5344CB8AC3E}">
        <p14:creationId xmlns:p14="http://schemas.microsoft.com/office/powerpoint/2010/main" val="27826566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2" y="2046512"/>
            <a:ext cx="11508377" cy="1600199"/>
          </a:xfrm>
        </p:spPr>
        <p:txBody>
          <a:bodyPr/>
          <a:lstStyle/>
          <a:p>
            <a:pPr algn="ctr"/>
            <a:r>
              <a:rPr lang="en-US" sz="7200" dirty="0"/>
              <a:t>End of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456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2" y="1861467"/>
            <a:ext cx="11508377" cy="2286000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Thank you ! </a:t>
            </a:r>
            <a:br>
              <a:rPr lang="en-US" sz="7200" dirty="0"/>
            </a:br>
            <a:r>
              <a:rPr lang="en-US" sz="7200" dirty="0"/>
              <a:t>Any questions 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713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Think of strings as a </a:t>
            </a:r>
            <a:r>
              <a:rPr lang="en-US" dirty="0">
                <a:solidFill>
                  <a:srgbClr val="FF0000"/>
                </a:solidFill>
              </a:rPr>
              <a:t>sequence</a:t>
            </a:r>
            <a:r>
              <a:rPr lang="en-US" dirty="0"/>
              <a:t> of characters</a:t>
            </a:r>
          </a:p>
          <a:p>
            <a:r>
              <a:rPr lang="en-US" dirty="0"/>
              <a:t>Strings are </a:t>
            </a:r>
            <a:r>
              <a:rPr lang="en-US" dirty="0">
                <a:solidFill>
                  <a:srgbClr val="FF0000"/>
                </a:solidFill>
              </a:rPr>
              <a:t>immutable</a:t>
            </a:r>
            <a:r>
              <a:rPr lang="en-US" dirty="0"/>
              <a:t>, you can’t modify a string once you’ve created it</a:t>
            </a:r>
          </a:p>
          <a:p>
            <a:r>
              <a:rPr lang="en-US" dirty="0"/>
              <a:t>Strings have some similar functionalities as lists</a:t>
            </a:r>
          </a:p>
          <a:p>
            <a:pPr marL="11906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 =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“Hello”</a:t>
            </a:r>
          </a:p>
          <a:p>
            <a:pPr marL="119062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(s))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#prints out 5</a:t>
            </a:r>
          </a:p>
          <a:p>
            <a:pPr marL="119062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(s[0])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#prints out ‘H’</a:t>
            </a:r>
          </a:p>
          <a:p>
            <a:pPr marL="119062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(s[-1])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#prints out ‘o’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780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functions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906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“Hello”</a:t>
            </a:r>
          </a:p>
          <a:p>
            <a:pPr marL="119062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upper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#prints out “HELLO”</a:t>
            </a:r>
          </a:p>
          <a:p>
            <a:pPr marL="119062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#prints out “hello”</a:t>
            </a:r>
          </a:p>
          <a:p>
            <a:pPr marL="119062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(s)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#prints out “Hello”</a:t>
            </a:r>
          </a:p>
          <a:p>
            <a:pPr marL="11906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s_u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upper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11906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s_l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47360" y="3752612"/>
            <a:ext cx="62331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since strings are </a:t>
            </a:r>
            <a:r>
              <a:rPr lang="en-US" sz="2400" i="1" dirty="0">
                <a:solidFill>
                  <a:srgbClr val="0070C0"/>
                </a:solidFill>
              </a:rPr>
              <a:t>immutable</a:t>
            </a:r>
            <a:r>
              <a:rPr lang="en-US" sz="2400" i="1" dirty="0">
                <a:solidFill>
                  <a:srgbClr val="FF0000"/>
                </a:solidFill>
              </a:rPr>
              <a:t>, the original string won’t be changed, if you want to save the upper and lower case versions you need to assign it to another variable</a:t>
            </a:r>
          </a:p>
        </p:txBody>
      </p:sp>
    </p:spTree>
    <p:extLst>
      <p:ext uri="{BB962C8B-B14F-4D97-AF65-F5344CB8AC3E}">
        <p14:creationId xmlns:p14="http://schemas.microsoft.com/office/powerpoint/2010/main" val="398134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906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“Hello”</a:t>
            </a:r>
          </a:p>
          <a:p>
            <a:pPr marL="119062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H’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‘h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#prints ‘hello’</a:t>
            </a:r>
          </a:p>
          <a:p>
            <a:pPr marL="11906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H’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‘h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9062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“hello”</a:t>
            </a:r>
          </a:p>
          <a:p>
            <a:pPr marL="11906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9062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‘l’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#prints 2</a:t>
            </a:r>
          </a:p>
          <a:p>
            <a:pPr marL="119062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‘h’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#prints 0</a:t>
            </a:r>
          </a:p>
          <a:p>
            <a:pPr marL="119062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ss.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‘h’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#prints 1</a:t>
            </a:r>
          </a:p>
          <a:p>
            <a:pPr marL="119062" indent="0">
              <a:buNone/>
            </a:pP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92240" y="2920538"/>
            <a:ext cx="5288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here too, the original string won’t be changed, a new version of the string with </a:t>
            </a:r>
            <a:r>
              <a:rPr lang="en-US" sz="2400" i="1" dirty="0">
                <a:solidFill>
                  <a:srgbClr val="00B050"/>
                </a:solidFill>
              </a:rPr>
              <a:t>‘H’</a:t>
            </a:r>
            <a:r>
              <a:rPr lang="en-US" sz="2400" i="1" dirty="0">
                <a:solidFill>
                  <a:srgbClr val="FF0000"/>
                </a:solidFill>
              </a:rPr>
              <a:t> replaced by </a:t>
            </a:r>
            <a:r>
              <a:rPr lang="en-US" sz="2400" i="1" dirty="0">
                <a:solidFill>
                  <a:srgbClr val="00B050"/>
                </a:solidFill>
              </a:rPr>
              <a:t>‘h’</a:t>
            </a:r>
            <a:r>
              <a:rPr lang="en-US" sz="2400" i="1" dirty="0">
                <a:solidFill>
                  <a:srgbClr val="FF0000"/>
                </a:solidFill>
              </a:rPr>
              <a:t> will be printed out, to save it assign it to another variable</a:t>
            </a:r>
          </a:p>
        </p:txBody>
      </p:sp>
    </p:spTree>
    <p:extLst>
      <p:ext uri="{BB962C8B-B14F-4D97-AF65-F5344CB8AC3E}">
        <p14:creationId xmlns:p14="http://schemas.microsoft.com/office/powerpoint/2010/main" val="392980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to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906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“Hello”</a:t>
            </a:r>
          </a:p>
          <a:p>
            <a:pPr marL="11906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 =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(s)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#l = </a:t>
            </a:r>
            <a:r>
              <a:rPr lang="it-IT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['H', 'e', 'l', 'l', 'o']</a:t>
            </a: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906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‘H’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#prints 1</a:t>
            </a:r>
          </a:p>
          <a:p>
            <a:pPr marL="119062" indent="0">
              <a:buNone/>
            </a:pP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906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‘’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(l)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#a = ‘Hello’</a:t>
            </a:r>
          </a:p>
          <a:p>
            <a:pPr marL="11906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‘*’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(l)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#b = ‘H*e*l*l*o’</a:t>
            </a:r>
          </a:p>
          <a:p>
            <a:pPr marL="11906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80560" y="4983480"/>
            <a:ext cx="739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lists can be converted into strings using the join function, but join can only convert a list of strings into a single string</a:t>
            </a:r>
          </a:p>
        </p:txBody>
      </p:sp>
    </p:spTree>
    <p:extLst>
      <p:ext uri="{BB962C8B-B14F-4D97-AF65-F5344CB8AC3E}">
        <p14:creationId xmlns:p14="http://schemas.microsoft.com/office/powerpoint/2010/main" val="338330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into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11079" lvl="0" indent="-311079" defTabSz="407571" fontAlgn="base">
              <a:lnSpc>
                <a:spcPct val="100000"/>
              </a:lnSpc>
              <a:spcBef>
                <a:spcPct val="0"/>
              </a:spcBef>
              <a:spcAft>
                <a:spcPts val="1429"/>
              </a:spcAft>
              <a:buClr>
                <a:srgbClr val="000000"/>
              </a:buClr>
              <a:buNone/>
            </a:pPr>
            <a:r>
              <a:rPr lang="en-US" sz="3175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sz="3175" kern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"Words can be separated in this way." </a:t>
            </a:r>
          </a:p>
          <a:p>
            <a:pPr marL="311079" lvl="0" indent="-311079" defTabSz="407571" fontAlgn="base">
              <a:lnSpc>
                <a:spcPct val="100000"/>
              </a:lnSpc>
              <a:spcBef>
                <a:spcPct val="0"/>
              </a:spcBef>
              <a:spcAft>
                <a:spcPts val="1429"/>
              </a:spcAft>
              <a:buClr>
                <a:srgbClr val="000000"/>
              </a:buClr>
              <a:buNone/>
            </a:pPr>
            <a:r>
              <a:rPr lang="en-US" sz="3175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3175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</a:t>
            </a:r>
            <a:r>
              <a:rPr lang="en-US" sz="3175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en-US" sz="3175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311079" lvl="0" indent="-311079" defTabSz="407571" fontAlgn="base">
              <a:lnSpc>
                <a:spcPct val="100000"/>
              </a:lnSpc>
              <a:spcBef>
                <a:spcPct val="0"/>
              </a:spcBef>
              <a:spcAft>
                <a:spcPts val="1429"/>
              </a:spcAft>
              <a:buClr>
                <a:srgbClr val="000000"/>
              </a:buClr>
              <a:buNone/>
            </a:pPr>
            <a:r>
              <a:rPr lang="en-US" sz="3175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x = ['</a:t>
            </a:r>
            <a:r>
              <a:rPr lang="en-US" sz="3175" kern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Words','can','be','separated','in</a:t>
            </a:r>
            <a:r>
              <a:rPr lang="en-US" sz="3175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‘</a:t>
            </a:r>
            <a:r>
              <a:rPr lang="en-US" sz="3175" kern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this','way</a:t>
            </a:r>
            <a:r>
              <a:rPr lang="en-US" sz="3175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.']</a:t>
            </a:r>
          </a:p>
          <a:p>
            <a:pPr marL="311079" lvl="0" indent="-311079" defTabSz="407571" fontAlgn="base">
              <a:lnSpc>
                <a:spcPct val="100000"/>
              </a:lnSpc>
              <a:spcBef>
                <a:spcPct val="0"/>
              </a:spcBef>
              <a:spcAft>
                <a:spcPts val="1429"/>
              </a:spcAft>
              <a:buClr>
                <a:srgbClr val="000000"/>
              </a:buClr>
              <a:buNone/>
            </a:pPr>
            <a:r>
              <a:rPr lang="en-US" sz="3175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sz="3175" kern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sz="3175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3175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sz="3175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 </a:t>
            </a:r>
          </a:p>
          <a:p>
            <a:pPr marL="311079" lvl="0" indent="-311079" defTabSz="407571" fontAlgn="base">
              <a:lnSpc>
                <a:spcPct val="100000"/>
              </a:lnSpc>
              <a:spcBef>
                <a:spcPct val="0"/>
              </a:spcBef>
              <a:spcAft>
                <a:spcPts val="1429"/>
              </a:spcAft>
              <a:buClr>
                <a:srgbClr val="000000"/>
              </a:buClr>
              <a:buNone/>
            </a:pPr>
            <a:r>
              <a:rPr lang="en-US" sz="3175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y = 'Words can be separated in this way.'</a:t>
            </a:r>
          </a:p>
          <a:p>
            <a:pPr marL="119062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(s))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5680" y="5745479"/>
            <a:ext cx="7376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FF0000"/>
                </a:solidFill>
              </a:rPr>
              <a:t>what do you think this will do, try it at home</a:t>
            </a:r>
            <a:endParaRPr lang="en-US" sz="2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82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into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906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‘apple orange mango’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906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fruits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119062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#fruits = [‘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apple’,‘orange’,‘mango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’]</a:t>
            </a:r>
          </a:p>
          <a:p>
            <a:pPr marL="119062" indent="0">
              <a:buNone/>
            </a:pP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9062" indent="0">
              <a:buNone/>
            </a:pP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906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apple,orange,mango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906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fruits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‘,’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9062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#fruits = [‘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apple’,‘orange’,‘mango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’]</a:t>
            </a:r>
          </a:p>
          <a:p>
            <a:pPr marL="119062" indent="0">
              <a:buNone/>
            </a:pP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02480" y="3017520"/>
            <a:ext cx="7589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when just calling split without any parameters it will divide the string according to </a:t>
            </a:r>
            <a:r>
              <a:rPr lang="en-US" sz="2400" i="1" dirty="0">
                <a:solidFill>
                  <a:srgbClr val="0070C0"/>
                </a:solidFill>
              </a:rPr>
              <a:t>whitespace</a:t>
            </a:r>
            <a:r>
              <a:rPr lang="en-US" sz="2400" i="1" dirty="0">
                <a:solidFill>
                  <a:srgbClr val="FF0000"/>
                </a:solidFill>
              </a:rPr>
              <a:t>, you can also specify a specific  character according which to split the string</a:t>
            </a:r>
          </a:p>
        </p:txBody>
      </p:sp>
    </p:spTree>
    <p:extLst>
      <p:ext uri="{BB962C8B-B14F-4D97-AF65-F5344CB8AC3E}">
        <p14:creationId xmlns:p14="http://schemas.microsoft.com/office/powerpoint/2010/main" val="386521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17739</TotalTime>
  <Words>1811</Words>
  <Application>Microsoft Macintosh PowerPoint</Application>
  <PresentationFormat>Widescreen</PresentationFormat>
  <Paragraphs>341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Office Theme</vt:lpstr>
      <vt:lpstr>Lecture 7: String Manipulation</vt:lpstr>
      <vt:lpstr>Last week</vt:lpstr>
      <vt:lpstr>Today</vt:lpstr>
      <vt:lpstr>Strings</vt:lpstr>
      <vt:lpstr>Useful functions </vt:lpstr>
      <vt:lpstr>Useful functions</vt:lpstr>
      <vt:lpstr>Strings to Lists</vt:lpstr>
      <vt:lpstr>Strings into Lists</vt:lpstr>
      <vt:lpstr>Strings into Lists</vt:lpstr>
      <vt:lpstr>Iterating through strings</vt:lpstr>
      <vt:lpstr>Working with text files</vt:lpstr>
      <vt:lpstr>Reading from a file</vt:lpstr>
      <vt:lpstr>Reading from a file</vt:lpstr>
      <vt:lpstr>Reading from a file</vt:lpstr>
      <vt:lpstr>Writing to a file</vt:lpstr>
      <vt:lpstr>Writing to a file</vt:lpstr>
      <vt:lpstr>Testing &amp; Debugging</vt:lpstr>
      <vt:lpstr>Testing &amp; Debugging</vt:lpstr>
      <vt:lpstr>Modularity via functions</vt:lpstr>
      <vt:lpstr>Modularity via functions</vt:lpstr>
      <vt:lpstr>Modularity via functions</vt:lpstr>
      <vt:lpstr>Good programming</vt:lpstr>
      <vt:lpstr>When are you ready to test?</vt:lpstr>
      <vt:lpstr>Black box testing</vt:lpstr>
      <vt:lpstr>Testing example</vt:lpstr>
      <vt:lpstr>Testing example</vt:lpstr>
      <vt:lpstr>Debugging</vt:lpstr>
      <vt:lpstr>Print statements</vt:lpstr>
      <vt:lpstr>Error messages</vt:lpstr>
      <vt:lpstr>Error messages</vt:lpstr>
      <vt:lpstr>Testing &amp; Debugging</vt:lpstr>
      <vt:lpstr>End of Lecture 7</vt:lpstr>
      <vt:lpstr>Thank you !  Any questions ?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Sukrit</dc:creator>
  <cp:lastModifiedBy>Microsoft Office User</cp:lastModifiedBy>
  <cp:revision>339</cp:revision>
  <dcterms:created xsi:type="dcterms:W3CDTF">2014-09-12T02:11:56Z</dcterms:created>
  <dcterms:modified xsi:type="dcterms:W3CDTF">2019-11-28T01:55:18Z</dcterms:modified>
</cp:coreProperties>
</file>