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64"/>
  </p:notesMasterIdLst>
  <p:handoutMasterIdLst>
    <p:handoutMasterId r:id="rId65"/>
  </p:handoutMasterIdLst>
  <p:sldIdLst>
    <p:sldId id="321" r:id="rId2"/>
    <p:sldId id="337" r:id="rId3"/>
    <p:sldId id="341" r:id="rId4"/>
    <p:sldId id="340" r:id="rId5"/>
    <p:sldId id="342" r:id="rId6"/>
    <p:sldId id="381" r:id="rId7"/>
    <p:sldId id="382" r:id="rId8"/>
    <p:sldId id="260" r:id="rId9"/>
    <p:sldId id="261" r:id="rId10"/>
    <p:sldId id="262" r:id="rId11"/>
    <p:sldId id="394" r:id="rId12"/>
    <p:sldId id="264" r:id="rId13"/>
    <p:sldId id="267" r:id="rId14"/>
    <p:sldId id="268" r:id="rId15"/>
    <p:sldId id="398" r:id="rId16"/>
    <p:sldId id="270" r:id="rId17"/>
    <p:sldId id="399" r:id="rId18"/>
    <p:sldId id="400" r:id="rId19"/>
    <p:sldId id="273" r:id="rId20"/>
    <p:sldId id="401" r:id="rId21"/>
    <p:sldId id="402" r:id="rId22"/>
    <p:sldId id="403" r:id="rId23"/>
    <p:sldId id="347" r:id="rId24"/>
    <p:sldId id="338" r:id="rId25"/>
    <p:sldId id="348" r:id="rId26"/>
    <p:sldId id="349" r:id="rId27"/>
    <p:sldId id="339" r:id="rId28"/>
    <p:sldId id="350" r:id="rId29"/>
    <p:sldId id="346" r:id="rId30"/>
    <p:sldId id="256" r:id="rId31"/>
    <p:sldId id="257" r:id="rId32"/>
    <p:sldId id="322" r:id="rId33"/>
    <p:sldId id="263" r:id="rId34"/>
    <p:sldId id="314" r:id="rId35"/>
    <p:sldId id="345" r:id="rId36"/>
    <p:sldId id="269" r:id="rId37"/>
    <p:sldId id="271" r:id="rId38"/>
    <p:sldId id="272" r:id="rId39"/>
    <p:sldId id="316" r:id="rId40"/>
    <p:sldId id="274" r:id="rId41"/>
    <p:sldId id="275" r:id="rId42"/>
    <p:sldId id="276" r:id="rId43"/>
    <p:sldId id="278" r:id="rId44"/>
    <p:sldId id="279" r:id="rId45"/>
    <p:sldId id="280" r:id="rId46"/>
    <p:sldId id="356" r:id="rId47"/>
    <p:sldId id="358" r:id="rId48"/>
    <p:sldId id="359" r:id="rId49"/>
    <p:sldId id="361" r:id="rId50"/>
    <p:sldId id="362" r:id="rId51"/>
    <p:sldId id="363" r:id="rId52"/>
    <p:sldId id="364" r:id="rId53"/>
    <p:sldId id="365" r:id="rId54"/>
    <p:sldId id="366" r:id="rId55"/>
    <p:sldId id="367" r:id="rId56"/>
    <p:sldId id="368" r:id="rId57"/>
    <p:sldId id="375" r:id="rId58"/>
    <p:sldId id="376" r:id="rId59"/>
    <p:sldId id="377" r:id="rId60"/>
    <p:sldId id="378" r:id="rId61"/>
    <p:sldId id="384" r:id="rId62"/>
    <p:sldId id="380" r:id="rId63"/>
  </p:sldIdLst>
  <p:sldSz cx="9144000" cy="6858000" type="screen4x3"/>
  <p:notesSz cx="6794500" cy="9906000"/>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816">
          <p15:clr>
            <a:srgbClr val="A4A3A4"/>
          </p15:clr>
        </p15:guide>
        <p15:guide id="3" orient="horz" pos="1056">
          <p15:clr>
            <a:srgbClr val="A4A3A4"/>
          </p15:clr>
        </p15:guide>
        <p15:guide id="4" orient="horz" pos="3888">
          <p15:clr>
            <a:srgbClr val="A4A3A4"/>
          </p15:clr>
        </p15:guide>
        <p15:guide id="5" orient="horz" pos="3792">
          <p15:clr>
            <a:srgbClr val="A4A3A4"/>
          </p15:clr>
        </p15:guide>
        <p15:guide id="6" orient="horz" pos="240">
          <p15:clr>
            <a:srgbClr val="A4A3A4"/>
          </p15:clr>
        </p15:guide>
        <p15:guide id="7" pos="2880">
          <p15:clr>
            <a:srgbClr val="A4A3A4"/>
          </p15:clr>
        </p15:guide>
        <p15:guide id="8" pos="5520">
          <p15:clr>
            <a:srgbClr val="A4A3A4"/>
          </p15:clr>
        </p15:guide>
        <p15:guide id="9" pos="244">
          <p15:clr>
            <a:srgbClr val="A4A3A4"/>
          </p15:clr>
        </p15:guide>
        <p15:guide id="10" pos="383">
          <p15:clr>
            <a:srgbClr val="A4A3A4"/>
          </p15:clr>
        </p15:guide>
        <p15:guide id="11" pos="49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30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54" autoAdjust="0"/>
    <p:restoredTop sz="90927"/>
  </p:normalViewPr>
  <p:slideViewPr>
    <p:cSldViewPr>
      <p:cViewPr varScale="1">
        <p:scale>
          <a:sx n="79" d="100"/>
          <a:sy n="79" d="100"/>
        </p:scale>
        <p:origin x="2624" y="200"/>
      </p:cViewPr>
      <p:guideLst>
        <p:guide orient="horz" pos="2160"/>
        <p:guide orient="horz" pos="816"/>
        <p:guide orient="horz" pos="1056"/>
        <p:guide orient="horz" pos="3888"/>
        <p:guide orient="horz" pos="3792"/>
        <p:guide orient="horz" pos="240"/>
        <p:guide pos="2880"/>
        <p:guide pos="5520"/>
        <p:guide pos="244"/>
        <p:guide pos="383"/>
        <p:guide pos="497"/>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_rels/viewProps.xml.rels><?xml version="1.0" encoding="UTF-8" standalone="yes"?>
<Relationships xmlns="http://schemas.openxmlformats.org/package/2006/relationships"><Relationship Id="rId1" Type="http://schemas.openxmlformats.org/officeDocument/2006/relationships/slide" Target="slides/slide5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1"/>
            <a:ext cx="2946006" cy="494762"/>
          </a:xfrm>
          <a:prstGeom prst="rect">
            <a:avLst/>
          </a:prstGeom>
          <a:noFill/>
          <a:ln w="9525">
            <a:noFill/>
            <a:miter lim="800000"/>
            <a:headEnd/>
            <a:tailEnd/>
          </a:ln>
          <a:effectLst/>
        </p:spPr>
        <p:txBody>
          <a:bodyPr vert="horz" wrap="square" lIns="96057" tIns="48028" rIns="96057" bIns="48028" numCol="1" anchor="t" anchorCtr="0" compatLnSpc="1">
            <a:prstTxWarp prst="textNoShape">
              <a:avLst/>
            </a:prstTxWarp>
          </a:bodyPr>
          <a:lstStyle>
            <a:lvl1pPr defTabSz="960462">
              <a:defRPr sz="1300"/>
            </a:lvl1pPr>
          </a:lstStyle>
          <a:p>
            <a:endParaRPr lang="en-US"/>
          </a:p>
        </p:txBody>
      </p:sp>
      <p:sp>
        <p:nvSpPr>
          <p:cNvPr id="115715" name="Rectangle 3"/>
          <p:cNvSpPr>
            <a:spLocks noGrp="1" noChangeArrowheads="1"/>
          </p:cNvSpPr>
          <p:nvPr>
            <p:ph type="dt" sz="quarter" idx="1"/>
          </p:nvPr>
        </p:nvSpPr>
        <p:spPr bwMode="auto">
          <a:xfrm>
            <a:off x="3848495" y="1"/>
            <a:ext cx="2946005" cy="494762"/>
          </a:xfrm>
          <a:prstGeom prst="rect">
            <a:avLst/>
          </a:prstGeom>
          <a:noFill/>
          <a:ln w="9525">
            <a:noFill/>
            <a:miter lim="800000"/>
            <a:headEnd/>
            <a:tailEnd/>
          </a:ln>
          <a:effectLst/>
        </p:spPr>
        <p:txBody>
          <a:bodyPr vert="horz" wrap="square" lIns="96057" tIns="48028" rIns="96057" bIns="48028" numCol="1" anchor="t" anchorCtr="0" compatLnSpc="1">
            <a:prstTxWarp prst="textNoShape">
              <a:avLst/>
            </a:prstTxWarp>
          </a:bodyPr>
          <a:lstStyle>
            <a:lvl1pPr algn="r" defTabSz="960462">
              <a:defRPr sz="1300"/>
            </a:lvl1pPr>
          </a:lstStyle>
          <a:p>
            <a:endParaRPr lang="en-US"/>
          </a:p>
        </p:txBody>
      </p:sp>
      <p:sp>
        <p:nvSpPr>
          <p:cNvPr id="115716" name="Rectangle 4"/>
          <p:cNvSpPr>
            <a:spLocks noGrp="1" noChangeArrowheads="1"/>
          </p:cNvSpPr>
          <p:nvPr>
            <p:ph type="ftr" sz="quarter" idx="2"/>
          </p:nvPr>
        </p:nvSpPr>
        <p:spPr bwMode="auto">
          <a:xfrm>
            <a:off x="0" y="9411238"/>
            <a:ext cx="2946006" cy="494762"/>
          </a:xfrm>
          <a:prstGeom prst="rect">
            <a:avLst/>
          </a:prstGeom>
          <a:noFill/>
          <a:ln w="9525">
            <a:noFill/>
            <a:miter lim="800000"/>
            <a:headEnd/>
            <a:tailEnd/>
          </a:ln>
          <a:effectLst/>
        </p:spPr>
        <p:txBody>
          <a:bodyPr vert="horz" wrap="square" lIns="96057" tIns="48028" rIns="96057" bIns="48028" numCol="1" anchor="b" anchorCtr="0" compatLnSpc="1">
            <a:prstTxWarp prst="textNoShape">
              <a:avLst/>
            </a:prstTxWarp>
          </a:bodyPr>
          <a:lstStyle>
            <a:lvl1pPr defTabSz="960462">
              <a:defRPr sz="1300"/>
            </a:lvl1pPr>
          </a:lstStyle>
          <a:p>
            <a:endParaRPr lang="en-US"/>
          </a:p>
        </p:txBody>
      </p:sp>
      <p:sp>
        <p:nvSpPr>
          <p:cNvPr id="115717" name="Rectangle 5"/>
          <p:cNvSpPr>
            <a:spLocks noGrp="1" noChangeArrowheads="1"/>
          </p:cNvSpPr>
          <p:nvPr>
            <p:ph type="sldNum" sz="quarter" idx="3"/>
          </p:nvPr>
        </p:nvSpPr>
        <p:spPr bwMode="auto">
          <a:xfrm>
            <a:off x="3848495" y="9411238"/>
            <a:ext cx="2946005" cy="494762"/>
          </a:xfrm>
          <a:prstGeom prst="rect">
            <a:avLst/>
          </a:prstGeom>
          <a:noFill/>
          <a:ln w="9525">
            <a:noFill/>
            <a:miter lim="800000"/>
            <a:headEnd/>
            <a:tailEnd/>
          </a:ln>
          <a:effectLst/>
        </p:spPr>
        <p:txBody>
          <a:bodyPr vert="horz" wrap="square" lIns="96057" tIns="48028" rIns="96057" bIns="48028" numCol="1" anchor="b" anchorCtr="0" compatLnSpc="1">
            <a:prstTxWarp prst="textNoShape">
              <a:avLst/>
            </a:prstTxWarp>
          </a:bodyPr>
          <a:lstStyle>
            <a:lvl1pPr algn="r" defTabSz="960462">
              <a:defRPr sz="1300"/>
            </a:lvl1pPr>
          </a:lstStyle>
          <a:p>
            <a:fld id="{37DB6510-AB1A-465C-89CB-42CAD5D4AF97}" type="slidenum">
              <a:rPr lang="en-US"/>
              <a:pPr/>
              <a:t>‹#›</a:t>
            </a:fld>
            <a:endParaRPr lang="en-US"/>
          </a:p>
        </p:txBody>
      </p:sp>
    </p:spTree>
    <p:extLst>
      <p:ext uri="{BB962C8B-B14F-4D97-AF65-F5344CB8AC3E}">
        <p14:creationId xmlns:p14="http://schemas.microsoft.com/office/powerpoint/2010/main" val="1822065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4486" cy="496299"/>
          </a:xfrm>
          <a:prstGeom prst="rect">
            <a:avLst/>
          </a:prstGeom>
        </p:spPr>
        <p:txBody>
          <a:bodyPr vert="horz" lIns="88093" tIns="44047" rIns="88093" bIns="44047" rtlCol="0"/>
          <a:lstStyle>
            <a:lvl1pPr algn="l">
              <a:defRPr sz="1200"/>
            </a:lvl1pPr>
          </a:lstStyle>
          <a:p>
            <a:endParaRPr lang="en-GB"/>
          </a:p>
        </p:txBody>
      </p:sp>
      <p:sp>
        <p:nvSpPr>
          <p:cNvPr id="3" name="Date Placeholder 2"/>
          <p:cNvSpPr>
            <a:spLocks noGrp="1"/>
          </p:cNvSpPr>
          <p:nvPr>
            <p:ph type="dt" idx="1"/>
          </p:nvPr>
        </p:nvSpPr>
        <p:spPr>
          <a:xfrm>
            <a:off x="3848496" y="1"/>
            <a:ext cx="2944486" cy="496299"/>
          </a:xfrm>
          <a:prstGeom prst="rect">
            <a:avLst/>
          </a:prstGeom>
        </p:spPr>
        <p:txBody>
          <a:bodyPr vert="horz" lIns="88093" tIns="44047" rIns="88093" bIns="44047" rtlCol="0"/>
          <a:lstStyle>
            <a:lvl1pPr algn="r">
              <a:defRPr sz="1200"/>
            </a:lvl1pPr>
          </a:lstStyle>
          <a:p>
            <a:fld id="{EAC67F22-3C71-45D4-A9BF-0C24596DD38F}" type="datetimeFigureOut">
              <a:rPr lang="en-GB" smtClean="0"/>
              <a:t>20/06/2020</a:t>
            </a:fld>
            <a:endParaRPr lang="en-GB"/>
          </a:p>
        </p:txBody>
      </p:sp>
      <p:sp>
        <p:nvSpPr>
          <p:cNvPr id="4" name="Slide Image Placeholder 3"/>
          <p:cNvSpPr>
            <a:spLocks noGrp="1" noRot="1" noChangeAspect="1"/>
          </p:cNvSpPr>
          <p:nvPr>
            <p:ph type="sldImg" idx="2"/>
          </p:nvPr>
        </p:nvSpPr>
        <p:spPr>
          <a:xfrm>
            <a:off x="1168400" y="1238250"/>
            <a:ext cx="4457700" cy="3343275"/>
          </a:xfrm>
          <a:prstGeom prst="rect">
            <a:avLst/>
          </a:prstGeom>
          <a:noFill/>
          <a:ln w="12700">
            <a:solidFill>
              <a:prstClr val="black"/>
            </a:solidFill>
          </a:ln>
        </p:spPr>
        <p:txBody>
          <a:bodyPr vert="horz" lIns="88093" tIns="44047" rIns="88093" bIns="44047" rtlCol="0" anchor="ctr"/>
          <a:lstStyle/>
          <a:p>
            <a:endParaRPr lang="en-GB"/>
          </a:p>
        </p:txBody>
      </p:sp>
      <p:sp>
        <p:nvSpPr>
          <p:cNvPr id="5" name="Notes Placeholder 4"/>
          <p:cNvSpPr>
            <a:spLocks noGrp="1"/>
          </p:cNvSpPr>
          <p:nvPr>
            <p:ph type="body" sz="quarter" idx="3"/>
          </p:nvPr>
        </p:nvSpPr>
        <p:spPr>
          <a:xfrm>
            <a:off x="679147" y="4767849"/>
            <a:ext cx="5436208" cy="3899709"/>
          </a:xfrm>
          <a:prstGeom prst="rect">
            <a:avLst/>
          </a:prstGeom>
        </p:spPr>
        <p:txBody>
          <a:bodyPr vert="horz" lIns="88093" tIns="44047" rIns="88093" bIns="4404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09701"/>
            <a:ext cx="2944486" cy="496299"/>
          </a:xfrm>
          <a:prstGeom prst="rect">
            <a:avLst/>
          </a:prstGeom>
        </p:spPr>
        <p:txBody>
          <a:bodyPr vert="horz" lIns="88093" tIns="44047" rIns="88093" bIns="44047" rtlCol="0" anchor="b"/>
          <a:lstStyle>
            <a:lvl1pPr algn="l">
              <a:defRPr sz="1200"/>
            </a:lvl1pPr>
          </a:lstStyle>
          <a:p>
            <a:endParaRPr lang="en-GB"/>
          </a:p>
        </p:txBody>
      </p:sp>
      <p:sp>
        <p:nvSpPr>
          <p:cNvPr id="7" name="Slide Number Placeholder 6"/>
          <p:cNvSpPr>
            <a:spLocks noGrp="1"/>
          </p:cNvSpPr>
          <p:nvPr>
            <p:ph type="sldNum" sz="quarter" idx="5"/>
          </p:nvPr>
        </p:nvSpPr>
        <p:spPr>
          <a:xfrm>
            <a:off x="3848496" y="9409701"/>
            <a:ext cx="2944486" cy="496299"/>
          </a:xfrm>
          <a:prstGeom prst="rect">
            <a:avLst/>
          </a:prstGeom>
        </p:spPr>
        <p:txBody>
          <a:bodyPr vert="horz" lIns="88093" tIns="44047" rIns="88093" bIns="44047" rtlCol="0" anchor="b"/>
          <a:lstStyle>
            <a:lvl1pPr algn="r">
              <a:defRPr sz="1200"/>
            </a:lvl1pPr>
          </a:lstStyle>
          <a:p>
            <a:fld id="{167C4CE9-36CC-4937-95E1-C29FBC8DF0BA}" type="slidenum">
              <a:rPr lang="en-GB" smtClean="0"/>
              <a:t>‹#›</a:t>
            </a:fld>
            <a:endParaRPr lang="en-GB"/>
          </a:p>
        </p:txBody>
      </p:sp>
    </p:spTree>
    <p:extLst>
      <p:ext uri="{BB962C8B-B14F-4D97-AF65-F5344CB8AC3E}">
        <p14:creationId xmlns:p14="http://schemas.microsoft.com/office/powerpoint/2010/main" val="1396985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67C4CE9-36CC-4937-95E1-C29FBC8DF0BA}" type="slidenum">
              <a:rPr lang="en-GB" smtClean="0"/>
              <a:t>6</a:t>
            </a:fld>
            <a:endParaRPr lang="en-GB"/>
          </a:p>
        </p:txBody>
      </p:sp>
    </p:spTree>
    <p:extLst>
      <p:ext uri="{BB962C8B-B14F-4D97-AF65-F5344CB8AC3E}">
        <p14:creationId xmlns:p14="http://schemas.microsoft.com/office/powerpoint/2010/main" val="59694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018ADA-EAF2-4F39-9534-05097DADED9C}" type="datetime1">
              <a:rPr lang="en-US" smtClean="0"/>
              <a:t>6/20/20</a:t>
            </a:fld>
            <a:endParaRPr lang="en-GB"/>
          </a:p>
        </p:txBody>
      </p:sp>
      <p:sp>
        <p:nvSpPr>
          <p:cNvPr id="5" name="Footer Placeholder 4"/>
          <p:cNvSpPr>
            <a:spLocks noGrp="1"/>
          </p:cNvSpPr>
          <p:nvPr>
            <p:ph type="ftr" sz="quarter" idx="11"/>
          </p:nvPr>
        </p:nvSpPr>
        <p:spPr/>
        <p:txBody>
          <a:bodyPr/>
          <a:lstStyle/>
          <a:p>
            <a:r>
              <a:rPr lang="en-GB"/>
              <a:t>106CR_2017-18: Week7 Design Standards &amp; Principles</a:t>
            </a:r>
          </a:p>
        </p:txBody>
      </p:sp>
      <p:sp>
        <p:nvSpPr>
          <p:cNvPr id="6" name="Slide Number Placeholder 5"/>
          <p:cNvSpPr>
            <a:spLocks noGrp="1"/>
          </p:cNvSpPr>
          <p:nvPr>
            <p:ph type="sldNum" sz="quarter" idx="12"/>
          </p:nvPr>
        </p:nvSpPr>
        <p:spPr/>
        <p:txBody>
          <a:bodyPr/>
          <a:lstStyle/>
          <a:p>
            <a:fld id="{F1415E91-36FC-40D1-BEA2-9674D0A592BB}"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F85A2A-B065-40A3-98FD-D751FDF22A89}" type="datetime1">
              <a:rPr lang="en-US" smtClean="0"/>
              <a:t>6/20/20</a:t>
            </a:fld>
            <a:endParaRPr lang="en-GB"/>
          </a:p>
        </p:txBody>
      </p:sp>
      <p:sp>
        <p:nvSpPr>
          <p:cNvPr id="5" name="Footer Placeholder 4"/>
          <p:cNvSpPr>
            <a:spLocks noGrp="1"/>
          </p:cNvSpPr>
          <p:nvPr>
            <p:ph type="ftr" sz="quarter" idx="11"/>
          </p:nvPr>
        </p:nvSpPr>
        <p:spPr/>
        <p:txBody>
          <a:bodyPr/>
          <a:lstStyle/>
          <a:p>
            <a:r>
              <a:rPr lang="en-GB"/>
              <a:t>106CR_2017-18: Week7 Design Standards &amp; Principles</a:t>
            </a:r>
          </a:p>
        </p:txBody>
      </p:sp>
      <p:sp>
        <p:nvSpPr>
          <p:cNvPr id="6" name="Slide Number Placeholder 5"/>
          <p:cNvSpPr>
            <a:spLocks noGrp="1"/>
          </p:cNvSpPr>
          <p:nvPr>
            <p:ph type="sldNum" sz="quarter" idx="12"/>
          </p:nvPr>
        </p:nvSpPr>
        <p:spPr/>
        <p:txBody>
          <a:bodyPr/>
          <a:lstStyle/>
          <a:p>
            <a:fld id="{F1415E91-36FC-40D1-BEA2-9674D0A592BB}"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ED630C-E7C6-47F8-9380-B648120FE38D}" type="datetime1">
              <a:rPr lang="en-US" smtClean="0"/>
              <a:t>6/20/20</a:t>
            </a:fld>
            <a:endParaRPr lang="en-GB"/>
          </a:p>
        </p:txBody>
      </p:sp>
      <p:sp>
        <p:nvSpPr>
          <p:cNvPr id="5" name="Footer Placeholder 4"/>
          <p:cNvSpPr>
            <a:spLocks noGrp="1"/>
          </p:cNvSpPr>
          <p:nvPr>
            <p:ph type="ftr" sz="quarter" idx="11"/>
          </p:nvPr>
        </p:nvSpPr>
        <p:spPr/>
        <p:txBody>
          <a:bodyPr/>
          <a:lstStyle/>
          <a:p>
            <a:r>
              <a:rPr lang="en-GB"/>
              <a:t>106CR_2017-18: Week7 Design Standards &amp; Principles</a:t>
            </a:r>
          </a:p>
        </p:txBody>
      </p:sp>
      <p:sp>
        <p:nvSpPr>
          <p:cNvPr id="6" name="Slide Number Placeholder 5"/>
          <p:cNvSpPr>
            <a:spLocks noGrp="1"/>
          </p:cNvSpPr>
          <p:nvPr>
            <p:ph type="sldNum" sz="quarter" idx="12"/>
          </p:nvPr>
        </p:nvSpPr>
        <p:spPr/>
        <p:txBody>
          <a:bodyPr/>
          <a:lstStyle/>
          <a:p>
            <a:fld id="{F1415E91-36FC-40D1-BEA2-9674D0A592BB}"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C5C1FD-EEEC-4552-BE46-F564B19E78D1}" type="datetime1">
              <a:rPr lang="en-US" smtClean="0"/>
              <a:t>6/20/20</a:t>
            </a:fld>
            <a:endParaRPr lang="en-GB"/>
          </a:p>
        </p:txBody>
      </p:sp>
      <p:sp>
        <p:nvSpPr>
          <p:cNvPr id="5" name="Footer Placeholder 4"/>
          <p:cNvSpPr>
            <a:spLocks noGrp="1"/>
          </p:cNvSpPr>
          <p:nvPr>
            <p:ph type="ftr" sz="quarter" idx="11"/>
          </p:nvPr>
        </p:nvSpPr>
        <p:spPr/>
        <p:txBody>
          <a:bodyPr/>
          <a:lstStyle/>
          <a:p>
            <a:r>
              <a:rPr lang="en-GB"/>
              <a:t>106CR_2017-18: Week7 Design Standards &amp; Principles</a:t>
            </a:r>
          </a:p>
        </p:txBody>
      </p:sp>
      <p:sp>
        <p:nvSpPr>
          <p:cNvPr id="6" name="Slide Number Placeholder 5"/>
          <p:cNvSpPr>
            <a:spLocks noGrp="1"/>
          </p:cNvSpPr>
          <p:nvPr>
            <p:ph type="sldNum" sz="quarter" idx="12"/>
          </p:nvPr>
        </p:nvSpPr>
        <p:spPr/>
        <p:txBody>
          <a:bodyPr/>
          <a:lstStyle/>
          <a:p>
            <a:fld id="{F1415E91-36FC-40D1-BEA2-9674D0A592BB}"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37BBEE-002A-4DE9-9CB7-A98606931A8D}" type="datetime1">
              <a:rPr lang="en-US" smtClean="0"/>
              <a:t>6/20/20</a:t>
            </a:fld>
            <a:endParaRPr lang="en-GB"/>
          </a:p>
        </p:txBody>
      </p:sp>
      <p:sp>
        <p:nvSpPr>
          <p:cNvPr id="5" name="Footer Placeholder 4"/>
          <p:cNvSpPr>
            <a:spLocks noGrp="1"/>
          </p:cNvSpPr>
          <p:nvPr>
            <p:ph type="ftr" sz="quarter" idx="11"/>
          </p:nvPr>
        </p:nvSpPr>
        <p:spPr/>
        <p:txBody>
          <a:bodyPr/>
          <a:lstStyle/>
          <a:p>
            <a:r>
              <a:rPr lang="en-GB"/>
              <a:t>106CR_2017-18: Week7 Design Standards &amp; Principles</a:t>
            </a:r>
          </a:p>
        </p:txBody>
      </p:sp>
      <p:sp>
        <p:nvSpPr>
          <p:cNvPr id="6" name="Slide Number Placeholder 5"/>
          <p:cNvSpPr>
            <a:spLocks noGrp="1"/>
          </p:cNvSpPr>
          <p:nvPr>
            <p:ph type="sldNum" sz="quarter" idx="12"/>
          </p:nvPr>
        </p:nvSpPr>
        <p:spPr/>
        <p:txBody>
          <a:bodyPr/>
          <a:lstStyle/>
          <a:p>
            <a:fld id="{F1415E91-36FC-40D1-BEA2-9674D0A592BB}"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0636F2-70E8-40D4-88A9-D4BDC1018637}" type="datetime1">
              <a:rPr lang="en-US" smtClean="0"/>
              <a:t>6/20/20</a:t>
            </a:fld>
            <a:endParaRPr lang="en-GB"/>
          </a:p>
        </p:txBody>
      </p:sp>
      <p:sp>
        <p:nvSpPr>
          <p:cNvPr id="6" name="Footer Placeholder 5"/>
          <p:cNvSpPr>
            <a:spLocks noGrp="1"/>
          </p:cNvSpPr>
          <p:nvPr>
            <p:ph type="ftr" sz="quarter" idx="11"/>
          </p:nvPr>
        </p:nvSpPr>
        <p:spPr/>
        <p:txBody>
          <a:bodyPr/>
          <a:lstStyle/>
          <a:p>
            <a:r>
              <a:rPr lang="en-GB"/>
              <a:t>106CR_2017-18: Week7 Design Standards &amp; Principles</a:t>
            </a:r>
          </a:p>
        </p:txBody>
      </p:sp>
      <p:sp>
        <p:nvSpPr>
          <p:cNvPr id="7" name="Slide Number Placeholder 6"/>
          <p:cNvSpPr>
            <a:spLocks noGrp="1"/>
          </p:cNvSpPr>
          <p:nvPr>
            <p:ph type="sldNum" sz="quarter" idx="12"/>
          </p:nvPr>
        </p:nvSpPr>
        <p:spPr/>
        <p:txBody>
          <a:bodyPr/>
          <a:lstStyle/>
          <a:p>
            <a:fld id="{F1415E91-36FC-40D1-BEA2-9674D0A592BB}"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220BE61-39BF-4DDF-A074-22A043E6D80B}" type="datetime1">
              <a:rPr lang="en-US" smtClean="0"/>
              <a:t>6/20/20</a:t>
            </a:fld>
            <a:endParaRPr lang="en-GB"/>
          </a:p>
        </p:txBody>
      </p:sp>
      <p:sp>
        <p:nvSpPr>
          <p:cNvPr id="8" name="Footer Placeholder 7"/>
          <p:cNvSpPr>
            <a:spLocks noGrp="1"/>
          </p:cNvSpPr>
          <p:nvPr>
            <p:ph type="ftr" sz="quarter" idx="11"/>
          </p:nvPr>
        </p:nvSpPr>
        <p:spPr/>
        <p:txBody>
          <a:bodyPr/>
          <a:lstStyle/>
          <a:p>
            <a:r>
              <a:rPr lang="en-GB"/>
              <a:t>106CR_2017-18: Week7 Design Standards &amp; Principles</a:t>
            </a:r>
          </a:p>
        </p:txBody>
      </p:sp>
      <p:sp>
        <p:nvSpPr>
          <p:cNvPr id="9" name="Slide Number Placeholder 8"/>
          <p:cNvSpPr>
            <a:spLocks noGrp="1"/>
          </p:cNvSpPr>
          <p:nvPr>
            <p:ph type="sldNum" sz="quarter" idx="12"/>
          </p:nvPr>
        </p:nvSpPr>
        <p:spPr/>
        <p:txBody>
          <a:bodyPr/>
          <a:lstStyle/>
          <a:p>
            <a:fld id="{F1415E91-36FC-40D1-BEA2-9674D0A592BB}"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D4646C6-E22D-41F6-AA2A-4EB7038BFE8B}" type="datetime1">
              <a:rPr lang="en-US" smtClean="0"/>
              <a:t>6/20/20</a:t>
            </a:fld>
            <a:endParaRPr lang="en-GB"/>
          </a:p>
        </p:txBody>
      </p:sp>
      <p:sp>
        <p:nvSpPr>
          <p:cNvPr id="4" name="Footer Placeholder 3"/>
          <p:cNvSpPr>
            <a:spLocks noGrp="1"/>
          </p:cNvSpPr>
          <p:nvPr>
            <p:ph type="ftr" sz="quarter" idx="11"/>
          </p:nvPr>
        </p:nvSpPr>
        <p:spPr/>
        <p:txBody>
          <a:bodyPr/>
          <a:lstStyle/>
          <a:p>
            <a:r>
              <a:rPr lang="en-GB"/>
              <a:t>106CR_2017-18: Week7 Design Standards &amp; Principles</a:t>
            </a:r>
          </a:p>
        </p:txBody>
      </p:sp>
      <p:sp>
        <p:nvSpPr>
          <p:cNvPr id="5" name="Slide Number Placeholder 4"/>
          <p:cNvSpPr>
            <a:spLocks noGrp="1"/>
          </p:cNvSpPr>
          <p:nvPr>
            <p:ph type="sldNum" sz="quarter" idx="12"/>
          </p:nvPr>
        </p:nvSpPr>
        <p:spPr/>
        <p:txBody>
          <a:bodyPr/>
          <a:lstStyle/>
          <a:p>
            <a:fld id="{F1415E91-36FC-40D1-BEA2-9674D0A592BB}"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857885-DB2C-4894-B37E-B0A099C01E41}" type="datetime1">
              <a:rPr lang="en-US" smtClean="0"/>
              <a:t>6/20/20</a:t>
            </a:fld>
            <a:endParaRPr lang="en-GB"/>
          </a:p>
        </p:txBody>
      </p:sp>
      <p:sp>
        <p:nvSpPr>
          <p:cNvPr id="3" name="Footer Placeholder 2"/>
          <p:cNvSpPr>
            <a:spLocks noGrp="1"/>
          </p:cNvSpPr>
          <p:nvPr>
            <p:ph type="ftr" sz="quarter" idx="11"/>
          </p:nvPr>
        </p:nvSpPr>
        <p:spPr/>
        <p:txBody>
          <a:bodyPr/>
          <a:lstStyle/>
          <a:p>
            <a:r>
              <a:rPr lang="en-GB"/>
              <a:t>106CR_2017-18: Week7 Design Standards &amp; Principles</a:t>
            </a:r>
          </a:p>
        </p:txBody>
      </p:sp>
      <p:sp>
        <p:nvSpPr>
          <p:cNvPr id="4" name="Slide Number Placeholder 3"/>
          <p:cNvSpPr>
            <a:spLocks noGrp="1"/>
          </p:cNvSpPr>
          <p:nvPr>
            <p:ph type="sldNum" sz="quarter" idx="12"/>
          </p:nvPr>
        </p:nvSpPr>
        <p:spPr/>
        <p:txBody>
          <a:bodyPr/>
          <a:lstStyle/>
          <a:p>
            <a:fld id="{F1415E91-36FC-40D1-BEA2-9674D0A592BB}"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440424-B687-4E37-A25B-F3E2186BD020}" type="datetime1">
              <a:rPr lang="en-US" smtClean="0"/>
              <a:t>6/20/20</a:t>
            </a:fld>
            <a:endParaRPr lang="en-GB"/>
          </a:p>
        </p:txBody>
      </p:sp>
      <p:sp>
        <p:nvSpPr>
          <p:cNvPr id="6" name="Footer Placeholder 5"/>
          <p:cNvSpPr>
            <a:spLocks noGrp="1"/>
          </p:cNvSpPr>
          <p:nvPr>
            <p:ph type="ftr" sz="quarter" idx="11"/>
          </p:nvPr>
        </p:nvSpPr>
        <p:spPr/>
        <p:txBody>
          <a:bodyPr/>
          <a:lstStyle/>
          <a:p>
            <a:r>
              <a:rPr lang="en-GB"/>
              <a:t>106CR_2017-18: Week7 Design Standards &amp; Principles</a:t>
            </a:r>
          </a:p>
        </p:txBody>
      </p:sp>
      <p:sp>
        <p:nvSpPr>
          <p:cNvPr id="7" name="Slide Number Placeholder 6"/>
          <p:cNvSpPr>
            <a:spLocks noGrp="1"/>
          </p:cNvSpPr>
          <p:nvPr>
            <p:ph type="sldNum" sz="quarter" idx="12"/>
          </p:nvPr>
        </p:nvSpPr>
        <p:spPr/>
        <p:txBody>
          <a:bodyPr/>
          <a:lstStyle/>
          <a:p>
            <a:fld id="{F1415E91-36FC-40D1-BEA2-9674D0A592BB}" type="slidenum">
              <a:rPr lang="en-GB" smtClean="0"/>
              <a:t>‹#›</a:t>
            </a:fld>
            <a:endParaRPr lang="en-GB"/>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682D0B6-BAF4-4C82-BDA2-6F7DA95B2C94}" type="datetime1">
              <a:rPr lang="en-US" smtClean="0"/>
              <a:t>6/20/20</a:t>
            </a:fld>
            <a:endParaRPr lang="en-GB"/>
          </a:p>
        </p:txBody>
      </p:sp>
      <p:sp>
        <p:nvSpPr>
          <p:cNvPr id="9" name="Slide Number Placeholder 8"/>
          <p:cNvSpPr>
            <a:spLocks noGrp="1"/>
          </p:cNvSpPr>
          <p:nvPr>
            <p:ph type="sldNum" sz="quarter" idx="11"/>
          </p:nvPr>
        </p:nvSpPr>
        <p:spPr/>
        <p:txBody>
          <a:bodyPr/>
          <a:lstStyle/>
          <a:p>
            <a:fld id="{F1415E91-36FC-40D1-BEA2-9674D0A592BB}" type="slidenum">
              <a:rPr lang="en-GB" smtClean="0"/>
              <a:t>‹#›</a:t>
            </a:fld>
            <a:endParaRPr lang="en-GB"/>
          </a:p>
        </p:txBody>
      </p:sp>
      <p:sp>
        <p:nvSpPr>
          <p:cNvPr id="10" name="Footer Placeholder 9"/>
          <p:cNvSpPr>
            <a:spLocks noGrp="1"/>
          </p:cNvSpPr>
          <p:nvPr>
            <p:ph type="ftr" sz="quarter" idx="12"/>
          </p:nvPr>
        </p:nvSpPr>
        <p:spPr/>
        <p:txBody>
          <a:bodyPr/>
          <a:lstStyle/>
          <a:p>
            <a:r>
              <a:rPr lang="en-GB"/>
              <a:t>106CR_2017-18: Week7 Design Standards &amp; Principles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676456" y="0"/>
            <a:ext cx="46754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676456" y="5486400"/>
            <a:ext cx="467544"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F1415E91-36FC-40D1-BEA2-9674D0A592BB}" type="slidenum">
              <a:rPr lang="en-GB" smtClean="0"/>
              <a:t>‹#›</a:t>
            </a:fld>
            <a:endParaRPr lang="en-GB"/>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r>
              <a:rPr lang="en-GB"/>
              <a:t>106CR_2017-18: Week7 Design Standards &amp; Principles</a:t>
            </a:r>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6D535EE-0207-4C3A-AFD0-8DDD1C6701D8}" type="datetime1">
              <a:rPr lang="en-US" smtClean="0"/>
              <a:t>6/20/20</a:t>
            </a:fld>
            <a:endParaRPr lang="en-GB"/>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ctrTitle"/>
          </p:nvPr>
        </p:nvSpPr>
        <p:spPr>
          <a:xfrm>
            <a:off x="827584" y="3356992"/>
            <a:ext cx="7772400" cy="1143000"/>
          </a:xfrm>
        </p:spPr>
        <p:txBody>
          <a:bodyPr/>
          <a:lstStyle/>
          <a:p>
            <a:r>
              <a:rPr lang="en-US" sz="6000" b="1" dirty="0"/>
              <a:t>Design Principles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ntroduction-to-usability-29-638.jpg"/>
          <p:cNvPicPr>
            <a:picLocks noGrp="1" noChangeAspect="1"/>
          </p:cNvPicPr>
          <p:nvPr>
            <p:ph idx="1"/>
          </p:nvPr>
        </p:nvPicPr>
        <p:blipFill>
          <a:blip r:embed="rId2"/>
          <a:stretch>
            <a:fillRect/>
          </a:stretch>
        </p:blipFill>
        <p:spPr>
          <a:xfrm>
            <a:off x="685800" y="762000"/>
            <a:ext cx="7543800" cy="5486400"/>
          </a:xfrm>
        </p:spPr>
      </p:pic>
    </p:spTree>
    <p:extLst>
      <p:ext uri="{BB962C8B-B14F-4D97-AF65-F5344CB8AC3E}">
        <p14:creationId xmlns:p14="http://schemas.microsoft.com/office/powerpoint/2010/main" val="227524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ntroduction-to-usability-30-638.jpg"/>
          <p:cNvPicPr>
            <a:picLocks noGrp="1" noChangeAspect="1"/>
          </p:cNvPicPr>
          <p:nvPr>
            <p:ph idx="1"/>
          </p:nvPr>
        </p:nvPicPr>
        <p:blipFill>
          <a:blip r:embed="rId2"/>
          <a:stretch>
            <a:fillRect/>
          </a:stretch>
        </p:blipFill>
        <p:spPr>
          <a:xfrm>
            <a:off x="685800" y="685800"/>
            <a:ext cx="7848600" cy="5334000"/>
          </a:xfrm>
        </p:spPr>
      </p:pic>
    </p:spTree>
    <p:extLst>
      <p:ext uri="{BB962C8B-B14F-4D97-AF65-F5344CB8AC3E}">
        <p14:creationId xmlns:p14="http://schemas.microsoft.com/office/powerpoint/2010/main" val="1601185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introduction-to-usability-31-638.jpg"/>
          <p:cNvPicPr>
            <a:picLocks noGrp="1" noChangeAspect="1"/>
          </p:cNvPicPr>
          <p:nvPr>
            <p:ph idx="1"/>
          </p:nvPr>
        </p:nvPicPr>
        <p:blipFill>
          <a:blip r:embed="rId2"/>
          <a:stretch>
            <a:fillRect/>
          </a:stretch>
        </p:blipFill>
        <p:spPr>
          <a:xfrm>
            <a:off x="838200" y="838200"/>
            <a:ext cx="7543800" cy="5029200"/>
          </a:xfrm>
        </p:spPr>
      </p:pic>
    </p:spTree>
    <p:extLst>
      <p:ext uri="{BB962C8B-B14F-4D97-AF65-F5344CB8AC3E}">
        <p14:creationId xmlns:p14="http://schemas.microsoft.com/office/powerpoint/2010/main" val="86692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ntroduction-to-usability-42-638.jpg"/>
          <p:cNvPicPr>
            <a:picLocks noGrp="1" noChangeAspect="1"/>
          </p:cNvPicPr>
          <p:nvPr>
            <p:ph idx="1"/>
          </p:nvPr>
        </p:nvPicPr>
        <p:blipFill>
          <a:blip r:embed="rId2"/>
          <a:stretch>
            <a:fillRect/>
          </a:stretch>
        </p:blipFill>
        <p:spPr>
          <a:xfrm>
            <a:off x="838200" y="762000"/>
            <a:ext cx="7467600" cy="5257800"/>
          </a:xfrm>
        </p:spPr>
      </p:pic>
    </p:spTree>
    <p:extLst>
      <p:ext uri="{BB962C8B-B14F-4D97-AF65-F5344CB8AC3E}">
        <p14:creationId xmlns:p14="http://schemas.microsoft.com/office/powerpoint/2010/main" val="243727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ntroduction-to-usability-46-638.jpg"/>
          <p:cNvPicPr>
            <a:picLocks noGrp="1" noChangeAspect="1"/>
          </p:cNvPicPr>
          <p:nvPr>
            <p:ph idx="1"/>
          </p:nvPr>
        </p:nvPicPr>
        <p:blipFill>
          <a:blip r:embed="rId2"/>
          <a:stretch>
            <a:fillRect/>
          </a:stretch>
        </p:blipFill>
        <p:spPr>
          <a:xfrm>
            <a:off x="914400" y="762000"/>
            <a:ext cx="7162800" cy="5181600"/>
          </a:xfrm>
        </p:spPr>
      </p:pic>
      <p:pic>
        <p:nvPicPr>
          <p:cNvPr id="3" name="Picture 2">
            <a:extLst>
              <a:ext uri="{FF2B5EF4-FFF2-40B4-BE49-F238E27FC236}">
                <a16:creationId xmlns:a16="http://schemas.microsoft.com/office/drawing/2014/main" id="{E545C279-10E4-3C49-B2F5-2870477FD5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7704" y="4509120"/>
            <a:ext cx="5580112" cy="1279974"/>
          </a:xfrm>
          <a:prstGeom prst="rect">
            <a:avLst/>
          </a:prstGeom>
        </p:spPr>
      </p:pic>
    </p:spTree>
    <p:extLst>
      <p:ext uri="{BB962C8B-B14F-4D97-AF65-F5344CB8AC3E}">
        <p14:creationId xmlns:p14="http://schemas.microsoft.com/office/powerpoint/2010/main" val="4214994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ntroduction-to-usability-49-638.jpg"/>
          <p:cNvPicPr>
            <a:picLocks noGrp="1" noChangeAspect="1"/>
          </p:cNvPicPr>
          <p:nvPr>
            <p:ph idx="1"/>
          </p:nvPr>
        </p:nvPicPr>
        <p:blipFill>
          <a:blip r:embed="rId2"/>
          <a:stretch>
            <a:fillRect/>
          </a:stretch>
        </p:blipFill>
        <p:spPr>
          <a:xfrm>
            <a:off x="609600" y="685800"/>
            <a:ext cx="7772400" cy="5334000"/>
          </a:xfrm>
        </p:spPr>
      </p:pic>
    </p:spTree>
    <p:extLst>
      <p:ext uri="{BB962C8B-B14F-4D97-AF65-F5344CB8AC3E}">
        <p14:creationId xmlns:p14="http://schemas.microsoft.com/office/powerpoint/2010/main" val="958330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ntroduction-to-usability-52-638.jpg"/>
          <p:cNvPicPr>
            <a:picLocks noGrp="1" noChangeAspect="1"/>
          </p:cNvPicPr>
          <p:nvPr>
            <p:ph idx="1"/>
          </p:nvPr>
        </p:nvPicPr>
        <p:blipFill>
          <a:blip r:embed="rId2"/>
          <a:stretch>
            <a:fillRect/>
          </a:stretch>
        </p:blipFill>
        <p:spPr>
          <a:xfrm>
            <a:off x="762000" y="533400"/>
            <a:ext cx="7543800" cy="5562600"/>
          </a:xfrm>
        </p:spPr>
      </p:pic>
    </p:spTree>
    <p:extLst>
      <p:ext uri="{BB962C8B-B14F-4D97-AF65-F5344CB8AC3E}">
        <p14:creationId xmlns:p14="http://schemas.microsoft.com/office/powerpoint/2010/main" val="3695265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ntroduction-to-usability-55-638.jpg"/>
          <p:cNvPicPr>
            <a:picLocks noGrp="1" noChangeAspect="1"/>
          </p:cNvPicPr>
          <p:nvPr>
            <p:ph idx="1"/>
          </p:nvPr>
        </p:nvPicPr>
        <p:blipFill>
          <a:blip r:embed="rId2"/>
          <a:stretch>
            <a:fillRect/>
          </a:stretch>
        </p:blipFill>
        <p:spPr>
          <a:xfrm>
            <a:off x="609600" y="609600"/>
            <a:ext cx="8153400" cy="5562600"/>
          </a:xfrm>
        </p:spPr>
      </p:pic>
    </p:spTree>
    <p:extLst>
      <p:ext uri="{BB962C8B-B14F-4D97-AF65-F5344CB8AC3E}">
        <p14:creationId xmlns:p14="http://schemas.microsoft.com/office/powerpoint/2010/main" val="1756962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ntroduction-to-usability-58-638.jpg"/>
          <p:cNvPicPr>
            <a:picLocks noGrp="1" noChangeAspect="1"/>
          </p:cNvPicPr>
          <p:nvPr>
            <p:ph idx="1"/>
          </p:nvPr>
        </p:nvPicPr>
        <p:blipFill>
          <a:blip r:embed="rId2"/>
          <a:stretch>
            <a:fillRect/>
          </a:stretch>
        </p:blipFill>
        <p:spPr>
          <a:xfrm>
            <a:off x="838200" y="533400"/>
            <a:ext cx="7239000" cy="5410200"/>
          </a:xfrm>
        </p:spPr>
      </p:pic>
    </p:spTree>
    <p:extLst>
      <p:ext uri="{BB962C8B-B14F-4D97-AF65-F5344CB8AC3E}">
        <p14:creationId xmlns:p14="http://schemas.microsoft.com/office/powerpoint/2010/main" val="3983106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ntroduction-to-usability-61-638.jpg"/>
          <p:cNvPicPr>
            <a:picLocks noGrp="1" noChangeAspect="1"/>
          </p:cNvPicPr>
          <p:nvPr>
            <p:ph idx="1"/>
          </p:nvPr>
        </p:nvPicPr>
        <p:blipFill>
          <a:blip r:embed="rId2"/>
          <a:stretch>
            <a:fillRect/>
          </a:stretch>
        </p:blipFill>
        <p:spPr>
          <a:xfrm>
            <a:off x="838200" y="838200"/>
            <a:ext cx="7239000" cy="5181600"/>
          </a:xfrm>
        </p:spPr>
      </p:pic>
    </p:spTree>
    <p:extLst>
      <p:ext uri="{BB962C8B-B14F-4D97-AF65-F5344CB8AC3E}">
        <p14:creationId xmlns:p14="http://schemas.microsoft.com/office/powerpoint/2010/main" val="1298202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381000" y="381000"/>
            <a:ext cx="8382000" cy="838200"/>
          </a:xfrm>
        </p:spPr>
        <p:txBody>
          <a:bodyPr/>
          <a:lstStyle/>
          <a:p>
            <a:pPr algn="l"/>
            <a:r>
              <a:rPr lang="en-GB" b="1" dirty="0"/>
              <a:t>Design rules and principles</a:t>
            </a:r>
          </a:p>
        </p:txBody>
      </p:sp>
      <p:sp>
        <p:nvSpPr>
          <p:cNvPr id="129027" name="Rectangle 3"/>
          <p:cNvSpPr>
            <a:spLocks noGrp="1" noChangeArrowheads="1"/>
          </p:cNvSpPr>
          <p:nvPr>
            <p:ph idx="1"/>
          </p:nvPr>
        </p:nvSpPr>
        <p:spPr>
          <a:xfrm>
            <a:off x="381000" y="1643050"/>
            <a:ext cx="8382000" cy="4910150"/>
          </a:xfrm>
        </p:spPr>
        <p:txBody>
          <a:bodyPr/>
          <a:lstStyle/>
          <a:p>
            <a:pPr>
              <a:buFontTx/>
              <a:buNone/>
            </a:pPr>
            <a:r>
              <a:rPr lang="en-GB" sz="3600" b="1" dirty="0"/>
              <a:t>3 types:</a:t>
            </a:r>
          </a:p>
          <a:p>
            <a:endParaRPr lang="en-GB" sz="2400" b="1" dirty="0"/>
          </a:p>
          <a:p>
            <a:r>
              <a:rPr lang="en-GB" b="1" dirty="0">
                <a:solidFill>
                  <a:srgbClr val="FF0000"/>
                </a:solidFill>
              </a:rPr>
              <a:t>Design Principles </a:t>
            </a:r>
          </a:p>
          <a:p>
            <a:endParaRPr lang="en-GB" b="1" dirty="0"/>
          </a:p>
          <a:p>
            <a:r>
              <a:rPr lang="en-GB" b="1" dirty="0">
                <a:solidFill>
                  <a:srgbClr val="FF0000"/>
                </a:solidFill>
              </a:rPr>
              <a:t>Design Standards</a:t>
            </a:r>
          </a:p>
          <a:p>
            <a:endParaRPr lang="en-GB" b="1" dirty="0"/>
          </a:p>
          <a:p>
            <a:r>
              <a:rPr lang="en-GB" b="1" dirty="0">
                <a:solidFill>
                  <a:srgbClr val="FF0000"/>
                </a:solidFill>
              </a:rPr>
              <a:t>Heuristics and Guidelines</a:t>
            </a:r>
          </a:p>
          <a:p>
            <a:pPr>
              <a:buFontTx/>
              <a:buNone/>
            </a:pPr>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ntroduction-to-usability-61-638.jpg"/>
          <p:cNvPicPr>
            <a:picLocks noGrp="1" noChangeAspect="1"/>
          </p:cNvPicPr>
          <p:nvPr>
            <p:ph idx="1"/>
          </p:nvPr>
        </p:nvPicPr>
        <p:blipFill>
          <a:blip r:embed="rId2"/>
          <a:stretch>
            <a:fillRect/>
          </a:stretch>
        </p:blipFill>
        <p:spPr>
          <a:xfrm>
            <a:off x="838200" y="609600"/>
            <a:ext cx="7315200" cy="5562600"/>
          </a:xfrm>
        </p:spPr>
      </p:pic>
    </p:spTree>
    <p:extLst>
      <p:ext uri="{BB962C8B-B14F-4D97-AF65-F5344CB8AC3E}">
        <p14:creationId xmlns:p14="http://schemas.microsoft.com/office/powerpoint/2010/main" val="3860623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ntroduction-to-usability-61-638.jpg"/>
          <p:cNvPicPr>
            <a:picLocks noGrp="1" noChangeAspect="1"/>
          </p:cNvPicPr>
          <p:nvPr>
            <p:ph idx="1"/>
          </p:nvPr>
        </p:nvPicPr>
        <p:blipFill>
          <a:blip r:embed="rId2"/>
          <a:stretch>
            <a:fillRect/>
          </a:stretch>
        </p:blipFill>
        <p:spPr>
          <a:xfrm>
            <a:off x="609600" y="609600"/>
            <a:ext cx="7848600" cy="5486399"/>
          </a:xfrm>
        </p:spPr>
      </p:pic>
    </p:spTree>
    <p:extLst>
      <p:ext uri="{BB962C8B-B14F-4D97-AF65-F5344CB8AC3E}">
        <p14:creationId xmlns:p14="http://schemas.microsoft.com/office/powerpoint/2010/main" val="1240789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ntroduction-to-usability-61-638.jpg"/>
          <p:cNvPicPr>
            <a:picLocks noGrp="1" noChangeAspect="1"/>
          </p:cNvPicPr>
          <p:nvPr>
            <p:ph idx="1"/>
          </p:nvPr>
        </p:nvPicPr>
        <p:blipFill>
          <a:blip r:embed="rId2"/>
          <a:stretch>
            <a:fillRect/>
          </a:stretch>
        </p:blipFill>
        <p:spPr>
          <a:xfrm>
            <a:off x="609600" y="685800"/>
            <a:ext cx="7848600" cy="5562600"/>
          </a:xfrm>
        </p:spPr>
      </p:pic>
    </p:spTree>
    <p:extLst>
      <p:ext uri="{BB962C8B-B14F-4D97-AF65-F5344CB8AC3E}">
        <p14:creationId xmlns:p14="http://schemas.microsoft.com/office/powerpoint/2010/main" val="487586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ctrTitle"/>
          </p:nvPr>
        </p:nvSpPr>
        <p:spPr>
          <a:xfrm>
            <a:off x="685800" y="609600"/>
            <a:ext cx="7848600" cy="5638800"/>
          </a:xfrm>
        </p:spPr>
        <p:txBody>
          <a:bodyPr/>
          <a:lstStyle/>
          <a:p>
            <a:r>
              <a:rPr lang="en-US" sz="4400" b="1" dirty="0"/>
              <a:t>Interface design ‘worlds’</a:t>
            </a:r>
            <a:br>
              <a:rPr lang="en-US" sz="4400" dirty="0"/>
            </a:br>
            <a:br>
              <a:rPr lang="en-US" sz="4400" dirty="0"/>
            </a:br>
            <a:endParaRPr lang="en-US" sz="4400"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381000" y="457200"/>
            <a:ext cx="8382000" cy="685800"/>
          </a:xfrm>
        </p:spPr>
        <p:txBody>
          <a:bodyPr>
            <a:normAutofit/>
          </a:bodyPr>
          <a:lstStyle/>
          <a:p>
            <a:pPr algn="l"/>
            <a:r>
              <a:rPr lang="en-GB" sz="3200" b="1" dirty="0"/>
              <a:t>World 1:  Application GUI’s</a:t>
            </a:r>
          </a:p>
        </p:txBody>
      </p:sp>
      <p:sp>
        <p:nvSpPr>
          <p:cNvPr id="130051" name="Rectangle 3"/>
          <p:cNvSpPr>
            <a:spLocks noGrp="1" noChangeArrowheads="1"/>
          </p:cNvSpPr>
          <p:nvPr>
            <p:ph idx="1"/>
          </p:nvPr>
        </p:nvSpPr>
        <p:spPr>
          <a:xfrm>
            <a:off x="381000" y="1524000"/>
            <a:ext cx="8382000" cy="5105400"/>
          </a:xfrm>
        </p:spPr>
        <p:txBody>
          <a:bodyPr/>
          <a:lstStyle/>
          <a:p>
            <a:pPr marL="1136650" lvl="1">
              <a:lnSpc>
                <a:spcPct val="90000"/>
              </a:lnSpc>
            </a:pPr>
            <a:r>
              <a:rPr lang="en-GB" sz="2200" dirty="0"/>
              <a:t>Application interfaces for Windows, Mac OS, Linux X-Windows.</a:t>
            </a:r>
          </a:p>
          <a:p>
            <a:pPr marL="1136650" lvl="1">
              <a:lnSpc>
                <a:spcPct val="90000"/>
              </a:lnSpc>
            </a:pPr>
            <a:r>
              <a:rPr lang="en-GB" sz="2200" dirty="0"/>
              <a:t>Use published standards (confusingly called style guides)</a:t>
            </a:r>
          </a:p>
          <a:p>
            <a:pPr marL="1136650" lvl="1">
              <a:lnSpc>
                <a:spcPct val="90000"/>
              </a:lnSpc>
            </a:pPr>
            <a:r>
              <a:rPr lang="en-GB" sz="2200" dirty="0"/>
              <a:t>Windows standards strive for </a:t>
            </a:r>
            <a:r>
              <a:rPr lang="en-GB" sz="2200" b="1" dirty="0"/>
              <a:t>consistency</a:t>
            </a:r>
            <a:r>
              <a:rPr lang="en-GB" sz="2200" dirty="0"/>
              <a:t> of operation in applications that come from different vendors</a:t>
            </a:r>
          </a:p>
          <a:p>
            <a:pPr marL="1136650" lvl="1">
              <a:lnSpc>
                <a:spcPct val="90000"/>
              </a:lnSpc>
            </a:pPr>
            <a:r>
              <a:rPr lang="en-GB" sz="2200" dirty="0"/>
              <a:t>Visual design is usually tied to resources that come with the OS (.</a:t>
            </a:r>
            <a:r>
              <a:rPr lang="en-GB" sz="2200" dirty="0" err="1"/>
              <a:t>dll</a:t>
            </a:r>
            <a:r>
              <a:rPr lang="en-GB" sz="2200" dirty="0"/>
              <a:t> file with buttons, widgets, checkboxes, sliders)</a:t>
            </a:r>
          </a:p>
          <a:p>
            <a:pPr marL="1136650" lvl="1">
              <a:lnSpc>
                <a:spcPct val="90000"/>
              </a:lnSpc>
            </a:pPr>
            <a:r>
              <a:rPr lang="en-GB" sz="2200" dirty="0"/>
              <a:t>Development toolkits (Visual Basic toolkit, J Builder, </a:t>
            </a:r>
            <a:r>
              <a:rPr lang="en-GB" sz="2200" dirty="0" err="1"/>
              <a:t>.net</a:t>
            </a:r>
            <a:r>
              <a:rPr lang="en-GB" sz="2200" dirty="0"/>
              <a:t> development suite) include interface builders that call resources from the interface .</a:t>
            </a:r>
            <a:r>
              <a:rPr lang="en-GB" sz="2200" dirty="0" err="1"/>
              <a:t>dll</a:t>
            </a:r>
            <a:endParaRPr lang="en-GB" sz="2200" dirty="0"/>
          </a:p>
          <a:p>
            <a:pPr marL="1136650" lvl="1">
              <a:lnSpc>
                <a:spcPct val="90000"/>
              </a:lnSpc>
            </a:pPr>
            <a:r>
              <a:rPr lang="en-GB" sz="2200" dirty="0"/>
              <a:t>Ignoring the standards can lead to failures of interoperability between programmes, or user confusion.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290" name="Picture 2" descr="Untitled-3"/>
          <p:cNvPicPr>
            <a:picLocks noChangeAspect="1" noChangeArrowheads="1"/>
          </p:cNvPicPr>
          <p:nvPr/>
        </p:nvPicPr>
        <p:blipFill>
          <a:blip r:embed="rId2" cstate="print"/>
          <a:srcRect/>
          <a:stretch>
            <a:fillRect/>
          </a:stretch>
        </p:blipFill>
        <p:spPr bwMode="auto">
          <a:xfrm>
            <a:off x="1371600" y="228600"/>
            <a:ext cx="7239000" cy="5791200"/>
          </a:xfrm>
          <a:prstGeom prst="rect">
            <a:avLst/>
          </a:prstGeom>
          <a:noFill/>
        </p:spPr>
      </p:pic>
      <p:sp>
        <p:nvSpPr>
          <p:cNvPr id="140291" name="Text Box 3"/>
          <p:cNvSpPr txBox="1">
            <a:spLocks noChangeArrowheads="1"/>
          </p:cNvSpPr>
          <p:nvPr/>
        </p:nvSpPr>
        <p:spPr bwMode="auto">
          <a:xfrm>
            <a:off x="457200" y="6324600"/>
            <a:ext cx="8382000" cy="457200"/>
          </a:xfrm>
          <a:prstGeom prst="rect">
            <a:avLst/>
          </a:prstGeom>
          <a:noFill/>
          <a:ln w="9525">
            <a:noFill/>
            <a:miter lim="800000"/>
            <a:headEnd/>
            <a:tailEnd/>
          </a:ln>
          <a:effectLst/>
        </p:spPr>
        <p:txBody>
          <a:bodyPr>
            <a:spAutoFit/>
          </a:bodyPr>
          <a:lstStyle/>
          <a:p>
            <a:pPr>
              <a:spcBef>
                <a:spcPct val="50000"/>
              </a:spcBef>
            </a:pPr>
            <a:r>
              <a:rPr lang="en-GB" b="1" dirty="0">
                <a:latin typeface="+mn-lt"/>
              </a:rPr>
              <a:t>Sony Vegas uses Windows objects for its interface</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Text Box 3"/>
          <p:cNvSpPr txBox="1">
            <a:spLocks noChangeArrowheads="1"/>
          </p:cNvSpPr>
          <p:nvPr/>
        </p:nvSpPr>
        <p:spPr bwMode="auto">
          <a:xfrm>
            <a:off x="381000" y="762000"/>
            <a:ext cx="2905116" cy="2677656"/>
          </a:xfrm>
          <a:prstGeom prst="rect">
            <a:avLst/>
          </a:prstGeom>
          <a:noFill/>
          <a:ln w="9525">
            <a:noFill/>
            <a:miter lim="800000"/>
            <a:headEnd/>
            <a:tailEnd/>
          </a:ln>
          <a:effectLst/>
        </p:spPr>
        <p:txBody>
          <a:bodyPr wrap="square">
            <a:spAutoFit/>
          </a:bodyPr>
          <a:lstStyle/>
          <a:p>
            <a:pPr>
              <a:spcBef>
                <a:spcPct val="50000"/>
              </a:spcBef>
            </a:pPr>
            <a:r>
              <a:rPr lang="en-GB" b="1" dirty="0" err="1">
                <a:latin typeface="+mn-lt"/>
              </a:rPr>
              <a:t>Propellerheads</a:t>
            </a:r>
            <a:r>
              <a:rPr lang="en-GB" b="1" dirty="0">
                <a:latin typeface="+mn-lt"/>
              </a:rPr>
              <a:t> Reason rejects windows widgets to make its interface look more like hardware musical equipment.</a:t>
            </a:r>
          </a:p>
        </p:txBody>
      </p:sp>
      <p:pic>
        <p:nvPicPr>
          <p:cNvPr id="141316" name="Picture 4" descr="Untitled-1"/>
          <p:cNvPicPr>
            <a:picLocks noChangeAspect="1" noChangeArrowheads="1"/>
          </p:cNvPicPr>
          <p:nvPr/>
        </p:nvPicPr>
        <p:blipFill>
          <a:blip r:embed="rId2" cstate="print"/>
          <a:srcRect/>
          <a:stretch>
            <a:fillRect/>
          </a:stretch>
        </p:blipFill>
        <p:spPr bwMode="auto">
          <a:xfrm>
            <a:off x="3505200" y="152400"/>
            <a:ext cx="4970463" cy="6477000"/>
          </a:xfrm>
          <a:prstGeom prst="rect">
            <a:avLst/>
          </a:prstGeom>
          <a:noFill/>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381000" y="457200"/>
            <a:ext cx="8382000" cy="471470"/>
          </a:xfrm>
        </p:spPr>
        <p:txBody>
          <a:bodyPr>
            <a:normAutofit fontScale="90000"/>
          </a:bodyPr>
          <a:lstStyle/>
          <a:p>
            <a:pPr algn="l"/>
            <a:r>
              <a:rPr lang="en-GB" sz="3200" b="1" dirty="0"/>
              <a:t>World 2:  Web Interfaces</a:t>
            </a:r>
          </a:p>
        </p:txBody>
      </p:sp>
      <p:sp>
        <p:nvSpPr>
          <p:cNvPr id="131075" name="Rectangle 3"/>
          <p:cNvSpPr>
            <a:spLocks noGrp="1" noChangeArrowheads="1"/>
          </p:cNvSpPr>
          <p:nvPr>
            <p:ph idx="1"/>
          </p:nvPr>
        </p:nvSpPr>
        <p:spPr>
          <a:xfrm>
            <a:off x="381000" y="1524000"/>
            <a:ext cx="8382000" cy="5105400"/>
          </a:xfrm>
        </p:spPr>
        <p:txBody>
          <a:bodyPr/>
          <a:lstStyle/>
          <a:p>
            <a:pPr marL="839470"/>
            <a:r>
              <a:rPr lang="en-GB" dirty="0"/>
              <a:t>Standards proposed by W3C, but usually ignored (e.g. accessibility)</a:t>
            </a:r>
          </a:p>
          <a:p>
            <a:pPr marL="839470"/>
            <a:r>
              <a:rPr lang="en-GB" dirty="0"/>
              <a:t>Good design relies on the application of heuristics and successful patterns (e.g. the Amazon.com model for e-commerce)</a:t>
            </a:r>
          </a:p>
          <a:p>
            <a:pPr marL="839470"/>
            <a:r>
              <a:rPr lang="en-GB" dirty="0"/>
              <a:t>Variety of design on the web can be chaotic, amateurish, disastrous.</a:t>
            </a:r>
          </a:p>
          <a:p>
            <a:pPr marL="839470"/>
            <a:r>
              <a:rPr lang="en-GB" dirty="0"/>
              <a:t>However, web design can be highly creative and innovative.</a:t>
            </a:r>
          </a:p>
          <a:p>
            <a:pPr marL="1136650" lvl="1"/>
            <a:endParaRPr lang="en-GB"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818" name="Picture 2"/>
          <p:cNvPicPr>
            <a:picLocks noChangeAspect="1" noChangeArrowheads="1"/>
          </p:cNvPicPr>
          <p:nvPr/>
        </p:nvPicPr>
        <p:blipFill>
          <a:blip r:embed="rId2" cstate="print"/>
          <a:srcRect/>
          <a:stretch>
            <a:fillRect/>
          </a:stretch>
        </p:blipFill>
        <p:spPr bwMode="auto">
          <a:xfrm>
            <a:off x="500034" y="571480"/>
            <a:ext cx="7993109" cy="5286412"/>
          </a:xfrm>
          <a:prstGeom prst="rect">
            <a:avLst/>
          </a:prstGeom>
          <a:noFill/>
          <a:ln w="9525">
            <a:noFill/>
            <a:miter lim="800000"/>
            <a:headEnd/>
            <a:tailEnd/>
          </a:ln>
          <a:effectLst/>
        </p:spPr>
      </p:pic>
      <p:sp>
        <p:nvSpPr>
          <p:cNvPr id="5" name="Text Box 3"/>
          <p:cNvSpPr txBox="1">
            <a:spLocks noChangeArrowheads="1"/>
          </p:cNvSpPr>
          <p:nvPr/>
        </p:nvSpPr>
        <p:spPr bwMode="auto">
          <a:xfrm>
            <a:off x="500034" y="6072206"/>
            <a:ext cx="8382000" cy="457200"/>
          </a:xfrm>
          <a:prstGeom prst="rect">
            <a:avLst/>
          </a:prstGeom>
          <a:noFill/>
          <a:ln w="9525">
            <a:noFill/>
            <a:miter lim="800000"/>
            <a:headEnd/>
            <a:tailEnd/>
          </a:ln>
          <a:effectLst/>
        </p:spPr>
        <p:txBody>
          <a:bodyPr>
            <a:spAutoFit/>
          </a:bodyPr>
          <a:lstStyle/>
          <a:p>
            <a:pPr>
              <a:spcBef>
                <a:spcPct val="50000"/>
              </a:spcBef>
            </a:pPr>
            <a:r>
              <a:rPr lang="en-GB" b="1" dirty="0">
                <a:latin typeface="+mn-lt"/>
              </a:rPr>
              <a:t>W3C introduces open standards for accessible web pages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428596" y="357166"/>
            <a:ext cx="8382000" cy="400032"/>
          </a:xfrm>
        </p:spPr>
        <p:txBody>
          <a:bodyPr>
            <a:normAutofit fontScale="90000"/>
          </a:bodyPr>
          <a:lstStyle/>
          <a:p>
            <a:pPr algn="l"/>
            <a:r>
              <a:rPr lang="en-GB" sz="3200" b="1" dirty="0"/>
              <a:t>World 3:  Device Interfaces</a:t>
            </a:r>
          </a:p>
        </p:txBody>
      </p:sp>
      <p:sp>
        <p:nvSpPr>
          <p:cNvPr id="138243" name="Rectangle 3"/>
          <p:cNvSpPr>
            <a:spLocks noGrp="1" noChangeArrowheads="1"/>
          </p:cNvSpPr>
          <p:nvPr>
            <p:ph idx="1"/>
          </p:nvPr>
        </p:nvSpPr>
        <p:spPr>
          <a:xfrm>
            <a:off x="381000" y="1071546"/>
            <a:ext cx="8382000" cy="5557854"/>
          </a:xfrm>
        </p:spPr>
        <p:txBody>
          <a:bodyPr/>
          <a:lstStyle/>
          <a:p>
            <a:pPr marL="1136650" lvl="1"/>
            <a:r>
              <a:rPr lang="en-GB" sz="2400" dirty="0"/>
              <a:t>Designing interactions for devices as diverse as mobile phones, MP3 players, cooker controls, aircraft cockpits - is perhaps the most challenging ‘world’ for the interface designer.</a:t>
            </a:r>
          </a:p>
          <a:p>
            <a:pPr marL="1136650" lvl="1"/>
            <a:r>
              <a:rPr lang="en-GB" sz="2400" dirty="0"/>
              <a:t>Standards are few and far between (mainly for safety critical systems) hence the huge number of examples on baddesigns.com</a:t>
            </a:r>
          </a:p>
          <a:p>
            <a:pPr marL="1136650" lvl="1"/>
            <a:r>
              <a:rPr lang="en-GB" sz="2400" dirty="0"/>
              <a:t>Design patterns are most often used – a successful design spawns a multitude of copies</a:t>
            </a:r>
          </a:p>
          <a:p>
            <a:pPr marL="1136650" lvl="1"/>
            <a:r>
              <a:rPr lang="en-GB" sz="2400" dirty="0"/>
              <a:t>Because devices are tactile, the role of ergonomics is central in their design.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381000" y="381000"/>
            <a:ext cx="8382000" cy="533400"/>
          </a:xfrm>
        </p:spPr>
        <p:txBody>
          <a:bodyPr>
            <a:normAutofit fontScale="90000"/>
          </a:bodyPr>
          <a:lstStyle/>
          <a:p>
            <a:pPr algn="l"/>
            <a:r>
              <a:rPr lang="en-GB" b="1" dirty="0"/>
              <a:t>Principles</a:t>
            </a:r>
          </a:p>
        </p:txBody>
      </p:sp>
      <p:sp>
        <p:nvSpPr>
          <p:cNvPr id="133123" name="Rectangle 3"/>
          <p:cNvSpPr>
            <a:spLocks noGrp="1" noChangeArrowheads="1"/>
          </p:cNvSpPr>
          <p:nvPr>
            <p:ph idx="1"/>
          </p:nvPr>
        </p:nvSpPr>
        <p:spPr>
          <a:xfrm>
            <a:off x="381000" y="1428736"/>
            <a:ext cx="8382000" cy="4895864"/>
          </a:xfrm>
        </p:spPr>
        <p:txBody>
          <a:bodyPr/>
          <a:lstStyle/>
          <a:p>
            <a:r>
              <a:rPr lang="en-GB" sz="2600" dirty="0"/>
              <a:t>General, high level, design knowledge</a:t>
            </a:r>
          </a:p>
          <a:p>
            <a:r>
              <a:rPr lang="en-GB" sz="2600" dirty="0"/>
              <a:t>Many textbooks full of design principles</a:t>
            </a:r>
          </a:p>
          <a:p>
            <a:r>
              <a:rPr lang="en-GB" sz="2600" dirty="0"/>
              <a:t>Principles are based on knowledge from many fields – particularly psychology, graphic design, cultural studies.</a:t>
            </a:r>
          </a:p>
          <a:p>
            <a:r>
              <a:rPr lang="en-GB" sz="2600" dirty="0"/>
              <a:t>abstract guidelines (principles) applicable during early design activities</a:t>
            </a:r>
          </a:p>
          <a:p>
            <a:r>
              <a:rPr lang="en-GB" sz="2600" dirty="0"/>
              <a:t>detailed guidelines (style guides) applicable during later design activities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357158" y="357166"/>
            <a:ext cx="8382000" cy="838200"/>
          </a:xfrm>
        </p:spPr>
        <p:txBody>
          <a:bodyPr/>
          <a:lstStyle/>
          <a:p>
            <a:pPr algn="l">
              <a:spcAft>
                <a:spcPts val="300"/>
              </a:spcAft>
            </a:pPr>
            <a:r>
              <a:rPr lang="en-GB" b="1" dirty="0"/>
              <a:t>Design Principles</a:t>
            </a:r>
          </a:p>
        </p:txBody>
      </p:sp>
      <p:sp>
        <p:nvSpPr>
          <p:cNvPr id="2051" name="Rectangle 3"/>
          <p:cNvSpPr>
            <a:spLocks noGrp="1" noChangeArrowheads="1"/>
          </p:cNvSpPr>
          <p:nvPr>
            <p:ph idx="1"/>
          </p:nvPr>
        </p:nvSpPr>
        <p:spPr>
          <a:xfrm>
            <a:off x="338138" y="1571625"/>
            <a:ext cx="8382000" cy="4343400"/>
          </a:xfrm>
        </p:spPr>
        <p:txBody>
          <a:bodyPr/>
          <a:lstStyle/>
          <a:p>
            <a:pPr marL="290513" indent="-290513">
              <a:lnSpc>
                <a:spcPct val="90000"/>
              </a:lnSpc>
            </a:pPr>
            <a:r>
              <a:rPr lang="en-GB" sz="2600" dirty="0"/>
              <a:t>Over the years many principles of good interactive system design have been developed. </a:t>
            </a:r>
          </a:p>
          <a:p>
            <a:pPr marL="290513" indent="-290513">
              <a:lnSpc>
                <a:spcPct val="90000"/>
              </a:lnSpc>
            </a:pPr>
            <a:r>
              <a:rPr lang="en-GB" sz="2600" dirty="0"/>
              <a:t>Design principles can be very broad </a:t>
            </a:r>
          </a:p>
          <a:p>
            <a:pPr marL="766763" lvl="1">
              <a:lnSpc>
                <a:spcPct val="90000"/>
              </a:lnSpc>
            </a:pPr>
            <a:r>
              <a:rPr lang="en-GB" sz="2400" dirty="0"/>
              <a:t>such as ‘make things visible’</a:t>
            </a:r>
          </a:p>
          <a:p>
            <a:pPr marL="290513" indent="-290513">
              <a:lnSpc>
                <a:spcPct val="90000"/>
              </a:lnSpc>
            </a:pPr>
            <a:r>
              <a:rPr lang="en-GB" sz="2600" dirty="0"/>
              <a:t>They can be more specific</a:t>
            </a:r>
          </a:p>
          <a:p>
            <a:pPr marL="766763" lvl="1">
              <a:lnSpc>
                <a:spcPct val="90000"/>
              </a:lnSpc>
            </a:pPr>
            <a:r>
              <a:rPr lang="en-GB" sz="2400" dirty="0"/>
              <a:t>such as ‘provide clearly marked exits’</a:t>
            </a:r>
          </a:p>
          <a:p>
            <a:pPr marL="290513" indent="-290513">
              <a:lnSpc>
                <a:spcPct val="90000"/>
              </a:lnSpc>
            </a:pPr>
            <a:r>
              <a:rPr lang="en-GB" sz="2600" dirty="0"/>
              <a:t>There are also good design principles that derive from psychology </a:t>
            </a:r>
          </a:p>
          <a:p>
            <a:pPr marL="766763" lvl="1">
              <a:lnSpc>
                <a:spcPct val="90000"/>
              </a:lnSpc>
            </a:pPr>
            <a:r>
              <a:rPr lang="en-GB" sz="2400" dirty="0"/>
              <a:t>such as ‘minimize memory load’ (i.e. do not expect people to remember too much). </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57158" y="500042"/>
            <a:ext cx="8382000" cy="623872"/>
          </a:xfrm>
        </p:spPr>
        <p:txBody>
          <a:bodyPr>
            <a:normAutofit fontScale="90000"/>
          </a:bodyPr>
          <a:lstStyle/>
          <a:p>
            <a:pPr algn="l">
              <a:spcAft>
                <a:spcPts val="300"/>
              </a:spcAft>
            </a:pPr>
            <a:r>
              <a:rPr lang="en-GB" b="1" dirty="0"/>
              <a:t>Principles and Patterns</a:t>
            </a:r>
          </a:p>
        </p:txBody>
      </p:sp>
      <p:sp>
        <p:nvSpPr>
          <p:cNvPr id="4099" name="Rectangle 3"/>
          <p:cNvSpPr>
            <a:spLocks noGrp="1" noChangeArrowheads="1"/>
          </p:cNvSpPr>
          <p:nvPr>
            <p:ph idx="1"/>
          </p:nvPr>
        </p:nvSpPr>
        <p:spPr/>
        <p:txBody>
          <a:bodyPr/>
          <a:lstStyle/>
          <a:p>
            <a:pPr marL="290513" indent="-290513"/>
            <a:r>
              <a:rPr lang="en-GB" sz="2600" dirty="0"/>
              <a:t>The application of design principles has led to established patterns of interaction in certain circumstances </a:t>
            </a:r>
          </a:p>
          <a:p>
            <a:pPr marL="862013" lvl="1"/>
            <a:r>
              <a:rPr lang="en-GB" sz="2400" dirty="0"/>
              <a:t>such as the ‘undo’ command in a Windows application, or the ‘back’ button on a Web site </a:t>
            </a:r>
          </a:p>
          <a:p>
            <a:pPr marL="862013" lvl="1"/>
            <a:r>
              <a:rPr lang="en-GB" sz="2400" dirty="0"/>
              <a:t>the greying out of inappropriate options on menus.</a:t>
            </a:r>
          </a:p>
          <a:p>
            <a:pPr marL="290513" indent="-290513"/>
            <a:r>
              <a:rPr lang="en-GB" sz="2600" dirty="0"/>
              <a:t>Design principles can </a:t>
            </a:r>
          </a:p>
          <a:p>
            <a:pPr marL="862013" lvl="1"/>
            <a:r>
              <a:rPr lang="en-GB" sz="2400" dirty="0"/>
              <a:t>guide the designer during the design process</a:t>
            </a:r>
          </a:p>
          <a:p>
            <a:pPr marL="862013" lvl="1"/>
            <a:r>
              <a:rPr lang="en-GB" sz="2400" dirty="0"/>
              <a:t>can be used to evaluate and critique prototype design ideas. </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357158" y="500042"/>
            <a:ext cx="8382000" cy="838200"/>
          </a:xfrm>
        </p:spPr>
        <p:txBody>
          <a:bodyPr>
            <a:normAutofit fontScale="90000"/>
          </a:bodyPr>
          <a:lstStyle/>
          <a:p>
            <a:r>
              <a:rPr lang="en-US" b="1" dirty="0"/>
              <a:t>Twelve Principles for good human-</a:t>
            </a:r>
            <a:r>
              <a:rPr lang="en-US" b="1" dirty="0" err="1"/>
              <a:t>centred</a:t>
            </a:r>
            <a:r>
              <a:rPr lang="en-US" b="1" dirty="0"/>
              <a:t> interactive systems design</a:t>
            </a:r>
            <a:br>
              <a:rPr lang="en-US" b="1" dirty="0"/>
            </a:br>
            <a:r>
              <a:rPr lang="en-US" sz="1800" b="1" dirty="0"/>
              <a:t>proposed by </a:t>
            </a:r>
            <a:r>
              <a:rPr lang="en-US" sz="1800" b="1" dirty="0" err="1"/>
              <a:t>Benyon</a:t>
            </a:r>
            <a:r>
              <a:rPr lang="en-US" sz="1800" b="1" dirty="0"/>
              <a:t>, Turner &amp; Turner in ‘Designing Interactive Systems’</a:t>
            </a:r>
          </a:p>
        </p:txBody>
      </p:sp>
      <p:sp>
        <p:nvSpPr>
          <p:cNvPr id="109571" name="Rectangle 3"/>
          <p:cNvSpPr>
            <a:spLocks noGrp="1" noChangeArrowheads="1"/>
          </p:cNvSpPr>
          <p:nvPr>
            <p:ph sz="half" idx="1"/>
          </p:nvPr>
        </p:nvSpPr>
        <p:spPr>
          <a:xfrm>
            <a:off x="381000" y="2209800"/>
            <a:ext cx="2833678" cy="4495800"/>
          </a:xfrm>
        </p:spPr>
        <p:txBody>
          <a:bodyPr/>
          <a:lstStyle/>
          <a:p>
            <a:pPr marL="290513" indent="-290513">
              <a:lnSpc>
                <a:spcPct val="90000"/>
              </a:lnSpc>
              <a:buFontTx/>
              <a:buNone/>
            </a:pPr>
            <a:r>
              <a:rPr lang="en-GB" sz="3200" b="1" dirty="0" err="1"/>
              <a:t>Learnability</a:t>
            </a:r>
            <a:endParaRPr lang="en-US" sz="3200" b="1" dirty="0"/>
          </a:p>
          <a:p>
            <a:pPr marL="290513" indent="-290513">
              <a:lnSpc>
                <a:spcPct val="90000"/>
              </a:lnSpc>
            </a:pPr>
            <a:r>
              <a:rPr lang="en-US" sz="2600" dirty="0"/>
              <a:t>1. Visibility</a:t>
            </a:r>
          </a:p>
          <a:p>
            <a:pPr marL="290513" indent="-290513">
              <a:lnSpc>
                <a:spcPct val="90000"/>
              </a:lnSpc>
            </a:pPr>
            <a:r>
              <a:rPr lang="en-US" sz="2600" dirty="0"/>
              <a:t>2. Consistency</a:t>
            </a:r>
          </a:p>
          <a:p>
            <a:pPr marL="290513" indent="-290513">
              <a:lnSpc>
                <a:spcPct val="90000"/>
              </a:lnSpc>
            </a:pPr>
            <a:r>
              <a:rPr lang="en-US" sz="2600" dirty="0"/>
              <a:t>3. Familiarity</a:t>
            </a:r>
          </a:p>
          <a:p>
            <a:pPr marL="290513" indent="-290513">
              <a:lnSpc>
                <a:spcPct val="90000"/>
              </a:lnSpc>
            </a:pPr>
            <a:r>
              <a:rPr lang="en-US" sz="2600" dirty="0"/>
              <a:t>4. Affordance</a:t>
            </a:r>
          </a:p>
          <a:p>
            <a:pPr marL="290513" indent="-290513">
              <a:lnSpc>
                <a:spcPct val="90000"/>
              </a:lnSpc>
              <a:buFontTx/>
              <a:buNone/>
            </a:pPr>
            <a:r>
              <a:rPr lang="en-GB" sz="3200" b="1" dirty="0"/>
              <a:t>Ease of Use</a:t>
            </a:r>
            <a:endParaRPr lang="en-US" sz="3200" b="1" dirty="0"/>
          </a:p>
          <a:p>
            <a:pPr marL="290513" indent="-290513">
              <a:lnSpc>
                <a:spcPct val="90000"/>
              </a:lnSpc>
            </a:pPr>
            <a:r>
              <a:rPr lang="en-US" sz="2600" dirty="0"/>
              <a:t>5. Navigation</a:t>
            </a:r>
          </a:p>
          <a:p>
            <a:pPr marL="290513" indent="-290513">
              <a:lnSpc>
                <a:spcPct val="90000"/>
              </a:lnSpc>
            </a:pPr>
            <a:r>
              <a:rPr lang="en-US" sz="2600" dirty="0"/>
              <a:t>6. Control </a:t>
            </a:r>
          </a:p>
          <a:p>
            <a:pPr marL="290513" indent="-290513">
              <a:lnSpc>
                <a:spcPct val="90000"/>
              </a:lnSpc>
            </a:pPr>
            <a:r>
              <a:rPr lang="en-US" sz="2600" dirty="0"/>
              <a:t>7. Feedback</a:t>
            </a:r>
          </a:p>
        </p:txBody>
      </p:sp>
      <p:sp>
        <p:nvSpPr>
          <p:cNvPr id="109572" name="Rectangle 4"/>
          <p:cNvSpPr>
            <a:spLocks noGrp="1" noChangeArrowheads="1"/>
          </p:cNvSpPr>
          <p:nvPr>
            <p:ph sz="half" idx="2"/>
          </p:nvPr>
        </p:nvSpPr>
        <p:spPr>
          <a:xfrm>
            <a:off x="4419600" y="2209800"/>
            <a:ext cx="3295672" cy="3819525"/>
          </a:xfrm>
        </p:spPr>
        <p:txBody>
          <a:bodyPr/>
          <a:lstStyle/>
          <a:p>
            <a:pPr marL="290513" indent="-290513">
              <a:buFontTx/>
              <a:buNone/>
            </a:pPr>
            <a:r>
              <a:rPr lang="en-GB" sz="3200" b="1" dirty="0"/>
              <a:t>Robustness</a:t>
            </a:r>
            <a:endParaRPr lang="en-US" sz="3200" b="1" dirty="0"/>
          </a:p>
          <a:p>
            <a:pPr marL="290513" indent="-290513"/>
            <a:r>
              <a:rPr lang="en-US" sz="2600" dirty="0"/>
              <a:t>8. Recovery</a:t>
            </a:r>
          </a:p>
          <a:p>
            <a:pPr marL="290513" indent="-290513"/>
            <a:r>
              <a:rPr lang="en-US" sz="2600" dirty="0"/>
              <a:t>9. Constraints</a:t>
            </a:r>
          </a:p>
          <a:p>
            <a:pPr marL="290513" indent="-290513">
              <a:buFontTx/>
              <a:buNone/>
            </a:pPr>
            <a:r>
              <a:rPr lang="en-US" sz="3200" b="1" dirty="0"/>
              <a:t>Accommodation</a:t>
            </a:r>
          </a:p>
          <a:p>
            <a:pPr marL="290513" indent="-290513"/>
            <a:r>
              <a:rPr lang="en-US" sz="2600" dirty="0"/>
              <a:t>10. Flexibility</a:t>
            </a:r>
          </a:p>
          <a:p>
            <a:pPr marL="290513" indent="-290513"/>
            <a:r>
              <a:rPr lang="en-US" sz="2600" dirty="0"/>
              <a:t>11. Style</a:t>
            </a:r>
          </a:p>
          <a:p>
            <a:pPr marL="290513" indent="-290513"/>
            <a:r>
              <a:rPr lang="en-US" sz="2600" dirty="0"/>
              <a:t>12. Conviviality</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81000" y="381000"/>
            <a:ext cx="8382000" cy="609600"/>
          </a:xfrm>
        </p:spPr>
        <p:txBody>
          <a:bodyPr>
            <a:normAutofit fontScale="90000"/>
          </a:bodyPr>
          <a:lstStyle/>
          <a:p>
            <a:pPr algn="l">
              <a:spcAft>
                <a:spcPts val="300"/>
              </a:spcAft>
            </a:pPr>
            <a:r>
              <a:rPr lang="en-GB" b="1" dirty="0"/>
              <a:t>Principle 1 -  Visibility</a:t>
            </a:r>
          </a:p>
        </p:txBody>
      </p:sp>
      <p:sp>
        <p:nvSpPr>
          <p:cNvPr id="13315" name="Rectangle 3"/>
          <p:cNvSpPr>
            <a:spLocks noGrp="1" noChangeArrowheads="1"/>
          </p:cNvSpPr>
          <p:nvPr>
            <p:ph idx="1"/>
          </p:nvPr>
        </p:nvSpPr>
        <p:spPr>
          <a:xfrm>
            <a:off x="304800" y="1219200"/>
            <a:ext cx="4343400" cy="5105400"/>
          </a:xfrm>
        </p:spPr>
        <p:txBody>
          <a:bodyPr>
            <a:normAutofit fontScale="92500" lnSpcReduction="10000"/>
          </a:bodyPr>
          <a:lstStyle/>
          <a:p>
            <a:pPr marL="290513" indent="-290513" algn="just">
              <a:lnSpc>
                <a:spcPct val="90000"/>
              </a:lnSpc>
            </a:pPr>
            <a:r>
              <a:rPr lang="en-GB" sz="2600" b="1" dirty="0"/>
              <a:t>Try to ensure that things are visible so that people can see what functions are available and what the system is currently doing.</a:t>
            </a:r>
          </a:p>
          <a:p>
            <a:pPr marL="290513" indent="-290513" algn="just">
              <a:lnSpc>
                <a:spcPct val="90000"/>
              </a:lnSpc>
            </a:pPr>
            <a:endParaRPr lang="en-GB" sz="2600" b="1" dirty="0"/>
          </a:p>
          <a:p>
            <a:pPr marL="290513" indent="-290513" algn="just">
              <a:lnSpc>
                <a:spcPct val="90000"/>
              </a:lnSpc>
            </a:pPr>
            <a:r>
              <a:rPr lang="en-GB" sz="2600" b="1" dirty="0"/>
              <a:t>This is an important part of the psychological principle that it is easier to recognize things than to have to recall them.  (Norman)</a:t>
            </a:r>
          </a:p>
          <a:p>
            <a:pPr marL="290513" indent="-290513" algn="just">
              <a:lnSpc>
                <a:spcPct val="90000"/>
              </a:lnSpc>
            </a:pPr>
            <a:endParaRPr lang="en-GB" sz="2600" b="1" dirty="0"/>
          </a:p>
          <a:p>
            <a:pPr marL="290513" indent="-290513" algn="just">
              <a:lnSpc>
                <a:spcPct val="90000"/>
              </a:lnSpc>
            </a:pPr>
            <a:r>
              <a:rPr lang="en-GB" sz="2600" b="1" dirty="0"/>
              <a:t>Consider making things ‘visible’ through the use of sound and touch.</a:t>
            </a:r>
          </a:p>
        </p:txBody>
      </p:sp>
      <p:pic>
        <p:nvPicPr>
          <p:cNvPr id="13316" name="Picture 4" descr="Untitled-3"/>
          <p:cNvPicPr>
            <a:picLocks noChangeAspect="1" noChangeArrowheads="1"/>
          </p:cNvPicPr>
          <p:nvPr/>
        </p:nvPicPr>
        <p:blipFill>
          <a:blip r:embed="rId2" cstate="print"/>
          <a:srcRect/>
          <a:stretch>
            <a:fillRect/>
          </a:stretch>
        </p:blipFill>
        <p:spPr bwMode="auto">
          <a:xfrm>
            <a:off x="4929190" y="1285860"/>
            <a:ext cx="3951288" cy="4876800"/>
          </a:xfrm>
          <a:prstGeom prst="rect">
            <a:avLst/>
          </a:prstGeom>
          <a:noFill/>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Text Box 1027"/>
          <p:cNvSpPr txBox="1">
            <a:spLocks noChangeArrowheads="1"/>
          </p:cNvSpPr>
          <p:nvPr/>
        </p:nvSpPr>
        <p:spPr bwMode="auto">
          <a:xfrm>
            <a:off x="517525" y="1566863"/>
            <a:ext cx="1539875" cy="1465262"/>
          </a:xfrm>
          <a:prstGeom prst="rect">
            <a:avLst/>
          </a:prstGeom>
          <a:noFill/>
          <a:ln w="9525">
            <a:noFill/>
            <a:miter lim="800000"/>
            <a:headEnd/>
            <a:tailEnd/>
          </a:ln>
          <a:effectLst/>
        </p:spPr>
        <p:txBody>
          <a:bodyPr>
            <a:spAutoFit/>
          </a:bodyPr>
          <a:lstStyle/>
          <a:p>
            <a:r>
              <a:rPr lang="en-US" sz="1800"/>
              <a:t>The common commands and defaults are made visible</a:t>
            </a:r>
          </a:p>
        </p:txBody>
      </p:sp>
      <p:sp>
        <p:nvSpPr>
          <p:cNvPr id="100356" name="Text Box 1028"/>
          <p:cNvSpPr txBox="1">
            <a:spLocks noChangeArrowheads="1"/>
          </p:cNvSpPr>
          <p:nvPr/>
        </p:nvSpPr>
        <p:spPr bwMode="auto">
          <a:xfrm>
            <a:off x="6965950" y="1603375"/>
            <a:ext cx="1809750" cy="1465263"/>
          </a:xfrm>
          <a:prstGeom prst="rect">
            <a:avLst/>
          </a:prstGeom>
          <a:noFill/>
          <a:ln w="9525">
            <a:noFill/>
            <a:miter lim="800000"/>
            <a:headEnd/>
            <a:tailEnd/>
          </a:ln>
          <a:effectLst/>
        </p:spPr>
        <p:txBody>
          <a:bodyPr>
            <a:spAutoFit/>
          </a:bodyPr>
          <a:lstStyle/>
          <a:p>
            <a:r>
              <a:rPr lang="en-US" sz="1800"/>
              <a:t>Other commands are observable by using the drop down menus</a:t>
            </a:r>
          </a:p>
        </p:txBody>
      </p:sp>
      <p:sp>
        <p:nvSpPr>
          <p:cNvPr id="100357" name="Text Box 1029"/>
          <p:cNvSpPr txBox="1">
            <a:spLocks noChangeArrowheads="1"/>
          </p:cNvSpPr>
          <p:nvPr/>
        </p:nvSpPr>
        <p:spPr bwMode="auto">
          <a:xfrm>
            <a:off x="517525" y="3228975"/>
            <a:ext cx="1725613" cy="1739900"/>
          </a:xfrm>
          <a:prstGeom prst="rect">
            <a:avLst/>
          </a:prstGeom>
          <a:noFill/>
          <a:ln w="9525">
            <a:noFill/>
            <a:miter lim="800000"/>
            <a:headEnd/>
            <a:tailEnd/>
          </a:ln>
          <a:effectLst/>
        </p:spPr>
        <p:txBody>
          <a:bodyPr>
            <a:spAutoFit/>
          </a:bodyPr>
          <a:lstStyle/>
          <a:p>
            <a:r>
              <a:rPr lang="en-US" sz="1800"/>
              <a:t>Visibility and sensible grouping makes people aware of other options</a:t>
            </a:r>
            <a:endParaRPr lang="en-US"/>
          </a:p>
        </p:txBody>
      </p:sp>
      <p:pic>
        <p:nvPicPr>
          <p:cNvPr id="100359" name="Picture 1031" descr="c05f004"/>
          <p:cNvPicPr>
            <a:picLocks noChangeAspect="1" noChangeArrowheads="1"/>
          </p:cNvPicPr>
          <p:nvPr/>
        </p:nvPicPr>
        <p:blipFill>
          <a:blip r:embed="rId2" cstate="print"/>
          <a:srcRect/>
          <a:stretch>
            <a:fillRect/>
          </a:stretch>
        </p:blipFill>
        <p:spPr bwMode="auto">
          <a:xfrm>
            <a:off x="2465388" y="409575"/>
            <a:ext cx="4141787" cy="5267325"/>
          </a:xfrm>
          <a:prstGeom prst="rect">
            <a:avLst/>
          </a:prstGeom>
          <a:noFill/>
          <a:ln w="9525">
            <a:noFill/>
            <a:miter lim="800000"/>
            <a:headEnd/>
            <a:tailEnd/>
          </a:ln>
        </p:spPr>
      </p:pic>
      <p:sp>
        <p:nvSpPr>
          <p:cNvPr id="100360" name="Text Box 1032"/>
          <p:cNvSpPr txBox="1">
            <a:spLocks noChangeArrowheads="1"/>
          </p:cNvSpPr>
          <p:nvPr/>
        </p:nvSpPr>
        <p:spPr bwMode="auto">
          <a:xfrm>
            <a:off x="304800" y="5943600"/>
            <a:ext cx="8534400" cy="366713"/>
          </a:xfrm>
          <a:prstGeom prst="rect">
            <a:avLst/>
          </a:prstGeom>
          <a:noFill/>
          <a:ln w="9525">
            <a:noFill/>
            <a:miter lim="800000"/>
            <a:headEnd/>
            <a:tailEnd/>
          </a:ln>
          <a:effectLst/>
        </p:spPr>
        <p:txBody>
          <a:bodyPr>
            <a:spAutoFit/>
          </a:bodyPr>
          <a:lstStyle/>
          <a:p>
            <a:pPr>
              <a:spcBef>
                <a:spcPct val="50000"/>
              </a:spcBef>
            </a:pPr>
            <a:r>
              <a:rPr lang="en-GB" sz="1800"/>
              <a:t>A formatting palette in MacOS10</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218" name="Picture 2" descr="Untitled-2"/>
          <p:cNvPicPr>
            <a:picLocks noChangeAspect="1" noChangeArrowheads="1"/>
          </p:cNvPicPr>
          <p:nvPr/>
        </p:nvPicPr>
        <p:blipFill>
          <a:blip r:embed="rId2" cstate="print"/>
          <a:srcRect/>
          <a:stretch>
            <a:fillRect/>
          </a:stretch>
        </p:blipFill>
        <p:spPr bwMode="auto">
          <a:xfrm>
            <a:off x="2286000" y="533400"/>
            <a:ext cx="4724400" cy="5200650"/>
          </a:xfrm>
          <a:prstGeom prst="rect">
            <a:avLst/>
          </a:prstGeom>
          <a:noFill/>
        </p:spPr>
      </p:pic>
      <p:sp>
        <p:nvSpPr>
          <p:cNvPr id="137219" name="Rectangle 3"/>
          <p:cNvSpPr>
            <a:spLocks noChangeArrowheads="1"/>
          </p:cNvSpPr>
          <p:nvPr/>
        </p:nvSpPr>
        <p:spPr bwMode="auto">
          <a:xfrm>
            <a:off x="533400" y="6096000"/>
            <a:ext cx="3765550" cy="366713"/>
          </a:xfrm>
          <a:prstGeom prst="rect">
            <a:avLst/>
          </a:prstGeom>
          <a:noFill/>
          <a:ln w="9525">
            <a:noFill/>
            <a:miter lim="800000"/>
            <a:headEnd/>
            <a:tailEnd/>
          </a:ln>
          <a:effectLst/>
        </p:spPr>
        <p:txBody>
          <a:bodyPr wrap="none">
            <a:spAutoFit/>
          </a:bodyPr>
          <a:lstStyle/>
          <a:p>
            <a:pPr>
              <a:spcBef>
                <a:spcPct val="50000"/>
              </a:spcBef>
            </a:pPr>
            <a:r>
              <a:rPr lang="en-GB" sz="1800"/>
              <a:t>A formatting palette in Windows XP</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647700"/>
            <a:ext cx="8382000" cy="838200"/>
          </a:xfrm>
        </p:spPr>
        <p:txBody>
          <a:bodyPr/>
          <a:lstStyle/>
          <a:p>
            <a:pPr algn="l">
              <a:spcAft>
                <a:spcPts val="300"/>
              </a:spcAft>
            </a:pPr>
            <a:r>
              <a:rPr lang="en-GB" b="1" dirty="0"/>
              <a:t>Principle 2 - Consistency</a:t>
            </a:r>
          </a:p>
        </p:txBody>
      </p:sp>
      <p:sp>
        <p:nvSpPr>
          <p:cNvPr id="19459" name="Rectangle 3"/>
          <p:cNvSpPr>
            <a:spLocks noGrp="1" noChangeArrowheads="1"/>
          </p:cNvSpPr>
          <p:nvPr>
            <p:ph idx="1"/>
          </p:nvPr>
        </p:nvSpPr>
        <p:spPr/>
        <p:txBody>
          <a:bodyPr/>
          <a:lstStyle/>
          <a:p>
            <a:pPr marL="290513" indent="-290513"/>
            <a:r>
              <a:rPr lang="en-GB" sz="2800" dirty="0"/>
              <a:t>Be consistent in the use of design features</a:t>
            </a:r>
          </a:p>
          <a:p>
            <a:pPr marL="290513" indent="-290513"/>
            <a:r>
              <a:rPr lang="en-GB" sz="2800" dirty="0"/>
              <a:t>Be consistent with similar systems and standard ways of working. </a:t>
            </a:r>
          </a:p>
          <a:p>
            <a:pPr marL="290513" indent="-290513"/>
            <a:r>
              <a:rPr lang="en-GB" sz="2800" dirty="0"/>
              <a:t>This involves being consistent both internally to the system and externally as the system relates to things outside of it. </a:t>
            </a:r>
          </a:p>
          <a:p>
            <a:pPr marL="290513" indent="-290513"/>
            <a:r>
              <a:rPr lang="en-GB" sz="2800" dirty="0"/>
              <a:t>Physical consistency is ensuring consistent behaviours and consistent use of colours, names, layout and so on.</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81000" y="661988"/>
            <a:ext cx="8382000" cy="838200"/>
          </a:xfrm>
        </p:spPr>
        <p:txBody>
          <a:bodyPr/>
          <a:lstStyle/>
          <a:p>
            <a:pPr algn="l">
              <a:spcAft>
                <a:spcPts val="300"/>
              </a:spcAft>
            </a:pPr>
            <a:r>
              <a:rPr lang="en-GB" b="1" dirty="0"/>
              <a:t>Principle 3 - Familiarity</a:t>
            </a:r>
          </a:p>
        </p:txBody>
      </p:sp>
      <p:sp>
        <p:nvSpPr>
          <p:cNvPr id="23555" name="Rectangle 3"/>
          <p:cNvSpPr>
            <a:spLocks noGrp="1" noChangeArrowheads="1"/>
          </p:cNvSpPr>
          <p:nvPr>
            <p:ph idx="1"/>
          </p:nvPr>
        </p:nvSpPr>
        <p:spPr/>
        <p:txBody>
          <a:bodyPr/>
          <a:lstStyle/>
          <a:p>
            <a:pPr marL="290513" indent="-290513"/>
            <a:r>
              <a:rPr lang="en-GB" sz="2600" dirty="0"/>
              <a:t>Use language and symbols that the intended audience will be familiar with. </a:t>
            </a:r>
          </a:p>
          <a:p>
            <a:pPr marL="290513" indent="-290513"/>
            <a:r>
              <a:rPr lang="en-GB" sz="2600" dirty="0"/>
              <a:t>Where this is not possible because the concepts are quite different from those people know about, provide a suitable metaphor </a:t>
            </a:r>
          </a:p>
          <a:p>
            <a:pPr marL="290513" indent="-290513"/>
            <a:r>
              <a:rPr lang="en-GB" sz="2600" dirty="0"/>
              <a:t>to help them transfer similar and related knowledge from a more familiar domain.</a:t>
            </a:r>
          </a:p>
        </p:txBody>
      </p:sp>
      <p:pic>
        <p:nvPicPr>
          <p:cNvPr id="23556" name="Picture 4" descr="Untitled-2"/>
          <p:cNvPicPr>
            <a:picLocks noChangeAspect="1" noChangeArrowheads="1"/>
          </p:cNvPicPr>
          <p:nvPr/>
        </p:nvPicPr>
        <p:blipFill>
          <a:blip r:embed="rId2" cstate="print"/>
          <a:srcRect/>
          <a:stretch>
            <a:fillRect/>
          </a:stretch>
        </p:blipFill>
        <p:spPr bwMode="auto">
          <a:xfrm>
            <a:off x="5257800" y="4648200"/>
            <a:ext cx="3048000" cy="1760538"/>
          </a:xfrm>
          <a:prstGeom prst="rect">
            <a:avLst/>
          </a:prstGeom>
          <a:noFill/>
        </p:spPr>
      </p:pic>
      <p:sp>
        <p:nvSpPr>
          <p:cNvPr id="2" name="Footer Placeholder 1"/>
          <p:cNvSpPr>
            <a:spLocks noGrp="1"/>
          </p:cNvSpPr>
          <p:nvPr>
            <p:ph type="ftr" sz="quarter" idx="11"/>
          </p:nvPr>
        </p:nvSpPr>
        <p:spPr/>
        <p:txBody>
          <a:bodyPr/>
          <a:lstStyle/>
          <a:p>
            <a:r>
              <a:rPr lang="en-GB"/>
              <a:t>106CR_2017-18: Week7 Design Standards &amp; Principles</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57158" y="500042"/>
            <a:ext cx="8382000" cy="495284"/>
          </a:xfrm>
        </p:spPr>
        <p:txBody>
          <a:bodyPr>
            <a:normAutofit fontScale="90000"/>
          </a:bodyPr>
          <a:lstStyle/>
          <a:p>
            <a:pPr algn="l">
              <a:spcAft>
                <a:spcPts val="300"/>
              </a:spcAft>
            </a:pPr>
            <a:r>
              <a:rPr lang="en-GB" b="1" dirty="0"/>
              <a:t>Principle 4 - Affordance</a:t>
            </a:r>
          </a:p>
        </p:txBody>
      </p:sp>
      <p:sp>
        <p:nvSpPr>
          <p:cNvPr id="25603" name="Rectangle 3"/>
          <p:cNvSpPr>
            <a:spLocks noGrp="1" noChangeArrowheads="1"/>
          </p:cNvSpPr>
          <p:nvPr>
            <p:ph idx="1"/>
          </p:nvPr>
        </p:nvSpPr>
        <p:spPr/>
        <p:txBody>
          <a:bodyPr/>
          <a:lstStyle/>
          <a:p>
            <a:pPr marL="290513" indent="-290513">
              <a:lnSpc>
                <a:spcPct val="90000"/>
              </a:lnSpc>
            </a:pPr>
            <a:r>
              <a:rPr lang="en-GB" sz="2800" dirty="0"/>
              <a:t>Design things so it is clear what they are for; </a:t>
            </a:r>
          </a:p>
          <a:p>
            <a:pPr marL="862013" lvl="1">
              <a:lnSpc>
                <a:spcPct val="90000"/>
              </a:lnSpc>
            </a:pPr>
            <a:r>
              <a:rPr lang="en-GB" sz="2600" dirty="0"/>
              <a:t>for example make buttons look like buttons so people will press them.</a:t>
            </a:r>
          </a:p>
          <a:p>
            <a:pPr marL="290513" indent="-290513">
              <a:lnSpc>
                <a:spcPct val="90000"/>
              </a:lnSpc>
            </a:pPr>
            <a:r>
              <a:rPr lang="en-GB" sz="2800" dirty="0"/>
              <a:t>Affordance refers to the properties that things have (or are perceived to have) and how these relate to how the things could be used. </a:t>
            </a:r>
          </a:p>
          <a:p>
            <a:pPr marL="290513" indent="-290513">
              <a:lnSpc>
                <a:spcPct val="90000"/>
              </a:lnSpc>
            </a:pPr>
            <a:r>
              <a:rPr lang="en-GB" sz="2800" dirty="0"/>
              <a:t>Buttons afford pressing, chairs afford sitting on and post-it notes afford writing a message on and sticking next to something else. </a:t>
            </a:r>
          </a:p>
          <a:p>
            <a:pPr marL="290513" indent="-290513">
              <a:lnSpc>
                <a:spcPct val="90000"/>
              </a:lnSpc>
            </a:pPr>
            <a:r>
              <a:rPr lang="en-GB" sz="2800" dirty="0"/>
              <a:t>Affordances are culturally determined.</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381000" y="676275"/>
            <a:ext cx="8382000" cy="838200"/>
          </a:xfrm>
        </p:spPr>
        <p:txBody>
          <a:bodyPr>
            <a:normAutofit/>
          </a:bodyPr>
          <a:lstStyle/>
          <a:p>
            <a:pPr algn="l"/>
            <a:r>
              <a:rPr lang="en-US" sz="3600" b="1" dirty="0"/>
              <a:t>Examples of Affordance: A Media Player</a:t>
            </a:r>
          </a:p>
        </p:txBody>
      </p:sp>
      <p:sp>
        <p:nvSpPr>
          <p:cNvPr id="102404" name="Text Box 4"/>
          <p:cNvSpPr txBox="1">
            <a:spLocks noChangeArrowheads="1"/>
          </p:cNvSpPr>
          <p:nvPr/>
        </p:nvSpPr>
        <p:spPr bwMode="auto">
          <a:xfrm>
            <a:off x="593725" y="2295525"/>
            <a:ext cx="2171700" cy="2289175"/>
          </a:xfrm>
          <a:prstGeom prst="rect">
            <a:avLst/>
          </a:prstGeom>
          <a:noFill/>
          <a:ln w="9525">
            <a:noFill/>
            <a:miter lim="800000"/>
            <a:headEnd/>
            <a:tailEnd/>
          </a:ln>
          <a:effectLst/>
        </p:spPr>
        <p:txBody>
          <a:bodyPr>
            <a:spAutoFit/>
          </a:bodyPr>
          <a:lstStyle/>
          <a:p>
            <a:r>
              <a:rPr lang="en-US" sz="1800" b="1" dirty="0"/>
              <a:t>Buttons on media players have affordance - they suggest what they can be </a:t>
            </a:r>
            <a:r>
              <a:rPr lang="en-US" sz="1800" b="1"/>
              <a:t>used because </a:t>
            </a:r>
            <a:r>
              <a:rPr lang="en-US" sz="1800" b="1" dirty="0"/>
              <a:t>we are familiar with similar devices</a:t>
            </a:r>
            <a:endParaRPr lang="en-US" b="1" dirty="0"/>
          </a:p>
        </p:txBody>
      </p:sp>
      <p:pic>
        <p:nvPicPr>
          <p:cNvPr id="102406" name="Picture 6" descr="NF6-17"/>
          <p:cNvPicPr>
            <a:picLocks noChangeAspect="1" noChangeArrowheads="1"/>
          </p:cNvPicPr>
          <p:nvPr/>
        </p:nvPicPr>
        <p:blipFill>
          <a:blip r:embed="rId2" cstate="print"/>
          <a:srcRect/>
          <a:stretch>
            <a:fillRect/>
          </a:stretch>
        </p:blipFill>
        <p:spPr bwMode="auto">
          <a:xfrm>
            <a:off x="2928938" y="2543175"/>
            <a:ext cx="5221287" cy="1755775"/>
          </a:xfrm>
          <a:prstGeom prst="rect">
            <a:avLst/>
          </a:prstGeom>
          <a:noFill/>
        </p:spPr>
      </p:pic>
      <p:sp>
        <p:nvSpPr>
          <p:cNvPr id="102407" name="Text Box 7"/>
          <p:cNvSpPr txBox="1">
            <a:spLocks noChangeArrowheads="1"/>
          </p:cNvSpPr>
          <p:nvPr/>
        </p:nvSpPr>
        <p:spPr bwMode="auto">
          <a:xfrm>
            <a:off x="304800" y="5686425"/>
            <a:ext cx="8534400" cy="366713"/>
          </a:xfrm>
          <a:prstGeom prst="rect">
            <a:avLst/>
          </a:prstGeom>
          <a:noFill/>
          <a:ln w="9525">
            <a:noFill/>
            <a:miter lim="800000"/>
            <a:headEnd/>
            <a:tailEnd/>
          </a:ln>
          <a:effectLst/>
        </p:spPr>
        <p:txBody>
          <a:bodyPr>
            <a:spAutoFit/>
          </a:bodyPr>
          <a:lstStyle/>
          <a:p>
            <a:pPr>
              <a:spcBef>
                <a:spcPct val="50000"/>
              </a:spcBef>
            </a:pPr>
            <a:r>
              <a:rPr lang="en-GB" sz="1800" b="1" dirty="0"/>
              <a:t>The </a:t>
            </a:r>
            <a:r>
              <a:rPr lang="en-GB" sz="1800" b="1" dirty="0" err="1"/>
              <a:t>RealOne</a:t>
            </a:r>
            <a:r>
              <a:rPr lang="en-GB" sz="1800" b="1" dirty="0"/>
              <a:t> Player ® with two slider controls.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381000" y="228600"/>
            <a:ext cx="8382000" cy="609600"/>
          </a:xfrm>
        </p:spPr>
        <p:txBody>
          <a:bodyPr>
            <a:normAutofit fontScale="90000"/>
          </a:bodyPr>
          <a:lstStyle/>
          <a:p>
            <a:pPr algn="l"/>
            <a:r>
              <a:rPr lang="en-GB" b="1" dirty="0"/>
              <a:t>Standards</a:t>
            </a:r>
          </a:p>
        </p:txBody>
      </p:sp>
      <p:sp>
        <p:nvSpPr>
          <p:cNvPr id="132099" name="Rectangle 3"/>
          <p:cNvSpPr>
            <a:spLocks noGrp="1" noChangeArrowheads="1"/>
          </p:cNvSpPr>
          <p:nvPr>
            <p:ph idx="1"/>
          </p:nvPr>
        </p:nvSpPr>
        <p:spPr>
          <a:xfrm>
            <a:off x="381000" y="1428736"/>
            <a:ext cx="8458200" cy="5124464"/>
          </a:xfrm>
        </p:spPr>
        <p:txBody>
          <a:bodyPr/>
          <a:lstStyle/>
          <a:p>
            <a:r>
              <a:rPr lang="en-GB" sz="2400" dirty="0"/>
              <a:t>‘Rules’ – with high authority.  Specific to a particular type of design (windows applications, aircraft cockpit displays)</a:t>
            </a:r>
          </a:p>
          <a:p>
            <a:pPr>
              <a:lnSpc>
                <a:spcPct val="90000"/>
              </a:lnSpc>
              <a:spcBef>
                <a:spcPct val="100000"/>
              </a:spcBef>
            </a:pPr>
            <a:r>
              <a:rPr lang="en-GB" sz="2400" dirty="0"/>
              <a:t>set by national or international bodies to ensure compliance by a large community of designers. </a:t>
            </a:r>
          </a:p>
          <a:p>
            <a:pPr>
              <a:lnSpc>
                <a:spcPct val="90000"/>
              </a:lnSpc>
              <a:spcBef>
                <a:spcPct val="100000"/>
              </a:spcBef>
            </a:pPr>
            <a:r>
              <a:rPr lang="en-GB" sz="2400" dirty="0"/>
              <a:t>hardware standards more common than software.</a:t>
            </a:r>
          </a:p>
          <a:p>
            <a:pPr>
              <a:lnSpc>
                <a:spcPct val="90000"/>
              </a:lnSpc>
              <a:spcBef>
                <a:spcPct val="100000"/>
              </a:spcBef>
            </a:pPr>
            <a:r>
              <a:rPr lang="en-GB" sz="2400" dirty="0"/>
              <a:t>Standards have a high authority and great amount of detail.  In some domains (e.g. safety critical design) failure to apply standards can lead to disaster (or a legal case..)</a:t>
            </a:r>
          </a:p>
          <a:p>
            <a:pPr>
              <a:lnSpc>
                <a:spcPct val="90000"/>
              </a:lnSpc>
            </a:pPr>
            <a:endParaRPr lang="en-GB" sz="22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57158" y="500042"/>
            <a:ext cx="8382000" cy="838200"/>
          </a:xfrm>
        </p:spPr>
        <p:txBody>
          <a:bodyPr/>
          <a:lstStyle/>
          <a:p>
            <a:pPr algn="l">
              <a:spcAft>
                <a:spcPts val="300"/>
              </a:spcAft>
            </a:pPr>
            <a:r>
              <a:rPr lang="en-GB" b="1" dirty="0"/>
              <a:t>Principle 5 - Navigation</a:t>
            </a:r>
          </a:p>
        </p:txBody>
      </p:sp>
      <p:sp>
        <p:nvSpPr>
          <p:cNvPr id="29699" name="Rectangle 3"/>
          <p:cNvSpPr>
            <a:spLocks noGrp="1" noChangeArrowheads="1"/>
          </p:cNvSpPr>
          <p:nvPr>
            <p:ph idx="1"/>
          </p:nvPr>
        </p:nvSpPr>
        <p:spPr>
          <a:xfrm>
            <a:off x="3733800" y="1600200"/>
            <a:ext cx="5072063" cy="4724400"/>
          </a:xfrm>
        </p:spPr>
        <p:txBody>
          <a:bodyPr/>
          <a:lstStyle/>
          <a:p>
            <a:pPr marL="290513" indent="-290513"/>
            <a:r>
              <a:rPr lang="en-GB" b="1" dirty="0"/>
              <a:t>Provide support to enable people to move around the parts of the system; maps, directional signs and information signs.</a:t>
            </a:r>
          </a:p>
          <a:p>
            <a:pPr marL="290513" indent="-290513"/>
            <a:r>
              <a:rPr lang="en-GB" b="1" dirty="0"/>
              <a:t>Menus are often used for navigation, signs (labels) indicate where else you can go in the system.</a:t>
            </a:r>
          </a:p>
        </p:txBody>
      </p:sp>
      <p:pic>
        <p:nvPicPr>
          <p:cNvPr id="29701" name="Picture 5" descr="Untitled-2"/>
          <p:cNvPicPr>
            <a:picLocks noChangeAspect="1" noChangeArrowheads="1"/>
          </p:cNvPicPr>
          <p:nvPr/>
        </p:nvPicPr>
        <p:blipFill>
          <a:blip r:embed="rId2" cstate="print"/>
          <a:srcRect/>
          <a:stretch>
            <a:fillRect/>
          </a:stretch>
        </p:blipFill>
        <p:spPr bwMode="auto">
          <a:xfrm>
            <a:off x="304800" y="1447800"/>
            <a:ext cx="3003550" cy="4876800"/>
          </a:xfrm>
          <a:prstGeom prst="rect">
            <a:avLst/>
          </a:prstGeom>
          <a:noFill/>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57158" y="428604"/>
            <a:ext cx="8382000" cy="533400"/>
          </a:xfrm>
        </p:spPr>
        <p:txBody>
          <a:bodyPr>
            <a:normAutofit fontScale="90000"/>
          </a:bodyPr>
          <a:lstStyle/>
          <a:p>
            <a:pPr algn="l">
              <a:spcAft>
                <a:spcPts val="300"/>
              </a:spcAft>
            </a:pPr>
            <a:r>
              <a:rPr lang="en-GB" b="1" dirty="0"/>
              <a:t>Principle 6 - Control</a:t>
            </a:r>
          </a:p>
        </p:txBody>
      </p:sp>
      <p:sp>
        <p:nvSpPr>
          <p:cNvPr id="31747" name="Rectangle 3"/>
          <p:cNvSpPr>
            <a:spLocks noGrp="1" noChangeArrowheads="1"/>
          </p:cNvSpPr>
          <p:nvPr>
            <p:ph idx="1"/>
          </p:nvPr>
        </p:nvSpPr>
        <p:spPr>
          <a:xfrm>
            <a:off x="304800" y="914400"/>
            <a:ext cx="8458200" cy="5486400"/>
          </a:xfrm>
        </p:spPr>
        <p:txBody>
          <a:bodyPr/>
          <a:lstStyle/>
          <a:p>
            <a:pPr marL="290513" indent="-290513">
              <a:lnSpc>
                <a:spcPct val="90000"/>
              </a:lnSpc>
            </a:pPr>
            <a:r>
              <a:rPr lang="en-GB" sz="2600" dirty="0"/>
              <a:t>Make it clear who or what is in control and allow people to take control. </a:t>
            </a:r>
          </a:p>
          <a:p>
            <a:pPr marL="290513" indent="-290513">
              <a:lnSpc>
                <a:spcPct val="90000"/>
              </a:lnSpc>
            </a:pPr>
            <a:endParaRPr lang="en-GB" sz="2600" dirty="0"/>
          </a:p>
          <a:p>
            <a:pPr marL="290513" indent="-290513">
              <a:lnSpc>
                <a:spcPct val="90000"/>
              </a:lnSpc>
            </a:pPr>
            <a:endParaRPr lang="en-GB" sz="2600" dirty="0"/>
          </a:p>
          <a:p>
            <a:pPr marL="290513" indent="-290513">
              <a:lnSpc>
                <a:spcPct val="90000"/>
              </a:lnSpc>
            </a:pPr>
            <a:endParaRPr lang="en-GB" sz="2600" dirty="0"/>
          </a:p>
          <a:p>
            <a:pPr marL="290513" indent="-290513">
              <a:lnSpc>
                <a:spcPct val="90000"/>
              </a:lnSpc>
            </a:pPr>
            <a:endParaRPr lang="en-GB" sz="2600" dirty="0"/>
          </a:p>
          <a:p>
            <a:pPr marL="290513" indent="-290513">
              <a:lnSpc>
                <a:spcPct val="90000"/>
              </a:lnSpc>
            </a:pPr>
            <a:endParaRPr lang="en-GB" sz="2600" dirty="0"/>
          </a:p>
          <a:p>
            <a:pPr marL="290513" indent="-290513">
              <a:lnSpc>
                <a:spcPct val="90000"/>
              </a:lnSpc>
            </a:pPr>
            <a:endParaRPr lang="en-GB" sz="2600" dirty="0"/>
          </a:p>
          <a:p>
            <a:pPr marL="290513" indent="-290513">
              <a:lnSpc>
                <a:spcPct val="90000"/>
              </a:lnSpc>
            </a:pPr>
            <a:r>
              <a:rPr lang="en-GB" sz="2600" dirty="0"/>
              <a:t>Control is enhanced if there is a clear, logical mapping between controls and the effect that they have. </a:t>
            </a:r>
          </a:p>
          <a:p>
            <a:pPr marL="290513" indent="-290513">
              <a:lnSpc>
                <a:spcPct val="90000"/>
              </a:lnSpc>
            </a:pPr>
            <a:endParaRPr lang="en-GB" sz="2600" dirty="0"/>
          </a:p>
          <a:p>
            <a:pPr marL="290513" indent="-290513">
              <a:lnSpc>
                <a:spcPct val="90000"/>
              </a:lnSpc>
            </a:pPr>
            <a:r>
              <a:rPr lang="en-GB" sz="2600" dirty="0"/>
              <a:t>Also make clear the relationship between what the system does and what will happen in the world outside the system.</a:t>
            </a:r>
          </a:p>
        </p:txBody>
      </p:sp>
      <p:pic>
        <p:nvPicPr>
          <p:cNvPr id="31748" name="Picture 4"/>
          <p:cNvPicPr>
            <a:picLocks noChangeAspect="1" noChangeArrowheads="1"/>
          </p:cNvPicPr>
          <p:nvPr/>
        </p:nvPicPr>
        <p:blipFill>
          <a:blip r:embed="rId2" cstate="print"/>
          <a:srcRect/>
          <a:stretch>
            <a:fillRect/>
          </a:stretch>
        </p:blipFill>
        <p:spPr bwMode="auto">
          <a:xfrm>
            <a:off x="2895600" y="2057400"/>
            <a:ext cx="3924300" cy="2038350"/>
          </a:xfrm>
          <a:prstGeom prst="rect">
            <a:avLst/>
          </a:prstGeom>
          <a:noFill/>
          <a:ln w="9525">
            <a:noFill/>
            <a:miter lim="800000"/>
            <a:headEnd/>
            <a:tailEnd/>
          </a:ln>
          <a:effectLst/>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81000" y="152400"/>
            <a:ext cx="8382000" cy="838200"/>
          </a:xfrm>
        </p:spPr>
        <p:txBody>
          <a:bodyPr/>
          <a:lstStyle/>
          <a:p>
            <a:pPr algn="l">
              <a:spcAft>
                <a:spcPts val="300"/>
              </a:spcAft>
            </a:pPr>
            <a:r>
              <a:rPr lang="en-GB" b="1" dirty="0"/>
              <a:t>Principle 7 - Feedback</a:t>
            </a:r>
          </a:p>
        </p:txBody>
      </p:sp>
      <p:sp>
        <p:nvSpPr>
          <p:cNvPr id="33795" name="Rectangle 3"/>
          <p:cNvSpPr>
            <a:spLocks noGrp="1" noChangeArrowheads="1"/>
          </p:cNvSpPr>
          <p:nvPr>
            <p:ph idx="1"/>
          </p:nvPr>
        </p:nvSpPr>
        <p:spPr>
          <a:xfrm>
            <a:off x="381000" y="1219200"/>
            <a:ext cx="8382000" cy="4343400"/>
          </a:xfrm>
        </p:spPr>
        <p:txBody>
          <a:bodyPr/>
          <a:lstStyle/>
          <a:p>
            <a:pPr marL="290513" indent="-290513"/>
            <a:r>
              <a:rPr lang="en-GB" sz="2600" dirty="0"/>
              <a:t>Rapidly feed back information from the system to people so that they know what effect their actions have had. </a:t>
            </a:r>
          </a:p>
          <a:p>
            <a:pPr marL="290513" indent="-290513"/>
            <a:r>
              <a:rPr lang="en-GB" sz="2600" dirty="0"/>
              <a:t>Constant and consistent feedback will enhance the feeling of control.</a:t>
            </a:r>
          </a:p>
          <a:p>
            <a:pPr marL="290513" indent="-290513"/>
            <a:r>
              <a:rPr lang="en-GB" sz="2600" dirty="0"/>
              <a:t>E.g. Feedback from playing a guitar, Pressing a button or pulling a lever is instant</a:t>
            </a:r>
          </a:p>
          <a:p>
            <a:pPr marL="290513" indent="-290513"/>
            <a:endParaRPr lang="en-GB" sz="2600" dirty="0"/>
          </a:p>
          <a:p>
            <a:pPr marL="290513" indent="-290513"/>
            <a:endParaRPr lang="en-GB" sz="2600" dirty="0"/>
          </a:p>
        </p:txBody>
      </p:sp>
      <p:pic>
        <p:nvPicPr>
          <p:cNvPr id="33796" name="Picture 4"/>
          <p:cNvPicPr>
            <a:picLocks noChangeAspect="1" noChangeArrowheads="1"/>
          </p:cNvPicPr>
          <p:nvPr/>
        </p:nvPicPr>
        <p:blipFill>
          <a:blip r:embed="rId2" cstate="print"/>
          <a:srcRect/>
          <a:stretch>
            <a:fillRect/>
          </a:stretch>
        </p:blipFill>
        <p:spPr bwMode="auto">
          <a:xfrm>
            <a:off x="2743200" y="4724400"/>
            <a:ext cx="4343400" cy="1846263"/>
          </a:xfrm>
          <a:prstGeom prst="rect">
            <a:avLst/>
          </a:prstGeom>
          <a:noFill/>
          <a:ln w="9525">
            <a:noFill/>
            <a:miter lim="800000"/>
            <a:headEnd/>
            <a:tailEnd/>
          </a:ln>
          <a:effectLst/>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81000" y="0"/>
            <a:ext cx="8382000" cy="838200"/>
          </a:xfrm>
        </p:spPr>
        <p:txBody>
          <a:bodyPr/>
          <a:lstStyle/>
          <a:p>
            <a:pPr algn="l">
              <a:spcAft>
                <a:spcPts val="300"/>
              </a:spcAft>
            </a:pPr>
            <a:r>
              <a:rPr lang="en-GB" b="1" dirty="0"/>
              <a:t>Robustness</a:t>
            </a:r>
          </a:p>
        </p:txBody>
      </p:sp>
      <p:sp>
        <p:nvSpPr>
          <p:cNvPr id="37891" name="Rectangle 3"/>
          <p:cNvSpPr>
            <a:spLocks noGrp="1" noChangeArrowheads="1"/>
          </p:cNvSpPr>
          <p:nvPr>
            <p:ph idx="1"/>
          </p:nvPr>
        </p:nvSpPr>
        <p:spPr>
          <a:xfrm>
            <a:off x="381000" y="838200"/>
            <a:ext cx="8534400" cy="5867400"/>
          </a:xfrm>
        </p:spPr>
        <p:txBody>
          <a:bodyPr>
            <a:normAutofit/>
          </a:bodyPr>
          <a:lstStyle/>
          <a:p>
            <a:pPr marL="290513" indent="-290513">
              <a:lnSpc>
                <a:spcPct val="90000"/>
              </a:lnSpc>
            </a:pPr>
            <a:r>
              <a:rPr lang="en-GB" dirty="0"/>
              <a:t>Principle 8 - Recovery</a:t>
            </a:r>
          </a:p>
          <a:p>
            <a:pPr marL="766763" lvl="1">
              <a:lnSpc>
                <a:spcPct val="90000"/>
              </a:lnSpc>
            </a:pPr>
            <a:r>
              <a:rPr lang="en-GB" sz="2400" dirty="0"/>
              <a:t>enable recovery from actions, particularly mistakes and errors, quickly and effectively.</a:t>
            </a:r>
          </a:p>
          <a:p>
            <a:pPr marL="766763" lvl="1">
              <a:lnSpc>
                <a:spcPct val="90000"/>
              </a:lnSpc>
            </a:pPr>
            <a:endParaRPr lang="en-GB" dirty="0"/>
          </a:p>
          <a:p>
            <a:pPr marL="766763" lvl="1">
              <a:lnSpc>
                <a:spcPct val="90000"/>
              </a:lnSpc>
            </a:pPr>
            <a:endParaRPr lang="en-GB" dirty="0"/>
          </a:p>
          <a:p>
            <a:pPr marL="766763" lvl="1">
              <a:lnSpc>
                <a:spcPct val="90000"/>
              </a:lnSpc>
            </a:pPr>
            <a:endParaRPr lang="en-GB" dirty="0"/>
          </a:p>
          <a:p>
            <a:pPr marL="766763" lvl="1">
              <a:lnSpc>
                <a:spcPct val="90000"/>
              </a:lnSpc>
            </a:pPr>
            <a:endParaRPr lang="en-GB" dirty="0"/>
          </a:p>
          <a:p>
            <a:pPr marL="290513" indent="-290513">
              <a:lnSpc>
                <a:spcPct val="90000"/>
              </a:lnSpc>
            </a:pPr>
            <a:endParaRPr lang="en-GB" dirty="0"/>
          </a:p>
          <a:p>
            <a:pPr marL="290513" indent="-290513">
              <a:lnSpc>
                <a:spcPct val="90000"/>
              </a:lnSpc>
            </a:pPr>
            <a:r>
              <a:rPr lang="en-GB" dirty="0"/>
              <a:t>Principle 9 - Constraints</a:t>
            </a:r>
          </a:p>
          <a:p>
            <a:pPr marL="766763" lvl="1">
              <a:lnSpc>
                <a:spcPct val="90000"/>
              </a:lnSpc>
            </a:pPr>
            <a:r>
              <a:rPr lang="en-GB" sz="2400" dirty="0"/>
              <a:t>provide constraints so that people do not try to do things that are inappropriate. </a:t>
            </a:r>
          </a:p>
          <a:p>
            <a:pPr marL="766763" lvl="1">
              <a:lnSpc>
                <a:spcPct val="90000"/>
              </a:lnSpc>
            </a:pPr>
            <a:r>
              <a:rPr lang="en-GB" sz="2400" dirty="0"/>
              <a:t>In particular people should be prevented from making serious errors through properly constraining allowable actions and seeking confirmation of dangerous operations</a:t>
            </a:r>
            <a:r>
              <a:rPr lang="en-GB" dirty="0"/>
              <a:t>.</a:t>
            </a:r>
          </a:p>
        </p:txBody>
      </p:sp>
      <p:pic>
        <p:nvPicPr>
          <p:cNvPr id="37892" name="Picture 4" descr="Untitled-1"/>
          <p:cNvPicPr>
            <a:picLocks noChangeAspect="1" noChangeArrowheads="1"/>
          </p:cNvPicPr>
          <p:nvPr/>
        </p:nvPicPr>
        <p:blipFill>
          <a:blip r:embed="rId2" cstate="print"/>
          <a:srcRect/>
          <a:stretch>
            <a:fillRect/>
          </a:stretch>
        </p:blipFill>
        <p:spPr bwMode="auto">
          <a:xfrm>
            <a:off x="4355976" y="2924944"/>
            <a:ext cx="4219596" cy="1045646"/>
          </a:xfrm>
          <a:prstGeom prst="rect">
            <a:avLst/>
          </a:prstGeom>
          <a:noFill/>
        </p:spPr>
      </p:pic>
      <p:pic>
        <p:nvPicPr>
          <p:cNvPr id="37893" name="Picture 5" descr="Untitled-1"/>
          <p:cNvPicPr>
            <a:picLocks noChangeAspect="1" noChangeArrowheads="1"/>
          </p:cNvPicPr>
          <p:nvPr/>
        </p:nvPicPr>
        <p:blipFill>
          <a:blip r:embed="rId3" cstate="print"/>
          <a:srcRect/>
          <a:stretch>
            <a:fillRect/>
          </a:stretch>
        </p:blipFill>
        <p:spPr bwMode="auto">
          <a:xfrm>
            <a:off x="1403648" y="1988840"/>
            <a:ext cx="2514600" cy="1619250"/>
          </a:xfrm>
          <a:prstGeom prst="rect">
            <a:avLst/>
          </a:prstGeom>
          <a:noFill/>
        </p:spPr>
      </p:pic>
      <p:sp>
        <p:nvSpPr>
          <p:cNvPr id="2" name="Footer Placeholder 1"/>
          <p:cNvSpPr>
            <a:spLocks noGrp="1"/>
          </p:cNvSpPr>
          <p:nvPr>
            <p:ph type="ftr" sz="quarter" idx="11"/>
          </p:nvPr>
        </p:nvSpPr>
        <p:spPr/>
        <p:txBody>
          <a:bodyPr/>
          <a:lstStyle/>
          <a:p>
            <a:r>
              <a:rPr lang="en-GB"/>
              <a:t>106CR_2017-18: Week7 Design Standards &amp; Principles</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81000" y="647700"/>
            <a:ext cx="8382000" cy="838200"/>
          </a:xfrm>
        </p:spPr>
        <p:txBody>
          <a:bodyPr/>
          <a:lstStyle/>
          <a:p>
            <a:pPr algn="l">
              <a:spcAft>
                <a:spcPts val="300"/>
              </a:spcAft>
            </a:pPr>
            <a:r>
              <a:rPr lang="en-GB" b="1" dirty="0"/>
              <a:t>Principle 10 - Flexibility</a:t>
            </a:r>
          </a:p>
        </p:txBody>
      </p:sp>
      <p:sp>
        <p:nvSpPr>
          <p:cNvPr id="39939" name="Rectangle 3"/>
          <p:cNvSpPr>
            <a:spLocks noGrp="1" noChangeArrowheads="1"/>
          </p:cNvSpPr>
          <p:nvPr>
            <p:ph idx="1"/>
          </p:nvPr>
        </p:nvSpPr>
        <p:spPr>
          <a:xfrm>
            <a:off x="381000" y="1600200"/>
            <a:ext cx="4114800" cy="4343400"/>
          </a:xfrm>
        </p:spPr>
        <p:txBody>
          <a:bodyPr/>
          <a:lstStyle/>
          <a:p>
            <a:pPr marL="290513" indent="-290513"/>
            <a:r>
              <a:rPr lang="en-GB" sz="2400" b="1" dirty="0"/>
              <a:t>Allow multiple ways of doing things</a:t>
            </a:r>
          </a:p>
          <a:p>
            <a:pPr marL="290513" indent="-290513"/>
            <a:r>
              <a:rPr lang="en-GB" sz="2400" b="1" dirty="0"/>
              <a:t>so as to accommodate users with different levels of experience and interest in the systems. </a:t>
            </a:r>
          </a:p>
          <a:p>
            <a:pPr marL="290513" indent="-290513"/>
            <a:r>
              <a:rPr lang="en-GB" sz="2400" b="1" dirty="0"/>
              <a:t>Provide people with the opportunity to change the way things look or behave </a:t>
            </a:r>
          </a:p>
          <a:p>
            <a:pPr marL="290513" indent="-290513"/>
            <a:r>
              <a:rPr lang="en-GB" sz="2400" b="1" dirty="0"/>
              <a:t>so that they can personalize the system.</a:t>
            </a:r>
          </a:p>
        </p:txBody>
      </p:sp>
      <p:pic>
        <p:nvPicPr>
          <p:cNvPr id="39940" name="Picture 4" descr="Untitled-1"/>
          <p:cNvPicPr>
            <a:picLocks noChangeAspect="1" noChangeArrowheads="1"/>
          </p:cNvPicPr>
          <p:nvPr/>
        </p:nvPicPr>
        <p:blipFill>
          <a:blip r:embed="rId2" cstate="print"/>
          <a:srcRect/>
          <a:stretch>
            <a:fillRect/>
          </a:stretch>
        </p:blipFill>
        <p:spPr bwMode="auto">
          <a:xfrm>
            <a:off x="4419600" y="1524000"/>
            <a:ext cx="4311650" cy="4343400"/>
          </a:xfrm>
          <a:prstGeom prst="rect">
            <a:avLst/>
          </a:prstGeom>
          <a:noFill/>
        </p:spPr>
      </p:pic>
      <p:sp>
        <p:nvSpPr>
          <p:cNvPr id="2" name="Footer Placeholder 1"/>
          <p:cNvSpPr>
            <a:spLocks noGrp="1"/>
          </p:cNvSpPr>
          <p:nvPr>
            <p:ph type="ftr" sz="quarter" idx="11"/>
          </p:nvPr>
        </p:nvSpPr>
        <p:spPr/>
        <p:txBody>
          <a:bodyPr/>
          <a:lstStyle/>
          <a:p>
            <a:r>
              <a:rPr lang="en-GB"/>
              <a:t>106CR_2017-18: Week7 Design Standards &amp; Principles</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81000" y="152400"/>
            <a:ext cx="8382000" cy="838200"/>
          </a:xfrm>
        </p:spPr>
        <p:txBody>
          <a:bodyPr/>
          <a:lstStyle/>
          <a:p>
            <a:pPr algn="l">
              <a:spcAft>
                <a:spcPts val="300"/>
              </a:spcAft>
            </a:pPr>
            <a:r>
              <a:rPr lang="en-GB" b="1" dirty="0"/>
              <a:t>Aesthetics</a:t>
            </a:r>
          </a:p>
        </p:txBody>
      </p:sp>
      <p:sp>
        <p:nvSpPr>
          <p:cNvPr id="41987" name="Rectangle 3"/>
          <p:cNvSpPr>
            <a:spLocks noGrp="1" noChangeArrowheads="1"/>
          </p:cNvSpPr>
          <p:nvPr>
            <p:ph idx="1"/>
          </p:nvPr>
        </p:nvSpPr>
        <p:spPr>
          <a:xfrm>
            <a:off x="304800" y="1000108"/>
            <a:ext cx="8371656" cy="3648092"/>
          </a:xfrm>
        </p:spPr>
        <p:txBody>
          <a:bodyPr/>
          <a:lstStyle/>
          <a:p>
            <a:pPr marL="290513" indent="-290513"/>
            <a:r>
              <a:rPr lang="en-GB" sz="2600" dirty="0"/>
              <a:t>Principle 11 - Style</a:t>
            </a:r>
          </a:p>
          <a:p>
            <a:pPr marL="766763" lvl="1" algn="just"/>
            <a:r>
              <a:rPr lang="en-GB" sz="1800" dirty="0"/>
              <a:t>designs should be stylish and attractive</a:t>
            </a:r>
          </a:p>
          <a:p>
            <a:pPr marL="290513" indent="-290513"/>
            <a:r>
              <a:rPr lang="en-GB" sz="2600" dirty="0"/>
              <a:t>Principle 12 - Conviviality</a:t>
            </a:r>
          </a:p>
          <a:p>
            <a:pPr marL="766763" lvl="1"/>
            <a:r>
              <a:rPr lang="en-GB" sz="2000" dirty="0"/>
              <a:t>Interactive systems should be polite, friendly, and generally pleasant. </a:t>
            </a:r>
          </a:p>
          <a:p>
            <a:pPr marL="766763" lvl="1"/>
            <a:r>
              <a:rPr lang="en-GB" sz="2000" dirty="0"/>
              <a:t>Nothing ruins the experience of using an interactive system more than an aggressive message or an abrupt interruption. </a:t>
            </a:r>
          </a:p>
          <a:p>
            <a:pPr marL="766763" lvl="1"/>
            <a:r>
              <a:rPr lang="en-GB" sz="2000" dirty="0"/>
              <a:t>Conviviality also suggests joining in and using interactive technologies to connect and support people.</a:t>
            </a:r>
          </a:p>
        </p:txBody>
      </p:sp>
      <p:pic>
        <p:nvPicPr>
          <p:cNvPr id="41988" name="Picture 4" descr="Help from Dick"/>
          <p:cNvPicPr>
            <a:picLocks noChangeAspect="1" noChangeArrowheads="1"/>
          </p:cNvPicPr>
          <p:nvPr/>
        </p:nvPicPr>
        <p:blipFill>
          <a:blip r:embed="rId2" cstate="print"/>
          <a:srcRect/>
          <a:stretch>
            <a:fillRect/>
          </a:stretch>
        </p:blipFill>
        <p:spPr bwMode="auto">
          <a:xfrm>
            <a:off x="1763688" y="4509120"/>
            <a:ext cx="5410200" cy="1817688"/>
          </a:xfrm>
          <a:prstGeom prst="rect">
            <a:avLst/>
          </a:prstGeom>
          <a:noFill/>
        </p:spPr>
      </p:pic>
      <p:sp>
        <p:nvSpPr>
          <p:cNvPr id="2" name="Footer Placeholder 1"/>
          <p:cNvSpPr>
            <a:spLocks noGrp="1"/>
          </p:cNvSpPr>
          <p:nvPr>
            <p:ph type="ftr" sz="quarter" idx="11"/>
          </p:nvPr>
        </p:nvSpPr>
        <p:spPr/>
        <p:txBody>
          <a:bodyPr/>
          <a:lstStyle/>
          <a:p>
            <a:r>
              <a:rPr lang="en-GB"/>
              <a:t>106CR_2017-18: Week7 Design Standards &amp; Principles</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685800" y="381000"/>
            <a:ext cx="7772400" cy="1031875"/>
          </a:xfrm>
        </p:spPr>
        <p:txBody>
          <a:bodyPr>
            <a:normAutofit/>
          </a:bodyPr>
          <a:lstStyle/>
          <a:p>
            <a:pPr algn="l"/>
            <a:r>
              <a:rPr lang="en-GB" sz="3200" b="1" dirty="0"/>
              <a:t>Try not to say ‘user friendly’: say ‘USABLE’</a:t>
            </a:r>
            <a:endParaRPr lang="en-US" sz="3200" b="1" dirty="0"/>
          </a:p>
        </p:txBody>
      </p:sp>
      <p:sp>
        <p:nvSpPr>
          <p:cNvPr id="79875" name="Rectangle 3"/>
          <p:cNvSpPr>
            <a:spLocks noGrp="1" noChangeArrowheads="1"/>
          </p:cNvSpPr>
          <p:nvPr>
            <p:ph idx="1"/>
          </p:nvPr>
        </p:nvSpPr>
        <p:spPr>
          <a:xfrm>
            <a:off x="457200" y="1928802"/>
            <a:ext cx="8229600" cy="4197361"/>
          </a:xfrm>
        </p:spPr>
        <p:txBody>
          <a:bodyPr/>
          <a:lstStyle/>
          <a:p>
            <a:pPr>
              <a:lnSpc>
                <a:spcPct val="90000"/>
              </a:lnSpc>
              <a:buClr>
                <a:schemeClr val="tx1"/>
              </a:buClr>
              <a:buFontTx/>
              <a:buChar char="•"/>
            </a:pPr>
            <a:r>
              <a:rPr lang="en-GB" sz="2800" dirty="0">
                <a:latin typeface="Calibri" pitchFamily="34" charset="0"/>
                <a:cs typeface="Calibri" pitchFamily="34" charset="0"/>
              </a:rPr>
              <a:t>To claim that an interface is  ‘user friendly’ is subjective and not testable.</a:t>
            </a:r>
          </a:p>
          <a:p>
            <a:pPr>
              <a:lnSpc>
                <a:spcPct val="90000"/>
              </a:lnSpc>
              <a:buClr>
                <a:schemeClr val="tx1"/>
              </a:buClr>
              <a:buFontTx/>
              <a:buChar char="•"/>
            </a:pPr>
            <a:endParaRPr lang="en-GB" sz="2800" dirty="0">
              <a:latin typeface="Calibri" pitchFamily="34" charset="0"/>
              <a:cs typeface="Calibri" pitchFamily="34" charset="0"/>
            </a:endParaRPr>
          </a:p>
          <a:p>
            <a:pPr>
              <a:lnSpc>
                <a:spcPct val="90000"/>
              </a:lnSpc>
              <a:buClr>
                <a:schemeClr val="tx1"/>
              </a:buClr>
              <a:buFontTx/>
              <a:buChar char="•"/>
            </a:pPr>
            <a:r>
              <a:rPr lang="en-GB" sz="2800" dirty="0">
                <a:latin typeface="Calibri" pitchFamily="34" charset="0"/>
                <a:cs typeface="Calibri" pitchFamily="34" charset="0"/>
              </a:rPr>
              <a:t>To claim that an interface is USABLE requires that we measure ‘usability’ with some predetermined metrics/measures.</a:t>
            </a:r>
          </a:p>
          <a:p>
            <a:pPr>
              <a:lnSpc>
                <a:spcPct val="90000"/>
              </a:lnSpc>
              <a:buClr>
                <a:schemeClr val="tx1"/>
              </a:buClr>
              <a:buFontTx/>
              <a:buChar char="•"/>
            </a:pPr>
            <a:endParaRPr lang="en-GB" sz="2800" dirty="0">
              <a:latin typeface="Calibri" pitchFamily="34" charset="0"/>
              <a:cs typeface="Calibri" pitchFamily="34" charset="0"/>
            </a:endParaRPr>
          </a:p>
          <a:p>
            <a:pPr>
              <a:lnSpc>
                <a:spcPct val="90000"/>
              </a:lnSpc>
              <a:buClr>
                <a:schemeClr val="tx1"/>
              </a:buClr>
              <a:buFontTx/>
              <a:buChar char="•"/>
            </a:pPr>
            <a:r>
              <a:rPr lang="en-GB" sz="2800" dirty="0">
                <a:latin typeface="Calibri" pitchFamily="34" charset="0"/>
                <a:cs typeface="Calibri" pitchFamily="34" charset="0"/>
              </a:rPr>
              <a:t>This is much more scientific (and legally sound too)</a:t>
            </a:r>
            <a:endParaRPr lang="en-US" sz="2800" dirty="0">
              <a:latin typeface="Calibri" pitchFamily="34" charset="0"/>
              <a:cs typeface="Calibri" pitchFamily="34" charset="0"/>
            </a:endParaRPr>
          </a:p>
        </p:txBody>
      </p:sp>
      <p:sp>
        <p:nvSpPr>
          <p:cNvPr id="2" name="Footer Placeholder 1"/>
          <p:cNvSpPr>
            <a:spLocks noGrp="1"/>
          </p:cNvSpPr>
          <p:nvPr>
            <p:ph type="ftr" sz="quarter" idx="11"/>
          </p:nvPr>
        </p:nvSpPr>
        <p:spPr/>
        <p:txBody>
          <a:bodyPr/>
          <a:lstStyle/>
          <a:p>
            <a:r>
              <a:rPr lang="en-GB"/>
              <a:t>106CR_2017-18: Week7 Design Standards &amp; Principles</a:t>
            </a:r>
          </a:p>
        </p:txBody>
      </p:sp>
    </p:spTree>
    <p:extLst>
      <p:ext uri="{BB962C8B-B14F-4D97-AF65-F5344CB8AC3E}">
        <p14:creationId xmlns:p14="http://schemas.microsoft.com/office/powerpoint/2010/main" val="2246756846"/>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611188" y="765175"/>
            <a:ext cx="7772400" cy="587375"/>
          </a:xfrm>
        </p:spPr>
        <p:txBody>
          <a:bodyPr>
            <a:normAutofit fontScale="90000"/>
          </a:bodyPr>
          <a:lstStyle/>
          <a:p>
            <a:pPr algn="l"/>
            <a:r>
              <a:rPr lang="en-GB" sz="3600" b="1" dirty="0">
                <a:latin typeface="Trebuchet MS" pitchFamily="34" charset="0"/>
              </a:rPr>
              <a:t>One definition of usability</a:t>
            </a:r>
          </a:p>
        </p:txBody>
      </p:sp>
      <p:sp>
        <p:nvSpPr>
          <p:cNvPr id="81923" name="Rectangle 3"/>
          <p:cNvSpPr>
            <a:spLocks noGrp="1" noChangeArrowheads="1"/>
          </p:cNvSpPr>
          <p:nvPr>
            <p:ph idx="1"/>
          </p:nvPr>
        </p:nvSpPr>
        <p:spPr>
          <a:xfrm>
            <a:off x="685800" y="1981200"/>
            <a:ext cx="7908925" cy="4619625"/>
          </a:xfrm>
        </p:spPr>
        <p:txBody>
          <a:bodyPr/>
          <a:lstStyle/>
          <a:p>
            <a:pPr marL="0" indent="0" defTabSz="673100">
              <a:lnSpc>
                <a:spcPct val="90000"/>
              </a:lnSpc>
              <a:buClr>
                <a:schemeClr val="tx1"/>
              </a:buClr>
              <a:buFont typeface="Monotype Sorts" pitchFamily="2" charset="2"/>
              <a:buNone/>
            </a:pPr>
            <a:r>
              <a:rPr lang="en-GB" b="1" dirty="0"/>
              <a:t>ISO 9241 (part 11)</a:t>
            </a:r>
            <a:r>
              <a:rPr lang="en-GB" dirty="0"/>
              <a:t> defines usability as:</a:t>
            </a:r>
          </a:p>
          <a:p>
            <a:pPr marL="0" indent="0" defTabSz="673100">
              <a:lnSpc>
                <a:spcPct val="90000"/>
              </a:lnSpc>
              <a:buClr>
                <a:schemeClr val="tx1"/>
              </a:buClr>
              <a:buFont typeface="Monotype Sorts" pitchFamily="2" charset="2"/>
              <a:buNone/>
            </a:pPr>
            <a:endParaRPr lang="en-GB" dirty="0"/>
          </a:p>
          <a:p>
            <a:pPr marL="0" indent="0" defTabSz="673100">
              <a:lnSpc>
                <a:spcPct val="90000"/>
              </a:lnSpc>
              <a:buClr>
                <a:schemeClr val="tx1"/>
              </a:buClr>
              <a:buFont typeface="Monotype Sorts" pitchFamily="2" charset="2"/>
              <a:buNone/>
            </a:pPr>
            <a:r>
              <a:rPr lang="en-GB" dirty="0"/>
              <a:t> “The extent to which a product can be used by specified users to achieve specified goals with </a:t>
            </a:r>
            <a:r>
              <a:rPr lang="en-GB" b="1" dirty="0"/>
              <a:t>effectiveness</a:t>
            </a:r>
            <a:r>
              <a:rPr lang="en-GB" dirty="0"/>
              <a:t>, </a:t>
            </a:r>
            <a:r>
              <a:rPr lang="en-GB" b="1" dirty="0"/>
              <a:t>efficiency</a:t>
            </a:r>
            <a:r>
              <a:rPr lang="en-GB" dirty="0"/>
              <a:t>, and </a:t>
            </a:r>
            <a:r>
              <a:rPr lang="en-GB" b="1" dirty="0"/>
              <a:t>satisfaction</a:t>
            </a:r>
            <a:r>
              <a:rPr lang="en-GB" dirty="0"/>
              <a:t> in a specified context of use”</a:t>
            </a:r>
          </a:p>
          <a:p>
            <a:pPr marL="0" indent="0" defTabSz="673100">
              <a:lnSpc>
                <a:spcPct val="90000"/>
              </a:lnSpc>
              <a:buClr>
                <a:schemeClr val="tx1"/>
              </a:buClr>
              <a:buFont typeface="Monotype Sorts" pitchFamily="2" charset="2"/>
              <a:buNone/>
            </a:pPr>
            <a:endParaRPr lang="en-GB" dirty="0"/>
          </a:p>
          <a:p>
            <a:pPr marL="0" indent="0" defTabSz="673100">
              <a:lnSpc>
                <a:spcPct val="90000"/>
              </a:lnSpc>
              <a:buClr>
                <a:schemeClr val="tx1"/>
              </a:buClr>
              <a:buFont typeface="Monotype Sorts" pitchFamily="2" charset="2"/>
              <a:buNone/>
            </a:pPr>
            <a:r>
              <a:rPr lang="en-GB" dirty="0"/>
              <a:t>…we could add </a:t>
            </a:r>
            <a:r>
              <a:rPr lang="en-GB" b="1" dirty="0"/>
              <a:t>‘</a:t>
            </a:r>
            <a:r>
              <a:rPr lang="en-GB" b="1" dirty="0" err="1"/>
              <a:t>learnability</a:t>
            </a:r>
            <a:r>
              <a:rPr lang="en-GB" dirty="0"/>
              <a:t>’ to this list.</a:t>
            </a:r>
          </a:p>
        </p:txBody>
      </p:sp>
      <p:sp>
        <p:nvSpPr>
          <p:cNvPr id="2" name="Footer Placeholder 1"/>
          <p:cNvSpPr>
            <a:spLocks noGrp="1"/>
          </p:cNvSpPr>
          <p:nvPr>
            <p:ph type="ftr" sz="quarter" idx="11"/>
          </p:nvPr>
        </p:nvSpPr>
        <p:spPr/>
        <p:txBody>
          <a:bodyPr/>
          <a:lstStyle/>
          <a:p>
            <a:r>
              <a:rPr lang="en-GB"/>
              <a:t>106CR_2017-18: Week7 Design Standards &amp; Principles</a:t>
            </a:r>
          </a:p>
        </p:txBody>
      </p:sp>
    </p:spTree>
    <p:extLst>
      <p:ext uri="{BB962C8B-B14F-4D97-AF65-F5344CB8AC3E}">
        <p14:creationId xmlns:p14="http://schemas.microsoft.com/office/powerpoint/2010/main" val="40433412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idx="1"/>
          </p:nvPr>
        </p:nvSpPr>
        <p:spPr>
          <a:xfrm>
            <a:off x="177801" y="173038"/>
            <a:ext cx="8498656" cy="6500812"/>
          </a:xfrm>
        </p:spPr>
        <p:txBody>
          <a:bodyPr>
            <a:normAutofit fontScale="92500" lnSpcReduction="10000"/>
          </a:bodyPr>
          <a:lstStyle/>
          <a:p>
            <a:pPr marL="0" indent="0" defTabSz="673100">
              <a:lnSpc>
                <a:spcPct val="90000"/>
              </a:lnSpc>
              <a:buClr>
                <a:schemeClr val="tx1"/>
              </a:buClr>
              <a:buFont typeface="Monotype Sorts" pitchFamily="2" charset="2"/>
              <a:buNone/>
            </a:pPr>
            <a:r>
              <a:rPr lang="en-GB" sz="2800" b="1" i="1" dirty="0"/>
              <a:t>Effectiveness:</a:t>
            </a:r>
            <a:r>
              <a:rPr lang="en-GB" sz="2800" b="1" dirty="0"/>
              <a:t> </a:t>
            </a:r>
            <a:r>
              <a:rPr lang="en-GB" sz="2800" dirty="0"/>
              <a:t>Can you actually do a specified task?</a:t>
            </a:r>
            <a:r>
              <a:rPr lang="en-GB" sz="2800" b="1" dirty="0"/>
              <a:t> </a:t>
            </a:r>
          </a:p>
          <a:p>
            <a:pPr marL="0" indent="0" defTabSz="673100">
              <a:lnSpc>
                <a:spcPct val="90000"/>
              </a:lnSpc>
              <a:buClr>
                <a:schemeClr val="tx1"/>
              </a:buClr>
              <a:buFont typeface="Monotype Sorts" pitchFamily="2" charset="2"/>
              <a:buNone/>
            </a:pPr>
            <a:endParaRPr lang="en-GB" sz="2800" dirty="0"/>
          </a:p>
          <a:p>
            <a:pPr marL="0" indent="0" defTabSz="673100">
              <a:lnSpc>
                <a:spcPct val="90000"/>
              </a:lnSpc>
              <a:buClr>
                <a:schemeClr val="tx1"/>
              </a:buClr>
              <a:buFont typeface="Monotype Sorts" pitchFamily="2" charset="2"/>
              <a:buNone/>
            </a:pPr>
            <a:r>
              <a:rPr lang="en-GB" sz="2800" b="1" i="1" dirty="0"/>
              <a:t>Efficiency:</a:t>
            </a:r>
            <a:r>
              <a:rPr lang="en-GB" sz="2800" b="1" dirty="0"/>
              <a:t> </a:t>
            </a:r>
            <a:r>
              <a:rPr lang="en-GB" sz="2800" dirty="0"/>
              <a:t>Can you do it quickly, without getting bored or frustrated?</a:t>
            </a:r>
          </a:p>
          <a:p>
            <a:pPr marL="0" indent="0" defTabSz="673100">
              <a:lnSpc>
                <a:spcPct val="90000"/>
              </a:lnSpc>
              <a:buClr>
                <a:schemeClr val="tx1"/>
              </a:buClr>
              <a:buFont typeface="Monotype Sorts" pitchFamily="2" charset="2"/>
              <a:buNone/>
            </a:pPr>
            <a:endParaRPr lang="en-GB" sz="2800" dirty="0"/>
          </a:p>
          <a:p>
            <a:pPr marL="0" indent="0" defTabSz="673100">
              <a:lnSpc>
                <a:spcPct val="90000"/>
              </a:lnSpc>
              <a:buClr>
                <a:schemeClr val="tx1"/>
              </a:buClr>
              <a:buFont typeface="Monotype Sorts" pitchFamily="2" charset="2"/>
              <a:buNone/>
            </a:pPr>
            <a:r>
              <a:rPr lang="en-GB" sz="2800" b="1" i="1" dirty="0"/>
              <a:t>Satisfaction:</a:t>
            </a:r>
            <a:r>
              <a:rPr lang="en-GB" sz="2800" b="1" dirty="0"/>
              <a:t> </a:t>
            </a:r>
            <a:r>
              <a:rPr lang="en-GB" sz="2800" dirty="0"/>
              <a:t>Is it fun, or at least pleasant to use?</a:t>
            </a:r>
          </a:p>
          <a:p>
            <a:pPr marL="0" indent="0" defTabSz="673100">
              <a:lnSpc>
                <a:spcPct val="90000"/>
              </a:lnSpc>
              <a:buClr>
                <a:schemeClr val="tx1"/>
              </a:buClr>
              <a:buFont typeface="Monotype Sorts" pitchFamily="2" charset="2"/>
              <a:buNone/>
            </a:pPr>
            <a:endParaRPr lang="en-GB" sz="2800" b="1" dirty="0"/>
          </a:p>
          <a:p>
            <a:pPr marL="0" indent="0" defTabSz="673100">
              <a:lnSpc>
                <a:spcPct val="90000"/>
              </a:lnSpc>
              <a:buClr>
                <a:schemeClr val="tx1"/>
              </a:buClr>
              <a:buFont typeface="Monotype Sorts" pitchFamily="2" charset="2"/>
              <a:buNone/>
            </a:pPr>
            <a:r>
              <a:rPr lang="en-GB" sz="2800" b="1" i="1" dirty="0" err="1"/>
              <a:t>Learnability</a:t>
            </a:r>
            <a:r>
              <a:rPr lang="en-GB" sz="2800" b="1" i="1" dirty="0"/>
              <a:t>:</a:t>
            </a:r>
            <a:r>
              <a:rPr lang="en-GB" sz="2800" b="1" dirty="0"/>
              <a:t>  </a:t>
            </a:r>
            <a:r>
              <a:rPr lang="en-GB" sz="2800" dirty="0"/>
              <a:t>Can you use it without constantly reaching for the manual or asking for help.</a:t>
            </a:r>
          </a:p>
          <a:p>
            <a:pPr marL="0" indent="0" defTabSz="673100">
              <a:lnSpc>
                <a:spcPct val="90000"/>
              </a:lnSpc>
              <a:buClr>
                <a:schemeClr val="tx1"/>
              </a:buClr>
              <a:buFont typeface="Monotype Sorts" pitchFamily="2" charset="2"/>
              <a:buNone/>
            </a:pPr>
            <a:endParaRPr lang="en-GB" sz="2800" dirty="0"/>
          </a:p>
          <a:p>
            <a:pPr marL="0" indent="0" defTabSz="673100" eaLnBrk="1" hangingPunct="1">
              <a:lnSpc>
                <a:spcPct val="90000"/>
              </a:lnSpc>
              <a:spcBef>
                <a:spcPct val="50000"/>
              </a:spcBef>
              <a:buFont typeface="Monotype Sorts" pitchFamily="2" charset="2"/>
              <a:buNone/>
            </a:pPr>
            <a:r>
              <a:rPr lang="en-GB" sz="2800" b="1" dirty="0"/>
              <a:t>Each of these concepts needs a different measuring method. </a:t>
            </a:r>
            <a:r>
              <a:rPr lang="en-GB" sz="2800" b="1" dirty="0" err="1"/>
              <a:t>E.g</a:t>
            </a:r>
            <a:r>
              <a:rPr lang="en-GB" sz="2800" b="1" dirty="0"/>
              <a:t>:</a:t>
            </a:r>
          </a:p>
          <a:p>
            <a:pPr marL="0" indent="0" defTabSz="673100" eaLnBrk="1" hangingPunct="1">
              <a:lnSpc>
                <a:spcPct val="90000"/>
              </a:lnSpc>
              <a:spcBef>
                <a:spcPct val="50000"/>
              </a:spcBef>
              <a:buFont typeface="Monotype Sorts" pitchFamily="2" charset="2"/>
              <a:buNone/>
            </a:pPr>
            <a:r>
              <a:rPr lang="en-GB" sz="2800" b="1" dirty="0"/>
              <a:t>	- </a:t>
            </a:r>
            <a:r>
              <a:rPr lang="en-GB" sz="2800" dirty="0"/>
              <a:t>Efficiency:  Time to complete task</a:t>
            </a:r>
          </a:p>
          <a:p>
            <a:pPr marL="0" indent="0" defTabSz="673100" eaLnBrk="1" hangingPunct="1">
              <a:lnSpc>
                <a:spcPct val="90000"/>
              </a:lnSpc>
              <a:spcBef>
                <a:spcPct val="50000"/>
              </a:spcBef>
              <a:buFont typeface="Monotype Sorts" pitchFamily="2" charset="2"/>
              <a:buNone/>
            </a:pPr>
            <a:r>
              <a:rPr lang="en-GB" sz="2800" dirty="0"/>
              <a:t>	- Effectiveness: percentage of tasks completed in test.</a:t>
            </a:r>
          </a:p>
          <a:p>
            <a:pPr marL="0" indent="0" defTabSz="673100" eaLnBrk="1" hangingPunct="1">
              <a:lnSpc>
                <a:spcPct val="90000"/>
              </a:lnSpc>
              <a:spcBef>
                <a:spcPct val="50000"/>
              </a:spcBef>
              <a:buFont typeface="Monotype Sorts" pitchFamily="2" charset="2"/>
              <a:buNone/>
            </a:pPr>
            <a:r>
              <a:rPr lang="en-GB" sz="2800" dirty="0"/>
              <a:t>  	- Satisfaction: Rating the application in a questionnaire</a:t>
            </a:r>
            <a:r>
              <a:rPr lang="en-GB" sz="2400" dirty="0">
                <a:latin typeface="Trebuchet MS" pitchFamily="34" charset="0"/>
              </a:rPr>
              <a:t>.</a:t>
            </a:r>
          </a:p>
        </p:txBody>
      </p:sp>
      <p:sp>
        <p:nvSpPr>
          <p:cNvPr id="2" name="Footer Placeholder 1"/>
          <p:cNvSpPr>
            <a:spLocks noGrp="1"/>
          </p:cNvSpPr>
          <p:nvPr>
            <p:ph type="ftr" sz="quarter" idx="11"/>
          </p:nvPr>
        </p:nvSpPr>
        <p:spPr/>
        <p:txBody>
          <a:bodyPr/>
          <a:lstStyle/>
          <a:p>
            <a:r>
              <a:rPr lang="en-GB"/>
              <a:t>106CR_2017-18: Week7 Design Standards &amp; Principles</a:t>
            </a:r>
          </a:p>
        </p:txBody>
      </p:sp>
    </p:spTree>
    <p:extLst>
      <p:ext uri="{BB962C8B-B14F-4D97-AF65-F5344CB8AC3E}">
        <p14:creationId xmlns:p14="http://schemas.microsoft.com/office/powerpoint/2010/main" val="17360072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468313" y="333375"/>
            <a:ext cx="8153400" cy="5862638"/>
          </a:xfrm>
          <a:prstGeom prst="rect">
            <a:avLst/>
          </a:prstGeom>
          <a:noFill/>
          <a:ln w="9525">
            <a:noFill/>
            <a:miter lim="800000"/>
            <a:headEnd/>
            <a:tailEnd/>
          </a:ln>
          <a:effectLst/>
        </p:spPr>
        <p:txBody>
          <a:bodyPr>
            <a:spAutoFit/>
          </a:bodyPr>
          <a:lstStyle/>
          <a:p>
            <a:pPr>
              <a:spcBef>
                <a:spcPct val="50000"/>
              </a:spcBef>
            </a:pPr>
            <a:r>
              <a:rPr lang="en-GB" sz="2800" b="1" dirty="0">
                <a:latin typeface="+mn-lt"/>
              </a:rPr>
              <a:t>Usability Metrics:</a:t>
            </a:r>
          </a:p>
          <a:p>
            <a:pPr>
              <a:spcBef>
                <a:spcPct val="50000"/>
              </a:spcBef>
            </a:pPr>
            <a:endParaRPr lang="en-GB" sz="2800" b="1" dirty="0">
              <a:latin typeface="+mn-lt"/>
            </a:endParaRPr>
          </a:p>
          <a:p>
            <a:pPr>
              <a:spcBef>
                <a:spcPct val="50000"/>
              </a:spcBef>
            </a:pPr>
            <a:r>
              <a:rPr lang="en-GB" sz="2800" dirty="0">
                <a:latin typeface="+mn-lt"/>
              </a:rPr>
              <a:t>Task completion</a:t>
            </a:r>
          </a:p>
          <a:p>
            <a:pPr>
              <a:spcBef>
                <a:spcPct val="50000"/>
              </a:spcBef>
            </a:pPr>
            <a:r>
              <a:rPr lang="en-GB" sz="2800" dirty="0">
                <a:latin typeface="+mn-lt"/>
              </a:rPr>
              <a:t>Number of errors made</a:t>
            </a:r>
          </a:p>
          <a:p>
            <a:pPr>
              <a:spcBef>
                <a:spcPct val="50000"/>
              </a:spcBef>
            </a:pPr>
            <a:r>
              <a:rPr lang="en-GB" sz="2800" dirty="0">
                <a:latin typeface="+mn-lt"/>
              </a:rPr>
              <a:t>Time taken</a:t>
            </a:r>
          </a:p>
          <a:p>
            <a:pPr>
              <a:spcBef>
                <a:spcPct val="50000"/>
              </a:spcBef>
            </a:pPr>
            <a:r>
              <a:rPr lang="en-GB" sz="2800" dirty="0">
                <a:latin typeface="+mn-lt"/>
              </a:rPr>
              <a:t>Number of times frustration is expressed</a:t>
            </a:r>
          </a:p>
          <a:p>
            <a:pPr>
              <a:spcBef>
                <a:spcPct val="50000"/>
              </a:spcBef>
            </a:pPr>
            <a:r>
              <a:rPr lang="en-GB" sz="2800" dirty="0">
                <a:latin typeface="+mn-lt"/>
              </a:rPr>
              <a:t>Ratio of optimum click path to actual click path in a website (e.g. navigation should take 2 clicks but user completed task in 11 clicks.</a:t>
            </a:r>
          </a:p>
          <a:p>
            <a:pPr>
              <a:spcBef>
                <a:spcPct val="50000"/>
              </a:spcBef>
            </a:pPr>
            <a:r>
              <a:rPr lang="en-GB" sz="2800" dirty="0">
                <a:latin typeface="+mn-lt"/>
              </a:rPr>
              <a:t>Many others</a:t>
            </a:r>
          </a:p>
        </p:txBody>
      </p:sp>
      <p:sp>
        <p:nvSpPr>
          <p:cNvPr id="2" name="Footer Placeholder 1"/>
          <p:cNvSpPr>
            <a:spLocks noGrp="1"/>
          </p:cNvSpPr>
          <p:nvPr>
            <p:ph type="ftr" sz="quarter" idx="11"/>
          </p:nvPr>
        </p:nvSpPr>
        <p:spPr/>
        <p:txBody>
          <a:bodyPr/>
          <a:lstStyle/>
          <a:p>
            <a:r>
              <a:rPr lang="en-GB"/>
              <a:t>106CR_2017-18: Week7 Design Standards &amp; Principles</a:t>
            </a:r>
          </a:p>
        </p:txBody>
      </p:sp>
    </p:spTree>
    <p:extLst>
      <p:ext uri="{BB962C8B-B14F-4D97-AF65-F5344CB8AC3E}">
        <p14:creationId xmlns:p14="http://schemas.microsoft.com/office/powerpoint/2010/main" val="973902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304800" y="228600"/>
            <a:ext cx="8382000" cy="609600"/>
          </a:xfrm>
        </p:spPr>
        <p:txBody>
          <a:bodyPr>
            <a:normAutofit fontScale="90000"/>
          </a:bodyPr>
          <a:lstStyle/>
          <a:p>
            <a:pPr algn="l"/>
            <a:r>
              <a:rPr lang="en-GB" b="1" dirty="0"/>
              <a:t>Guidelines and heuristics</a:t>
            </a:r>
          </a:p>
        </p:txBody>
      </p:sp>
      <p:sp>
        <p:nvSpPr>
          <p:cNvPr id="134147" name="Rectangle 3"/>
          <p:cNvSpPr>
            <a:spLocks noGrp="1" noChangeArrowheads="1"/>
          </p:cNvSpPr>
          <p:nvPr>
            <p:ph idx="1"/>
          </p:nvPr>
        </p:nvSpPr>
        <p:spPr>
          <a:xfrm>
            <a:off x="381000" y="1500174"/>
            <a:ext cx="8382000" cy="4443426"/>
          </a:xfrm>
        </p:spPr>
        <p:txBody>
          <a:bodyPr/>
          <a:lstStyle/>
          <a:p>
            <a:r>
              <a:rPr lang="en-GB" sz="2600" dirty="0"/>
              <a:t>Turn general principles into practical guidance in a particular design domain</a:t>
            </a:r>
          </a:p>
          <a:p>
            <a:r>
              <a:rPr lang="en-GB" sz="2600" dirty="0"/>
              <a:t>Useful check list for good design</a:t>
            </a:r>
          </a:p>
          <a:p>
            <a:r>
              <a:rPr lang="en-GB" sz="2600" dirty="0"/>
              <a:t>Better to design using these than using nothing!</a:t>
            </a:r>
          </a:p>
          <a:p>
            <a:endParaRPr lang="en-GB" sz="2600" dirty="0"/>
          </a:p>
          <a:p>
            <a:pPr marL="411480" lvl="1" indent="0">
              <a:buNone/>
            </a:pPr>
            <a:endParaRPr lang="en-GB" i="1" dirty="0"/>
          </a:p>
          <a:p>
            <a:endParaRPr lang="en-GB"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idx="1"/>
          </p:nvPr>
        </p:nvSpPr>
        <p:spPr>
          <a:xfrm>
            <a:off x="395288" y="1484313"/>
            <a:ext cx="8281168" cy="4441825"/>
          </a:xfrm>
        </p:spPr>
        <p:txBody>
          <a:bodyPr>
            <a:normAutofit/>
          </a:bodyPr>
          <a:lstStyle/>
          <a:p>
            <a:pPr>
              <a:spcBef>
                <a:spcPts val="500"/>
              </a:spcBef>
              <a:spcAft>
                <a:spcPts val="500"/>
              </a:spcAft>
              <a:buFont typeface="Monotype Sorts" pitchFamily="2" charset="2"/>
              <a:buNone/>
            </a:pPr>
            <a:endParaRPr lang="en-US" dirty="0"/>
          </a:p>
          <a:p>
            <a:pPr>
              <a:lnSpc>
                <a:spcPct val="80000"/>
              </a:lnSpc>
              <a:spcBef>
                <a:spcPts val="500"/>
              </a:spcBef>
              <a:spcAft>
                <a:spcPts val="500"/>
              </a:spcAft>
              <a:buFont typeface="Monotype Sorts" pitchFamily="2" charset="2"/>
              <a:buNone/>
            </a:pPr>
            <a:r>
              <a:rPr lang="en-US" dirty="0"/>
              <a:t>   </a:t>
            </a:r>
            <a:r>
              <a:rPr lang="en-US" sz="2800" dirty="0"/>
              <a:t>“The lack of usability of software and the poor design of programs are the secret shame of the [software] industry. … Computing professionals themselves should take responsibility for creating a positive user experience. Perhaps the most important conceptual move to be taken is to recognize the critical role of design, as a counterpoint to programming,  in the creation of computer artifacts.”</a:t>
            </a:r>
          </a:p>
          <a:p>
            <a:pPr>
              <a:lnSpc>
                <a:spcPct val="80000"/>
              </a:lnSpc>
              <a:spcBef>
                <a:spcPts val="500"/>
              </a:spcBef>
              <a:spcAft>
                <a:spcPts val="500"/>
              </a:spcAft>
              <a:buFont typeface="Monotype Sorts" pitchFamily="2" charset="2"/>
              <a:buNone/>
            </a:pPr>
            <a:endParaRPr lang="en-US" sz="2800" dirty="0"/>
          </a:p>
          <a:p>
            <a:pPr algn="ctr">
              <a:lnSpc>
                <a:spcPct val="80000"/>
              </a:lnSpc>
              <a:buFont typeface="Monotype Sorts" pitchFamily="2" charset="2"/>
              <a:buNone/>
            </a:pPr>
            <a:r>
              <a:rPr lang="en-US" sz="2000" i="1" dirty="0"/>
              <a:t>Mitch </a:t>
            </a:r>
            <a:r>
              <a:rPr lang="en-US" sz="2000" i="1" dirty="0" err="1"/>
              <a:t>Kapor</a:t>
            </a:r>
            <a:r>
              <a:rPr lang="en-US" sz="2000" i="1" dirty="0"/>
              <a:t>  in ‘Bringing Design to Software’ (Edited by Terry </a:t>
            </a:r>
            <a:r>
              <a:rPr lang="en-US" sz="2000" i="1" dirty="0" err="1"/>
              <a:t>Winograd</a:t>
            </a:r>
            <a:r>
              <a:rPr lang="en-US" sz="2000" i="1" dirty="0"/>
              <a:t>)</a:t>
            </a:r>
            <a:endParaRPr lang="en-US" sz="2000" dirty="0"/>
          </a:p>
        </p:txBody>
      </p:sp>
      <p:sp>
        <p:nvSpPr>
          <p:cNvPr id="74755" name="Text Box 3"/>
          <p:cNvSpPr txBox="1">
            <a:spLocks noChangeArrowheads="1"/>
          </p:cNvSpPr>
          <p:nvPr/>
        </p:nvSpPr>
        <p:spPr bwMode="auto">
          <a:xfrm>
            <a:off x="762000" y="609600"/>
            <a:ext cx="7467600" cy="641350"/>
          </a:xfrm>
          <a:prstGeom prst="rect">
            <a:avLst/>
          </a:prstGeom>
          <a:noFill/>
          <a:ln w="9525">
            <a:noFill/>
            <a:miter lim="800000"/>
            <a:headEnd/>
            <a:tailEnd/>
          </a:ln>
          <a:effectLst/>
        </p:spPr>
        <p:txBody>
          <a:bodyPr>
            <a:spAutoFit/>
          </a:bodyPr>
          <a:lstStyle/>
          <a:p>
            <a:pPr>
              <a:spcBef>
                <a:spcPct val="50000"/>
              </a:spcBef>
            </a:pPr>
            <a:r>
              <a:rPr lang="en-GB" sz="3600" b="1" dirty="0">
                <a:latin typeface="+mn-lt"/>
              </a:rPr>
              <a:t>Usability:  Why should we care?</a:t>
            </a:r>
          </a:p>
        </p:txBody>
      </p:sp>
      <p:sp>
        <p:nvSpPr>
          <p:cNvPr id="2" name="Footer Placeholder 1"/>
          <p:cNvSpPr>
            <a:spLocks noGrp="1"/>
          </p:cNvSpPr>
          <p:nvPr>
            <p:ph type="ftr" sz="quarter" idx="11"/>
          </p:nvPr>
        </p:nvSpPr>
        <p:spPr/>
        <p:txBody>
          <a:bodyPr/>
          <a:lstStyle/>
          <a:p>
            <a:r>
              <a:rPr lang="en-GB"/>
              <a:t>106CR_2017-18: Week7 Design Standards &amp; Principles</a:t>
            </a:r>
          </a:p>
        </p:txBody>
      </p:sp>
    </p:spTree>
    <p:extLst>
      <p:ext uri="{BB962C8B-B14F-4D97-AF65-F5344CB8AC3E}">
        <p14:creationId xmlns:p14="http://schemas.microsoft.com/office/powerpoint/2010/main" val="17082953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3074"/>
          <p:cNvSpPr txBox="1">
            <a:spLocks noChangeArrowheads="1"/>
          </p:cNvSpPr>
          <p:nvPr/>
        </p:nvSpPr>
        <p:spPr bwMode="auto">
          <a:xfrm>
            <a:off x="609600" y="1125538"/>
            <a:ext cx="7924800" cy="3994150"/>
          </a:xfrm>
          <a:prstGeom prst="rect">
            <a:avLst/>
          </a:prstGeom>
          <a:noFill/>
          <a:ln w="9525">
            <a:noFill/>
            <a:miter lim="800000"/>
            <a:headEnd/>
            <a:tailEnd/>
          </a:ln>
          <a:effectLst/>
        </p:spPr>
        <p:txBody>
          <a:bodyPr>
            <a:spAutoFit/>
          </a:bodyPr>
          <a:lstStyle/>
          <a:p>
            <a:pPr marL="457200" indent="-457200">
              <a:spcBef>
                <a:spcPct val="50000"/>
              </a:spcBef>
            </a:pPr>
            <a:r>
              <a:rPr lang="en-GB" sz="3200" b="1" dirty="0">
                <a:latin typeface="+mn-lt"/>
              </a:rPr>
              <a:t>	Three approaches to understanding the importance of usability</a:t>
            </a:r>
          </a:p>
          <a:p>
            <a:pPr marL="457200" indent="-457200">
              <a:spcBef>
                <a:spcPct val="50000"/>
              </a:spcBef>
              <a:buFontTx/>
              <a:buChar char="•"/>
            </a:pPr>
            <a:endParaRPr lang="en-GB" sz="3200" b="1" dirty="0">
              <a:latin typeface="+mn-lt"/>
            </a:endParaRPr>
          </a:p>
          <a:p>
            <a:pPr marL="457200" indent="-457200">
              <a:spcBef>
                <a:spcPct val="50000"/>
              </a:spcBef>
              <a:buFontTx/>
              <a:buChar char="•"/>
            </a:pPr>
            <a:r>
              <a:rPr lang="en-GB" sz="3200" dirty="0">
                <a:latin typeface="+mn-lt"/>
              </a:rPr>
              <a:t>The Paradigm Shift</a:t>
            </a:r>
          </a:p>
          <a:p>
            <a:pPr marL="457200" indent="-457200">
              <a:spcBef>
                <a:spcPct val="50000"/>
              </a:spcBef>
              <a:buFontTx/>
              <a:buChar char="•"/>
            </a:pPr>
            <a:r>
              <a:rPr lang="en-GB" sz="3200" dirty="0">
                <a:latin typeface="+mn-lt"/>
              </a:rPr>
              <a:t>The case for Usability</a:t>
            </a:r>
          </a:p>
          <a:p>
            <a:pPr marL="457200" indent="-457200">
              <a:spcBef>
                <a:spcPct val="50000"/>
              </a:spcBef>
              <a:buFontTx/>
              <a:buChar char="•"/>
            </a:pPr>
            <a:r>
              <a:rPr lang="en-GB" sz="3200" dirty="0">
                <a:latin typeface="+mn-lt"/>
              </a:rPr>
              <a:t>Constraints on implementing Usability</a:t>
            </a:r>
          </a:p>
        </p:txBody>
      </p:sp>
      <p:sp>
        <p:nvSpPr>
          <p:cNvPr id="2" name="Footer Placeholder 1"/>
          <p:cNvSpPr>
            <a:spLocks noGrp="1"/>
          </p:cNvSpPr>
          <p:nvPr>
            <p:ph type="ftr" sz="quarter" idx="11"/>
          </p:nvPr>
        </p:nvSpPr>
        <p:spPr/>
        <p:txBody>
          <a:bodyPr/>
          <a:lstStyle/>
          <a:p>
            <a:r>
              <a:rPr lang="en-GB"/>
              <a:t>106CR_2017-18: Week7 Design Standards &amp; Principles</a:t>
            </a:r>
          </a:p>
        </p:txBody>
      </p:sp>
    </p:spTree>
    <p:extLst>
      <p:ext uri="{BB962C8B-B14F-4D97-AF65-F5344CB8AC3E}">
        <p14:creationId xmlns:p14="http://schemas.microsoft.com/office/powerpoint/2010/main" val="36542404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1026"/>
          <p:cNvSpPr txBox="1">
            <a:spLocks noChangeArrowheads="1"/>
          </p:cNvSpPr>
          <p:nvPr/>
        </p:nvSpPr>
        <p:spPr bwMode="auto">
          <a:xfrm>
            <a:off x="228600" y="381000"/>
            <a:ext cx="8447856" cy="5886450"/>
          </a:xfrm>
          <a:prstGeom prst="rect">
            <a:avLst/>
          </a:prstGeom>
          <a:noFill/>
          <a:ln w="9525">
            <a:noFill/>
            <a:miter lim="800000"/>
            <a:headEnd/>
            <a:tailEnd/>
          </a:ln>
          <a:effectLst/>
        </p:spPr>
        <p:txBody>
          <a:bodyPr wrap="square">
            <a:spAutoFit/>
          </a:bodyPr>
          <a:lstStyle/>
          <a:p>
            <a:pPr eaLnBrk="0" hangingPunct="0">
              <a:spcBef>
                <a:spcPts val="500"/>
              </a:spcBef>
              <a:spcAft>
                <a:spcPts val="500"/>
              </a:spcAft>
            </a:pPr>
            <a:r>
              <a:rPr lang="en-GB" sz="2800" b="1" dirty="0">
                <a:latin typeface="+mn-lt"/>
                <a:cs typeface="Traditional Arabic" pitchFamily="18" charset="-78"/>
              </a:rPr>
              <a:t>Paradigm Shift</a:t>
            </a:r>
          </a:p>
          <a:p>
            <a:pPr eaLnBrk="0" hangingPunct="0"/>
            <a:endParaRPr lang="en-GB" sz="2800" dirty="0">
              <a:latin typeface="+mn-lt"/>
              <a:cs typeface="Traditional Arabic" pitchFamily="18" charset="-78"/>
            </a:endParaRPr>
          </a:p>
          <a:p>
            <a:pPr eaLnBrk="0" hangingPunct="0"/>
            <a:r>
              <a:rPr lang="en-GB" sz="2800" dirty="0">
                <a:latin typeface="+mn-lt"/>
                <a:cs typeface="Traditional Arabic" pitchFamily="18" charset="-78"/>
              </a:rPr>
              <a:t>In the last 25 years the focus in software design has moved from:</a:t>
            </a:r>
          </a:p>
          <a:p>
            <a:pPr eaLnBrk="0" hangingPunct="0"/>
            <a:endParaRPr lang="en-GB" sz="2800" dirty="0">
              <a:latin typeface="+mn-lt"/>
              <a:cs typeface="Traditional Arabic" pitchFamily="18" charset="-78"/>
            </a:endParaRPr>
          </a:p>
          <a:p>
            <a:pPr algn="ctr" eaLnBrk="0" hangingPunct="0"/>
            <a:r>
              <a:rPr lang="en-GB" sz="2800" b="1" dirty="0">
                <a:latin typeface="+mn-lt"/>
                <a:cs typeface="Traditional Arabic" pitchFamily="18" charset="-78"/>
              </a:rPr>
              <a:t>Fitting the user to the interface</a:t>
            </a:r>
          </a:p>
          <a:p>
            <a:pPr algn="ctr" eaLnBrk="0" hangingPunct="0"/>
            <a:r>
              <a:rPr lang="en-GB" sz="2800" b="1" dirty="0">
                <a:latin typeface="+mn-lt"/>
                <a:cs typeface="Traditional Arabic" pitchFamily="18" charset="-78"/>
              </a:rPr>
              <a:t>to</a:t>
            </a:r>
          </a:p>
          <a:p>
            <a:pPr algn="ctr" eaLnBrk="0" hangingPunct="0"/>
            <a:r>
              <a:rPr lang="en-GB" sz="2800" b="1" dirty="0">
                <a:latin typeface="+mn-lt"/>
                <a:cs typeface="Traditional Arabic" pitchFamily="18" charset="-78"/>
              </a:rPr>
              <a:t>Fitting the interface to the ‘person’</a:t>
            </a:r>
          </a:p>
          <a:p>
            <a:pPr eaLnBrk="0" hangingPunct="0"/>
            <a:endParaRPr lang="en-GB" sz="2800" b="1" dirty="0">
              <a:latin typeface="+mn-lt"/>
              <a:cs typeface="Traditional Arabic" pitchFamily="18" charset="-78"/>
            </a:endParaRPr>
          </a:p>
          <a:p>
            <a:pPr eaLnBrk="0" hangingPunct="0"/>
            <a:endParaRPr lang="en-GB" sz="2800" dirty="0">
              <a:latin typeface="+mn-lt"/>
              <a:cs typeface="Traditional Arabic" pitchFamily="18" charset="-78"/>
            </a:endParaRPr>
          </a:p>
          <a:p>
            <a:pPr eaLnBrk="0" hangingPunct="0"/>
            <a:r>
              <a:rPr lang="en-GB" dirty="0">
                <a:latin typeface="+mn-lt"/>
                <a:cs typeface="Traditional Arabic" pitchFamily="18" charset="-78"/>
              </a:rPr>
              <a:t>25 years ago - Computing was a ‘specialist industry’ producing ‘specialist tools’</a:t>
            </a:r>
          </a:p>
          <a:p>
            <a:pPr eaLnBrk="0" hangingPunct="0"/>
            <a:endParaRPr lang="en-GB" dirty="0">
              <a:latin typeface="+mn-lt"/>
              <a:cs typeface="Traditional Arabic" pitchFamily="18" charset="-78"/>
            </a:endParaRPr>
          </a:p>
          <a:p>
            <a:pPr eaLnBrk="0" hangingPunct="0">
              <a:buFontTx/>
              <a:buChar char="•"/>
            </a:pPr>
            <a:r>
              <a:rPr lang="en-GB" dirty="0">
                <a:latin typeface="+mn-lt"/>
                <a:cs typeface="Traditional Arabic" pitchFamily="18" charset="-78"/>
              </a:rPr>
              <a:t> Required Mathematics / Computing graduates.</a:t>
            </a:r>
          </a:p>
        </p:txBody>
      </p:sp>
      <p:sp>
        <p:nvSpPr>
          <p:cNvPr id="2" name="Footer Placeholder 1"/>
          <p:cNvSpPr>
            <a:spLocks noGrp="1"/>
          </p:cNvSpPr>
          <p:nvPr>
            <p:ph type="ftr" sz="quarter" idx="11"/>
          </p:nvPr>
        </p:nvSpPr>
        <p:spPr/>
        <p:txBody>
          <a:bodyPr/>
          <a:lstStyle/>
          <a:p>
            <a:r>
              <a:rPr lang="en-GB"/>
              <a:t>106CR_2017-18: Week7 Design Standards &amp; Principles</a:t>
            </a:r>
          </a:p>
        </p:txBody>
      </p:sp>
    </p:spTree>
    <p:extLst>
      <p:ext uri="{BB962C8B-B14F-4D97-AF65-F5344CB8AC3E}">
        <p14:creationId xmlns:p14="http://schemas.microsoft.com/office/powerpoint/2010/main" val="37225725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533400" y="381000"/>
            <a:ext cx="8286750" cy="6127318"/>
          </a:xfrm>
          <a:prstGeom prst="rect">
            <a:avLst/>
          </a:prstGeom>
          <a:noFill/>
          <a:ln w="9525">
            <a:noFill/>
            <a:miter lim="800000"/>
            <a:headEnd/>
            <a:tailEnd/>
          </a:ln>
          <a:effectLst/>
        </p:spPr>
        <p:txBody>
          <a:bodyPr>
            <a:spAutoFit/>
          </a:bodyPr>
          <a:lstStyle/>
          <a:p>
            <a:pPr eaLnBrk="0" hangingPunct="0">
              <a:spcBef>
                <a:spcPts val="500"/>
              </a:spcBef>
              <a:spcAft>
                <a:spcPts val="500"/>
              </a:spcAft>
            </a:pPr>
            <a:r>
              <a:rPr lang="en-GB" sz="2800" b="1" dirty="0">
                <a:latin typeface="+mn-lt"/>
              </a:rPr>
              <a:t>Paradigm Shift</a:t>
            </a:r>
          </a:p>
          <a:p>
            <a:pPr eaLnBrk="0" hangingPunct="0"/>
            <a:endParaRPr lang="en-GB" sz="2800" dirty="0">
              <a:latin typeface="+mn-lt"/>
            </a:endParaRPr>
          </a:p>
          <a:p>
            <a:pPr eaLnBrk="0" hangingPunct="0"/>
            <a:r>
              <a:rPr lang="en-GB" dirty="0">
                <a:latin typeface="+mn-lt"/>
              </a:rPr>
              <a:t>Change in computer use:</a:t>
            </a:r>
          </a:p>
          <a:p>
            <a:pPr eaLnBrk="0" hangingPunct="0"/>
            <a:endParaRPr lang="en-GB" dirty="0">
              <a:latin typeface="+mn-lt"/>
            </a:endParaRPr>
          </a:p>
          <a:p>
            <a:pPr eaLnBrk="0" hangingPunct="0"/>
            <a:r>
              <a:rPr lang="en-GB" dirty="0">
                <a:latin typeface="+mn-lt"/>
              </a:rPr>
              <a:t>Mainframes in 1970’s ……….....	Expert users</a:t>
            </a:r>
          </a:p>
          <a:p>
            <a:pPr eaLnBrk="0" hangingPunct="0"/>
            <a:r>
              <a:rPr lang="en-GB" dirty="0">
                <a:latin typeface="+mn-lt"/>
              </a:rPr>
              <a:t>Domestic PC, Mobiles, TV’s…..	non-expert users</a:t>
            </a:r>
          </a:p>
          <a:p>
            <a:pPr eaLnBrk="0" hangingPunct="0"/>
            <a:endParaRPr lang="en-GB" dirty="0">
              <a:latin typeface="+mn-lt"/>
            </a:endParaRPr>
          </a:p>
          <a:p>
            <a:pPr eaLnBrk="0" hangingPunct="0"/>
            <a:endParaRPr lang="en-GB" sz="2000" dirty="0">
              <a:latin typeface="+mn-lt"/>
            </a:endParaRPr>
          </a:p>
          <a:p>
            <a:pPr eaLnBrk="0" hangingPunct="0"/>
            <a:r>
              <a:rPr lang="en-GB" dirty="0">
                <a:latin typeface="+mn-lt"/>
              </a:rPr>
              <a:t>Proportionally more of the code in a computer application is devoted to the user interface - (McIntyre et al 1990)</a:t>
            </a:r>
          </a:p>
          <a:p>
            <a:pPr eaLnBrk="0" hangingPunct="0"/>
            <a:endParaRPr lang="en-GB" dirty="0">
              <a:latin typeface="+mn-lt"/>
            </a:endParaRPr>
          </a:p>
          <a:p>
            <a:pPr lvl="3" eaLnBrk="0" hangingPunct="0"/>
            <a:r>
              <a:rPr lang="en-GB" dirty="0">
                <a:latin typeface="+mn-lt"/>
              </a:rPr>
              <a:t>20% in 1980  (command line)</a:t>
            </a:r>
          </a:p>
          <a:p>
            <a:pPr lvl="3" eaLnBrk="0" hangingPunct="0"/>
            <a:endParaRPr lang="en-GB" dirty="0">
              <a:latin typeface="+mn-lt"/>
            </a:endParaRPr>
          </a:p>
          <a:p>
            <a:pPr lvl="3" eaLnBrk="0" hangingPunct="0"/>
            <a:r>
              <a:rPr lang="en-GB" dirty="0">
                <a:latin typeface="+mn-lt"/>
              </a:rPr>
              <a:t>50% in 1990  (GUI)</a:t>
            </a:r>
          </a:p>
          <a:p>
            <a:pPr lvl="3" eaLnBrk="0" hangingPunct="0"/>
            <a:endParaRPr lang="en-GB" dirty="0">
              <a:latin typeface="+mn-lt"/>
            </a:endParaRPr>
          </a:p>
          <a:p>
            <a:pPr lvl="3" eaLnBrk="0" hangingPunct="0"/>
            <a:r>
              <a:rPr lang="en-GB" dirty="0">
                <a:latin typeface="+mn-lt"/>
              </a:rPr>
              <a:t>about 80 - 90 % in web design now</a:t>
            </a:r>
          </a:p>
        </p:txBody>
      </p:sp>
      <p:sp>
        <p:nvSpPr>
          <p:cNvPr id="2" name="Footer Placeholder 1"/>
          <p:cNvSpPr>
            <a:spLocks noGrp="1"/>
          </p:cNvSpPr>
          <p:nvPr>
            <p:ph type="ftr" sz="quarter" idx="11"/>
          </p:nvPr>
        </p:nvSpPr>
        <p:spPr/>
        <p:txBody>
          <a:bodyPr/>
          <a:lstStyle/>
          <a:p>
            <a:r>
              <a:rPr lang="en-GB"/>
              <a:t>106CR_2017-18: Week7 Design Standards &amp; Principles</a:t>
            </a:r>
          </a:p>
        </p:txBody>
      </p:sp>
    </p:spTree>
    <p:extLst>
      <p:ext uri="{BB962C8B-B14F-4D97-AF65-F5344CB8AC3E}">
        <p14:creationId xmlns:p14="http://schemas.microsoft.com/office/powerpoint/2010/main" val="600952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395289" y="247650"/>
            <a:ext cx="8281168" cy="6311984"/>
          </a:xfrm>
          <a:prstGeom prst="rect">
            <a:avLst/>
          </a:prstGeom>
          <a:noFill/>
          <a:ln w="9525">
            <a:noFill/>
            <a:miter lim="800000"/>
            <a:headEnd/>
            <a:tailEnd/>
          </a:ln>
          <a:effectLst/>
        </p:spPr>
        <p:txBody>
          <a:bodyPr wrap="square">
            <a:spAutoFit/>
          </a:bodyPr>
          <a:lstStyle/>
          <a:p>
            <a:pPr marL="457200" indent="-457200" eaLnBrk="0" hangingPunct="0">
              <a:spcBef>
                <a:spcPts val="500"/>
              </a:spcBef>
              <a:spcAft>
                <a:spcPts val="500"/>
              </a:spcAft>
            </a:pPr>
            <a:r>
              <a:rPr lang="en-GB" sz="2800" b="1" dirty="0">
                <a:latin typeface="+mn-lt"/>
              </a:rPr>
              <a:t>	Paradigm Shift</a:t>
            </a:r>
          </a:p>
          <a:p>
            <a:pPr marL="457200" indent="-457200" eaLnBrk="0" hangingPunct="0"/>
            <a:r>
              <a:rPr lang="en-GB" sz="2800" dirty="0">
                <a:latin typeface="+mn-lt"/>
              </a:rPr>
              <a:t>	Devices are now used in a much broader set of contexts:</a:t>
            </a:r>
          </a:p>
          <a:p>
            <a:pPr marL="457200" indent="-457200" eaLnBrk="0" hangingPunct="0"/>
            <a:endParaRPr lang="en-GB" sz="2800" dirty="0">
              <a:latin typeface="+mn-lt"/>
            </a:endParaRPr>
          </a:p>
          <a:p>
            <a:pPr marL="457200" indent="-457200" eaLnBrk="0" hangingPunct="0">
              <a:buFontTx/>
              <a:buChar char="•"/>
            </a:pPr>
            <a:r>
              <a:rPr lang="en-GB" b="1" dirty="0">
                <a:latin typeface="+mn-lt"/>
              </a:rPr>
              <a:t>Globalisation </a:t>
            </a:r>
            <a:r>
              <a:rPr lang="en-GB" dirty="0">
                <a:latin typeface="+mn-lt"/>
              </a:rPr>
              <a:t>- broadening the device market across the planet.</a:t>
            </a:r>
          </a:p>
          <a:p>
            <a:pPr marL="457200" indent="-457200" eaLnBrk="0" hangingPunct="0">
              <a:buFontTx/>
              <a:buChar char="•"/>
            </a:pPr>
            <a:endParaRPr lang="en-GB" dirty="0">
              <a:latin typeface="+mn-lt"/>
            </a:endParaRPr>
          </a:p>
          <a:p>
            <a:pPr marL="457200" indent="-457200" eaLnBrk="0" hangingPunct="0">
              <a:buFontTx/>
              <a:buChar char="•"/>
            </a:pPr>
            <a:r>
              <a:rPr lang="en-GB" b="1" dirty="0">
                <a:latin typeface="+mn-lt"/>
              </a:rPr>
              <a:t>Localisation </a:t>
            </a:r>
            <a:r>
              <a:rPr lang="en-GB" dirty="0">
                <a:latin typeface="+mn-lt"/>
              </a:rPr>
              <a:t>- culturally specific interfaces (particularly the web – how many localised </a:t>
            </a:r>
            <a:r>
              <a:rPr lang="en-GB" dirty="0" err="1">
                <a:latin typeface="+mn-lt"/>
              </a:rPr>
              <a:t>amazon</a:t>
            </a:r>
            <a:r>
              <a:rPr lang="en-GB" dirty="0">
                <a:latin typeface="+mn-lt"/>
              </a:rPr>
              <a:t> sites are there?  .com / .</a:t>
            </a:r>
            <a:r>
              <a:rPr lang="en-GB" dirty="0" err="1">
                <a:latin typeface="+mn-lt"/>
              </a:rPr>
              <a:t>co.uk</a:t>
            </a:r>
            <a:r>
              <a:rPr lang="en-GB" dirty="0">
                <a:latin typeface="+mn-lt"/>
              </a:rPr>
              <a:t> / .de / .</a:t>
            </a:r>
            <a:r>
              <a:rPr lang="en-GB" dirty="0" err="1">
                <a:latin typeface="+mn-lt"/>
              </a:rPr>
              <a:t>es</a:t>
            </a:r>
            <a:r>
              <a:rPr lang="en-GB" dirty="0">
                <a:latin typeface="+mn-lt"/>
              </a:rPr>
              <a:t>).</a:t>
            </a:r>
          </a:p>
          <a:p>
            <a:pPr marL="457200" indent="-457200" eaLnBrk="0" hangingPunct="0">
              <a:buFontTx/>
              <a:buChar char="•"/>
            </a:pPr>
            <a:endParaRPr lang="en-GB" dirty="0">
              <a:latin typeface="+mn-lt"/>
            </a:endParaRPr>
          </a:p>
          <a:p>
            <a:pPr marL="457200" indent="-457200" eaLnBrk="0" hangingPunct="0">
              <a:buFontTx/>
              <a:buChar char="•"/>
            </a:pPr>
            <a:r>
              <a:rPr lang="en-GB" b="1" dirty="0">
                <a:latin typeface="+mn-lt"/>
              </a:rPr>
              <a:t>Personalisation </a:t>
            </a:r>
            <a:r>
              <a:rPr lang="en-GB" dirty="0">
                <a:latin typeface="+mn-lt"/>
              </a:rPr>
              <a:t>– the customisability and ‘preferences setting’ that users expect from their devices.</a:t>
            </a:r>
          </a:p>
          <a:p>
            <a:pPr marL="457200" indent="-457200" eaLnBrk="0" hangingPunct="0">
              <a:buFontTx/>
              <a:buChar char="•"/>
            </a:pPr>
            <a:endParaRPr lang="en-GB" dirty="0">
              <a:latin typeface="+mn-lt"/>
            </a:endParaRPr>
          </a:p>
          <a:p>
            <a:pPr marL="457200" indent="-457200" eaLnBrk="0" hangingPunct="0">
              <a:buFontTx/>
              <a:buChar char="•"/>
            </a:pPr>
            <a:r>
              <a:rPr lang="en-GB" b="1" dirty="0">
                <a:latin typeface="+mn-lt"/>
              </a:rPr>
              <a:t>Interoperability </a:t>
            </a:r>
            <a:r>
              <a:rPr lang="en-GB" dirty="0">
                <a:latin typeface="+mn-lt"/>
              </a:rPr>
              <a:t>– growing expectations that devices will work together.</a:t>
            </a:r>
          </a:p>
        </p:txBody>
      </p:sp>
      <p:sp>
        <p:nvSpPr>
          <p:cNvPr id="2" name="Footer Placeholder 1"/>
          <p:cNvSpPr>
            <a:spLocks noGrp="1"/>
          </p:cNvSpPr>
          <p:nvPr>
            <p:ph type="ftr" sz="quarter" idx="11"/>
          </p:nvPr>
        </p:nvSpPr>
        <p:spPr/>
        <p:txBody>
          <a:bodyPr/>
          <a:lstStyle/>
          <a:p>
            <a:r>
              <a:rPr lang="en-GB"/>
              <a:t>106CR_2017-18: Week7 Design Standards &amp; Principles</a:t>
            </a:r>
          </a:p>
        </p:txBody>
      </p:sp>
    </p:spTree>
    <p:extLst>
      <p:ext uri="{BB962C8B-B14F-4D97-AF65-F5344CB8AC3E}">
        <p14:creationId xmlns:p14="http://schemas.microsoft.com/office/powerpoint/2010/main" val="39615089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381000" y="228600"/>
            <a:ext cx="8001000" cy="6124754"/>
          </a:xfrm>
          <a:prstGeom prst="rect">
            <a:avLst/>
          </a:prstGeom>
          <a:noFill/>
          <a:ln w="9525">
            <a:noFill/>
            <a:miter lim="800000"/>
            <a:headEnd/>
            <a:tailEnd/>
          </a:ln>
          <a:effectLst/>
        </p:spPr>
        <p:txBody>
          <a:bodyPr>
            <a:spAutoFit/>
          </a:bodyPr>
          <a:lstStyle/>
          <a:p>
            <a:pPr eaLnBrk="0" hangingPunct="0"/>
            <a:r>
              <a:rPr lang="en-GB" sz="2800" b="1" dirty="0">
                <a:latin typeface="+mn-lt"/>
              </a:rPr>
              <a:t>Is usability a new name for an old practice?</a:t>
            </a:r>
          </a:p>
          <a:p>
            <a:pPr eaLnBrk="0" hangingPunct="0"/>
            <a:endParaRPr lang="en-GB" sz="2800" dirty="0">
              <a:latin typeface="+mn-lt"/>
            </a:endParaRPr>
          </a:p>
          <a:p>
            <a:pPr eaLnBrk="0" hangingPunct="0"/>
            <a:r>
              <a:rPr lang="en-GB" dirty="0">
                <a:latin typeface="+mn-lt"/>
              </a:rPr>
              <a:t>We find concerns about the intelligibility of interfaces in disciplines as broad as:</a:t>
            </a:r>
          </a:p>
          <a:p>
            <a:pPr eaLnBrk="0" hangingPunct="0"/>
            <a:endParaRPr lang="en-GB" dirty="0">
              <a:latin typeface="+mn-lt"/>
            </a:endParaRPr>
          </a:p>
          <a:p>
            <a:pPr eaLnBrk="0" hangingPunct="0">
              <a:buFontTx/>
              <a:buChar char="•"/>
            </a:pPr>
            <a:r>
              <a:rPr lang="en-GB" dirty="0">
                <a:latin typeface="+mn-lt"/>
              </a:rPr>
              <a:t> Human Computer Interaction</a:t>
            </a:r>
          </a:p>
          <a:p>
            <a:pPr eaLnBrk="0" hangingPunct="0">
              <a:buFontTx/>
              <a:buChar char="•"/>
            </a:pPr>
            <a:r>
              <a:rPr lang="en-GB" dirty="0">
                <a:latin typeface="+mn-lt"/>
              </a:rPr>
              <a:t> Psychology</a:t>
            </a:r>
          </a:p>
          <a:p>
            <a:pPr eaLnBrk="0" hangingPunct="0">
              <a:buFontTx/>
              <a:buChar char="•"/>
            </a:pPr>
            <a:r>
              <a:rPr lang="en-GB" dirty="0">
                <a:latin typeface="+mn-lt"/>
              </a:rPr>
              <a:t> Graphic Design</a:t>
            </a:r>
          </a:p>
          <a:p>
            <a:pPr eaLnBrk="0" hangingPunct="0">
              <a:buFontTx/>
              <a:buChar char="•"/>
            </a:pPr>
            <a:r>
              <a:rPr lang="en-GB" dirty="0">
                <a:latin typeface="+mn-lt"/>
              </a:rPr>
              <a:t> Cultural Studies</a:t>
            </a:r>
          </a:p>
          <a:p>
            <a:pPr eaLnBrk="0" hangingPunct="0"/>
            <a:endParaRPr lang="en-GB" dirty="0">
              <a:latin typeface="+mn-lt"/>
            </a:endParaRPr>
          </a:p>
          <a:p>
            <a:pPr eaLnBrk="0" hangingPunct="0"/>
            <a:r>
              <a:rPr lang="en-GB" dirty="0">
                <a:latin typeface="+mn-lt"/>
              </a:rPr>
              <a:t>…However, these disciplines are concerned with the understanding of human action at </a:t>
            </a:r>
            <a:r>
              <a:rPr lang="en-GB" b="1" dirty="0">
                <a:latin typeface="+mn-lt"/>
              </a:rPr>
              <a:t>an explanatory level (the WHY? Question)</a:t>
            </a:r>
            <a:r>
              <a:rPr lang="en-GB" dirty="0">
                <a:latin typeface="+mn-lt"/>
              </a:rPr>
              <a:t>.  </a:t>
            </a:r>
          </a:p>
          <a:p>
            <a:pPr eaLnBrk="0" hangingPunct="0"/>
            <a:endParaRPr lang="en-GB" dirty="0">
              <a:latin typeface="+mn-lt"/>
            </a:endParaRPr>
          </a:p>
          <a:p>
            <a:pPr eaLnBrk="0" hangingPunct="0"/>
            <a:r>
              <a:rPr lang="en-GB" dirty="0">
                <a:latin typeface="+mn-lt"/>
              </a:rPr>
              <a:t>Research output  from these fields often gives very few clues as to </a:t>
            </a:r>
            <a:r>
              <a:rPr lang="en-GB" b="1" dirty="0">
                <a:latin typeface="+mn-lt"/>
              </a:rPr>
              <a:t>‘what to do’</a:t>
            </a:r>
            <a:r>
              <a:rPr lang="en-GB" dirty="0">
                <a:latin typeface="+mn-lt"/>
              </a:rPr>
              <a:t> with the information they discover.</a:t>
            </a:r>
          </a:p>
        </p:txBody>
      </p:sp>
      <p:sp>
        <p:nvSpPr>
          <p:cNvPr id="2" name="Footer Placeholder 1"/>
          <p:cNvSpPr>
            <a:spLocks noGrp="1"/>
          </p:cNvSpPr>
          <p:nvPr>
            <p:ph type="ftr" sz="quarter" idx="11"/>
          </p:nvPr>
        </p:nvSpPr>
        <p:spPr/>
        <p:txBody>
          <a:bodyPr/>
          <a:lstStyle/>
          <a:p>
            <a:r>
              <a:rPr lang="en-GB"/>
              <a:t>106CR_2017-18: Week7 Design Standards &amp; Principles</a:t>
            </a:r>
          </a:p>
        </p:txBody>
      </p:sp>
    </p:spTree>
    <p:extLst>
      <p:ext uri="{BB962C8B-B14F-4D97-AF65-F5344CB8AC3E}">
        <p14:creationId xmlns:p14="http://schemas.microsoft.com/office/powerpoint/2010/main" val="8584374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a:xfrm>
            <a:off x="457200" y="260350"/>
            <a:ext cx="8001000" cy="5835650"/>
          </a:xfrm>
        </p:spPr>
        <p:txBody>
          <a:bodyPr/>
          <a:lstStyle/>
          <a:p>
            <a:pPr>
              <a:buFont typeface="Monotype Sorts" pitchFamily="2" charset="2"/>
              <a:buNone/>
            </a:pPr>
            <a:r>
              <a:rPr lang="en-GB" sz="2000" dirty="0">
                <a:cs typeface="Times New Roman" pitchFamily="18" charset="0"/>
              </a:rPr>
              <a:t>	</a:t>
            </a:r>
            <a:r>
              <a:rPr lang="en-GB" sz="2400" dirty="0">
                <a:cs typeface="Times New Roman" pitchFamily="18" charset="0"/>
              </a:rPr>
              <a:t>Usability is focused on </a:t>
            </a:r>
            <a:r>
              <a:rPr lang="en-GB" sz="2400" b="1" dirty="0">
                <a:cs typeface="Times New Roman" pitchFamily="18" charset="0"/>
              </a:rPr>
              <a:t>ACTION.</a:t>
            </a:r>
            <a:r>
              <a:rPr lang="en-GB" sz="2400" dirty="0">
                <a:cs typeface="Times New Roman" pitchFamily="18" charset="0"/>
              </a:rPr>
              <a:t> </a:t>
            </a:r>
          </a:p>
          <a:p>
            <a:pPr>
              <a:buFont typeface="Monotype Sorts" pitchFamily="2" charset="2"/>
              <a:buNone/>
            </a:pPr>
            <a:r>
              <a:rPr lang="en-GB" sz="2400" dirty="0">
                <a:cs typeface="Times New Roman" pitchFamily="18" charset="0"/>
              </a:rPr>
              <a:t>	</a:t>
            </a:r>
          </a:p>
          <a:p>
            <a:pPr>
              <a:buFont typeface="Monotype Sorts" pitchFamily="2" charset="2"/>
              <a:buNone/>
            </a:pPr>
            <a:r>
              <a:rPr lang="en-GB" sz="2400" dirty="0">
                <a:cs typeface="Times New Roman" pitchFamily="18" charset="0"/>
              </a:rPr>
              <a:t>	Not so concerned with </a:t>
            </a:r>
            <a:r>
              <a:rPr lang="en-GB" sz="2400" i="1" dirty="0">
                <a:cs typeface="Times New Roman" pitchFamily="18" charset="0"/>
              </a:rPr>
              <a:t>WHY an interface fails</a:t>
            </a:r>
            <a:r>
              <a:rPr lang="en-GB" sz="2400" dirty="0">
                <a:cs typeface="Times New Roman" pitchFamily="18" charset="0"/>
              </a:rPr>
              <a:t> but WHAT is to be changed to make it work: </a:t>
            </a:r>
            <a:r>
              <a:rPr lang="en-GB" sz="2400" b="1" dirty="0">
                <a:cs typeface="Times New Roman" pitchFamily="18" charset="0"/>
              </a:rPr>
              <a:t>Action oriented research:</a:t>
            </a:r>
          </a:p>
          <a:p>
            <a:pPr>
              <a:buFont typeface="Monotype Sorts" pitchFamily="2" charset="2"/>
              <a:buNone/>
            </a:pPr>
            <a:endParaRPr lang="en-GB" sz="2400" b="1" dirty="0">
              <a:cs typeface="Times New Roman" pitchFamily="18" charset="0"/>
            </a:endParaRPr>
          </a:p>
          <a:p>
            <a:pPr>
              <a:buClr>
                <a:schemeClr val="tx1"/>
              </a:buClr>
              <a:buFontTx/>
              <a:buChar char="•"/>
            </a:pPr>
            <a:r>
              <a:rPr lang="en-GB" sz="2400" dirty="0">
                <a:cs typeface="Times New Roman" pitchFamily="18" charset="0"/>
              </a:rPr>
              <a:t>Field observation / testing</a:t>
            </a:r>
          </a:p>
          <a:p>
            <a:pPr>
              <a:buClr>
                <a:schemeClr val="tx1"/>
              </a:buClr>
              <a:buFontTx/>
              <a:buChar char="•"/>
            </a:pPr>
            <a:r>
              <a:rPr lang="en-GB" sz="2400" dirty="0">
                <a:cs typeface="Times New Roman" pitchFamily="18" charset="0"/>
              </a:rPr>
              <a:t>Engagement with users</a:t>
            </a:r>
          </a:p>
          <a:p>
            <a:pPr>
              <a:buClr>
                <a:schemeClr val="tx1"/>
              </a:buClr>
              <a:buFontTx/>
              <a:buChar char="•"/>
            </a:pPr>
            <a:r>
              <a:rPr lang="en-GB" sz="2400" dirty="0">
                <a:cs typeface="Times New Roman" pitchFamily="18" charset="0"/>
              </a:rPr>
              <a:t>Prototype building</a:t>
            </a:r>
          </a:p>
        </p:txBody>
      </p:sp>
      <p:graphicFrame>
        <p:nvGraphicFramePr>
          <p:cNvPr id="55327" name="Group 31"/>
          <p:cNvGraphicFramePr>
            <a:graphicFrameLocks noGrp="1"/>
          </p:cNvGraphicFramePr>
          <p:nvPr/>
        </p:nvGraphicFramePr>
        <p:xfrm>
          <a:off x="609600" y="4365625"/>
          <a:ext cx="7696200" cy="2056131"/>
        </p:xfrm>
        <a:graphic>
          <a:graphicData uri="http://schemas.openxmlformats.org/drawingml/2006/table">
            <a:tbl>
              <a:tblPr/>
              <a:tblGrid>
                <a:gridCol w="3848100">
                  <a:extLst>
                    <a:ext uri="{9D8B030D-6E8A-4147-A177-3AD203B41FA5}">
                      <a16:colId xmlns:a16="http://schemas.microsoft.com/office/drawing/2014/main" val="20000"/>
                    </a:ext>
                  </a:extLst>
                </a:gridCol>
                <a:gridCol w="3848100">
                  <a:extLst>
                    <a:ext uri="{9D8B030D-6E8A-4147-A177-3AD203B41FA5}">
                      <a16:colId xmlns:a16="http://schemas.microsoft.com/office/drawing/2014/main" val="20001"/>
                    </a:ext>
                  </a:extLst>
                </a:gridCol>
              </a:tblGrid>
              <a:tr h="738188">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GB" sz="2000" b="1" i="0" u="none" strike="noStrike" cap="none" normalizeH="0" baseline="0">
                          <a:ln>
                            <a:noFill/>
                          </a:ln>
                          <a:solidFill>
                            <a:schemeClr val="tx1"/>
                          </a:solidFill>
                          <a:effectLst/>
                          <a:latin typeface="Tahoma" pitchFamily="34" charset="0"/>
                        </a:rPr>
                        <a:t>HCI</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GB" sz="2000" b="1" i="0" u="none" strike="noStrike" cap="none" normalizeH="0" baseline="0">
                          <a:ln>
                            <a:noFill/>
                          </a:ln>
                          <a:solidFill>
                            <a:schemeClr val="tx1"/>
                          </a:solidFill>
                          <a:effectLst/>
                          <a:latin typeface="Tahoma" pitchFamily="34" charset="0"/>
                        </a:rPr>
                        <a:t>Usability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GB" sz="2000" b="0" i="0" u="none" strike="noStrike" cap="none" normalizeH="0" baseline="0">
                          <a:ln>
                            <a:noFill/>
                          </a:ln>
                          <a:solidFill>
                            <a:schemeClr val="tx1"/>
                          </a:solidFill>
                          <a:effectLst/>
                          <a:latin typeface="Tahoma" pitchFamily="34" charset="0"/>
                        </a:rPr>
                        <a:t>Why</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GB" sz="2000" b="0" i="0" u="none" strike="noStrike" cap="none" normalizeH="0" baseline="0">
                          <a:ln>
                            <a:noFill/>
                          </a:ln>
                          <a:solidFill>
                            <a:schemeClr val="tx1"/>
                          </a:solidFill>
                          <a:effectLst/>
                          <a:latin typeface="Tahoma" pitchFamily="34" charset="0"/>
                        </a:rPr>
                        <a:t>How</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5463">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GB" sz="2000" b="0" i="0" u="none" strike="noStrike" cap="none" normalizeH="0" baseline="0">
                          <a:ln>
                            <a:noFill/>
                          </a:ln>
                          <a:solidFill>
                            <a:schemeClr val="tx1"/>
                          </a:solidFill>
                          <a:effectLst/>
                          <a:latin typeface="Tahoma" pitchFamily="34" charset="0"/>
                        </a:rPr>
                        <a:t>Focus on theoretical explanation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GB" sz="2000" b="0" i="0" u="none" strike="noStrike" cap="none" normalizeH="0" baseline="0">
                          <a:ln>
                            <a:noFill/>
                          </a:ln>
                          <a:solidFill>
                            <a:schemeClr val="tx1"/>
                          </a:solidFill>
                          <a:effectLst/>
                          <a:latin typeface="Tahoma" pitchFamily="34" charset="0"/>
                        </a:rPr>
                        <a:t>Focus on practical solutions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4325">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GB" sz="2000" b="0" i="0" u="none" strike="noStrike" cap="none" normalizeH="0" baseline="0">
                          <a:ln>
                            <a:noFill/>
                          </a:ln>
                          <a:solidFill>
                            <a:schemeClr val="tx1"/>
                          </a:solidFill>
                          <a:effectLst/>
                          <a:latin typeface="Tahoma" pitchFamily="34" charset="0"/>
                        </a:rPr>
                        <a:t>Academic</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GB" sz="2000" b="0" i="0" u="none" strike="noStrike" cap="none" normalizeH="0" baseline="0">
                          <a:ln>
                            <a:noFill/>
                          </a:ln>
                          <a:solidFill>
                            <a:schemeClr val="tx1"/>
                          </a:solidFill>
                          <a:effectLst/>
                          <a:latin typeface="Tahoma" pitchFamily="34" charset="0"/>
                        </a:rPr>
                        <a:t>Commercial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Footer Placeholder 1"/>
          <p:cNvSpPr>
            <a:spLocks noGrp="1"/>
          </p:cNvSpPr>
          <p:nvPr>
            <p:ph type="ftr" sz="quarter" idx="11"/>
          </p:nvPr>
        </p:nvSpPr>
        <p:spPr/>
        <p:txBody>
          <a:bodyPr/>
          <a:lstStyle/>
          <a:p>
            <a:r>
              <a:rPr lang="en-GB"/>
              <a:t>106CR_2017-18: Week7 Design Standards &amp; Principles</a:t>
            </a:r>
          </a:p>
        </p:txBody>
      </p:sp>
    </p:spTree>
    <p:extLst>
      <p:ext uri="{BB962C8B-B14F-4D97-AF65-F5344CB8AC3E}">
        <p14:creationId xmlns:p14="http://schemas.microsoft.com/office/powerpoint/2010/main" val="3102563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381000" y="457200"/>
            <a:ext cx="8382000" cy="4275138"/>
          </a:xfrm>
          <a:prstGeom prst="rect">
            <a:avLst/>
          </a:prstGeom>
          <a:noFill/>
          <a:ln w="9525">
            <a:noFill/>
            <a:miter lim="800000"/>
            <a:headEnd/>
            <a:tailEnd/>
          </a:ln>
          <a:effectLst/>
        </p:spPr>
        <p:txBody>
          <a:bodyPr>
            <a:spAutoFit/>
          </a:bodyPr>
          <a:lstStyle/>
          <a:p>
            <a:pPr marL="457200" indent="-457200" eaLnBrk="0" hangingPunct="0">
              <a:spcBef>
                <a:spcPts val="500"/>
              </a:spcBef>
              <a:spcAft>
                <a:spcPts val="500"/>
              </a:spcAft>
            </a:pPr>
            <a:r>
              <a:rPr lang="en-GB" sz="2800" b="1" dirty="0">
                <a:latin typeface="+mn-lt"/>
              </a:rPr>
              <a:t>Constraints on implementing Usability</a:t>
            </a:r>
          </a:p>
          <a:p>
            <a:pPr marL="457200" indent="-457200" eaLnBrk="0" hangingPunct="0">
              <a:spcBef>
                <a:spcPts val="500"/>
              </a:spcBef>
              <a:spcAft>
                <a:spcPts val="500"/>
              </a:spcAft>
            </a:pPr>
            <a:endParaRPr lang="en-GB" sz="2800" b="1" dirty="0">
              <a:latin typeface="+mn-lt"/>
            </a:endParaRPr>
          </a:p>
          <a:p>
            <a:pPr marL="457200" indent="-457200" eaLnBrk="0" hangingPunct="0">
              <a:spcBef>
                <a:spcPts val="500"/>
              </a:spcBef>
              <a:spcAft>
                <a:spcPts val="500"/>
              </a:spcAft>
            </a:pPr>
            <a:endParaRPr lang="en-GB" sz="2800" b="1" dirty="0">
              <a:latin typeface="+mn-lt"/>
            </a:endParaRPr>
          </a:p>
          <a:p>
            <a:pPr marL="457200" indent="-457200" eaLnBrk="0" hangingPunct="0">
              <a:spcBef>
                <a:spcPts val="500"/>
              </a:spcBef>
              <a:spcAft>
                <a:spcPts val="500"/>
              </a:spcAft>
              <a:buFontTx/>
              <a:buChar char="•"/>
            </a:pPr>
            <a:r>
              <a:rPr lang="en-GB" sz="2800" dirty="0">
                <a:latin typeface="+mn-lt"/>
              </a:rPr>
              <a:t> Design Inertia</a:t>
            </a:r>
          </a:p>
          <a:p>
            <a:pPr marL="457200" indent="-457200" eaLnBrk="0" hangingPunct="0">
              <a:spcBef>
                <a:spcPts val="500"/>
              </a:spcBef>
              <a:spcAft>
                <a:spcPts val="500"/>
              </a:spcAft>
              <a:buFontTx/>
              <a:buChar char="•"/>
            </a:pPr>
            <a:r>
              <a:rPr lang="en-GB" sz="2800" dirty="0">
                <a:latin typeface="+mn-lt"/>
              </a:rPr>
              <a:t> Design traditions and perspectives</a:t>
            </a:r>
          </a:p>
          <a:p>
            <a:pPr marL="457200" indent="-457200" eaLnBrk="0" hangingPunct="0">
              <a:spcBef>
                <a:spcPts val="500"/>
              </a:spcBef>
              <a:spcAft>
                <a:spcPts val="500"/>
              </a:spcAft>
              <a:buFontTx/>
              <a:buChar char="•"/>
            </a:pPr>
            <a:r>
              <a:rPr lang="en-GB" sz="2800" dirty="0">
                <a:latin typeface="+mn-lt"/>
              </a:rPr>
              <a:t> Legal, contractual and process constraints</a:t>
            </a:r>
          </a:p>
          <a:p>
            <a:pPr marL="457200" indent="-457200" eaLnBrk="0" hangingPunct="0">
              <a:spcBef>
                <a:spcPts val="500"/>
              </a:spcBef>
              <a:spcAft>
                <a:spcPts val="500"/>
              </a:spcAft>
              <a:buFont typeface="Symbol" pitchFamily="18" charset="2"/>
              <a:buNone/>
            </a:pPr>
            <a:endParaRPr lang="en-GB" sz="2800" b="1" dirty="0">
              <a:latin typeface="Trebuchet MS" pitchFamily="34" charset="0"/>
            </a:endParaRPr>
          </a:p>
          <a:p>
            <a:pPr marL="457200" indent="-457200" eaLnBrk="0" hangingPunct="0">
              <a:spcBef>
                <a:spcPts val="500"/>
              </a:spcBef>
              <a:spcAft>
                <a:spcPts val="500"/>
              </a:spcAft>
              <a:buFont typeface="Symbol" pitchFamily="18" charset="2"/>
              <a:buNone/>
            </a:pPr>
            <a:endParaRPr lang="en-GB" sz="2000" b="1" dirty="0">
              <a:latin typeface="Tahoma" pitchFamily="34" charset="0"/>
            </a:endParaRPr>
          </a:p>
        </p:txBody>
      </p:sp>
      <p:sp>
        <p:nvSpPr>
          <p:cNvPr id="2" name="Footer Placeholder 1"/>
          <p:cNvSpPr>
            <a:spLocks noGrp="1"/>
          </p:cNvSpPr>
          <p:nvPr>
            <p:ph type="ftr" sz="quarter" idx="11"/>
          </p:nvPr>
        </p:nvSpPr>
        <p:spPr/>
        <p:txBody>
          <a:bodyPr/>
          <a:lstStyle/>
          <a:p>
            <a:r>
              <a:rPr lang="en-GB"/>
              <a:t>106CR_2017-18: Week7 Design Standards &amp; Principles</a:t>
            </a:r>
          </a:p>
        </p:txBody>
      </p:sp>
    </p:spTree>
    <p:extLst>
      <p:ext uri="{BB962C8B-B14F-4D97-AF65-F5344CB8AC3E}">
        <p14:creationId xmlns:p14="http://schemas.microsoft.com/office/powerpoint/2010/main" val="4372948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381000" y="457200"/>
            <a:ext cx="8382000" cy="5170646"/>
          </a:xfrm>
          <a:prstGeom prst="rect">
            <a:avLst/>
          </a:prstGeom>
          <a:noFill/>
          <a:ln w="9525">
            <a:noFill/>
            <a:miter lim="800000"/>
            <a:headEnd/>
            <a:tailEnd/>
          </a:ln>
          <a:effectLst/>
        </p:spPr>
        <p:txBody>
          <a:bodyPr>
            <a:spAutoFit/>
          </a:bodyPr>
          <a:lstStyle/>
          <a:p>
            <a:pPr eaLnBrk="0" hangingPunct="0">
              <a:spcBef>
                <a:spcPts val="500"/>
              </a:spcBef>
              <a:spcAft>
                <a:spcPts val="500"/>
              </a:spcAft>
            </a:pPr>
            <a:r>
              <a:rPr lang="en-GB" sz="2800" b="1" dirty="0">
                <a:latin typeface="+mn-lt"/>
              </a:rPr>
              <a:t>Constraints on implementing Usability</a:t>
            </a:r>
          </a:p>
          <a:p>
            <a:pPr eaLnBrk="0" hangingPunct="0">
              <a:spcBef>
                <a:spcPts val="500"/>
              </a:spcBef>
              <a:spcAft>
                <a:spcPts val="500"/>
              </a:spcAft>
            </a:pPr>
            <a:endParaRPr lang="en-GB" sz="2800" dirty="0">
              <a:latin typeface="+mn-lt"/>
            </a:endParaRPr>
          </a:p>
          <a:p>
            <a:pPr eaLnBrk="0" hangingPunct="0">
              <a:spcBef>
                <a:spcPts val="500"/>
              </a:spcBef>
              <a:spcAft>
                <a:spcPts val="500"/>
              </a:spcAft>
            </a:pPr>
            <a:r>
              <a:rPr lang="en-GB" sz="2800" b="1" dirty="0">
                <a:latin typeface="+mn-lt"/>
              </a:rPr>
              <a:t>Design Inertia</a:t>
            </a:r>
          </a:p>
          <a:p>
            <a:pPr eaLnBrk="0" hangingPunct="0">
              <a:spcBef>
                <a:spcPts val="500"/>
              </a:spcBef>
              <a:spcAft>
                <a:spcPts val="500"/>
              </a:spcAft>
            </a:pPr>
            <a:endParaRPr lang="en-GB" sz="2800" b="1" dirty="0">
              <a:latin typeface="+mn-lt"/>
            </a:endParaRPr>
          </a:p>
          <a:p>
            <a:pPr eaLnBrk="0" hangingPunct="0">
              <a:spcBef>
                <a:spcPts val="500"/>
              </a:spcBef>
              <a:spcAft>
                <a:spcPts val="500"/>
              </a:spcAft>
            </a:pPr>
            <a:r>
              <a:rPr lang="en-GB" sz="2800" dirty="0">
                <a:latin typeface="+mn-lt"/>
              </a:rPr>
              <a:t>Standards and traditions ‘enshrine’ design approaches and objects – making it very difficult to ‘revolutionise’ design on the basis of usability. (the costs are too great, the staff are already trained in the ‘old system’)</a:t>
            </a:r>
          </a:p>
          <a:p>
            <a:pPr eaLnBrk="0" hangingPunct="0">
              <a:spcBef>
                <a:spcPts val="500"/>
              </a:spcBef>
              <a:spcAft>
                <a:spcPts val="500"/>
              </a:spcAft>
            </a:pPr>
            <a:endParaRPr lang="en-GB" sz="2800" dirty="0">
              <a:latin typeface="+mn-lt"/>
            </a:endParaRPr>
          </a:p>
          <a:p>
            <a:pPr eaLnBrk="0" hangingPunct="0">
              <a:spcBef>
                <a:spcPts val="500"/>
              </a:spcBef>
              <a:spcAft>
                <a:spcPts val="500"/>
              </a:spcAft>
            </a:pPr>
            <a:r>
              <a:rPr lang="en-GB" sz="2800" dirty="0">
                <a:latin typeface="+mn-lt"/>
              </a:rPr>
              <a:t>Example:  The QWERTY keyboard.</a:t>
            </a:r>
          </a:p>
        </p:txBody>
      </p:sp>
      <p:sp>
        <p:nvSpPr>
          <p:cNvPr id="2" name="Footer Placeholder 1"/>
          <p:cNvSpPr>
            <a:spLocks noGrp="1"/>
          </p:cNvSpPr>
          <p:nvPr>
            <p:ph type="ftr" sz="quarter" idx="11"/>
          </p:nvPr>
        </p:nvSpPr>
        <p:spPr/>
        <p:txBody>
          <a:bodyPr/>
          <a:lstStyle/>
          <a:p>
            <a:r>
              <a:rPr lang="en-GB"/>
              <a:t>106CR_2017-18: Week7 Design Standards &amp; Principles</a:t>
            </a:r>
          </a:p>
        </p:txBody>
      </p:sp>
    </p:spTree>
    <p:extLst>
      <p:ext uri="{BB962C8B-B14F-4D97-AF65-F5344CB8AC3E}">
        <p14:creationId xmlns:p14="http://schemas.microsoft.com/office/powerpoint/2010/main" val="13814283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304800" y="304800"/>
            <a:ext cx="8382000" cy="6027804"/>
          </a:xfrm>
          <a:prstGeom prst="rect">
            <a:avLst/>
          </a:prstGeom>
          <a:noFill/>
          <a:ln w="9525">
            <a:noFill/>
            <a:miter lim="800000"/>
            <a:headEnd/>
            <a:tailEnd/>
          </a:ln>
          <a:effectLst/>
        </p:spPr>
        <p:txBody>
          <a:bodyPr>
            <a:spAutoFit/>
          </a:bodyPr>
          <a:lstStyle/>
          <a:p>
            <a:pPr marL="457200" indent="-457200" eaLnBrk="0" hangingPunct="0">
              <a:spcBef>
                <a:spcPts val="500"/>
              </a:spcBef>
              <a:spcAft>
                <a:spcPts val="500"/>
              </a:spcAft>
            </a:pPr>
            <a:r>
              <a:rPr lang="en-GB" sz="2800" dirty="0">
                <a:latin typeface="+mn-lt"/>
              </a:rPr>
              <a:t>Design traditions and perspectives</a:t>
            </a:r>
            <a:endParaRPr lang="en-GB" sz="2800" b="1" dirty="0">
              <a:solidFill>
                <a:srgbClr val="000000"/>
              </a:solidFill>
              <a:latin typeface="+mn-lt"/>
            </a:endParaRPr>
          </a:p>
          <a:p>
            <a:pPr marL="457200" indent="-457200" eaLnBrk="0" hangingPunct="0">
              <a:spcBef>
                <a:spcPts val="500"/>
              </a:spcBef>
              <a:spcAft>
                <a:spcPts val="500"/>
              </a:spcAft>
            </a:pPr>
            <a:r>
              <a:rPr lang="en-GB" sz="2800" b="1" dirty="0">
                <a:solidFill>
                  <a:srgbClr val="000000"/>
                </a:solidFill>
                <a:latin typeface="+mn-lt"/>
              </a:rPr>
              <a:t>	Different types of designer ask very different types of question:</a:t>
            </a:r>
            <a:br>
              <a:rPr lang="en-GB" sz="2800" b="1" dirty="0">
                <a:solidFill>
                  <a:srgbClr val="000000"/>
                </a:solidFill>
                <a:latin typeface="+mn-lt"/>
              </a:rPr>
            </a:br>
            <a:endParaRPr lang="en-GB" sz="2800" b="1" dirty="0">
              <a:solidFill>
                <a:srgbClr val="000000"/>
              </a:solidFill>
              <a:latin typeface="+mn-lt"/>
            </a:endParaRPr>
          </a:p>
          <a:p>
            <a:pPr marL="457200" indent="-457200" eaLnBrk="0" hangingPunct="0">
              <a:lnSpc>
                <a:spcPct val="90000"/>
              </a:lnSpc>
              <a:spcBef>
                <a:spcPct val="20000"/>
              </a:spcBef>
              <a:buClr>
                <a:schemeClr val="accent2"/>
              </a:buClr>
              <a:buFont typeface="Monotype Sorts" pitchFamily="2" charset="2"/>
              <a:buNone/>
            </a:pPr>
            <a:r>
              <a:rPr kumimoji="1" lang="en-GB" sz="2800" dirty="0">
                <a:latin typeface="+mn-lt"/>
              </a:rPr>
              <a:t>	Software perspective - System / technical design - how hardware and software fit together to produce a functional system.  Concentration is on functionality.</a:t>
            </a:r>
            <a:endParaRPr lang="en-GB" sz="2800" b="1" dirty="0">
              <a:solidFill>
                <a:srgbClr val="000000"/>
              </a:solidFill>
              <a:latin typeface="+mn-lt"/>
            </a:endParaRPr>
          </a:p>
          <a:p>
            <a:pPr marL="457200" indent="-457200" eaLnBrk="0" hangingPunct="0"/>
            <a:endParaRPr lang="en-GB" sz="2800" b="1" dirty="0">
              <a:solidFill>
                <a:srgbClr val="000000"/>
              </a:solidFill>
              <a:latin typeface="+mn-lt"/>
            </a:endParaRPr>
          </a:p>
          <a:p>
            <a:pPr marL="457200" indent="-457200" eaLnBrk="0" hangingPunct="0"/>
            <a:r>
              <a:rPr lang="en-GB" sz="2800" b="1" dirty="0">
                <a:solidFill>
                  <a:srgbClr val="000000"/>
                </a:solidFill>
                <a:latin typeface="+mn-lt"/>
              </a:rPr>
              <a:t>	System centred design questions:</a:t>
            </a:r>
            <a:endParaRPr lang="en-GB" sz="2800" dirty="0">
              <a:solidFill>
                <a:srgbClr val="000000"/>
              </a:solidFill>
              <a:latin typeface="+mn-lt"/>
            </a:endParaRPr>
          </a:p>
          <a:p>
            <a:pPr marL="914400" lvl="1" indent="-457200" eaLnBrk="0" hangingPunct="0"/>
            <a:endParaRPr lang="en-GB" sz="2800" dirty="0">
              <a:solidFill>
                <a:srgbClr val="000000"/>
              </a:solidFill>
              <a:latin typeface="+mn-lt"/>
            </a:endParaRPr>
          </a:p>
          <a:p>
            <a:pPr marL="914400" lvl="1" indent="-457200" eaLnBrk="0" hangingPunct="0">
              <a:buFontTx/>
              <a:buAutoNum type="arabicPeriod"/>
            </a:pPr>
            <a:r>
              <a:rPr lang="en-GB" dirty="0">
                <a:solidFill>
                  <a:srgbClr val="000000"/>
                </a:solidFill>
                <a:latin typeface="+mn-lt"/>
              </a:rPr>
              <a:t>What can be built on this platform?</a:t>
            </a:r>
          </a:p>
          <a:p>
            <a:pPr marL="914400" lvl="1" indent="-457200" eaLnBrk="0" hangingPunct="0">
              <a:buFontTx/>
              <a:buAutoNum type="arabicPeriod"/>
            </a:pPr>
            <a:r>
              <a:rPr lang="en-GB" dirty="0">
                <a:solidFill>
                  <a:srgbClr val="000000"/>
                </a:solidFill>
                <a:latin typeface="+mn-lt"/>
              </a:rPr>
              <a:t>What can I create from the available tools?</a:t>
            </a:r>
          </a:p>
          <a:p>
            <a:pPr marL="914400" lvl="1" indent="-457200" eaLnBrk="0" hangingPunct="0">
              <a:buFontTx/>
              <a:buAutoNum type="arabicPeriod"/>
            </a:pPr>
            <a:r>
              <a:rPr lang="en-GB" dirty="0">
                <a:solidFill>
                  <a:srgbClr val="000000"/>
                </a:solidFill>
                <a:latin typeface="+mn-lt"/>
              </a:rPr>
              <a:t>How do I </a:t>
            </a:r>
            <a:r>
              <a:rPr lang="en-GB" b="1" i="1" dirty="0">
                <a:solidFill>
                  <a:srgbClr val="000000"/>
                </a:solidFill>
                <a:latin typeface="+mn-lt"/>
              </a:rPr>
              <a:t>as a programmer</a:t>
            </a:r>
            <a:r>
              <a:rPr lang="en-GB" dirty="0">
                <a:solidFill>
                  <a:srgbClr val="000000"/>
                </a:solidFill>
                <a:latin typeface="+mn-lt"/>
              </a:rPr>
              <a:t> think the system should be designed?</a:t>
            </a:r>
          </a:p>
        </p:txBody>
      </p:sp>
      <p:sp>
        <p:nvSpPr>
          <p:cNvPr id="2" name="Footer Placeholder 1"/>
          <p:cNvSpPr>
            <a:spLocks noGrp="1"/>
          </p:cNvSpPr>
          <p:nvPr>
            <p:ph type="ftr" sz="quarter" idx="11"/>
          </p:nvPr>
        </p:nvSpPr>
        <p:spPr/>
        <p:txBody>
          <a:bodyPr/>
          <a:lstStyle/>
          <a:p>
            <a:r>
              <a:rPr lang="en-GB"/>
              <a:t>106CR_2017-18: Week7 Design Standards &amp; Principles</a:t>
            </a:r>
          </a:p>
        </p:txBody>
      </p:sp>
    </p:spTree>
    <p:extLst>
      <p:ext uri="{BB962C8B-B14F-4D97-AF65-F5344CB8AC3E}">
        <p14:creationId xmlns:p14="http://schemas.microsoft.com/office/powerpoint/2010/main" val="1034850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7620000" cy="1143000"/>
          </a:xfrm>
        </p:spPr>
        <p:txBody>
          <a:bodyPr/>
          <a:lstStyle/>
          <a:p>
            <a:r>
              <a:rPr lang="en-GB" i="1" dirty="0"/>
              <a:t>Nielsen’s 10 Heuristics: 1-5 </a:t>
            </a:r>
            <a:endParaRPr lang="en-GB" dirty="0"/>
          </a:p>
        </p:txBody>
      </p:sp>
      <p:sp>
        <p:nvSpPr>
          <p:cNvPr id="3" name="Content Placeholder 2"/>
          <p:cNvSpPr>
            <a:spLocks noGrp="1"/>
          </p:cNvSpPr>
          <p:nvPr>
            <p:ph idx="1"/>
          </p:nvPr>
        </p:nvSpPr>
        <p:spPr>
          <a:xfrm>
            <a:off x="457200" y="1052736"/>
            <a:ext cx="7931224" cy="5544616"/>
          </a:xfrm>
        </p:spPr>
        <p:txBody>
          <a:bodyPr>
            <a:normAutofit fontScale="85000" lnSpcReduction="20000"/>
          </a:bodyPr>
          <a:lstStyle/>
          <a:p>
            <a:pPr marL="571500" indent="-457200">
              <a:buFont typeface="+mj-lt"/>
              <a:buAutoNum type="arabicPeriod"/>
            </a:pPr>
            <a:r>
              <a:rPr lang="en-GB" sz="2500" b="1" dirty="0">
                <a:solidFill>
                  <a:srgbClr val="FF0000"/>
                </a:solidFill>
              </a:rPr>
              <a:t>Visibility of system status</a:t>
            </a:r>
            <a:r>
              <a:rPr lang="en-GB" sz="2500" b="1" dirty="0"/>
              <a:t>: </a:t>
            </a:r>
            <a:r>
              <a:rPr lang="en-GB" sz="2500" dirty="0"/>
              <a:t>The system should always keep users informed about what is going on, through appropriate feedback within reasonable time.</a:t>
            </a:r>
          </a:p>
          <a:p>
            <a:pPr marL="571500" indent="-457200">
              <a:buFont typeface="+mj-lt"/>
              <a:buAutoNum type="arabicPeriod"/>
            </a:pPr>
            <a:r>
              <a:rPr lang="en-GB" sz="2500" dirty="0"/>
              <a:t> </a:t>
            </a:r>
            <a:r>
              <a:rPr lang="en-GB" sz="2500" b="1" dirty="0">
                <a:solidFill>
                  <a:srgbClr val="FF0000"/>
                </a:solidFill>
              </a:rPr>
              <a:t>Match between system and the real world</a:t>
            </a:r>
            <a:r>
              <a:rPr lang="en-GB" sz="2500" b="1" dirty="0"/>
              <a:t>: </a:t>
            </a:r>
            <a:r>
              <a:rPr lang="en-GB" sz="2500" dirty="0"/>
              <a:t>The system should speak the users' language, with words, phrases and concepts familiar to the user, rather than system-oriented terms. Follow real-world conventions, making information appear in a natural and logical order.</a:t>
            </a:r>
          </a:p>
          <a:p>
            <a:pPr marL="571500" indent="-457200">
              <a:buFont typeface="+mj-lt"/>
              <a:buAutoNum type="arabicPeriod"/>
            </a:pPr>
            <a:r>
              <a:rPr lang="en-GB" sz="2500" b="1" dirty="0">
                <a:solidFill>
                  <a:srgbClr val="FF0000"/>
                </a:solidFill>
              </a:rPr>
              <a:t>User control and freedom: </a:t>
            </a:r>
            <a:r>
              <a:rPr lang="en-GB" sz="2500" dirty="0"/>
              <a:t>Users often choose system functions by mistake and will need a clearly marked "emergency exit" to leave the unwanted state without having to go through an extended dialogue. Support undo and redo.</a:t>
            </a:r>
          </a:p>
          <a:p>
            <a:pPr marL="571500" indent="-457200">
              <a:buFont typeface="+mj-lt"/>
              <a:buAutoNum type="arabicPeriod"/>
            </a:pPr>
            <a:r>
              <a:rPr lang="en-GB" sz="2500" b="1" dirty="0">
                <a:solidFill>
                  <a:srgbClr val="FF0000"/>
                </a:solidFill>
              </a:rPr>
              <a:t>Consistency and standards</a:t>
            </a:r>
            <a:r>
              <a:rPr lang="en-GB" sz="2500" b="1" dirty="0"/>
              <a:t>: </a:t>
            </a:r>
            <a:r>
              <a:rPr lang="en-GB" sz="2500" dirty="0"/>
              <a:t>Users should not have to wonder whether different words, situations, or actions mean the same thing. Follow platform conventions.</a:t>
            </a:r>
          </a:p>
          <a:p>
            <a:pPr marL="571500" indent="-457200">
              <a:buFont typeface="+mj-lt"/>
              <a:buAutoNum type="arabicPeriod"/>
            </a:pPr>
            <a:r>
              <a:rPr lang="en-GB" sz="2500" b="1" dirty="0">
                <a:solidFill>
                  <a:srgbClr val="FF0000"/>
                </a:solidFill>
              </a:rPr>
              <a:t>Error prevention</a:t>
            </a:r>
            <a:r>
              <a:rPr lang="en-GB" sz="2500" b="1" dirty="0"/>
              <a:t>: </a:t>
            </a:r>
            <a:r>
              <a:rPr lang="en-GB" sz="2500" dirty="0"/>
              <a:t>Even better than good error messages is a careful design which prevents a problem from occurring in the first place. Either eliminate error-prone conditions or check for them and present users with a confirmation option before they commit to the action.</a:t>
            </a:r>
          </a:p>
          <a:p>
            <a:pPr marL="571500" indent="-457200">
              <a:buFont typeface="+mj-lt"/>
              <a:buAutoNum type="arabicPeriod"/>
            </a:pPr>
            <a:endParaRPr lang="en-GB" dirty="0"/>
          </a:p>
        </p:txBody>
      </p:sp>
    </p:spTree>
    <p:extLst>
      <p:ext uri="{BB962C8B-B14F-4D97-AF65-F5344CB8AC3E}">
        <p14:creationId xmlns:p14="http://schemas.microsoft.com/office/powerpoint/2010/main" val="42618883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1026"/>
          <p:cNvSpPr txBox="1">
            <a:spLocks noChangeArrowheads="1"/>
          </p:cNvSpPr>
          <p:nvPr/>
        </p:nvSpPr>
        <p:spPr bwMode="auto">
          <a:xfrm>
            <a:off x="152400" y="152400"/>
            <a:ext cx="8686800" cy="6828023"/>
          </a:xfrm>
          <a:prstGeom prst="rect">
            <a:avLst/>
          </a:prstGeom>
          <a:noFill/>
          <a:ln w="9525">
            <a:noFill/>
            <a:miter lim="800000"/>
            <a:headEnd/>
            <a:tailEnd/>
          </a:ln>
          <a:effectLst/>
        </p:spPr>
        <p:txBody>
          <a:bodyPr>
            <a:spAutoFit/>
          </a:bodyPr>
          <a:lstStyle/>
          <a:p>
            <a:pPr marL="457200" indent="-457200" eaLnBrk="0" hangingPunct="0">
              <a:spcBef>
                <a:spcPts val="500"/>
              </a:spcBef>
              <a:spcAft>
                <a:spcPts val="500"/>
              </a:spcAft>
            </a:pPr>
            <a:r>
              <a:rPr lang="en-GB" sz="2800" dirty="0">
                <a:latin typeface="+mn-lt"/>
              </a:rPr>
              <a:t>Design traditions and perspectives</a:t>
            </a:r>
          </a:p>
          <a:p>
            <a:pPr marL="457200" indent="-457200" eaLnBrk="0" hangingPunct="0">
              <a:spcBef>
                <a:spcPts val="500"/>
              </a:spcBef>
              <a:spcAft>
                <a:spcPts val="500"/>
              </a:spcAft>
            </a:pPr>
            <a:endParaRPr lang="en-GB" sz="2800" b="1" dirty="0">
              <a:solidFill>
                <a:srgbClr val="000000"/>
              </a:solidFill>
              <a:latin typeface="+mn-lt"/>
            </a:endParaRPr>
          </a:p>
          <a:p>
            <a:pPr marL="457200" indent="-457200" eaLnBrk="0" hangingPunct="0"/>
            <a:r>
              <a:rPr lang="en-GB" sz="2800" b="1" dirty="0">
                <a:solidFill>
                  <a:srgbClr val="000000"/>
                </a:solidFill>
                <a:latin typeface="+mn-lt"/>
              </a:rPr>
              <a:t>	Different designers ask very different types of question:</a:t>
            </a:r>
            <a:br>
              <a:rPr lang="en-GB" sz="2800" b="1" dirty="0">
                <a:solidFill>
                  <a:srgbClr val="000000"/>
                </a:solidFill>
                <a:latin typeface="+mn-lt"/>
              </a:rPr>
            </a:br>
            <a:endParaRPr lang="en-GB" sz="2800" dirty="0">
              <a:solidFill>
                <a:srgbClr val="000000"/>
              </a:solidFill>
              <a:latin typeface="+mn-lt"/>
            </a:endParaRPr>
          </a:p>
          <a:p>
            <a:pPr marL="457200" indent="-457200" eaLnBrk="0" hangingPunct="0">
              <a:lnSpc>
                <a:spcPct val="90000"/>
              </a:lnSpc>
              <a:spcBef>
                <a:spcPct val="20000"/>
              </a:spcBef>
              <a:buClr>
                <a:schemeClr val="accent2"/>
              </a:buClr>
              <a:buFont typeface="Monotype Sorts" pitchFamily="2" charset="2"/>
              <a:buNone/>
            </a:pPr>
            <a:r>
              <a:rPr kumimoji="1" lang="en-GB" sz="2800" dirty="0">
                <a:latin typeface="+mn-lt"/>
              </a:rPr>
              <a:t>	Graphic design - often used to produce a sense of ‘style’ or corporate identity. Concentration is on aesthetics / Look and feel.</a:t>
            </a:r>
          </a:p>
          <a:p>
            <a:pPr marL="457200" indent="-457200" eaLnBrk="0" hangingPunct="0"/>
            <a:endParaRPr lang="en-GB" sz="2800" dirty="0">
              <a:solidFill>
                <a:srgbClr val="000000"/>
              </a:solidFill>
              <a:latin typeface="+mn-lt"/>
            </a:endParaRPr>
          </a:p>
          <a:p>
            <a:pPr marL="457200" indent="-457200" eaLnBrk="0" hangingPunct="0"/>
            <a:r>
              <a:rPr lang="en-GB" sz="2800" b="1" dirty="0">
                <a:solidFill>
                  <a:srgbClr val="000000"/>
                </a:solidFill>
                <a:latin typeface="+mn-lt"/>
              </a:rPr>
              <a:t>	Graphic centred design questions:</a:t>
            </a:r>
          </a:p>
          <a:p>
            <a:pPr marL="457200" indent="-457200" eaLnBrk="0" hangingPunct="0"/>
            <a:endParaRPr lang="en-GB" sz="2800" dirty="0">
              <a:solidFill>
                <a:srgbClr val="000000"/>
              </a:solidFill>
              <a:latin typeface="+mn-lt"/>
            </a:endParaRPr>
          </a:p>
          <a:p>
            <a:pPr marL="914400" lvl="1" indent="-457200" eaLnBrk="0" hangingPunct="0">
              <a:buFontTx/>
              <a:buAutoNum type="arabicPeriod"/>
            </a:pPr>
            <a:r>
              <a:rPr lang="en-GB" dirty="0">
                <a:solidFill>
                  <a:srgbClr val="000000"/>
                </a:solidFill>
                <a:latin typeface="+mn-lt"/>
              </a:rPr>
              <a:t>How do I create a good looking site?</a:t>
            </a:r>
          </a:p>
          <a:p>
            <a:pPr marL="914400" lvl="1" indent="-457200" eaLnBrk="0" hangingPunct="0">
              <a:buFontTx/>
              <a:buAutoNum type="arabicPeriod"/>
            </a:pPr>
            <a:r>
              <a:rPr lang="en-GB" dirty="0">
                <a:solidFill>
                  <a:srgbClr val="000000"/>
                </a:solidFill>
                <a:latin typeface="+mn-lt"/>
              </a:rPr>
              <a:t>What can I create from the available tools?</a:t>
            </a:r>
          </a:p>
          <a:p>
            <a:pPr marL="914400" lvl="1" indent="-457200" eaLnBrk="0" hangingPunct="0">
              <a:buFontTx/>
              <a:buAutoNum type="arabicPeriod"/>
            </a:pPr>
            <a:r>
              <a:rPr lang="en-GB" dirty="0">
                <a:solidFill>
                  <a:srgbClr val="000000"/>
                </a:solidFill>
                <a:latin typeface="+mn-lt"/>
              </a:rPr>
              <a:t>How do I as a graphic designer  think the system should be designed?</a:t>
            </a:r>
          </a:p>
          <a:p>
            <a:pPr marL="914400" lvl="1" indent="-457200" eaLnBrk="0" hangingPunct="0"/>
            <a:r>
              <a:rPr kumimoji="1" lang="en-GB" dirty="0">
                <a:latin typeface="Arial" charset="0"/>
              </a:rPr>
              <a:t>	</a:t>
            </a:r>
          </a:p>
        </p:txBody>
      </p:sp>
      <p:sp>
        <p:nvSpPr>
          <p:cNvPr id="2" name="Footer Placeholder 1"/>
          <p:cNvSpPr>
            <a:spLocks noGrp="1"/>
          </p:cNvSpPr>
          <p:nvPr>
            <p:ph type="ftr" sz="quarter" idx="11"/>
          </p:nvPr>
        </p:nvSpPr>
        <p:spPr/>
        <p:txBody>
          <a:bodyPr/>
          <a:lstStyle/>
          <a:p>
            <a:r>
              <a:rPr lang="en-GB"/>
              <a:t>106CR_2017-18: Week7 Design Standards &amp; Principles</a:t>
            </a:r>
          </a:p>
        </p:txBody>
      </p:sp>
    </p:spTree>
    <p:extLst>
      <p:ext uri="{BB962C8B-B14F-4D97-AF65-F5344CB8AC3E}">
        <p14:creationId xmlns:p14="http://schemas.microsoft.com/office/powerpoint/2010/main" val="14797414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070" y="19828"/>
            <a:ext cx="7620000" cy="1143000"/>
          </a:xfrm>
        </p:spPr>
        <p:txBody>
          <a:bodyPr/>
          <a:lstStyle/>
          <a:p>
            <a:r>
              <a:rPr lang="en-GB" sz="4400" i="1" dirty="0"/>
              <a:t>Summary of Norman’s Principles</a:t>
            </a:r>
            <a:endParaRPr lang="en-GB" sz="4400" dirty="0"/>
          </a:p>
        </p:txBody>
      </p:sp>
      <p:sp>
        <p:nvSpPr>
          <p:cNvPr id="3" name="Content Placeholder 2"/>
          <p:cNvSpPr>
            <a:spLocks noGrp="1"/>
          </p:cNvSpPr>
          <p:nvPr>
            <p:ph idx="1"/>
          </p:nvPr>
        </p:nvSpPr>
        <p:spPr>
          <a:xfrm>
            <a:off x="-49922" y="908720"/>
            <a:ext cx="8820472" cy="5265712"/>
          </a:xfrm>
        </p:spPr>
        <p:txBody>
          <a:bodyPr>
            <a:noAutofit/>
          </a:bodyPr>
          <a:lstStyle/>
          <a:p>
            <a:r>
              <a:rPr lang="en-GB" sz="1600" b="1" dirty="0">
                <a:solidFill>
                  <a:srgbClr val="00B050"/>
                </a:solidFill>
              </a:rPr>
              <a:t>Visibility</a:t>
            </a:r>
            <a:r>
              <a:rPr lang="en-GB" sz="1600" dirty="0">
                <a:solidFill>
                  <a:srgbClr val="00B050"/>
                </a:solidFill>
              </a:rPr>
              <a:t> </a:t>
            </a:r>
            <a:r>
              <a:rPr lang="en-GB" sz="1600" dirty="0"/>
              <a:t>– The more visible functions are, the more likely users will be able to know what to do next. In contrast, when functions are "out of sight," it makes them more difficult to find and know how to use.</a:t>
            </a:r>
          </a:p>
          <a:p>
            <a:r>
              <a:rPr lang="en-GB" sz="1600" b="1" dirty="0">
                <a:solidFill>
                  <a:srgbClr val="00B050"/>
                </a:solidFill>
              </a:rPr>
              <a:t>Feedback</a:t>
            </a:r>
            <a:r>
              <a:rPr lang="en-GB" sz="1600" dirty="0"/>
              <a:t> –about sending back information about what action has been done and what has been accomplished, allowing the person to continue with the activity. Various kinds of feedback are available for interaction design-audio, tactile, verbal, and combinations of these.</a:t>
            </a:r>
          </a:p>
          <a:p>
            <a:r>
              <a:rPr lang="en-GB" sz="1600" b="1" dirty="0">
                <a:solidFill>
                  <a:srgbClr val="00B050"/>
                </a:solidFill>
              </a:rPr>
              <a:t>Constraints</a:t>
            </a:r>
            <a:r>
              <a:rPr lang="en-GB" sz="1600" dirty="0"/>
              <a:t> –refers to determining ways of restricting the kind of user interaction that can take place at a given moment. There are various ways this can be achieved.</a:t>
            </a:r>
          </a:p>
          <a:p>
            <a:r>
              <a:rPr lang="en-GB" sz="1600" b="1" dirty="0">
                <a:solidFill>
                  <a:srgbClr val="00B050"/>
                </a:solidFill>
              </a:rPr>
              <a:t>Mapping</a:t>
            </a:r>
            <a:r>
              <a:rPr lang="en-GB" sz="1600" dirty="0"/>
              <a:t> –relationship between controls and their effects in the world. Nearly all artefacts need some kind of mapping between controls and effects, whether it is a flashlight, car, power plant, or cockpit. An example of a good mapping between control and effect is the up and down arrows used to represent the up and down movement of the cursor, respectively, on a computer keyboard.</a:t>
            </a:r>
          </a:p>
          <a:p>
            <a:r>
              <a:rPr lang="en-GB" sz="1600" b="1" dirty="0">
                <a:solidFill>
                  <a:srgbClr val="00B050"/>
                </a:solidFill>
              </a:rPr>
              <a:t>Consistency</a:t>
            </a:r>
            <a:r>
              <a:rPr lang="en-GB" sz="1600" dirty="0"/>
              <a:t> –designing interfaces to have similar operations and use similar elements for achieving similar tasks. … a consistent interface is one that follows rules, such as using the same operation to select all objects. … a consistent operation is using the same input action to highlight any graphical object at the interface, such as always clicking the left mouse button. </a:t>
            </a:r>
            <a:r>
              <a:rPr lang="en-GB" sz="1600" b="1" dirty="0"/>
              <a:t>Inconsistent interfaces …allow exceptions to a rule</a:t>
            </a:r>
            <a:r>
              <a:rPr lang="en-GB" sz="1600" dirty="0"/>
              <a:t>.</a:t>
            </a:r>
          </a:p>
          <a:p>
            <a:r>
              <a:rPr lang="en-GB" sz="1600" b="1" dirty="0">
                <a:solidFill>
                  <a:srgbClr val="00B050"/>
                </a:solidFill>
              </a:rPr>
              <a:t>Affordanc</a:t>
            </a:r>
            <a:r>
              <a:rPr lang="en-GB" sz="1600" b="1" dirty="0"/>
              <a:t>e</a:t>
            </a:r>
            <a:r>
              <a:rPr lang="en-GB" sz="1600" dirty="0"/>
              <a:t> –attribute of an object allows people to know how to use it. For example, a mouse button invites pushing (in so doing acting clicking) by the way it is physically constrained in its plastic shell. At a very simple level, to afford means "to give a clue" (Norman, 1988). When the affordances of a physical object are perceptually obvious it is easy to know how to interact with it. [In </a:t>
            </a:r>
            <a:r>
              <a:rPr lang="en-GB" sz="1600" dirty="0" err="1"/>
              <a:t>Preece</a:t>
            </a:r>
            <a:r>
              <a:rPr lang="en-GB" sz="1600" dirty="0"/>
              <a:t>, J., Rogers, Y., Sharp, H. (2002), Interaction Design: Beyond Human-Computer Interaction, New York: Wiley, p.21]</a:t>
            </a:r>
          </a:p>
        </p:txBody>
      </p:sp>
    </p:spTree>
    <p:extLst>
      <p:ext uri="{BB962C8B-B14F-4D97-AF65-F5344CB8AC3E}">
        <p14:creationId xmlns:p14="http://schemas.microsoft.com/office/powerpoint/2010/main" val="40134616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026"/>
          <p:cNvSpPr txBox="1">
            <a:spLocks noChangeArrowheads="1"/>
          </p:cNvSpPr>
          <p:nvPr/>
        </p:nvSpPr>
        <p:spPr bwMode="auto">
          <a:xfrm>
            <a:off x="304800" y="457200"/>
            <a:ext cx="8534400" cy="5376863"/>
          </a:xfrm>
          <a:prstGeom prst="rect">
            <a:avLst/>
          </a:prstGeom>
          <a:noFill/>
          <a:ln w="9525">
            <a:noFill/>
            <a:miter lim="800000"/>
            <a:headEnd/>
            <a:tailEnd/>
          </a:ln>
          <a:effectLst/>
        </p:spPr>
        <p:txBody>
          <a:bodyPr>
            <a:spAutoFit/>
          </a:bodyPr>
          <a:lstStyle/>
          <a:p>
            <a:pPr eaLnBrk="0" hangingPunct="0">
              <a:lnSpc>
                <a:spcPct val="90000"/>
              </a:lnSpc>
              <a:spcBef>
                <a:spcPct val="20000"/>
              </a:spcBef>
            </a:pPr>
            <a:r>
              <a:rPr lang="en-GB" sz="2800" b="1" dirty="0">
                <a:latin typeface="+mn-lt"/>
              </a:rPr>
              <a:t>The Missing questions….</a:t>
            </a:r>
          </a:p>
          <a:p>
            <a:pPr eaLnBrk="0" hangingPunct="0"/>
            <a:r>
              <a:rPr lang="en-GB" sz="2800" b="1" dirty="0">
                <a:solidFill>
                  <a:srgbClr val="000000"/>
                </a:solidFill>
                <a:latin typeface="+mn-lt"/>
              </a:rPr>
              <a:t>		…. Are user centred design questions:</a:t>
            </a:r>
          </a:p>
          <a:p>
            <a:pPr eaLnBrk="0" hangingPunct="0"/>
            <a:endParaRPr lang="en-GB" sz="2800" dirty="0">
              <a:solidFill>
                <a:srgbClr val="000000"/>
              </a:solidFill>
              <a:latin typeface="+mn-lt"/>
            </a:endParaRPr>
          </a:p>
          <a:p>
            <a:pPr lvl="1" eaLnBrk="0" hangingPunct="0"/>
            <a:r>
              <a:rPr lang="en-GB" sz="2800" dirty="0">
                <a:solidFill>
                  <a:srgbClr val="000000"/>
                </a:solidFill>
                <a:latin typeface="+mn-lt"/>
              </a:rPr>
              <a:t>What do users want to do with this software?</a:t>
            </a:r>
          </a:p>
          <a:p>
            <a:pPr lvl="1" eaLnBrk="0" hangingPunct="0"/>
            <a:r>
              <a:rPr lang="en-GB" sz="2800" dirty="0">
                <a:solidFill>
                  <a:srgbClr val="000000"/>
                </a:solidFill>
                <a:latin typeface="+mn-lt"/>
              </a:rPr>
              <a:t>How can I make this software easier to use?</a:t>
            </a:r>
          </a:p>
          <a:p>
            <a:pPr lvl="1" eaLnBrk="0" hangingPunct="0"/>
            <a:r>
              <a:rPr lang="en-GB" sz="2800" dirty="0">
                <a:solidFill>
                  <a:srgbClr val="000000"/>
                </a:solidFill>
                <a:latin typeface="+mn-lt"/>
              </a:rPr>
              <a:t>How do I make the software usable by the widest number of people?</a:t>
            </a:r>
            <a:endParaRPr lang="en-GB" sz="2800" b="1" dirty="0">
              <a:latin typeface="+mn-lt"/>
            </a:endParaRPr>
          </a:p>
          <a:p>
            <a:pPr eaLnBrk="0" hangingPunct="0">
              <a:lnSpc>
                <a:spcPct val="90000"/>
              </a:lnSpc>
              <a:spcBef>
                <a:spcPct val="20000"/>
              </a:spcBef>
            </a:pPr>
            <a:endParaRPr lang="en-GB" sz="2800" dirty="0">
              <a:solidFill>
                <a:srgbClr val="000000"/>
              </a:solidFill>
              <a:latin typeface="+mn-lt"/>
            </a:endParaRPr>
          </a:p>
          <a:p>
            <a:pPr eaLnBrk="0" hangingPunct="0">
              <a:lnSpc>
                <a:spcPct val="90000"/>
              </a:lnSpc>
              <a:spcBef>
                <a:spcPct val="20000"/>
              </a:spcBef>
            </a:pPr>
            <a:r>
              <a:rPr lang="en-GB" sz="2800" b="1" dirty="0">
                <a:solidFill>
                  <a:srgbClr val="000000"/>
                </a:solidFill>
                <a:latin typeface="+mn-lt"/>
              </a:rPr>
              <a:t>User Centred Design?</a:t>
            </a:r>
            <a:endParaRPr lang="en-GB" sz="2800" dirty="0">
              <a:solidFill>
                <a:srgbClr val="000000"/>
              </a:solidFill>
              <a:latin typeface="+mn-lt"/>
            </a:endParaRPr>
          </a:p>
          <a:p>
            <a:pPr eaLnBrk="0" hangingPunct="0">
              <a:lnSpc>
                <a:spcPct val="90000"/>
              </a:lnSpc>
              <a:spcBef>
                <a:spcPct val="20000"/>
              </a:spcBef>
            </a:pPr>
            <a:r>
              <a:rPr lang="en-GB" sz="3200" dirty="0">
                <a:solidFill>
                  <a:srgbClr val="000000"/>
                </a:solidFill>
                <a:latin typeface="+mn-lt"/>
              </a:rPr>
              <a:t>"To users, the user interface </a:t>
            </a:r>
            <a:r>
              <a:rPr lang="en-GB" sz="5400" b="1" i="1" dirty="0">
                <a:solidFill>
                  <a:srgbClr val="000000"/>
                </a:solidFill>
                <a:latin typeface="+mn-lt"/>
              </a:rPr>
              <a:t>is</a:t>
            </a:r>
            <a:r>
              <a:rPr lang="en-GB" sz="3200" dirty="0">
                <a:solidFill>
                  <a:srgbClr val="000000"/>
                </a:solidFill>
                <a:latin typeface="+mn-lt"/>
              </a:rPr>
              <a:t> the system.“</a:t>
            </a:r>
            <a:br>
              <a:rPr lang="en-GB" sz="3200" dirty="0">
                <a:solidFill>
                  <a:srgbClr val="000000"/>
                </a:solidFill>
                <a:latin typeface="+mn-lt"/>
              </a:rPr>
            </a:br>
            <a:r>
              <a:rPr lang="en-US" sz="1400" dirty="0">
                <a:latin typeface="+mn-lt"/>
              </a:rPr>
              <a:t>(Deborah </a:t>
            </a:r>
            <a:r>
              <a:rPr lang="en-US" sz="1400" dirty="0" err="1">
                <a:latin typeface="+mn-lt"/>
              </a:rPr>
              <a:t>Hix</a:t>
            </a:r>
            <a:r>
              <a:rPr lang="en-US" sz="1400" dirty="0">
                <a:latin typeface="+mn-lt"/>
              </a:rPr>
              <a:t> and H. Rex </a:t>
            </a:r>
            <a:r>
              <a:rPr lang="en-US" sz="1400" dirty="0" err="1">
                <a:latin typeface="+mn-lt"/>
              </a:rPr>
              <a:t>Hartson</a:t>
            </a:r>
            <a:r>
              <a:rPr lang="en-US" sz="1400" dirty="0">
                <a:latin typeface="+mn-lt"/>
              </a:rPr>
              <a:t>, " Developing User Interfaces", 1993)</a:t>
            </a:r>
            <a:r>
              <a:rPr lang="en-US" dirty="0">
                <a:latin typeface="+mn-lt"/>
              </a:rPr>
              <a:t> </a:t>
            </a:r>
            <a:r>
              <a:rPr lang="en-GB" sz="3600" dirty="0">
                <a:solidFill>
                  <a:srgbClr val="000000"/>
                </a:solidFill>
                <a:latin typeface="+mn-lt"/>
              </a:rPr>
              <a:t> </a:t>
            </a:r>
          </a:p>
        </p:txBody>
      </p:sp>
      <p:sp>
        <p:nvSpPr>
          <p:cNvPr id="2" name="Footer Placeholder 1"/>
          <p:cNvSpPr>
            <a:spLocks noGrp="1"/>
          </p:cNvSpPr>
          <p:nvPr>
            <p:ph type="ftr" sz="quarter" idx="11"/>
          </p:nvPr>
        </p:nvSpPr>
        <p:spPr/>
        <p:txBody>
          <a:bodyPr/>
          <a:lstStyle/>
          <a:p>
            <a:r>
              <a:rPr lang="en-GB"/>
              <a:t>106CR_2017-18: Week7 Design Standards &amp; Principles</a:t>
            </a:r>
          </a:p>
        </p:txBody>
      </p:sp>
    </p:spTree>
    <p:extLst>
      <p:ext uri="{BB962C8B-B14F-4D97-AF65-F5344CB8AC3E}">
        <p14:creationId xmlns:p14="http://schemas.microsoft.com/office/powerpoint/2010/main" val="1533170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7620000" cy="1143000"/>
          </a:xfrm>
        </p:spPr>
        <p:txBody>
          <a:bodyPr/>
          <a:lstStyle/>
          <a:p>
            <a:r>
              <a:rPr lang="en-GB" i="1" dirty="0"/>
              <a:t>Nielsen’s 10 Heuristics: 6-10 </a:t>
            </a:r>
            <a:endParaRPr lang="en-GB" dirty="0"/>
          </a:p>
        </p:txBody>
      </p:sp>
      <p:sp>
        <p:nvSpPr>
          <p:cNvPr id="3" name="Content Placeholder 2"/>
          <p:cNvSpPr>
            <a:spLocks noGrp="1"/>
          </p:cNvSpPr>
          <p:nvPr>
            <p:ph idx="1"/>
          </p:nvPr>
        </p:nvSpPr>
        <p:spPr>
          <a:xfrm>
            <a:off x="457200" y="1243223"/>
            <a:ext cx="7931224" cy="5544616"/>
          </a:xfrm>
        </p:spPr>
        <p:txBody>
          <a:bodyPr>
            <a:normAutofit fontScale="77500" lnSpcReduction="20000"/>
          </a:bodyPr>
          <a:lstStyle/>
          <a:p>
            <a:pPr marL="114300" indent="0">
              <a:buNone/>
            </a:pPr>
            <a:r>
              <a:rPr lang="en-GB" sz="2500" b="1" dirty="0">
                <a:solidFill>
                  <a:srgbClr val="FF0000"/>
                </a:solidFill>
              </a:rPr>
              <a:t>6. Recognition rather than recall</a:t>
            </a:r>
            <a:r>
              <a:rPr lang="en-GB" sz="2500" b="1" dirty="0"/>
              <a:t>: </a:t>
            </a:r>
            <a:r>
              <a:rPr lang="en-GB" sz="2500" dirty="0"/>
              <a:t>Minimize the user's memory load by making objects, actions, and options visible. The user should not have to remember information from one part of the dialogue to another. Instructions for use of the system should be visible or easily retrievable whenever appropriate.</a:t>
            </a:r>
          </a:p>
          <a:p>
            <a:pPr marL="114300" indent="0">
              <a:buNone/>
            </a:pPr>
            <a:r>
              <a:rPr lang="en-GB" sz="2500" b="1" dirty="0">
                <a:solidFill>
                  <a:srgbClr val="FF0000"/>
                </a:solidFill>
              </a:rPr>
              <a:t>7. Flexibility and efficiency of use</a:t>
            </a:r>
            <a:r>
              <a:rPr lang="en-GB" sz="2500" b="1" dirty="0"/>
              <a:t>: </a:t>
            </a:r>
            <a:r>
              <a:rPr lang="en-GB" sz="2500" dirty="0"/>
              <a:t>Accelerators -- unseen by the novice user -- may often speed up the interaction for the expert user such that the system can cater to both inexperienced and experienced users. Allow users to tailor frequent actions.</a:t>
            </a:r>
          </a:p>
          <a:p>
            <a:pPr marL="114300" indent="0">
              <a:buNone/>
            </a:pPr>
            <a:r>
              <a:rPr lang="en-GB" sz="2500" b="1" dirty="0">
                <a:solidFill>
                  <a:srgbClr val="FF0000"/>
                </a:solidFill>
              </a:rPr>
              <a:t>8. Aesthetic and minimalist design</a:t>
            </a:r>
            <a:r>
              <a:rPr lang="en-GB" sz="2500" b="1" dirty="0"/>
              <a:t>: </a:t>
            </a:r>
            <a:r>
              <a:rPr lang="en-GB" sz="2500" dirty="0"/>
              <a:t>Dialogues should not contain information which is irrelevant or rarely needed. Every extra unit of information in a dialogue competes with the relevant units of information and diminishes their relative visibility.</a:t>
            </a:r>
          </a:p>
          <a:p>
            <a:pPr marL="114300" indent="0">
              <a:buNone/>
            </a:pPr>
            <a:r>
              <a:rPr lang="en-GB" sz="2500" b="1" dirty="0">
                <a:solidFill>
                  <a:srgbClr val="FF0000"/>
                </a:solidFill>
              </a:rPr>
              <a:t>9. Help users recognize, diagnose, and recover from errors</a:t>
            </a:r>
            <a:r>
              <a:rPr lang="en-GB" sz="2500" b="1" dirty="0"/>
              <a:t>: </a:t>
            </a:r>
            <a:r>
              <a:rPr lang="en-GB" sz="2500" dirty="0"/>
              <a:t>Error messages should be expressed in plain language (no codes), precisely indicate the problem, and constructively suggest a solution.</a:t>
            </a:r>
          </a:p>
          <a:p>
            <a:pPr marL="114300" indent="0">
              <a:buNone/>
            </a:pPr>
            <a:r>
              <a:rPr lang="en-GB" sz="2500" b="1" dirty="0">
                <a:solidFill>
                  <a:srgbClr val="FF0000"/>
                </a:solidFill>
              </a:rPr>
              <a:t>10. Help and documentation</a:t>
            </a:r>
            <a:r>
              <a:rPr lang="en-GB" sz="2500" b="1" dirty="0"/>
              <a:t>: </a:t>
            </a:r>
            <a:r>
              <a:rPr lang="en-GB" sz="2500" dirty="0"/>
              <a:t>Even though it is better if the system can be used without documentation, it may be necessary to provide help and documentation. Any such information should be easy to search, focused on the user's task, list concrete steps to be carried out, and not be too large.</a:t>
            </a:r>
          </a:p>
          <a:p>
            <a:pPr marL="571500" indent="-457200">
              <a:buFont typeface="+mj-lt"/>
              <a:buAutoNum type="arabicPeriod"/>
            </a:pPr>
            <a:endParaRPr lang="en-GB" dirty="0"/>
          </a:p>
        </p:txBody>
      </p:sp>
    </p:spTree>
    <p:extLst>
      <p:ext uri="{BB962C8B-B14F-4D97-AF65-F5344CB8AC3E}">
        <p14:creationId xmlns:p14="http://schemas.microsoft.com/office/powerpoint/2010/main" val="257241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ntroduction-to-usability-5-638.jpg"/>
          <p:cNvPicPr>
            <a:picLocks noGrp="1" noChangeAspect="1"/>
          </p:cNvPicPr>
          <p:nvPr>
            <p:ph idx="1"/>
          </p:nvPr>
        </p:nvPicPr>
        <p:blipFill>
          <a:blip r:embed="rId2"/>
          <a:stretch>
            <a:fillRect/>
          </a:stretch>
        </p:blipFill>
        <p:spPr>
          <a:xfrm>
            <a:off x="762000" y="685800"/>
            <a:ext cx="7772400" cy="5486400"/>
          </a:xfrm>
        </p:spPr>
      </p:pic>
    </p:spTree>
    <p:extLst>
      <p:ext uri="{BB962C8B-B14F-4D97-AF65-F5344CB8AC3E}">
        <p14:creationId xmlns:p14="http://schemas.microsoft.com/office/powerpoint/2010/main" val="3381269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ntroduction-to-usability-28-638.jpg"/>
          <p:cNvPicPr>
            <a:picLocks noGrp="1" noChangeAspect="1"/>
          </p:cNvPicPr>
          <p:nvPr>
            <p:ph idx="1"/>
          </p:nvPr>
        </p:nvPicPr>
        <p:blipFill>
          <a:blip r:embed="rId2"/>
          <a:stretch>
            <a:fillRect/>
          </a:stretch>
        </p:blipFill>
        <p:spPr>
          <a:xfrm>
            <a:off x="838200" y="762000"/>
            <a:ext cx="7391400" cy="5410200"/>
          </a:xfrm>
        </p:spPr>
      </p:pic>
    </p:spTree>
    <p:extLst>
      <p:ext uri="{BB962C8B-B14F-4D97-AF65-F5344CB8AC3E}">
        <p14:creationId xmlns:p14="http://schemas.microsoft.com/office/powerpoint/2010/main" val="20997608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 2 PACT introduction</Template>
  <TotalTime>8583</TotalTime>
  <Words>3405</Words>
  <Application>Microsoft Macintosh PowerPoint</Application>
  <PresentationFormat>On-screen Show (4:3)</PresentationFormat>
  <Paragraphs>336</Paragraphs>
  <Slides>62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Arial</vt:lpstr>
      <vt:lpstr>Calibri</vt:lpstr>
      <vt:lpstr>Cambria</vt:lpstr>
      <vt:lpstr>Monotype Sorts</vt:lpstr>
      <vt:lpstr>Symbol</vt:lpstr>
      <vt:lpstr>Tahoma</vt:lpstr>
      <vt:lpstr>Trebuchet MS</vt:lpstr>
      <vt:lpstr>Adjacency</vt:lpstr>
      <vt:lpstr>Design Principles</vt:lpstr>
      <vt:lpstr>Design rules and principles</vt:lpstr>
      <vt:lpstr>Principles</vt:lpstr>
      <vt:lpstr>Standards</vt:lpstr>
      <vt:lpstr>Guidelines and heuristics</vt:lpstr>
      <vt:lpstr>Nielsen’s 10 Heuristics: 1-5 </vt:lpstr>
      <vt:lpstr>Nielsen’s 10 Heuristics: 6-10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Interface design ‘worlds’  </vt:lpstr>
      <vt:lpstr>World 1:  Application GUI’s</vt:lpstr>
      <vt:lpstr>PowerPoint Presentation</vt:lpstr>
      <vt:lpstr>PowerPoint Presentation</vt:lpstr>
      <vt:lpstr>World 2:  Web Interfaces</vt:lpstr>
      <vt:lpstr>PowerPoint Presentation</vt:lpstr>
      <vt:lpstr>World 3:  Device Interfaces</vt:lpstr>
      <vt:lpstr>Design Principles</vt:lpstr>
      <vt:lpstr>Principles and Patterns</vt:lpstr>
      <vt:lpstr>Twelve Principles for good human-centred interactive systems design proposed by Benyon, Turner &amp; Turner in ‘Designing Interactive Systems’</vt:lpstr>
      <vt:lpstr>Principle 1 -  Visibility</vt:lpstr>
      <vt:lpstr>PowerPoint Presentation</vt:lpstr>
      <vt:lpstr>PowerPoint Presentation</vt:lpstr>
      <vt:lpstr>Principle 2 - Consistency</vt:lpstr>
      <vt:lpstr>Principle 3 - Familiarity</vt:lpstr>
      <vt:lpstr>Principle 4 - Affordance</vt:lpstr>
      <vt:lpstr>Examples of Affordance: A Media Player</vt:lpstr>
      <vt:lpstr>Principle 5 - Navigation</vt:lpstr>
      <vt:lpstr>Principle 6 - Control</vt:lpstr>
      <vt:lpstr>Principle 7 - Feedback</vt:lpstr>
      <vt:lpstr>Robustness</vt:lpstr>
      <vt:lpstr>Principle 10 - Flexibility</vt:lpstr>
      <vt:lpstr>Aesthetics</vt:lpstr>
      <vt:lpstr>Try not to say ‘user friendly’: say ‘USABLE’</vt:lpstr>
      <vt:lpstr>One definition of usability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of Norman’s Principles</vt:lpstr>
      <vt:lpstr>PowerPoint Presentation</vt:lpstr>
    </vt:vector>
  </TitlesOfParts>
  <Company>Napier University, Edinburgh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Principles</dc:title>
  <dc:creator>David Benyon</dc:creator>
  <cp:lastModifiedBy>Microsoft Office User</cp:lastModifiedBy>
  <cp:revision>271</cp:revision>
  <cp:lastPrinted>2018-03-06T10:32:43Z</cp:lastPrinted>
  <dcterms:created xsi:type="dcterms:W3CDTF">2004-03-22T13:56:22Z</dcterms:created>
  <dcterms:modified xsi:type="dcterms:W3CDTF">2020-06-20T13:19:56Z</dcterms:modified>
</cp:coreProperties>
</file>