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360E58-9CB5-4624-BAD1-1C2D020C941E}"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7A886-0A42-4C01-A5C4-A5C401C44652}" type="slidenum">
              <a:rPr lang="en-US" smtClean="0"/>
              <a:t>‹#›</a:t>
            </a:fld>
            <a:endParaRPr lang="en-US"/>
          </a:p>
        </p:txBody>
      </p:sp>
    </p:spTree>
    <p:extLst>
      <p:ext uri="{BB962C8B-B14F-4D97-AF65-F5344CB8AC3E}">
        <p14:creationId xmlns:p14="http://schemas.microsoft.com/office/powerpoint/2010/main" val="453101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360E58-9CB5-4624-BAD1-1C2D020C941E}"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7A886-0A42-4C01-A5C4-A5C401C44652}" type="slidenum">
              <a:rPr lang="en-US" smtClean="0"/>
              <a:t>‹#›</a:t>
            </a:fld>
            <a:endParaRPr lang="en-US"/>
          </a:p>
        </p:txBody>
      </p:sp>
    </p:spTree>
    <p:extLst>
      <p:ext uri="{BB962C8B-B14F-4D97-AF65-F5344CB8AC3E}">
        <p14:creationId xmlns:p14="http://schemas.microsoft.com/office/powerpoint/2010/main" val="2884765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3360E58-9CB5-4624-BAD1-1C2D020C941E}"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7A886-0A42-4C01-A5C4-A5C401C44652}" type="slidenum">
              <a:rPr lang="en-US" smtClean="0"/>
              <a:t>‹#›</a:t>
            </a:fld>
            <a:endParaRPr lang="en-US"/>
          </a:p>
        </p:txBody>
      </p:sp>
    </p:spTree>
    <p:extLst>
      <p:ext uri="{BB962C8B-B14F-4D97-AF65-F5344CB8AC3E}">
        <p14:creationId xmlns:p14="http://schemas.microsoft.com/office/powerpoint/2010/main" val="2699167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3360E58-9CB5-4624-BAD1-1C2D020C941E}"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7A886-0A42-4C01-A5C4-A5C401C4465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81066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360E58-9CB5-4624-BAD1-1C2D020C941E}"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7A886-0A42-4C01-A5C4-A5C401C44652}" type="slidenum">
              <a:rPr lang="en-US" smtClean="0"/>
              <a:t>‹#›</a:t>
            </a:fld>
            <a:endParaRPr lang="en-US"/>
          </a:p>
        </p:txBody>
      </p:sp>
    </p:spTree>
    <p:extLst>
      <p:ext uri="{BB962C8B-B14F-4D97-AF65-F5344CB8AC3E}">
        <p14:creationId xmlns:p14="http://schemas.microsoft.com/office/powerpoint/2010/main" val="29415683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3360E58-9CB5-4624-BAD1-1C2D020C941E}" type="datetimeFigureOut">
              <a:rPr lang="en-US" smtClean="0"/>
              <a:t>3/31/2020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7A886-0A42-4C01-A5C4-A5C401C44652}" type="slidenum">
              <a:rPr lang="en-US" smtClean="0"/>
              <a:t>‹#›</a:t>
            </a:fld>
            <a:endParaRPr lang="en-US"/>
          </a:p>
        </p:txBody>
      </p:sp>
    </p:spTree>
    <p:extLst>
      <p:ext uri="{BB962C8B-B14F-4D97-AF65-F5344CB8AC3E}">
        <p14:creationId xmlns:p14="http://schemas.microsoft.com/office/powerpoint/2010/main" val="9521215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3360E58-9CB5-4624-BAD1-1C2D020C941E}" type="datetimeFigureOut">
              <a:rPr lang="en-US" smtClean="0"/>
              <a:t>3/31/2020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7A886-0A42-4C01-A5C4-A5C401C44652}" type="slidenum">
              <a:rPr lang="en-US" smtClean="0"/>
              <a:t>‹#›</a:t>
            </a:fld>
            <a:endParaRPr lang="en-US"/>
          </a:p>
        </p:txBody>
      </p:sp>
    </p:spTree>
    <p:extLst>
      <p:ext uri="{BB962C8B-B14F-4D97-AF65-F5344CB8AC3E}">
        <p14:creationId xmlns:p14="http://schemas.microsoft.com/office/powerpoint/2010/main" val="9991303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60E58-9CB5-4624-BAD1-1C2D020C941E}"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7A886-0A42-4C01-A5C4-A5C401C44652}" type="slidenum">
              <a:rPr lang="en-US" smtClean="0"/>
              <a:t>‹#›</a:t>
            </a:fld>
            <a:endParaRPr lang="en-US"/>
          </a:p>
        </p:txBody>
      </p:sp>
    </p:spTree>
    <p:extLst>
      <p:ext uri="{BB962C8B-B14F-4D97-AF65-F5344CB8AC3E}">
        <p14:creationId xmlns:p14="http://schemas.microsoft.com/office/powerpoint/2010/main" val="1889260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60E58-9CB5-4624-BAD1-1C2D020C941E}"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7A886-0A42-4C01-A5C4-A5C401C44652}" type="slidenum">
              <a:rPr lang="en-US" smtClean="0"/>
              <a:t>‹#›</a:t>
            </a:fld>
            <a:endParaRPr lang="en-US"/>
          </a:p>
        </p:txBody>
      </p:sp>
    </p:spTree>
    <p:extLst>
      <p:ext uri="{BB962C8B-B14F-4D97-AF65-F5344CB8AC3E}">
        <p14:creationId xmlns:p14="http://schemas.microsoft.com/office/powerpoint/2010/main" val="2126408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3360E58-9CB5-4624-BAD1-1C2D020C941E}"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7A886-0A42-4C01-A5C4-A5C401C44652}" type="slidenum">
              <a:rPr lang="en-US" smtClean="0"/>
              <a:t>‹#›</a:t>
            </a:fld>
            <a:endParaRPr lang="en-US"/>
          </a:p>
        </p:txBody>
      </p:sp>
    </p:spTree>
    <p:extLst>
      <p:ext uri="{BB962C8B-B14F-4D97-AF65-F5344CB8AC3E}">
        <p14:creationId xmlns:p14="http://schemas.microsoft.com/office/powerpoint/2010/main" val="965743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360E58-9CB5-4624-BAD1-1C2D020C941E}"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7A886-0A42-4C01-A5C4-A5C401C44652}" type="slidenum">
              <a:rPr lang="en-US" smtClean="0"/>
              <a:t>‹#›</a:t>
            </a:fld>
            <a:endParaRPr lang="en-US"/>
          </a:p>
        </p:txBody>
      </p:sp>
    </p:spTree>
    <p:extLst>
      <p:ext uri="{BB962C8B-B14F-4D97-AF65-F5344CB8AC3E}">
        <p14:creationId xmlns:p14="http://schemas.microsoft.com/office/powerpoint/2010/main" val="697632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60E58-9CB5-4624-BAD1-1C2D020C941E}"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7A886-0A42-4C01-A5C4-A5C401C44652}" type="slidenum">
              <a:rPr lang="en-US" smtClean="0"/>
              <a:t>‹#›</a:t>
            </a:fld>
            <a:endParaRPr lang="en-US"/>
          </a:p>
        </p:txBody>
      </p:sp>
    </p:spTree>
    <p:extLst>
      <p:ext uri="{BB962C8B-B14F-4D97-AF65-F5344CB8AC3E}">
        <p14:creationId xmlns:p14="http://schemas.microsoft.com/office/powerpoint/2010/main" val="3288760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60E58-9CB5-4624-BAD1-1C2D020C941E}" type="datetimeFigureOut">
              <a:rPr lang="en-US" smtClean="0"/>
              <a:t>3/31/2020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47A886-0A42-4C01-A5C4-A5C401C44652}" type="slidenum">
              <a:rPr lang="en-US" smtClean="0"/>
              <a:t>‹#›</a:t>
            </a:fld>
            <a:endParaRPr lang="en-US"/>
          </a:p>
        </p:txBody>
      </p:sp>
    </p:spTree>
    <p:extLst>
      <p:ext uri="{BB962C8B-B14F-4D97-AF65-F5344CB8AC3E}">
        <p14:creationId xmlns:p14="http://schemas.microsoft.com/office/powerpoint/2010/main" val="814429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3360E58-9CB5-4624-BAD1-1C2D020C941E}" type="datetimeFigureOut">
              <a:rPr lang="en-US" smtClean="0"/>
              <a:t>3/31/2020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647A886-0A42-4C01-A5C4-A5C401C44652}" type="slidenum">
              <a:rPr lang="en-US" smtClean="0"/>
              <a:t>‹#›</a:t>
            </a:fld>
            <a:endParaRPr lang="en-US"/>
          </a:p>
        </p:txBody>
      </p:sp>
    </p:spTree>
    <p:extLst>
      <p:ext uri="{BB962C8B-B14F-4D97-AF65-F5344CB8AC3E}">
        <p14:creationId xmlns:p14="http://schemas.microsoft.com/office/powerpoint/2010/main" val="1831555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3360E58-9CB5-4624-BAD1-1C2D020C941E}" type="datetimeFigureOut">
              <a:rPr lang="en-US" smtClean="0"/>
              <a:t>3/31/2020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647A886-0A42-4C01-A5C4-A5C401C44652}" type="slidenum">
              <a:rPr lang="en-US" smtClean="0"/>
              <a:t>‹#›</a:t>
            </a:fld>
            <a:endParaRPr lang="en-US"/>
          </a:p>
        </p:txBody>
      </p:sp>
    </p:spTree>
    <p:extLst>
      <p:ext uri="{BB962C8B-B14F-4D97-AF65-F5344CB8AC3E}">
        <p14:creationId xmlns:p14="http://schemas.microsoft.com/office/powerpoint/2010/main" val="710907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3360E58-9CB5-4624-BAD1-1C2D020C941E}" type="datetimeFigureOut">
              <a:rPr lang="en-US" smtClean="0"/>
              <a:t>3/31/2020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647A886-0A42-4C01-A5C4-A5C401C44652}" type="slidenum">
              <a:rPr lang="en-US" smtClean="0"/>
              <a:t>‹#›</a:t>
            </a:fld>
            <a:endParaRPr lang="en-US"/>
          </a:p>
        </p:txBody>
      </p:sp>
    </p:spTree>
    <p:extLst>
      <p:ext uri="{BB962C8B-B14F-4D97-AF65-F5344CB8AC3E}">
        <p14:creationId xmlns:p14="http://schemas.microsoft.com/office/powerpoint/2010/main" val="1781451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360E58-9CB5-4624-BAD1-1C2D020C941E}"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7A886-0A42-4C01-A5C4-A5C401C44652}" type="slidenum">
              <a:rPr lang="en-US" smtClean="0"/>
              <a:t>‹#›</a:t>
            </a:fld>
            <a:endParaRPr lang="en-US"/>
          </a:p>
        </p:txBody>
      </p:sp>
    </p:spTree>
    <p:extLst>
      <p:ext uri="{BB962C8B-B14F-4D97-AF65-F5344CB8AC3E}">
        <p14:creationId xmlns:p14="http://schemas.microsoft.com/office/powerpoint/2010/main" val="4289093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3360E58-9CB5-4624-BAD1-1C2D020C941E}" type="datetimeFigureOut">
              <a:rPr lang="en-US" smtClean="0"/>
              <a:t>3/31/2020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647A886-0A42-4C01-A5C4-A5C401C44652}" type="slidenum">
              <a:rPr lang="en-US" smtClean="0"/>
              <a:t>‹#›</a:t>
            </a:fld>
            <a:endParaRPr lang="en-US"/>
          </a:p>
        </p:txBody>
      </p:sp>
    </p:spTree>
    <p:extLst>
      <p:ext uri="{BB962C8B-B14F-4D97-AF65-F5344CB8AC3E}">
        <p14:creationId xmlns:p14="http://schemas.microsoft.com/office/powerpoint/2010/main" val="282756360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2713140B-3F22-40DF-ADCC-1C7EDF9D8246}"/>
              </a:ext>
            </a:extLst>
          </p:cNvPr>
          <p:cNvPicPr>
            <a:picLocks noChangeAspect="1"/>
          </p:cNvPicPr>
          <p:nvPr/>
        </p:nvPicPr>
        <p:blipFill>
          <a:blip r:embed="rId2"/>
          <a:stretch>
            <a:fillRect/>
          </a:stretch>
        </p:blipFill>
        <p:spPr>
          <a:xfrm>
            <a:off x="4191000" y="0"/>
            <a:ext cx="3810000" cy="771525"/>
          </a:xfrm>
          <a:prstGeom prst="rect">
            <a:avLst/>
          </a:prstGeom>
        </p:spPr>
      </p:pic>
      <p:sp>
        <p:nvSpPr>
          <p:cNvPr id="23" name="Rectangle 22">
            <a:extLst>
              <a:ext uri="{FF2B5EF4-FFF2-40B4-BE49-F238E27FC236}">
                <a16:creationId xmlns:a16="http://schemas.microsoft.com/office/drawing/2014/main" id="{393BA5F3-3104-422F-BAE3-82CF4792E092}"/>
              </a:ext>
            </a:extLst>
          </p:cNvPr>
          <p:cNvSpPr/>
          <p:nvPr/>
        </p:nvSpPr>
        <p:spPr>
          <a:xfrm>
            <a:off x="3048000" y="1035780"/>
            <a:ext cx="6096000" cy="4786439"/>
          </a:xfrm>
          <a:prstGeom prst="rect">
            <a:avLst/>
          </a:prstGeom>
        </p:spPr>
        <p:txBody>
          <a:bodyPr wrap="square">
            <a:spAutoFit/>
          </a:bodyPr>
          <a:lstStyle/>
          <a:p>
            <a:pPr algn="ctr">
              <a:lnSpc>
                <a:spcPct val="107000"/>
              </a:lnSpc>
            </a:pPr>
            <a:r>
              <a:rPr lang="en-US" sz="2000" b="1"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Module:</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pPr>
            <a:r>
              <a:rPr lang="en-US" kern="1400" spc="-50" dirty="0">
                <a:solidFill>
                  <a:srgbClr val="000000"/>
                </a:solidFill>
                <a:latin typeface="Arial" panose="020B0604020202020204" pitchFamily="34" charset="0"/>
                <a:ea typeface="Times New Roman" panose="02020603050405020304" pitchFamily="18" charset="0"/>
                <a:cs typeface="Arial" panose="020B0604020202020204" pitchFamily="34" charset="0"/>
              </a:rPr>
              <a:t>STW106CR-Designing for Usability-I-M20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pPr>
            <a:r>
              <a:rPr lang="en-US" sz="1600" b="1" dirty="0">
                <a:effectLst/>
                <a:latin typeface="Arial" panose="020B060402020202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pPr>
            <a:r>
              <a:rPr lang="en-US" sz="2000" b="1"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Assignment Title:</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pPr>
            <a:r>
              <a:rPr lang="en-US" dirty="0">
                <a:solidFill>
                  <a:srgbClr val="000000"/>
                </a:solidFill>
                <a:latin typeface="Arial" panose="020B0604020202020204" pitchFamily="34" charset="0"/>
                <a:ea typeface="Calibri" panose="020F0502020204030204" pitchFamily="34" charset="0"/>
                <a:cs typeface="Arial" panose="020B0604020202020204" pitchFamily="34" charset="0"/>
              </a:rPr>
              <a:t>Coursework- Group Project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pPr>
            <a:r>
              <a:rPr lang="en-US" sz="1400" b="0" i="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pPr>
            <a:r>
              <a:rPr lang="en-US" sz="2000" b="1"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Intake:</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pPr>
            <a:r>
              <a:rPr lang="en-US" dirty="0">
                <a:solidFill>
                  <a:srgbClr val="000000"/>
                </a:solidFill>
                <a:latin typeface="Arial" panose="020B0604020202020204" pitchFamily="34" charset="0"/>
                <a:ea typeface="Calibri" panose="020F0502020204030204" pitchFamily="34" charset="0"/>
                <a:cs typeface="Arial" panose="020B0604020202020204" pitchFamily="34" charset="0"/>
              </a:rPr>
              <a:t>September/November 2019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pPr>
            <a:r>
              <a:rPr lang="en-US" sz="14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 </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tabLst>
                <a:tab pos="2576830" algn="l"/>
              </a:tabLst>
            </a:pPr>
            <a:r>
              <a:rPr lang="en-US" sz="2000" b="1"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Group Members:</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tabLst>
                <a:tab pos="2576830" algn="l"/>
              </a:tabLst>
            </a:pPr>
            <a:r>
              <a:rPr lang="en-US" dirty="0">
                <a:solidFill>
                  <a:schemeClr val="bg1"/>
                </a:solidFill>
                <a:latin typeface="Arial" panose="020B0604020202020204" pitchFamily="34" charset="0"/>
                <a:ea typeface="Calibri" panose="020F0502020204030204" pitchFamily="34" charset="0"/>
                <a:cs typeface="Times New Roman" panose="02020603050405020304" pitchFamily="18" charset="0"/>
              </a:rPr>
              <a:t>Gauri Shankar Sharma</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tabLst>
                <a:tab pos="2576830" algn="l"/>
              </a:tabLst>
            </a:pPr>
            <a:r>
              <a:rPr lang="en-US" dirty="0" err="1">
                <a:solidFill>
                  <a:schemeClr val="bg1"/>
                </a:solidFill>
                <a:latin typeface="Arial" panose="020B0604020202020204" pitchFamily="34" charset="0"/>
                <a:ea typeface="Calibri" panose="020F0502020204030204" pitchFamily="34" charset="0"/>
                <a:cs typeface="Times New Roman" panose="02020603050405020304" pitchFamily="18" charset="0"/>
              </a:rPr>
              <a:t>Anuragh</a:t>
            </a:r>
            <a:r>
              <a:rPr lang="en-US" dirty="0">
                <a:solidFill>
                  <a:schemeClr val="bg1"/>
                </a:solidFill>
                <a:latin typeface="Arial" panose="020B0604020202020204" pitchFamily="34" charset="0"/>
                <a:ea typeface="Calibri" panose="020F0502020204030204" pitchFamily="34" charset="0"/>
                <a:cs typeface="Times New Roman" panose="02020603050405020304" pitchFamily="18" charset="0"/>
              </a:rPr>
              <a:t> </a:t>
            </a:r>
            <a:r>
              <a:rPr lang="en-US" dirty="0" err="1">
                <a:solidFill>
                  <a:schemeClr val="bg1"/>
                </a:solidFill>
                <a:latin typeface="Arial" panose="020B0604020202020204" pitchFamily="34" charset="0"/>
                <a:ea typeface="Calibri" panose="020F0502020204030204" pitchFamily="34" charset="0"/>
                <a:cs typeface="Times New Roman" panose="02020603050405020304" pitchFamily="18" charset="0"/>
              </a:rPr>
              <a:t>Timalsina</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tabLst>
                <a:tab pos="2576830" algn="l"/>
              </a:tabLst>
            </a:pPr>
            <a:r>
              <a:rPr lang="en-US" dirty="0">
                <a:solidFill>
                  <a:schemeClr val="bg1"/>
                </a:solidFill>
                <a:latin typeface="Arial" panose="020B0604020202020204" pitchFamily="34" charset="0"/>
                <a:ea typeface="Calibri" panose="020F0502020204030204" pitchFamily="34" charset="0"/>
                <a:cs typeface="Times New Roman" panose="02020603050405020304" pitchFamily="18" charset="0"/>
              </a:rPr>
              <a:t>Nishan Bhat</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tabLst>
                <a:tab pos="2576830" algn="l"/>
              </a:tabLst>
            </a:pPr>
            <a:r>
              <a:rPr lang="en-US" dirty="0">
                <a:solidFill>
                  <a:schemeClr val="bg1"/>
                </a:solidFill>
                <a:latin typeface="Arial" panose="020B0604020202020204" pitchFamily="34" charset="0"/>
                <a:ea typeface="Calibri" panose="020F0502020204030204" pitchFamily="34" charset="0"/>
                <a:cs typeface="Times New Roman" panose="02020603050405020304" pitchFamily="18" charset="0"/>
              </a:rPr>
              <a:t>Gaurav </a:t>
            </a:r>
            <a:r>
              <a:rPr lang="en-US" dirty="0" err="1">
                <a:solidFill>
                  <a:schemeClr val="bg1"/>
                </a:solidFill>
                <a:latin typeface="Arial" panose="020B0604020202020204" pitchFamily="34" charset="0"/>
                <a:ea typeface="Calibri" panose="020F0502020204030204" pitchFamily="34" charset="0"/>
                <a:cs typeface="Times New Roman" panose="02020603050405020304" pitchFamily="18" charset="0"/>
              </a:rPr>
              <a:t>Chaulagain</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tabLst>
                <a:tab pos="2576830" algn="l"/>
              </a:tabLst>
            </a:pPr>
            <a:r>
              <a:rPr lang="en-US" dirty="0" err="1">
                <a:solidFill>
                  <a:schemeClr val="bg1"/>
                </a:solidFill>
                <a:latin typeface="Arial" panose="020B0604020202020204" pitchFamily="34" charset="0"/>
                <a:ea typeface="Calibri" panose="020F0502020204030204" pitchFamily="34" charset="0"/>
                <a:cs typeface="Times New Roman" panose="02020603050405020304" pitchFamily="18" charset="0"/>
              </a:rPr>
              <a:t>Prabesh</a:t>
            </a:r>
            <a:r>
              <a:rPr lang="en-US" dirty="0">
                <a:solidFill>
                  <a:schemeClr val="bg1"/>
                </a:solidFill>
                <a:latin typeface="Arial" panose="020B0604020202020204" pitchFamily="34" charset="0"/>
                <a:ea typeface="Calibri" panose="020F0502020204030204" pitchFamily="34" charset="0"/>
                <a:cs typeface="Times New Roman" panose="02020603050405020304" pitchFamily="18" charset="0"/>
              </a:rPr>
              <a:t> Pathak</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tabLst>
                <a:tab pos="2576830" algn="l"/>
              </a:tabLst>
            </a:pPr>
            <a:r>
              <a:rPr lang="en-US" dirty="0">
                <a:solidFill>
                  <a:schemeClr val="bg1"/>
                </a:solidFill>
                <a:latin typeface="Arial" panose="020B0604020202020204" pitchFamily="34" charset="0"/>
                <a:ea typeface="Calibri" panose="020F0502020204030204" pitchFamily="34" charset="0"/>
                <a:cs typeface="Times New Roman" panose="02020603050405020304" pitchFamily="18" charset="0"/>
              </a:rPr>
              <a:t>Anish Khadka</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3578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8B305-7A0E-44F2-9E10-B14D428004B7}"/>
              </a:ext>
            </a:extLst>
          </p:cNvPr>
          <p:cNvSpPr>
            <a:spLocks noGrp="1"/>
          </p:cNvSpPr>
          <p:nvPr>
            <p:ph type="title"/>
          </p:nvPr>
        </p:nvSpPr>
        <p:spPr>
          <a:xfrm>
            <a:off x="0" y="0"/>
            <a:ext cx="12191999" cy="1192696"/>
          </a:xfrm>
        </p:spPr>
        <p:txBody>
          <a:bodyPr/>
          <a:lstStyle/>
          <a:p>
            <a:pPr algn="ctr"/>
            <a:r>
              <a:rPr lang="en-US" sz="4400" b="1" dirty="0">
                <a:solidFill>
                  <a:schemeClr val="bg1"/>
                </a:solidFill>
                <a:latin typeface="Arial" panose="020B0604020202020204" pitchFamily="34" charset="0"/>
                <a:cs typeface="Arial" panose="020B0604020202020204" pitchFamily="34" charset="0"/>
              </a:rPr>
              <a:t>Disadvantages</a:t>
            </a:r>
            <a:endParaRPr lang="en-US" dirty="0"/>
          </a:p>
        </p:txBody>
      </p:sp>
      <p:sp>
        <p:nvSpPr>
          <p:cNvPr id="3" name="Content Placeholder 2">
            <a:extLst>
              <a:ext uri="{FF2B5EF4-FFF2-40B4-BE49-F238E27FC236}">
                <a16:creationId xmlns:a16="http://schemas.microsoft.com/office/drawing/2014/main" id="{5C19E2B5-0198-4EF4-B3E3-394774B7A822}"/>
              </a:ext>
            </a:extLst>
          </p:cNvPr>
          <p:cNvSpPr>
            <a:spLocks noGrp="1"/>
          </p:cNvSpPr>
          <p:nvPr>
            <p:ph idx="1"/>
          </p:nvPr>
        </p:nvSpPr>
        <p:spPr>
          <a:xfrm>
            <a:off x="0" y="1192696"/>
            <a:ext cx="12191999" cy="5665304"/>
          </a:xfrm>
        </p:spPr>
        <p:txBody>
          <a:bodyPr>
            <a:normAutofit/>
          </a:bodyPr>
          <a:lstStyle/>
          <a:p>
            <a:r>
              <a:rPr lang="en-US" sz="2400" dirty="0">
                <a:latin typeface="Arial" panose="020B0604020202020204" pitchFamily="34" charset="0"/>
                <a:cs typeface="Arial" panose="020B0604020202020204" pitchFamily="34" charset="0"/>
              </a:rPr>
              <a:t>Irrelevant object might overlap with the hand. Wrong Object extraction appeared if the objects larger than the hand.</a:t>
            </a:r>
          </a:p>
          <a:p>
            <a:r>
              <a:rPr lang="en-US" sz="2400" dirty="0">
                <a:latin typeface="Arial" panose="020B0604020202020204" pitchFamily="34" charset="0"/>
                <a:cs typeface="Arial" panose="020B0604020202020204" pitchFamily="34" charset="0"/>
              </a:rPr>
              <a:t>Performance recognition algorithm decreases when the distance is greater than 1.5 meters between the user and the camera.</a:t>
            </a:r>
          </a:p>
          <a:p>
            <a:r>
              <a:rPr lang="en-US" sz="2400" dirty="0">
                <a:latin typeface="Arial" panose="020B0604020202020204" pitchFamily="34" charset="0"/>
                <a:cs typeface="Arial" panose="020B0604020202020204" pitchFamily="34" charset="0"/>
              </a:rPr>
              <a:t>System limitations restrict the applications such as the arm must be vertical, the palm is facing the camera and the finger color must be basic color such as either red or green or blue.</a:t>
            </a:r>
          </a:p>
          <a:p>
            <a:r>
              <a:rPr lang="en-US" sz="2400" dirty="0">
                <a:latin typeface="Arial" panose="020B0604020202020204" pitchFamily="34" charset="0"/>
                <a:cs typeface="Arial" panose="020B0604020202020204" pitchFamily="34" charset="0"/>
              </a:rPr>
              <a:t>Ambient light affects the color detection threshold.</a:t>
            </a:r>
          </a:p>
        </p:txBody>
      </p:sp>
    </p:spTree>
    <p:extLst>
      <p:ext uri="{BB962C8B-B14F-4D97-AF65-F5344CB8AC3E}">
        <p14:creationId xmlns:p14="http://schemas.microsoft.com/office/powerpoint/2010/main" val="25317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19E2B5-0198-4EF4-B3E3-394774B7A822}"/>
              </a:ext>
            </a:extLst>
          </p:cNvPr>
          <p:cNvSpPr>
            <a:spLocks noGrp="1"/>
          </p:cNvSpPr>
          <p:nvPr>
            <p:ph idx="1"/>
          </p:nvPr>
        </p:nvSpPr>
        <p:spPr>
          <a:xfrm>
            <a:off x="0" y="0"/>
            <a:ext cx="12191999" cy="6858000"/>
          </a:xfrm>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sz="9600"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624687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E4B5-B424-4983-99EF-5A002679175A}"/>
              </a:ext>
            </a:extLst>
          </p:cNvPr>
          <p:cNvSpPr>
            <a:spLocks noGrp="1"/>
          </p:cNvSpPr>
          <p:nvPr>
            <p:ph type="title"/>
          </p:nvPr>
        </p:nvSpPr>
        <p:spPr>
          <a:xfrm>
            <a:off x="0" y="1"/>
            <a:ext cx="12192000" cy="1325562"/>
          </a:xfrm>
        </p:spPr>
        <p:txBody>
          <a:bodyPr/>
          <a:lstStyle/>
          <a:p>
            <a:pPr algn="ctr"/>
            <a:r>
              <a:rPr lang="en-US" sz="8000" b="1" dirty="0">
                <a:solidFill>
                  <a:schemeClr val="bg1"/>
                </a:solidFill>
                <a:latin typeface="Arial" panose="020B0604020202020204" pitchFamily="34" charset="0"/>
                <a:cs typeface="Arial" panose="020B0604020202020204" pitchFamily="34" charset="0"/>
              </a:rPr>
              <a:t>Gesture Recognition</a:t>
            </a:r>
          </a:p>
        </p:txBody>
      </p:sp>
      <p:sp>
        <p:nvSpPr>
          <p:cNvPr id="3" name="Content Placeholder 2">
            <a:extLst>
              <a:ext uri="{FF2B5EF4-FFF2-40B4-BE49-F238E27FC236}">
                <a16:creationId xmlns:a16="http://schemas.microsoft.com/office/drawing/2014/main" id="{5ED9085B-99E1-47FD-95F9-3CEED115749F}"/>
              </a:ext>
            </a:extLst>
          </p:cNvPr>
          <p:cNvSpPr>
            <a:spLocks noGrp="1"/>
          </p:cNvSpPr>
          <p:nvPr>
            <p:ph idx="1"/>
          </p:nvPr>
        </p:nvSpPr>
        <p:spPr>
          <a:xfrm>
            <a:off x="0" y="1325562"/>
            <a:ext cx="12192000" cy="5532437"/>
          </a:xfrm>
        </p:spPr>
        <p:txBody>
          <a:bodyPr>
            <a:normAutofit/>
          </a:bodyPr>
          <a:lstStyle/>
          <a:p>
            <a:r>
              <a:rPr lang="en-US" sz="4000" dirty="0">
                <a:latin typeface="Arial" panose="020B0604020202020204" pitchFamily="34" charset="0"/>
                <a:cs typeface="Arial" panose="020B0604020202020204" pitchFamily="34" charset="0"/>
              </a:rPr>
              <a:t>Introduction</a:t>
            </a:r>
          </a:p>
          <a:p>
            <a:r>
              <a:rPr lang="en-US" sz="4000" dirty="0">
                <a:latin typeface="Arial" panose="020B0604020202020204" pitchFamily="34" charset="0"/>
                <a:cs typeface="Arial" panose="020B0604020202020204" pitchFamily="34" charset="0"/>
              </a:rPr>
              <a:t>Types</a:t>
            </a:r>
          </a:p>
          <a:p>
            <a:r>
              <a:rPr lang="en-US" sz="4000" dirty="0">
                <a:latin typeface="Arial" panose="020B0604020202020204" pitchFamily="34" charset="0"/>
                <a:cs typeface="Arial" panose="020B0604020202020204" pitchFamily="34" charset="0"/>
              </a:rPr>
              <a:t>Input Devices</a:t>
            </a:r>
          </a:p>
          <a:p>
            <a:r>
              <a:rPr lang="en-US" sz="4000" dirty="0">
                <a:latin typeface="Arial" panose="020B0604020202020204" pitchFamily="34" charset="0"/>
                <a:cs typeface="Arial" panose="020B0604020202020204" pitchFamily="34" charset="0"/>
              </a:rPr>
              <a:t>Benefits</a:t>
            </a:r>
          </a:p>
          <a:p>
            <a:r>
              <a:rPr lang="en-US" sz="4000" dirty="0">
                <a:latin typeface="Arial" panose="020B0604020202020204" pitchFamily="34" charset="0"/>
                <a:cs typeface="Arial" panose="020B0604020202020204" pitchFamily="34" charset="0"/>
              </a:rPr>
              <a:t>Applications</a:t>
            </a:r>
          </a:p>
          <a:p>
            <a:r>
              <a:rPr lang="en-US" sz="4000" dirty="0">
                <a:latin typeface="Arial" panose="020B0604020202020204" pitchFamily="34" charset="0"/>
                <a:cs typeface="Arial" panose="020B0604020202020204" pitchFamily="34" charset="0"/>
              </a:rPr>
              <a:t>Advantages </a:t>
            </a:r>
          </a:p>
          <a:p>
            <a:r>
              <a:rPr lang="en-US" sz="4000" dirty="0">
                <a:latin typeface="Arial" panose="020B0604020202020204" pitchFamily="34" charset="0"/>
                <a:cs typeface="Arial" panose="020B0604020202020204" pitchFamily="34" charset="0"/>
              </a:rPr>
              <a:t>Disadvantages</a:t>
            </a:r>
          </a:p>
          <a:p>
            <a:pPr marL="0" indent="0">
              <a:buNone/>
            </a:pPr>
            <a:endParaRPr lang="en-US" sz="4000" dirty="0">
              <a:latin typeface="Arial" panose="020B0604020202020204" pitchFamily="34" charset="0"/>
              <a:cs typeface="Arial" panose="020B0604020202020204" pitchFamily="34" charset="0"/>
            </a:endParaRPr>
          </a:p>
          <a:p>
            <a:endParaRPr lang="en-US" dirty="0"/>
          </a:p>
        </p:txBody>
      </p:sp>
      <p:pic>
        <p:nvPicPr>
          <p:cNvPr id="5" name="Picture 4">
            <a:extLst>
              <a:ext uri="{FF2B5EF4-FFF2-40B4-BE49-F238E27FC236}">
                <a16:creationId xmlns:a16="http://schemas.microsoft.com/office/drawing/2014/main" id="{FDF7B138-DC74-4BFC-9D81-6806695CD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2254" y="1735053"/>
            <a:ext cx="8299746" cy="5122947"/>
          </a:xfrm>
          <a:prstGeom prst="rect">
            <a:avLst/>
          </a:prstGeom>
        </p:spPr>
      </p:pic>
    </p:spTree>
    <p:extLst>
      <p:ext uri="{BB962C8B-B14F-4D97-AF65-F5344CB8AC3E}">
        <p14:creationId xmlns:p14="http://schemas.microsoft.com/office/powerpoint/2010/main" val="4114747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6D3CE-079B-4DAE-9FDF-3915E0FA1EDD}"/>
              </a:ext>
            </a:extLst>
          </p:cNvPr>
          <p:cNvSpPr>
            <a:spLocks noGrp="1"/>
          </p:cNvSpPr>
          <p:nvPr>
            <p:ph type="title"/>
          </p:nvPr>
        </p:nvSpPr>
        <p:spPr>
          <a:xfrm>
            <a:off x="1" y="0"/>
            <a:ext cx="12192000" cy="914400"/>
          </a:xfrm>
        </p:spPr>
        <p:txBody>
          <a:bodyPr/>
          <a:lstStyle/>
          <a:p>
            <a:pPr algn="ctr"/>
            <a:r>
              <a:rPr lang="en-US" sz="6000" b="1" dirty="0">
                <a:solidFill>
                  <a:schemeClr val="bg1"/>
                </a:solidFill>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52960ED5-9612-47DB-86E0-F8AEFC4DB414}"/>
              </a:ext>
            </a:extLst>
          </p:cNvPr>
          <p:cNvSpPr>
            <a:spLocks noGrp="1"/>
          </p:cNvSpPr>
          <p:nvPr>
            <p:ph idx="1"/>
          </p:nvPr>
        </p:nvSpPr>
        <p:spPr>
          <a:xfrm>
            <a:off x="0" y="1240403"/>
            <a:ext cx="12191999" cy="5617597"/>
          </a:xfrm>
        </p:spPr>
        <p:txBody>
          <a:bodyPr>
            <a:normAutofit/>
          </a:bodyPr>
          <a:lstStyle/>
          <a:p>
            <a:r>
              <a:rPr lang="en-US" sz="2400" dirty="0">
                <a:latin typeface="Arial" panose="020B0604020202020204" pitchFamily="34" charset="0"/>
                <a:cs typeface="Arial" panose="020B0604020202020204" pitchFamily="34" charset="0"/>
              </a:rPr>
              <a:t>It is perceptual computing user interface that allows computers to capture, understand and interpret human gestures and execute commands based on those gestures. In a simple word, it can be define as the mathematical interpretation of a human motion by a computing device. </a:t>
            </a:r>
          </a:p>
          <a:p>
            <a:r>
              <a:rPr lang="en-US" sz="2400" dirty="0">
                <a:latin typeface="Arial" panose="020B0604020202020204" pitchFamily="34" charset="0"/>
                <a:cs typeface="Arial" panose="020B0604020202020204" pitchFamily="34" charset="0"/>
              </a:rPr>
              <a:t>In order to understand how it works, the definition of the word “Gesture” should be cleared.  Gesture refers to any non-verbal communication that is intended to communicate a specific message. In the world of gesture recognition, a gesture is defined as any physical movement, larger or small, that can be interpreted by a motion sensor. It may include anything from the pointing of a finger to a roundhouse kick or a nod of the head to a pinch or wave of the hand.</a:t>
            </a:r>
          </a:p>
        </p:txBody>
      </p:sp>
    </p:spTree>
    <p:extLst>
      <p:ext uri="{BB962C8B-B14F-4D97-AF65-F5344CB8AC3E}">
        <p14:creationId xmlns:p14="http://schemas.microsoft.com/office/powerpoint/2010/main" val="1790725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3CF6518-82FF-436E-87E5-FB202FFF35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5574" y="596349"/>
            <a:ext cx="6980852" cy="5241110"/>
          </a:xfrm>
          <a:prstGeom prst="rect">
            <a:avLst/>
          </a:prstGeom>
        </p:spPr>
      </p:pic>
    </p:spTree>
    <p:extLst>
      <p:ext uri="{BB962C8B-B14F-4D97-AF65-F5344CB8AC3E}">
        <p14:creationId xmlns:p14="http://schemas.microsoft.com/office/powerpoint/2010/main" val="3222633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9FBC1-018C-495A-9B24-9830DEF3A6CA}"/>
              </a:ext>
            </a:extLst>
          </p:cNvPr>
          <p:cNvSpPr>
            <a:spLocks noGrp="1"/>
          </p:cNvSpPr>
          <p:nvPr>
            <p:ph type="title"/>
          </p:nvPr>
        </p:nvSpPr>
        <p:spPr>
          <a:xfrm>
            <a:off x="0" y="0"/>
            <a:ext cx="12191999" cy="930303"/>
          </a:xfrm>
        </p:spPr>
        <p:txBody>
          <a:bodyPr/>
          <a:lstStyle/>
          <a:p>
            <a:pPr algn="ctr"/>
            <a:r>
              <a:rPr lang="en-US" sz="4400" b="1" dirty="0">
                <a:solidFill>
                  <a:schemeClr val="bg1"/>
                </a:solidFill>
                <a:latin typeface="Arial" panose="020B0604020202020204" pitchFamily="34" charset="0"/>
                <a:cs typeface="Arial" panose="020B0604020202020204" pitchFamily="34" charset="0"/>
              </a:rPr>
              <a:t>Types</a:t>
            </a:r>
            <a:endParaRPr lang="en-US" dirty="0"/>
          </a:p>
        </p:txBody>
      </p:sp>
      <p:sp>
        <p:nvSpPr>
          <p:cNvPr id="3" name="Content Placeholder 2">
            <a:extLst>
              <a:ext uri="{FF2B5EF4-FFF2-40B4-BE49-F238E27FC236}">
                <a16:creationId xmlns:a16="http://schemas.microsoft.com/office/drawing/2014/main" id="{4B88AA6C-0C70-4AFD-9100-969D52B0D183}"/>
              </a:ext>
            </a:extLst>
          </p:cNvPr>
          <p:cNvSpPr>
            <a:spLocks noGrp="1"/>
          </p:cNvSpPr>
          <p:nvPr>
            <p:ph idx="1"/>
          </p:nvPr>
        </p:nvSpPr>
        <p:spPr>
          <a:xfrm>
            <a:off x="0" y="1232452"/>
            <a:ext cx="12191999" cy="5625548"/>
          </a:xfrm>
        </p:spPr>
        <p:txBody>
          <a:bodyPr/>
          <a:lstStyle/>
          <a:p>
            <a:pPr marL="0" indent="0">
              <a:buNone/>
            </a:pPr>
            <a:r>
              <a:rPr lang="en-US" sz="2400" dirty="0">
                <a:latin typeface="Arial" panose="020B0604020202020204" pitchFamily="34" charset="0"/>
                <a:cs typeface="Arial" panose="020B0604020202020204" pitchFamily="34" charset="0"/>
              </a:rPr>
              <a:t>In Computer interfaces, two types of gesture recognition are distinguished. </a:t>
            </a:r>
          </a:p>
          <a:p>
            <a:r>
              <a:rPr lang="en-US" sz="2400" dirty="0">
                <a:latin typeface="Arial" panose="020B0604020202020204" pitchFamily="34" charset="0"/>
                <a:cs typeface="Arial" panose="020B0604020202020204" pitchFamily="34" charset="0"/>
              </a:rPr>
              <a:t>Offline Gestures: Those gestures which are processed after the user interaction with the object is finished are offline gestures. An example is the gesture to activate a menu. </a:t>
            </a:r>
          </a:p>
          <a:p>
            <a:r>
              <a:rPr lang="en-US" sz="2400" dirty="0">
                <a:latin typeface="Arial" panose="020B0604020202020204" pitchFamily="34" charset="0"/>
                <a:cs typeface="Arial" panose="020B0604020202020204" pitchFamily="34" charset="0"/>
              </a:rPr>
              <a:t>Online Gestures: These are direct manipulation gestures. These are used to scale or rotate a tangible object.</a:t>
            </a:r>
          </a:p>
          <a:p>
            <a:pPr marL="0" indent="0">
              <a:buNone/>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890982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76965-D2F8-48DA-8647-5947BBA8A691}"/>
              </a:ext>
            </a:extLst>
          </p:cNvPr>
          <p:cNvSpPr>
            <a:spLocks noGrp="1"/>
          </p:cNvSpPr>
          <p:nvPr>
            <p:ph type="title"/>
          </p:nvPr>
        </p:nvSpPr>
        <p:spPr>
          <a:xfrm>
            <a:off x="0" y="0"/>
            <a:ext cx="12191999" cy="858742"/>
          </a:xfrm>
        </p:spPr>
        <p:txBody>
          <a:bodyPr/>
          <a:lstStyle/>
          <a:p>
            <a:pPr algn="ctr"/>
            <a:r>
              <a:rPr lang="en-US" sz="4000" b="1" dirty="0">
                <a:solidFill>
                  <a:schemeClr val="bg1"/>
                </a:solidFill>
                <a:latin typeface="Arial" panose="020B0604020202020204" pitchFamily="34" charset="0"/>
                <a:cs typeface="Arial" panose="020B0604020202020204" pitchFamily="34" charset="0"/>
              </a:rPr>
              <a:t>Input Devices</a:t>
            </a:r>
            <a:endParaRPr lang="en-US" dirty="0"/>
          </a:p>
        </p:txBody>
      </p:sp>
      <p:sp>
        <p:nvSpPr>
          <p:cNvPr id="3" name="Content Placeholder 2">
            <a:extLst>
              <a:ext uri="{FF2B5EF4-FFF2-40B4-BE49-F238E27FC236}">
                <a16:creationId xmlns:a16="http://schemas.microsoft.com/office/drawing/2014/main" id="{C6627F0B-A99D-458B-AA0D-74A99D7C1B10}"/>
              </a:ext>
            </a:extLst>
          </p:cNvPr>
          <p:cNvSpPr>
            <a:spLocks noGrp="1"/>
          </p:cNvSpPr>
          <p:nvPr>
            <p:ph idx="1"/>
          </p:nvPr>
        </p:nvSpPr>
        <p:spPr>
          <a:xfrm>
            <a:off x="0" y="858742"/>
            <a:ext cx="12191999" cy="5999258"/>
          </a:xfrm>
        </p:spPr>
        <p:txBody>
          <a:bodyPr>
            <a:normAutofit/>
          </a:bodyPr>
          <a:lstStyle/>
          <a:p>
            <a:pPr marL="0" indent="0">
              <a:buNone/>
            </a:pPr>
            <a:endParaRPr lang="en-US" sz="2400" dirty="0"/>
          </a:p>
          <a:p>
            <a:r>
              <a:rPr lang="en-US" sz="2400" dirty="0">
                <a:latin typeface="Arial" panose="020B0604020202020204" pitchFamily="34" charset="0"/>
                <a:cs typeface="Arial" panose="020B0604020202020204" pitchFamily="34" charset="0"/>
              </a:rPr>
              <a:t>Wired Glove</a:t>
            </a:r>
          </a:p>
          <a:p>
            <a:pPr marL="0" indent="0">
              <a:buNone/>
            </a:pPr>
            <a:endParaRPr lang="en-US" sz="2400" dirty="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Depth Aware Camera</a:t>
            </a: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r>
              <a:rPr lang="en-US" sz="2400" dirty="0" err="1">
                <a:latin typeface="Arial" panose="020B0604020202020204" pitchFamily="34" charset="0"/>
                <a:cs typeface="Arial" panose="020B0604020202020204" pitchFamily="34" charset="0"/>
              </a:rPr>
              <a:t>Streo</a:t>
            </a:r>
            <a:r>
              <a:rPr lang="en-US" sz="2400" dirty="0">
                <a:latin typeface="Arial" panose="020B0604020202020204" pitchFamily="34" charset="0"/>
                <a:cs typeface="Arial" panose="020B0604020202020204" pitchFamily="34" charset="0"/>
              </a:rPr>
              <a:t> Camera</a:t>
            </a: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Controlled Gestures</a:t>
            </a:r>
          </a:p>
        </p:txBody>
      </p:sp>
      <p:pic>
        <p:nvPicPr>
          <p:cNvPr id="13" name="Picture 12">
            <a:extLst>
              <a:ext uri="{FF2B5EF4-FFF2-40B4-BE49-F238E27FC236}">
                <a16:creationId xmlns:a16="http://schemas.microsoft.com/office/drawing/2014/main" id="{5D58AE51-2216-4627-9273-7FCB845EDB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0618" y="3884877"/>
            <a:ext cx="1945750" cy="1297167"/>
          </a:xfrm>
          <a:prstGeom prst="rect">
            <a:avLst/>
          </a:prstGeom>
        </p:spPr>
      </p:pic>
      <p:pic>
        <p:nvPicPr>
          <p:cNvPr id="15" name="Picture 14">
            <a:extLst>
              <a:ext uri="{FF2B5EF4-FFF2-40B4-BE49-F238E27FC236}">
                <a16:creationId xmlns:a16="http://schemas.microsoft.com/office/drawing/2014/main" id="{8A35BD23-AA39-40A5-8E90-1538EDE24A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3699" y="5534712"/>
            <a:ext cx="1949320" cy="1012147"/>
          </a:xfrm>
          <a:prstGeom prst="rect">
            <a:avLst/>
          </a:prstGeom>
        </p:spPr>
      </p:pic>
      <p:pic>
        <p:nvPicPr>
          <p:cNvPr id="17" name="Picture 16">
            <a:extLst>
              <a:ext uri="{FF2B5EF4-FFF2-40B4-BE49-F238E27FC236}">
                <a16:creationId xmlns:a16="http://schemas.microsoft.com/office/drawing/2014/main" id="{3682A1DA-192E-46A9-A9F6-601C8CC5C9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0824" y="854968"/>
            <a:ext cx="1945750" cy="1465798"/>
          </a:xfrm>
          <a:prstGeom prst="rect">
            <a:avLst/>
          </a:prstGeom>
        </p:spPr>
      </p:pic>
      <p:pic>
        <p:nvPicPr>
          <p:cNvPr id="19" name="Picture 18">
            <a:extLst>
              <a:ext uri="{FF2B5EF4-FFF2-40B4-BE49-F238E27FC236}">
                <a16:creationId xmlns:a16="http://schemas.microsoft.com/office/drawing/2014/main" id="{DEE58859-E443-4D12-8D4E-B601E508E7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2827" y="2418755"/>
            <a:ext cx="1945750" cy="1371906"/>
          </a:xfrm>
          <a:prstGeom prst="rect">
            <a:avLst/>
          </a:prstGeom>
        </p:spPr>
      </p:pic>
    </p:spTree>
    <p:extLst>
      <p:ext uri="{BB962C8B-B14F-4D97-AF65-F5344CB8AC3E}">
        <p14:creationId xmlns:p14="http://schemas.microsoft.com/office/powerpoint/2010/main" val="3098873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8B305-7A0E-44F2-9E10-B14D428004B7}"/>
              </a:ext>
            </a:extLst>
          </p:cNvPr>
          <p:cNvSpPr>
            <a:spLocks noGrp="1"/>
          </p:cNvSpPr>
          <p:nvPr>
            <p:ph type="title"/>
          </p:nvPr>
        </p:nvSpPr>
        <p:spPr>
          <a:xfrm>
            <a:off x="0" y="0"/>
            <a:ext cx="12191999" cy="1192696"/>
          </a:xfrm>
        </p:spPr>
        <p:txBody>
          <a:bodyPr/>
          <a:lstStyle/>
          <a:p>
            <a:pPr algn="ctr"/>
            <a:r>
              <a:rPr lang="en-US" sz="4400" b="1" dirty="0">
                <a:solidFill>
                  <a:schemeClr val="bg1"/>
                </a:solidFill>
                <a:latin typeface="Arial" panose="020B0604020202020204" pitchFamily="34" charset="0"/>
                <a:cs typeface="Arial" panose="020B0604020202020204" pitchFamily="34" charset="0"/>
              </a:rPr>
              <a:t>Benefits</a:t>
            </a:r>
            <a:endParaRPr lang="en-US" dirty="0"/>
          </a:p>
        </p:txBody>
      </p:sp>
      <p:sp>
        <p:nvSpPr>
          <p:cNvPr id="3" name="Content Placeholder 2">
            <a:extLst>
              <a:ext uri="{FF2B5EF4-FFF2-40B4-BE49-F238E27FC236}">
                <a16:creationId xmlns:a16="http://schemas.microsoft.com/office/drawing/2014/main" id="{5C19E2B5-0198-4EF4-B3E3-394774B7A822}"/>
              </a:ext>
            </a:extLst>
          </p:cNvPr>
          <p:cNvSpPr>
            <a:spLocks noGrp="1"/>
          </p:cNvSpPr>
          <p:nvPr>
            <p:ph idx="1"/>
          </p:nvPr>
        </p:nvSpPr>
        <p:spPr>
          <a:xfrm>
            <a:off x="0" y="1192696"/>
            <a:ext cx="12191999" cy="5665304"/>
          </a:xfrm>
        </p:spPr>
        <p:txBody>
          <a:bodyPr>
            <a:normAutofit/>
          </a:bodyPr>
          <a:lstStyle/>
          <a:p>
            <a:r>
              <a:rPr lang="en-US" sz="2400" dirty="0">
                <a:latin typeface="Arial" panose="020B0604020202020204" pitchFamily="34" charset="0"/>
                <a:cs typeface="Arial" panose="020B0604020202020204" pitchFamily="34" charset="0"/>
              </a:rPr>
              <a:t>No physical contact with computers</a:t>
            </a:r>
          </a:p>
          <a:p>
            <a:r>
              <a:rPr lang="en-US" sz="2400" dirty="0">
                <a:latin typeface="Arial" panose="020B0604020202020204" pitchFamily="34" charset="0"/>
                <a:cs typeface="Arial" panose="020B0604020202020204" pitchFamily="34" charset="0"/>
              </a:rPr>
              <a:t>Replace mouse and keyboard</a:t>
            </a:r>
          </a:p>
          <a:p>
            <a:r>
              <a:rPr lang="en-US" sz="2400" dirty="0">
                <a:latin typeface="Arial" panose="020B0604020202020204" pitchFamily="34" charset="0"/>
                <a:cs typeface="Arial" panose="020B0604020202020204" pitchFamily="34" charset="0"/>
              </a:rPr>
              <a:t>Pointing gestures</a:t>
            </a:r>
          </a:p>
          <a:p>
            <a:r>
              <a:rPr lang="en-US" sz="2400" dirty="0">
                <a:latin typeface="Arial" panose="020B0604020202020204" pitchFamily="34" charset="0"/>
                <a:cs typeface="Arial" panose="020B0604020202020204" pitchFamily="34" charset="0"/>
              </a:rPr>
              <a:t>Communicate at a distance</a:t>
            </a:r>
          </a:p>
          <a:p>
            <a:r>
              <a:rPr lang="en-US" sz="2400" dirty="0">
                <a:latin typeface="Arial" panose="020B0604020202020204" pitchFamily="34" charset="0"/>
                <a:cs typeface="Arial" panose="020B0604020202020204" pitchFamily="34" charset="0"/>
              </a:rPr>
              <a:t>Interact with the 3D world</a:t>
            </a:r>
          </a:p>
          <a:p>
            <a:r>
              <a:rPr lang="en-US" sz="2400" dirty="0">
                <a:latin typeface="Arial" panose="020B0604020202020204" pitchFamily="34" charset="0"/>
                <a:cs typeface="Arial" panose="020B0604020202020204" pitchFamily="34" charset="0"/>
              </a:rPr>
              <a:t>Navigate in a virtual environment</a:t>
            </a:r>
          </a:p>
          <a:p>
            <a:r>
              <a:rPr lang="en-US" sz="2400" dirty="0">
                <a:latin typeface="Arial" panose="020B0604020202020204" pitchFamily="34" charset="0"/>
                <a:cs typeface="Arial" panose="020B0604020202020204" pitchFamily="34" charset="0"/>
              </a:rPr>
              <a:t>Pick up and manipulate virtual objects</a:t>
            </a:r>
          </a:p>
        </p:txBody>
      </p:sp>
    </p:spTree>
    <p:extLst>
      <p:ext uri="{BB962C8B-B14F-4D97-AF65-F5344CB8AC3E}">
        <p14:creationId xmlns:p14="http://schemas.microsoft.com/office/powerpoint/2010/main" val="2081190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ADEE8-82C5-4FA5-853E-D3B675B57EB9}"/>
              </a:ext>
            </a:extLst>
          </p:cNvPr>
          <p:cNvSpPr>
            <a:spLocks noGrp="1"/>
          </p:cNvSpPr>
          <p:nvPr>
            <p:ph type="title"/>
          </p:nvPr>
        </p:nvSpPr>
        <p:spPr>
          <a:xfrm>
            <a:off x="0" y="0"/>
            <a:ext cx="12191999" cy="1105231"/>
          </a:xfrm>
        </p:spPr>
        <p:txBody>
          <a:bodyPr/>
          <a:lstStyle/>
          <a:p>
            <a:pPr algn="ctr"/>
            <a:r>
              <a:rPr lang="en-US" sz="4000" b="1" dirty="0">
                <a:solidFill>
                  <a:schemeClr val="bg1"/>
                </a:solidFill>
                <a:latin typeface="Arial" panose="020B0604020202020204" pitchFamily="34" charset="0"/>
                <a:cs typeface="Arial" panose="020B0604020202020204" pitchFamily="34" charset="0"/>
              </a:rPr>
              <a:t>Applications</a:t>
            </a:r>
            <a:endParaRPr lang="en-US" dirty="0"/>
          </a:p>
        </p:txBody>
      </p:sp>
      <p:sp>
        <p:nvSpPr>
          <p:cNvPr id="3" name="Content Placeholder 2">
            <a:extLst>
              <a:ext uri="{FF2B5EF4-FFF2-40B4-BE49-F238E27FC236}">
                <a16:creationId xmlns:a16="http://schemas.microsoft.com/office/drawing/2014/main" id="{9C59FC31-E11F-46D9-AC0C-A7D54A297955}"/>
              </a:ext>
            </a:extLst>
          </p:cNvPr>
          <p:cNvSpPr>
            <a:spLocks noGrp="1"/>
          </p:cNvSpPr>
          <p:nvPr>
            <p:ph idx="1"/>
          </p:nvPr>
        </p:nvSpPr>
        <p:spPr>
          <a:xfrm>
            <a:off x="0" y="1105232"/>
            <a:ext cx="12192000" cy="5752768"/>
          </a:xfrm>
        </p:spPr>
        <p:txBody>
          <a:bodyPr/>
          <a:lstStyle/>
          <a:p>
            <a:r>
              <a:rPr lang="en-US" sz="2400" dirty="0">
                <a:latin typeface="Arial" panose="020B0604020202020204" pitchFamily="34" charset="0"/>
                <a:cs typeface="Arial" panose="020B0604020202020204" pitchFamily="34" charset="0"/>
              </a:rPr>
              <a:t>Supermarkets, Post Offices, Banks</a:t>
            </a:r>
          </a:p>
          <a:p>
            <a:r>
              <a:rPr lang="en-US" sz="2400" dirty="0">
                <a:latin typeface="Arial" panose="020B0604020202020204" pitchFamily="34" charset="0"/>
                <a:cs typeface="Arial" panose="020B0604020202020204" pitchFamily="34" charset="0"/>
              </a:rPr>
              <a:t>Sign language recognition</a:t>
            </a:r>
          </a:p>
          <a:p>
            <a:r>
              <a:rPr lang="en-US" sz="2400" dirty="0">
                <a:latin typeface="Arial" panose="020B0604020202020204" pitchFamily="34" charset="0"/>
                <a:cs typeface="Arial" panose="020B0604020202020204" pitchFamily="34" charset="0"/>
              </a:rPr>
              <a:t>Control facial recognition</a:t>
            </a:r>
          </a:p>
          <a:p>
            <a:r>
              <a:rPr lang="en-US" sz="2400" dirty="0">
                <a:latin typeface="Arial" panose="020B0604020202020204" pitchFamily="34" charset="0"/>
                <a:cs typeface="Arial" panose="020B0604020202020204" pitchFamily="34" charset="0"/>
              </a:rPr>
              <a:t>Immersive game technology</a:t>
            </a:r>
          </a:p>
          <a:p>
            <a:r>
              <a:rPr lang="en-US" sz="2400" dirty="0">
                <a:latin typeface="Arial" panose="020B0604020202020204" pitchFamily="34" charset="0"/>
                <a:cs typeface="Arial" panose="020B0604020202020204" pitchFamily="34" charset="0"/>
              </a:rPr>
              <a:t>Controlling robots</a:t>
            </a:r>
          </a:p>
          <a:p>
            <a:r>
              <a:rPr lang="en-US" sz="2400" dirty="0">
                <a:latin typeface="Arial" panose="020B0604020202020204" pitchFamily="34" charset="0"/>
                <a:cs typeface="Arial" panose="020B0604020202020204" pitchFamily="34" charset="0"/>
              </a:rPr>
              <a:t>Communicating in video conferencing</a:t>
            </a:r>
          </a:p>
          <a:p>
            <a:r>
              <a:rPr lang="en-US" sz="2400" dirty="0">
                <a:latin typeface="Arial" panose="020B0604020202020204" pitchFamily="34" charset="0"/>
                <a:cs typeface="Arial" panose="020B0604020202020204" pitchFamily="34" charset="0"/>
              </a:rPr>
              <a:t>Enabling very young children to interact with computers</a:t>
            </a:r>
          </a:p>
          <a:p>
            <a:r>
              <a:rPr lang="en-US" sz="2400" dirty="0">
                <a:latin typeface="Arial" panose="020B0604020202020204" pitchFamily="34" charset="0"/>
                <a:cs typeface="Arial" panose="020B0604020202020204" pitchFamily="34" charset="0"/>
              </a:rPr>
              <a:t>Navigating or manipulating in virtual </a:t>
            </a:r>
            <a:r>
              <a:rPr lang="en-US" sz="2400" dirty="0" err="1">
                <a:latin typeface="Arial" panose="020B0604020202020204" pitchFamily="34" charset="0"/>
                <a:cs typeface="Arial" panose="020B0604020202020204" pitchFamily="34" charset="0"/>
              </a:rPr>
              <a:t>enviroment</a:t>
            </a:r>
            <a:endParaRPr lang="en-US" sz="24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069913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8B305-7A0E-44F2-9E10-B14D428004B7}"/>
              </a:ext>
            </a:extLst>
          </p:cNvPr>
          <p:cNvSpPr>
            <a:spLocks noGrp="1"/>
          </p:cNvSpPr>
          <p:nvPr>
            <p:ph type="title"/>
          </p:nvPr>
        </p:nvSpPr>
        <p:spPr>
          <a:xfrm>
            <a:off x="0" y="0"/>
            <a:ext cx="12191999" cy="1192696"/>
          </a:xfrm>
        </p:spPr>
        <p:txBody>
          <a:bodyPr/>
          <a:lstStyle/>
          <a:p>
            <a:pPr algn="ctr"/>
            <a:r>
              <a:rPr lang="en-US" sz="4400" b="1" dirty="0">
                <a:solidFill>
                  <a:schemeClr val="bg1"/>
                </a:solidFill>
                <a:latin typeface="Arial" panose="020B0604020202020204" pitchFamily="34" charset="0"/>
                <a:cs typeface="Arial" panose="020B0604020202020204" pitchFamily="34" charset="0"/>
              </a:rPr>
              <a:t>Advantages</a:t>
            </a:r>
            <a:endParaRPr lang="en-US" dirty="0"/>
          </a:p>
        </p:txBody>
      </p:sp>
      <p:sp>
        <p:nvSpPr>
          <p:cNvPr id="3" name="Content Placeholder 2">
            <a:extLst>
              <a:ext uri="{FF2B5EF4-FFF2-40B4-BE49-F238E27FC236}">
                <a16:creationId xmlns:a16="http://schemas.microsoft.com/office/drawing/2014/main" id="{5C19E2B5-0198-4EF4-B3E3-394774B7A822}"/>
              </a:ext>
            </a:extLst>
          </p:cNvPr>
          <p:cNvSpPr>
            <a:spLocks noGrp="1"/>
          </p:cNvSpPr>
          <p:nvPr>
            <p:ph idx="1"/>
          </p:nvPr>
        </p:nvSpPr>
        <p:spPr>
          <a:xfrm>
            <a:off x="0" y="1192696"/>
            <a:ext cx="12191999" cy="5665304"/>
          </a:xfrm>
        </p:spPr>
        <p:txBody>
          <a:bodyPr>
            <a:normAutofit/>
          </a:bodyPr>
          <a:lstStyle/>
          <a:p>
            <a:r>
              <a:rPr lang="en-US" sz="2400" dirty="0">
                <a:latin typeface="Arial" panose="020B0604020202020204" pitchFamily="34" charset="0"/>
                <a:cs typeface="Arial" panose="020B0604020202020204" pitchFamily="34" charset="0"/>
              </a:rPr>
              <a:t>No training is required</a:t>
            </a:r>
          </a:p>
          <a:p>
            <a:r>
              <a:rPr lang="en-US" sz="2400" dirty="0">
                <a:latin typeface="Arial" panose="020B0604020202020204" pitchFamily="34" charset="0"/>
                <a:cs typeface="Arial" panose="020B0604020202020204" pitchFamily="34" charset="0"/>
              </a:rPr>
              <a:t>Simple fast, and easy to implement. Can be applied on real system and play games</a:t>
            </a:r>
          </a:p>
          <a:p>
            <a:r>
              <a:rPr lang="en-US" sz="2400" dirty="0">
                <a:latin typeface="Arial" panose="020B0604020202020204" pitchFamily="34" charset="0"/>
                <a:cs typeface="Arial" panose="020B0604020202020204" pitchFamily="34" charset="0"/>
              </a:rPr>
              <a:t>Low computational workload</a:t>
            </a:r>
          </a:p>
          <a:p>
            <a:r>
              <a:rPr lang="en-US" sz="2400" dirty="0">
                <a:latin typeface="Arial" panose="020B0604020202020204" pitchFamily="34" charset="0"/>
                <a:cs typeface="Arial" panose="020B0604020202020204" pitchFamily="34" charset="0"/>
              </a:rPr>
              <a:t>It is portable and can be placed anywhere</a:t>
            </a:r>
          </a:p>
          <a:p>
            <a:r>
              <a:rPr lang="en-US" sz="2400" dirty="0">
                <a:latin typeface="Arial" panose="020B0604020202020204" pitchFamily="34" charset="0"/>
                <a:cs typeface="Arial" panose="020B0604020202020204" pitchFamily="34" charset="0"/>
              </a:rPr>
              <a:t>No need of lengthy wires</a:t>
            </a:r>
          </a:p>
          <a:p>
            <a:r>
              <a:rPr lang="en-US" sz="2400" dirty="0">
                <a:latin typeface="Arial" panose="020B0604020202020204" pitchFamily="34" charset="0"/>
                <a:cs typeface="Arial" panose="020B0604020202020204" pitchFamily="34" charset="0"/>
              </a:rPr>
              <a:t>Power consumption is low</a:t>
            </a:r>
          </a:p>
          <a:p>
            <a:r>
              <a:rPr lang="en-US" sz="2400" dirty="0">
                <a:latin typeface="Arial" panose="020B0604020202020204" pitchFamily="34" charset="0"/>
                <a:cs typeface="Arial" panose="020B0604020202020204" pitchFamily="34" charset="0"/>
              </a:rPr>
              <a:t>Low cost of manufacturing</a:t>
            </a:r>
          </a:p>
          <a:p>
            <a:r>
              <a:rPr lang="en-US" sz="2400" dirty="0">
                <a:latin typeface="Arial" panose="020B0604020202020204" pitchFamily="34" charset="0"/>
                <a:cs typeface="Arial" panose="020B0604020202020204" pitchFamily="34" charset="0"/>
              </a:rPr>
              <a:t>Speed and sufficient reliable for recognition system</a:t>
            </a:r>
          </a:p>
        </p:txBody>
      </p:sp>
    </p:spTree>
    <p:extLst>
      <p:ext uri="{BB962C8B-B14F-4D97-AF65-F5344CB8AC3E}">
        <p14:creationId xmlns:p14="http://schemas.microsoft.com/office/powerpoint/2010/main" val="41269799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TM03457452[[fn=Celestial]]</Template>
  <TotalTime>196</TotalTime>
  <Words>469</Words>
  <Application>Microsoft Office PowerPoint</Application>
  <PresentationFormat>Widescreen</PresentationFormat>
  <Paragraphs>80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Wingdings</vt:lpstr>
      <vt:lpstr>Wingdings 3</vt:lpstr>
      <vt:lpstr>Ion</vt:lpstr>
      <vt:lpstr>PowerPoint Presentation</vt:lpstr>
      <vt:lpstr>Gesture Recognition</vt:lpstr>
      <vt:lpstr>Introduction</vt:lpstr>
      <vt:lpstr>PowerPoint Presentation</vt:lpstr>
      <vt:lpstr>Types</vt:lpstr>
      <vt:lpstr>Input Devices</vt:lpstr>
      <vt:lpstr>Benefits</vt:lpstr>
      <vt:lpstr>Applications</vt:lpstr>
      <vt:lpstr>Advantages</vt:lpstr>
      <vt:lpstr>Disadvantages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Gauri Shankar Sharma</dc:creator>
  <cp:lastModifiedBy>Gauri Shankar Sharma</cp:lastModifiedBy>
  <cp:revision>19</cp:revision>
  <dcterms:created xsi:type="dcterms:W3CDTF">2020-03-31T19:28:24Z</dcterms:created>
  <dcterms:modified xsi:type="dcterms:W3CDTF">2020-03-31T22:44:37Z</dcterms:modified>
</cp:coreProperties>
</file>