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2"/>
  </p:notesMasterIdLst>
  <p:handoutMasterIdLst>
    <p:handoutMasterId r:id="rId43"/>
  </p:handoutMasterIdLst>
  <p:sldIdLst>
    <p:sldId id="364" r:id="rId2"/>
    <p:sldId id="366" r:id="rId3"/>
    <p:sldId id="365" r:id="rId4"/>
    <p:sldId id="371" r:id="rId5"/>
    <p:sldId id="330" r:id="rId6"/>
    <p:sldId id="321" r:id="rId7"/>
    <p:sldId id="345" r:id="rId8"/>
    <p:sldId id="323" r:id="rId9"/>
    <p:sldId id="346" r:id="rId10"/>
    <p:sldId id="363" r:id="rId11"/>
    <p:sldId id="279" r:id="rId12"/>
    <p:sldId id="348" r:id="rId13"/>
    <p:sldId id="349" r:id="rId14"/>
    <p:sldId id="350" r:id="rId15"/>
    <p:sldId id="372" r:id="rId16"/>
    <p:sldId id="351" r:id="rId17"/>
    <p:sldId id="352" r:id="rId18"/>
    <p:sldId id="353" r:id="rId19"/>
    <p:sldId id="369" r:id="rId20"/>
    <p:sldId id="370" r:id="rId21"/>
    <p:sldId id="368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35" r:id="rId30"/>
    <p:sldId id="326" r:id="rId31"/>
    <p:sldId id="290" r:id="rId32"/>
    <p:sldId id="291" r:id="rId33"/>
    <p:sldId id="293" r:id="rId34"/>
    <p:sldId id="296" r:id="rId35"/>
    <p:sldId id="297" r:id="rId36"/>
    <p:sldId id="298" r:id="rId37"/>
    <p:sldId id="299" r:id="rId38"/>
    <p:sldId id="300" r:id="rId39"/>
    <p:sldId id="301" r:id="rId40"/>
    <p:sldId id="367" r:id="rId4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0" autoAdjust="0"/>
    <p:restoredTop sz="94626"/>
  </p:normalViewPr>
  <p:slideViewPr>
    <p:cSldViewPr>
      <p:cViewPr varScale="1">
        <p:scale>
          <a:sx n="83" d="100"/>
          <a:sy n="83" d="100"/>
        </p:scale>
        <p:origin x="24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AFB20340-122F-4A7B-851C-80E9C640A7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0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2" tIns="48251" rIns="96502" bIns="4825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CC45711C-2C59-485A-974A-2C42D4A3D5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251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81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08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69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5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9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3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062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6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3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5711C-2C59-485A-974A-2C42D4A3D532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63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AEDF6-DE43-4689-A123-D73B846D62BA}" type="slidenum">
              <a:rPr lang="en-GB"/>
              <a:pPr/>
              <a:t>33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0" tIns="45711" rIns="91420" bIns="45711"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7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0658FF-3113-414B-99AF-5ECEAF495B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8C0D968A-3420-422E-9224-C5E942033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17957048-1676-4547-9E6F-4AACD88F8F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4B5DF4-C20C-4B10-AA07-2B461D8472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B9F2FE9-8AE0-451A-B373-8B784CD18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A2FAA4E-3A87-48AF-B002-DA9D98F50A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B574D49-5C78-4098-A78A-E2DBA5B4E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963B1383-BCC8-495A-ABFB-FE975564D6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9997DDE7-783B-43BE-959F-FE34BCF5F4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9C7AC7C-1488-4304-9DD2-09C8473433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2D123D70-3965-4A6E-B6CB-788D79F63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76456" y="0"/>
            <a:ext cx="4675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76456" y="5486400"/>
            <a:ext cx="467544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D2D5987B-8BAA-405C-9EAC-1078094769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404664"/>
            <a:ext cx="7543800" cy="3096344"/>
          </a:xfrm>
        </p:spPr>
        <p:txBody>
          <a:bodyPr/>
          <a:lstStyle/>
          <a:p>
            <a:r>
              <a:rPr lang="en-GB" sz="4000" b="1" dirty="0"/>
              <a:t>106CR Pre-Week4 Lecture slides</a:t>
            </a:r>
            <a:br>
              <a:rPr lang="en-GB" sz="4000" dirty="0"/>
            </a:br>
            <a:br>
              <a:rPr lang="en-GB" sz="4000" dirty="0"/>
            </a:br>
            <a:r>
              <a:rPr lang="en-GB" sz="3200" dirty="0"/>
              <a:t>Recap Week3: Affordance</a:t>
            </a:r>
            <a:br>
              <a:rPr lang="en-GB" sz="3200" dirty="0"/>
            </a:br>
            <a:r>
              <a:rPr lang="en-GB" sz="3200" dirty="0"/>
              <a:t>Week4 Topic: Prototyping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675696" y="4139559"/>
            <a:ext cx="2367281" cy="365760"/>
          </a:xfrm>
        </p:spPr>
        <p:txBody>
          <a:bodyPr/>
          <a:lstStyle/>
          <a:p>
            <a:pPr>
              <a:defRPr/>
            </a:pPr>
            <a:r>
              <a:rPr lang="en-GB" dirty="0"/>
              <a:t>106CR Designing for Usability: 2017-18 - Week4 lecture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00334E-A353-6C45-BA9B-DE69DCA42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1245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82089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n-lt"/>
              </a:rPr>
              <a:t>Limited functionality simulations (for interactions)</a:t>
            </a:r>
          </a:p>
          <a:p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Can be used to user test properties of the interface. E.g. Forms can be tested to make sure they are usable.</a:t>
            </a:r>
          </a:p>
        </p:txBody>
      </p:sp>
      <p:pic>
        <p:nvPicPr>
          <p:cNvPr id="109570" name="Picture 2" descr="http://images.patterntap.com/2/0/20363904694c2caab252f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08920"/>
            <a:ext cx="5832648" cy="3830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67544" y="116632"/>
            <a:ext cx="84505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600" b="1" dirty="0">
                <a:latin typeface="+mn-lt"/>
                <a:cs typeface="Times New Roman" pitchFamily="18" charset="0"/>
              </a:rPr>
              <a:t>A problem with prototypes …</a:t>
            </a:r>
          </a:p>
          <a:p>
            <a:pPr eaLnBrk="0" hangingPunct="0"/>
            <a:endParaRPr lang="en-US" dirty="0">
              <a:latin typeface="Tahoma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95536" y="1124744"/>
            <a:ext cx="80772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574675" algn="l"/>
              </a:tabLst>
            </a:pPr>
            <a:r>
              <a:rPr lang="en-US" sz="3200" b="1" dirty="0">
                <a:latin typeface="+mn-lt"/>
                <a:cs typeface="Times New Roman" pitchFamily="18" charset="0"/>
              </a:rPr>
              <a:t>Warning:</a:t>
            </a:r>
            <a:endParaRPr lang="en-US" sz="3200" dirty="0">
              <a:latin typeface="+mn-lt"/>
              <a:cs typeface="Times New Roman" pitchFamily="18" charset="0"/>
            </a:endParaRPr>
          </a:p>
          <a:p>
            <a:pPr eaLnBrk="0" hangingPunct="0">
              <a:tabLst>
                <a:tab pos="574675" algn="l"/>
              </a:tabLst>
            </a:pPr>
            <a:endParaRPr lang="en-US" b="1" dirty="0">
              <a:latin typeface="+mn-lt"/>
              <a:cs typeface="Times New Roman" pitchFamily="18" charset="0"/>
            </a:endParaRPr>
          </a:p>
          <a:p>
            <a:pPr eaLnBrk="0" hangingPunct="0">
              <a:tabLst>
                <a:tab pos="574675" algn="l"/>
              </a:tabLst>
            </a:pPr>
            <a:r>
              <a:rPr lang="en-US" sz="3200" b="1" dirty="0">
                <a:latin typeface="+mn-lt"/>
                <a:cs typeface="Times New Roman" pitchFamily="18" charset="0"/>
              </a:rPr>
              <a:t>design inertia: early bad decisions stay bad</a:t>
            </a:r>
            <a:endParaRPr lang="en-GB" sz="3200" b="1" dirty="0">
              <a:latin typeface="+mn-lt"/>
              <a:cs typeface="Times New Roman" pitchFamily="18" charset="0"/>
            </a:endParaRPr>
          </a:p>
          <a:p>
            <a:pPr eaLnBrk="0" hangingPunct="0">
              <a:tabLst>
                <a:tab pos="574675" algn="l"/>
              </a:tabLst>
            </a:pPr>
            <a:endParaRPr lang="en-US" sz="3200" b="1" dirty="0">
              <a:latin typeface="+mn-lt"/>
              <a:cs typeface="Times New Roman" pitchFamily="18" charset="0"/>
            </a:endParaRPr>
          </a:p>
          <a:p>
            <a:pPr eaLnBrk="0" hangingPunct="0">
              <a:tabLst>
                <a:tab pos="574675" algn="l"/>
              </a:tabLst>
            </a:pPr>
            <a:r>
              <a:rPr lang="en-US" sz="2800" dirty="0">
                <a:latin typeface="+mn-lt"/>
                <a:cs typeface="Times New Roman" pitchFamily="18" charset="0"/>
              </a:rPr>
              <a:t>The time investment in a prototype produces a desire to ‘stay with it’ even if it exhibits problems.  </a:t>
            </a:r>
          </a:p>
          <a:p>
            <a:pPr eaLnBrk="0" hangingPunct="0">
              <a:tabLst>
                <a:tab pos="574675" algn="l"/>
              </a:tabLst>
            </a:pPr>
            <a:endParaRPr lang="en-US" sz="2800" dirty="0">
              <a:latin typeface="+mn-lt"/>
              <a:cs typeface="Times New Roman" pitchFamily="18" charset="0"/>
            </a:endParaRPr>
          </a:p>
          <a:p>
            <a:pPr eaLnBrk="0" hangingPunct="0">
              <a:tabLst>
                <a:tab pos="574675" algn="l"/>
              </a:tabLst>
            </a:pPr>
            <a:r>
              <a:rPr lang="en-US" sz="2800" dirty="0">
                <a:latin typeface="+mn-lt"/>
                <a:cs typeface="Times New Roman" pitchFamily="18" charset="0"/>
              </a:rPr>
              <a:t>You must be ready to observe and record user’s difficulties with the prototype and change the design accordingly – otherwise you are not prototyping you are building the final product!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09600"/>
            <a:ext cx="8134672" cy="32861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6000" b="1" dirty="0"/>
              <a:t>What is Task Analysis?</a:t>
            </a:r>
            <a:endParaRPr lang="en-GB" sz="60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3600" dirty="0"/>
              <a:t>A methods to </a:t>
            </a:r>
            <a:r>
              <a:rPr lang="en-US" sz="3600" dirty="0" err="1"/>
              <a:t>analyse</a:t>
            </a:r>
            <a:r>
              <a:rPr lang="en-US" sz="3600" dirty="0"/>
              <a:t> human actions: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3200" dirty="0"/>
              <a:t>what people do</a:t>
            </a:r>
            <a:endParaRPr lang="en-GB" sz="3200" dirty="0"/>
          </a:p>
          <a:p>
            <a:pPr lvl="1" eaLnBrk="1" hangingPunct="1">
              <a:spcBef>
                <a:spcPct val="50000"/>
              </a:spcBef>
            </a:pPr>
            <a:r>
              <a:rPr lang="en-US" sz="3200" dirty="0"/>
              <a:t>what things they work with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3200" dirty="0"/>
              <a:t>what they must know</a:t>
            </a:r>
          </a:p>
          <a:p>
            <a:pPr lvl="1" eaLnBrk="1" hangingPunct="1">
              <a:spcBef>
                <a:spcPct val="50000"/>
              </a:spcBef>
            </a:pPr>
            <a:endParaRPr lang="en-GB" sz="32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5763" y="341313"/>
            <a:ext cx="7772400" cy="261937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4800" b="1" dirty="0"/>
              <a:t>An Example</a:t>
            </a:r>
            <a:endParaRPr lang="en-GB" sz="4800" b="1" dirty="0"/>
          </a:p>
        </p:txBody>
      </p:sp>
      <p:sp>
        <p:nvSpPr>
          <p:cNvPr id="5123" name="Rectangle 2051"/>
          <p:cNvSpPr>
            <a:spLocks noGrp="1" noChangeArrowheads="1"/>
          </p:cNvSpPr>
          <p:nvPr>
            <p:ph idx="1"/>
          </p:nvPr>
        </p:nvSpPr>
        <p:spPr>
          <a:xfrm>
            <a:off x="685800" y="1055688"/>
            <a:ext cx="7816850" cy="4884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 order to clean the house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get the vacuum cleaner out</a:t>
            </a:r>
            <a:r>
              <a:rPr lang="en-GB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GB" dirty="0"/>
              <a:t>fix </a:t>
            </a:r>
            <a:r>
              <a:rPr lang="en-US" dirty="0"/>
              <a:t>the appropriate attachments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clean the rooms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when the dust bag gets full, empty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put the vacuum cleaner and tools away</a:t>
            </a:r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A person must know about: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vacuum cleaners, their attachments,</a:t>
            </a:r>
            <a:r>
              <a:rPr lang="en-GB" dirty="0"/>
              <a:t> </a:t>
            </a:r>
            <a:r>
              <a:rPr lang="en-US" dirty="0"/>
              <a:t>dust bags, </a:t>
            </a:r>
            <a:br>
              <a:rPr lang="en-US" dirty="0"/>
            </a:br>
            <a:r>
              <a:rPr lang="en-US" dirty="0"/>
              <a:t>cupboards, rooms etc.</a:t>
            </a:r>
          </a:p>
          <a:p>
            <a:pPr eaLnBrk="1" hangingPunct="1">
              <a:lnSpc>
                <a:spcPct val="90000"/>
              </a:lnSpc>
            </a:pPr>
            <a:endParaRPr lang="en-GB" sz="36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2" y="1"/>
            <a:ext cx="7926462" cy="966788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b="1" dirty="0"/>
              <a:t>Approaches to Task </a:t>
            </a:r>
            <a:r>
              <a:rPr lang="en-US" sz="3600" b="1" dirty="0" err="1"/>
              <a:t>Analysi</a:t>
            </a:r>
            <a:r>
              <a:rPr lang="en-GB" sz="3600" b="1" dirty="0"/>
              <a:t>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966788"/>
            <a:ext cx="8318500" cy="5229225"/>
          </a:xfrm>
        </p:spPr>
        <p:txBody>
          <a:bodyPr/>
          <a:lstStyle/>
          <a:p>
            <a:pPr marL="284163" indent="-284163" defTabSz="663575" eaLnBrk="1" hangingPunct="1">
              <a:spcBef>
                <a:spcPct val="50000"/>
              </a:spcBef>
            </a:pPr>
            <a:r>
              <a:rPr lang="en-US" sz="2400" dirty="0"/>
              <a:t>Task </a:t>
            </a:r>
            <a:r>
              <a:rPr lang="en-US" sz="2400" b="1" i="1" dirty="0"/>
              <a:t>decomposition</a:t>
            </a:r>
          </a:p>
          <a:p>
            <a:pPr marL="858838" lvl="1" indent="-384175" defTabSz="663575" eaLnBrk="1" hangingPunct="1"/>
            <a:r>
              <a:rPr lang="en-US" sz="2000" dirty="0"/>
              <a:t>splitting task into (ordered) subtasks</a:t>
            </a:r>
          </a:p>
          <a:p>
            <a:pPr marL="858838" lvl="1" indent="-384175" defTabSz="663575" eaLnBrk="1" hangingPunct="1"/>
            <a:endParaRPr lang="en-US" sz="2000" dirty="0"/>
          </a:p>
          <a:p>
            <a:pPr marL="284163" indent="-284163" defTabSz="663575" eaLnBrk="1" hangingPunct="1"/>
            <a:r>
              <a:rPr lang="en-GB" sz="2400" dirty="0"/>
              <a:t>general method</a:t>
            </a:r>
          </a:p>
          <a:p>
            <a:pPr marL="858838" lvl="1" indent="-384175" defTabSz="663575" eaLnBrk="1" hangingPunct="1">
              <a:spcBef>
                <a:spcPct val="50000"/>
              </a:spcBef>
            </a:pPr>
            <a:r>
              <a:rPr lang="en-US" sz="2000" dirty="0"/>
              <a:t>Observe the task</a:t>
            </a:r>
          </a:p>
          <a:p>
            <a:pPr marL="858838" lvl="1" indent="-384175" defTabSz="663575" eaLnBrk="1" hangingPunct="1">
              <a:spcBef>
                <a:spcPct val="50000"/>
              </a:spcBef>
            </a:pPr>
            <a:r>
              <a:rPr lang="en-GB" sz="2000" dirty="0"/>
              <a:t>Collect </a:t>
            </a:r>
            <a:r>
              <a:rPr lang="en-US" sz="2000" dirty="0"/>
              <a:t>unstructured lists of words and actions</a:t>
            </a:r>
          </a:p>
          <a:p>
            <a:pPr marL="858838" lvl="1" indent="-384175" defTabSz="663575" eaLnBrk="1" hangingPunct="1">
              <a:spcBef>
                <a:spcPct val="50000"/>
              </a:spcBef>
            </a:pPr>
            <a:r>
              <a:rPr lang="en-US" sz="2000" dirty="0"/>
              <a:t>Organize</a:t>
            </a:r>
            <a:r>
              <a:rPr lang="en-GB" sz="2000" dirty="0"/>
              <a:t> </a:t>
            </a:r>
            <a:r>
              <a:rPr lang="en-US" sz="2000" dirty="0"/>
              <a:t>using notation or diagrams</a:t>
            </a:r>
          </a:p>
          <a:p>
            <a:pPr marL="858838" lvl="1" indent="-384175" defTabSz="663575" eaLnBrk="1" hangingPunct="1">
              <a:spcBef>
                <a:spcPct val="50000"/>
              </a:spcBef>
            </a:pPr>
            <a:endParaRPr lang="en-GB" sz="2000" dirty="0"/>
          </a:p>
          <a:p>
            <a:pPr marL="284163" indent="-284163" defTabSz="663575" eaLnBrk="1" hangingPunct="1"/>
            <a:r>
              <a:rPr lang="en-US" sz="2400" dirty="0"/>
              <a:t>Aims:</a:t>
            </a:r>
          </a:p>
          <a:p>
            <a:pPr marL="858838" lvl="1" indent="-384175" defTabSz="663575" eaLnBrk="1" hangingPunct="1"/>
            <a:r>
              <a:rPr lang="en-US" sz="2000" dirty="0"/>
              <a:t>describe the actions people do</a:t>
            </a:r>
          </a:p>
          <a:p>
            <a:pPr marL="858838" lvl="1" indent="-384175" defTabSz="663575" eaLnBrk="1" hangingPunct="1"/>
            <a:r>
              <a:rPr lang="en-US" sz="2000" dirty="0"/>
              <a:t>structure them within task / sub-task</a:t>
            </a:r>
            <a:r>
              <a:rPr lang="en-GB" sz="2000" dirty="0"/>
              <a:t> </a:t>
            </a:r>
            <a:r>
              <a:rPr lang="en-US" sz="2000" dirty="0"/>
              <a:t>hierarchy</a:t>
            </a:r>
          </a:p>
          <a:p>
            <a:pPr marL="858838" lvl="1" indent="-384175" defTabSz="663575" eaLnBrk="1" hangingPunct="1"/>
            <a:r>
              <a:rPr lang="en-US" sz="2000" dirty="0"/>
              <a:t>describe the order of subtasks</a:t>
            </a:r>
          </a:p>
          <a:p>
            <a:pPr marL="284163" indent="-284163" defTabSz="663575" eaLnBrk="1" hangingPunct="1"/>
            <a:endParaRPr lang="en-GB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Task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Please read Shepherd (1998) journal article:</a:t>
            </a:r>
          </a:p>
          <a:p>
            <a:pPr marL="114300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Shepherd, A. (1998) HTA as a framework for task analysis. </a:t>
            </a:r>
            <a:r>
              <a:rPr lang="en-GB" sz="2800" i="1" dirty="0">
                <a:solidFill>
                  <a:srgbClr val="FF0000"/>
                </a:solidFill>
              </a:rPr>
              <a:t>Ergonomics</a:t>
            </a:r>
            <a:r>
              <a:rPr lang="en-GB" sz="2800" dirty="0">
                <a:solidFill>
                  <a:srgbClr val="FF0000"/>
                </a:solidFill>
              </a:rPr>
              <a:t>, VOL. 41 (11), pages 1537-1552</a:t>
            </a:r>
          </a:p>
          <a:p>
            <a:pPr>
              <a:buFontTx/>
              <a:buChar char="-"/>
            </a:pPr>
            <a:r>
              <a:rPr lang="en-GB" sz="2800" u="sng" dirty="0"/>
              <a:t>You will find this paper uploaded to</a:t>
            </a:r>
          </a:p>
          <a:p>
            <a:pPr lvl="1">
              <a:buFontTx/>
              <a:buChar char="-"/>
            </a:pPr>
            <a:r>
              <a:rPr lang="en-GB" sz="2600" dirty="0"/>
              <a:t>In Moodle: Pre-lecture 4 Reading Shepherd-HTA</a:t>
            </a:r>
          </a:p>
          <a:p>
            <a:pPr lvl="1">
              <a:buFontTx/>
              <a:buChar char="-"/>
            </a:pPr>
            <a:r>
              <a:rPr lang="en-GB" sz="2600" dirty="0"/>
              <a:t>In Learnium: main 106CR community page</a:t>
            </a:r>
          </a:p>
          <a:p>
            <a:r>
              <a:rPr lang="en-GB" sz="2800" b="1" dirty="0"/>
              <a:t>Please also see slides here: </a:t>
            </a:r>
            <a:r>
              <a:rPr lang="en-GB" dirty="0"/>
              <a:t>https://www8.cs.umu.se/kurser/5DV048/VT10/utdelat/F5-HTA.pdf</a:t>
            </a:r>
          </a:p>
        </p:txBody>
      </p:sp>
    </p:spTree>
    <p:extLst>
      <p:ext uri="{BB962C8B-B14F-4D97-AF65-F5344CB8AC3E}">
        <p14:creationId xmlns:p14="http://schemas.microsoft.com/office/powerpoint/2010/main" val="158455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74"/>
          <p:cNvSpPr>
            <a:spLocks noGrp="1" noChangeArrowheads="1"/>
          </p:cNvSpPr>
          <p:nvPr>
            <p:ph type="title"/>
          </p:nvPr>
        </p:nvSpPr>
        <p:spPr>
          <a:xfrm>
            <a:off x="461963" y="287338"/>
            <a:ext cx="7772400" cy="239712"/>
          </a:xfrm>
        </p:spPr>
        <p:txBody>
          <a:bodyPr>
            <a:noAutofit/>
          </a:bodyPr>
          <a:lstStyle/>
          <a:p>
            <a:pPr algn="l" eaLnBrk="1" hangingPunct="1"/>
            <a:r>
              <a:rPr lang="en-GB" sz="3600" b="1" dirty="0"/>
              <a:t>HTA description consists of 2 parts:</a:t>
            </a:r>
          </a:p>
        </p:txBody>
      </p:sp>
      <p:sp>
        <p:nvSpPr>
          <p:cNvPr id="7171" name="Rectangle 3075"/>
          <p:cNvSpPr>
            <a:spLocks noGrp="1" noChangeArrowheads="1"/>
          </p:cNvSpPr>
          <p:nvPr>
            <p:ph idx="1"/>
          </p:nvPr>
        </p:nvSpPr>
        <p:spPr>
          <a:xfrm>
            <a:off x="508000" y="911225"/>
            <a:ext cx="8085138" cy="55864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/>
              <a:t>1) Hierarchy description 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	</a:t>
            </a:r>
            <a:r>
              <a:rPr lang="en-GB" sz="1800" dirty="0"/>
              <a:t>0. in order to clean the house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1. get the vacuum cleaner out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2. get the appropriate attachment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3. clean the rooms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	3.1. clean the hall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	3.2. clean the living rooms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	3.3. clean the bedrooms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4. empty the dust bag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5. put vacuum cleaner and attachments away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/>
              <a:t>2) ... and plans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	</a:t>
            </a:r>
            <a:r>
              <a:rPr lang="en-GB" sz="1800" dirty="0"/>
              <a:t>Plan 0: do 1 - 2 - 3 - 5 in that order. when the dust bag gets full do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Plan 3: do any of 3.1, 3.2 or 3.3 in any order depending</a:t>
            </a:r>
            <a:br>
              <a:rPr lang="en-GB" sz="1800" dirty="0"/>
            </a:br>
            <a:r>
              <a:rPr lang="en-GB" sz="1800" dirty="0"/>
              <a:t>		  on which rooms need cleaning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b="1" dirty="0"/>
              <a:t>Note: only the plans denote order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7772400" cy="3175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GB" sz="6600" b="1" dirty="0"/>
              <a:t>Types of plan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568952" cy="4968552"/>
          </a:xfrm>
        </p:spPr>
        <p:txBody>
          <a:bodyPr>
            <a:noAutofit/>
          </a:bodyPr>
          <a:lstStyle/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fixed sequence	-	do 1 then 2 then 3</a:t>
            </a:r>
          </a:p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optional tasks	-	if hall needs cleaning but other rooms do not, then do 3.1</a:t>
            </a:r>
          </a:p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wait for events	-  when dust bag is full do 4</a:t>
            </a:r>
          </a:p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cycles	-	do 3 while there are still dirty rooms</a:t>
            </a:r>
          </a:p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time-sharing	-	do 0; at the same time …(listen to music)</a:t>
            </a:r>
          </a:p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discretionary	-	do any of 3.1, 3.2 or 3.3 in any order</a:t>
            </a:r>
          </a:p>
          <a:p>
            <a:pPr marL="2674938" indent="-2674938" eaLnBrk="1" hangingPunct="1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sz="2800" dirty="0"/>
              <a:t>mixtures	-	most plans involve several of the above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0850" y="433388"/>
            <a:ext cx="7772400" cy="3619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GB" sz="4800" b="1" dirty="0"/>
              <a:t>Hierarchical Task Analysis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>
          <a:xfrm>
            <a:off x="519113" y="933450"/>
            <a:ext cx="8072437" cy="5284788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endParaRPr lang="en-GB" sz="2800" dirty="0"/>
          </a:p>
          <a:p>
            <a:pPr marL="609600" indent="-609600" eaLnBrk="1" hangingPunct="1">
              <a:buFontTx/>
              <a:buNone/>
            </a:pPr>
            <a:r>
              <a:rPr lang="en-GB" sz="3600" dirty="0"/>
              <a:t>Problem: Stopping rules</a:t>
            </a:r>
          </a:p>
          <a:p>
            <a:pPr marL="609600" indent="-609600" eaLnBrk="1" hangingPunct="1">
              <a:buFontTx/>
              <a:buNone/>
            </a:pPr>
            <a:br>
              <a:rPr lang="en-GB" sz="3600" dirty="0"/>
            </a:br>
            <a:r>
              <a:rPr lang="en-GB" dirty="0"/>
              <a:t>How do we know when to stop?</a:t>
            </a:r>
          </a:p>
          <a:p>
            <a:pPr marL="609600" indent="-609600" eaLnBrk="1" hangingPunct="1">
              <a:buFontTx/>
              <a:buNone/>
            </a:pPr>
            <a:br>
              <a:rPr lang="en-GB" dirty="0"/>
            </a:br>
            <a:r>
              <a:rPr lang="en-GB" dirty="0"/>
              <a:t>Is “empty the dust bag” simple enough?</a:t>
            </a:r>
            <a:br>
              <a:rPr lang="en-GB" dirty="0"/>
            </a:br>
            <a:endParaRPr lang="en-GB" dirty="0"/>
          </a:p>
          <a:p>
            <a:pPr marL="609600" indent="-609600" eaLnBrk="1" hangingPunct="1">
              <a:buFontTx/>
              <a:buNone/>
            </a:pPr>
            <a:r>
              <a:rPr lang="en-GB" dirty="0"/>
              <a:t>	we need to expand only the relevant tasks</a:t>
            </a:r>
            <a:br>
              <a:rPr lang="en-GB" dirty="0"/>
            </a:br>
            <a:endParaRPr lang="en-GB" dirty="0"/>
          </a:p>
          <a:p>
            <a:pPr marL="609600" indent="-609600" eaLnBrk="1" hangingPunct="1">
              <a:buFontTx/>
              <a:buNone/>
            </a:pPr>
            <a:r>
              <a:rPr lang="en-GB" dirty="0"/>
              <a:t>	Motor actions: lowest sensible level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Hierarchical Task Analysis: Buying a DVD-1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From: http://slideplayer.com/slide/5261158/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158438"/>
            <a:ext cx="5940152" cy="445511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10.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228600"/>
            <a:ext cx="8001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dirty="0"/>
              <a:t>From Week3: </a:t>
            </a:r>
            <a:r>
              <a:rPr lang="en-GB" sz="3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Mapping of Cooker Controls</a:t>
            </a:r>
          </a:p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How should one arrange the hot plate controls on a cooker?</a:t>
            </a:r>
          </a:p>
        </p:txBody>
      </p:sp>
      <p:pic>
        <p:nvPicPr>
          <p:cNvPr id="10243" name="Picture 3" descr="cooke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308" y="1548293"/>
            <a:ext cx="30321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73588" y="5265190"/>
            <a:ext cx="3048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>
                <a:latin typeface="Calibri" pitchFamily="34" charset="0"/>
                <a:cs typeface="Calibri" pitchFamily="34" charset="0"/>
              </a:rPr>
              <a:t>Arbitrary mapping of controls to hot plates. There are 24 possible arrangements, requiring the use of labels and memory.</a:t>
            </a:r>
          </a:p>
        </p:txBody>
      </p:sp>
      <p:pic>
        <p:nvPicPr>
          <p:cNvPr id="10245" name="Picture 5" descr="cook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3687" y="1486380"/>
            <a:ext cx="2932113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373687" y="5203277"/>
            <a:ext cx="32004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>
                <a:latin typeface="Calibri" pitchFamily="34" charset="0"/>
                <a:cs typeface="Calibri" pitchFamily="34" charset="0"/>
              </a:rPr>
              <a:t>Paired cooker controls. Now there are only four possible arrangements, two on each side, but confusion can still occur</a:t>
            </a:r>
            <a:r>
              <a:rPr lang="en-GB" sz="1800" b="1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273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Hierarchical Task Analysis: Buying a DVD-2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56792"/>
            <a:ext cx="6400800" cy="4800600"/>
          </a:xfrm>
        </p:spPr>
      </p:pic>
      <p:sp>
        <p:nvSpPr>
          <p:cNvPr id="5" name="Rectangle 4"/>
          <p:cNvSpPr/>
          <p:nvPr/>
        </p:nvSpPr>
        <p:spPr>
          <a:xfrm>
            <a:off x="611560" y="6265713"/>
            <a:ext cx="6830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/>
              <a:t>From: http://slideplayer.com/slide/5261158</a:t>
            </a:r>
            <a:r>
              <a:rPr lang="en-GB" dirty="0"/>
              <a:t>/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10.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HTA for making a cup of tea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9" y="1556792"/>
            <a:ext cx="6894661" cy="434388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10. 2018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9869" y="6093296"/>
            <a:ext cx="339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HTA image from the web</a:t>
            </a:r>
          </a:p>
        </p:txBody>
      </p:sp>
    </p:spTree>
    <p:extLst>
      <p:ext uri="{BB962C8B-B14F-4D97-AF65-F5344CB8AC3E}">
        <p14:creationId xmlns:p14="http://schemas.microsoft.com/office/powerpoint/2010/main" val="326926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7772400" cy="5857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1" dirty="0"/>
              <a:t>What can we use task analysis for?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197602" cy="524475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GB" sz="3600" dirty="0"/>
              <a:t>Detailed interface design!</a:t>
            </a:r>
          </a:p>
          <a:p>
            <a:pPr eaLnBrk="1" hangingPunct="1">
              <a:buFontTx/>
              <a:buNone/>
            </a:pPr>
            <a:endParaRPr lang="en-GB" sz="3600" dirty="0"/>
          </a:p>
          <a:p>
            <a:pPr lvl="1" eaLnBrk="1" hangingPunct="1"/>
            <a:r>
              <a:rPr lang="en-GB" sz="3200" dirty="0"/>
              <a:t>object/action lists suggest interface objects</a:t>
            </a:r>
          </a:p>
          <a:p>
            <a:pPr lvl="1" eaLnBrk="1" hangingPunct="1"/>
            <a:r>
              <a:rPr lang="en-GB" sz="3200" dirty="0"/>
              <a:t>task frequency guides default choices (for text boxes / drop down lists)</a:t>
            </a:r>
          </a:p>
          <a:p>
            <a:pPr lvl="1" eaLnBrk="1" hangingPunct="1"/>
            <a:r>
              <a:rPr lang="en-GB" sz="3200" b="1" dirty="0"/>
              <a:t>existing task sequences guide the order of the dialogue design</a:t>
            </a:r>
          </a:p>
          <a:p>
            <a:pPr lvl="1" eaLnBrk="1" hangingPunct="1"/>
            <a:endParaRPr lang="en-GB" sz="3200" b="1" dirty="0"/>
          </a:p>
          <a:p>
            <a:pPr eaLnBrk="1" hangingPunct="1"/>
            <a:endParaRPr lang="en-GB" sz="16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Benyon\ch20\C20NF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350" y="2308225"/>
            <a:ext cx="8256588" cy="390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11138" y="268288"/>
            <a:ext cx="86979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3200" b="1" dirty="0">
                <a:latin typeface="+mn-lt"/>
              </a:rPr>
              <a:t>Existing task sequences guide dialogue design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>
          <a:xfrm>
            <a:off x="508000" y="1235075"/>
            <a:ext cx="8085138" cy="5278438"/>
          </a:xfrm>
          <a:noFill/>
        </p:spPr>
        <p:txBody>
          <a:bodyPr/>
          <a:lstStyle/>
          <a:p>
            <a:pPr eaLnBrk="1" hangingPunct="1"/>
            <a:r>
              <a:rPr lang="en-GB" sz="2400" dirty="0"/>
              <a:t>Using our tasks and plans we can begin to build user / system dialogues…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8382000" cy="331787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ts val="300"/>
              </a:spcAft>
            </a:pPr>
            <a:r>
              <a:rPr lang="en-GB" b="1" dirty="0"/>
              <a:t>From tasks to screen interactions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796212" cy="4805362"/>
          </a:xfrm>
        </p:spPr>
        <p:txBody>
          <a:bodyPr/>
          <a:lstStyle/>
          <a:p>
            <a:pPr marL="290513" indent="-290513" algn="just"/>
            <a:r>
              <a:rPr lang="en-GB" sz="2800" dirty="0"/>
              <a:t>A key task in developing interactive systems is taking our analysis of real tasks and mapping them on to an interaction sequence in the interface.</a:t>
            </a:r>
          </a:p>
          <a:p>
            <a:pPr marL="290513" indent="-290513" algn="just" eaLnBrk="1" hangingPunct="1"/>
            <a:endParaRPr lang="en-GB" sz="2800" dirty="0"/>
          </a:p>
          <a:p>
            <a:pPr marL="290513" indent="-290513" algn="just"/>
            <a:r>
              <a:rPr lang="en-GB" sz="2800" dirty="0"/>
              <a:t>We need to know about actions (commands), objects to be controlled, information to be input - all of which can be captured in the task analysis</a:t>
            </a:r>
          </a:p>
          <a:p>
            <a:pPr marL="290513" indent="-290513" algn="just" eaLnBrk="1" hangingPunct="1"/>
            <a:endParaRPr lang="en-GB" sz="28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504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2800" b="1"/>
              <a:t>Example: buying a book in town</a:t>
            </a:r>
            <a:endParaRPr lang="en-US" sz="2800" b="1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81075"/>
            <a:ext cx="7772400" cy="51149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You enter a book shop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You use the categories / labels on the shelves to select a type of book, for example, </a:t>
            </a:r>
            <a:r>
              <a:rPr lang="en-GB" sz="2400" b="1" dirty="0"/>
              <a:t>“science fiction”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The books are presented alphabetically – you could choose the author: </a:t>
            </a:r>
            <a:r>
              <a:rPr lang="en-GB" sz="2400" b="1" dirty="0"/>
              <a:t>“William Gibson” or “Neal Stephenson”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Select a book </a:t>
            </a:r>
            <a:r>
              <a:rPr lang="en-GB" sz="2400" b="1" dirty="0"/>
              <a:t>“</a:t>
            </a:r>
            <a:r>
              <a:rPr lang="en-GB" sz="2400" b="1" dirty="0" err="1"/>
              <a:t>Neuromancer</a:t>
            </a:r>
            <a:r>
              <a:rPr lang="en-GB" sz="2400" b="1" dirty="0"/>
              <a:t>” or “</a:t>
            </a:r>
            <a:r>
              <a:rPr lang="en-GB" sz="2400" b="1" dirty="0" err="1"/>
              <a:t>Cryptonomicon</a:t>
            </a:r>
            <a:r>
              <a:rPr lang="en-GB" sz="2400" b="1" dirty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Browse for more books or you decide to leave and pay.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Visit the till, present the book and your mobile ‘phone or your bank card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The book is scanned.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Payment type is validated.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The book is wrapped and given to you.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You leave the shop.</a:t>
            </a:r>
          </a:p>
          <a:p>
            <a:pPr eaLnBrk="1" hangingPunct="1">
              <a:lnSpc>
                <a:spcPct val="90000"/>
              </a:lnSpc>
            </a:pPr>
            <a:endParaRPr lang="en-GB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10, 2018</a:t>
            </a:r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371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2800" b="1"/>
              <a:t>Example: Buying a book online</a:t>
            </a:r>
            <a:endParaRPr lang="en-US" sz="2800" b="1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08050"/>
            <a:ext cx="7772400" cy="568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/>
              <a:t>Enter the URL of the online retailer: </a:t>
            </a:r>
          </a:p>
          <a:p>
            <a:pPr lvl="1">
              <a:lnSpc>
                <a:spcPct val="80000"/>
              </a:lnSpc>
            </a:pPr>
            <a:r>
              <a:rPr lang="en-GB" dirty="0"/>
              <a:t>Amazon; Waterstones; Cambridge University Press  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Follow a link to browse by genre – selecting </a:t>
            </a:r>
            <a:r>
              <a:rPr lang="en-GB" sz="2400" b="1" dirty="0"/>
              <a:t>“science fiction”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b="1" i="1" dirty="0"/>
              <a:t>OR</a:t>
            </a:r>
            <a:r>
              <a:rPr lang="en-GB" sz="2400" dirty="0"/>
              <a:t> use the search facility to find books by </a:t>
            </a:r>
            <a:r>
              <a:rPr lang="en-GB" sz="2400" b="1" dirty="0"/>
              <a:t>“William Gibson”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Select the book </a:t>
            </a:r>
            <a:r>
              <a:rPr lang="en-GB" sz="2400" b="1" dirty="0"/>
              <a:t>“</a:t>
            </a:r>
            <a:r>
              <a:rPr lang="en-GB" sz="2400" b="1" dirty="0" err="1"/>
              <a:t>Neuromancer</a:t>
            </a:r>
            <a:r>
              <a:rPr lang="en-GB" sz="2400" b="1" dirty="0"/>
              <a:t>”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Given the choice: </a:t>
            </a:r>
            <a:r>
              <a:rPr lang="en-GB" sz="2400" b="1" dirty="0"/>
              <a:t>“add to shopping cart and continue browsing”</a:t>
            </a:r>
            <a:r>
              <a:rPr lang="en-GB" sz="2400" dirty="0"/>
              <a:t> or </a:t>
            </a:r>
            <a:r>
              <a:rPr lang="en-GB" sz="2400" b="1" dirty="0"/>
              <a:t>“check out now”</a:t>
            </a:r>
            <a:r>
              <a:rPr lang="en-GB" sz="2400" dirty="0"/>
              <a:t> – you choose to check out.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You are presented with a form to enter your email address, delivery address and payment type. You do this and click </a:t>
            </a:r>
            <a:r>
              <a:rPr lang="en-GB" sz="2400" b="1" dirty="0"/>
              <a:t>“buy”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The site shows you a </a:t>
            </a:r>
            <a:r>
              <a:rPr lang="en-GB" sz="2400" b="1" dirty="0"/>
              <a:t>“confirm”</a:t>
            </a:r>
            <a:r>
              <a:rPr lang="en-GB" sz="2400" dirty="0"/>
              <a:t> page – with all the details you entered – it allows you to correct any mistakes in your data. Click </a:t>
            </a:r>
            <a:r>
              <a:rPr lang="en-GB" sz="2400" b="1" dirty="0"/>
              <a:t>“confirm”.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An email is sent to confirming all the details given, promising delivery within [X number] of hours/days.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10, 2018</a:t>
            </a:r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7772400" cy="3714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GB" sz="2800" b="1" dirty="0"/>
              <a:t>Example: Buying a book online</a:t>
            </a:r>
            <a:endParaRPr lang="en-US" sz="2800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80400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In that example the interaction design for the online book shop maps closely onto an experience of buying books in a physical book shop – it </a:t>
            </a:r>
            <a:r>
              <a:rPr lang="en-GB" sz="2400" dirty="0">
                <a:solidFill>
                  <a:srgbClr val="FF0000"/>
                </a:solidFill>
              </a:rPr>
              <a:t>matches the ‘mental model’ of the task</a:t>
            </a:r>
            <a:r>
              <a:rPr lang="en-GB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GB" sz="24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There would be a problem if the online shop asked for payment before allowing the selection of a book (</a:t>
            </a:r>
            <a:r>
              <a:rPr lang="en-GB" sz="2400" i="1" dirty="0"/>
              <a:t>that</a:t>
            </a:r>
            <a:r>
              <a:rPr lang="en-GB" sz="2400" dirty="0"/>
              <a:t> would not happen in a ‘real’ shop)</a:t>
            </a:r>
          </a:p>
          <a:p>
            <a:pPr eaLnBrk="1" hangingPunct="1">
              <a:lnSpc>
                <a:spcPct val="90000"/>
              </a:lnSpc>
            </a:pPr>
            <a:endParaRPr lang="en-GB" sz="24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There would also be a problem if you were asked to give unnecessary information about yourself when paying (e.g. income, where you heard about the shop, persuading you to sign up to their mailing list) – </a:t>
            </a:r>
            <a:r>
              <a:rPr lang="en-GB" sz="2400" u="sng" dirty="0"/>
              <a:t>does this happen in a ‘real’ shop</a:t>
            </a:r>
            <a:r>
              <a:rPr lang="en-GB" sz="2400" dirty="0"/>
              <a:t>?</a:t>
            </a:r>
          </a:p>
          <a:p>
            <a:pPr eaLnBrk="1" hangingPunct="1">
              <a:lnSpc>
                <a:spcPct val="90000"/>
              </a:lnSpc>
            </a:pPr>
            <a:endParaRPr lang="en-GB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10, 2018</a:t>
            </a:r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72400" cy="2984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GB" b="1" dirty="0"/>
              <a:t>So now we know that:</a:t>
            </a:r>
            <a:endParaRPr lang="en-US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7772400" cy="1439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Task analysis can be used to guide our decisions about the ‘flow’ or order of interaction in interface design – to bring it close to users’ mental models of the task – and to eliminate unnecessary elements from the interaction.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4800" y="2895600"/>
            <a:ext cx="77724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2800" b="1" dirty="0">
                <a:solidFill>
                  <a:schemeClr val="tx2"/>
                </a:solidFill>
                <a:latin typeface="+mn-lt"/>
              </a:rPr>
              <a:t>But we also need to know about:</a:t>
            </a:r>
            <a:endParaRPr lang="en-US" sz="28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7200" y="3429000"/>
            <a:ext cx="7993063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The controls and input elements (widgets) that we can use to capture information from users, or to trigger system commands.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GB" sz="2800" b="1" dirty="0">
                <a:latin typeface="+mn-lt"/>
              </a:rPr>
              <a:t>and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b="1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How to design the visual layout of input forms for maximum clarity and intelligibility.</a:t>
            </a:r>
            <a:endParaRPr lang="en-US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382000" cy="5943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5200" dirty="0"/>
              <a:t>	</a:t>
            </a:r>
            <a:r>
              <a:rPr lang="en-GB" sz="5200" b="1" dirty="0">
                <a:solidFill>
                  <a:srgbClr val="000000"/>
                </a:solidFill>
              </a:rPr>
              <a:t>Navigation  structures</a:t>
            </a:r>
            <a:endParaRPr lang="en-GB" dirty="0"/>
          </a:p>
          <a:p>
            <a:pPr>
              <a:buFont typeface="Monotype Sorts" pitchFamily="2" charset="2"/>
              <a:buNone/>
            </a:pPr>
            <a:r>
              <a:rPr lang="en-GB" sz="3600" dirty="0"/>
              <a:t>	Most collections of information tend to have obvious internal structures of their own:</a:t>
            </a:r>
          </a:p>
          <a:p>
            <a:pPr>
              <a:buFont typeface="Monotype Sorts" pitchFamily="2" charset="2"/>
              <a:buNone/>
            </a:pPr>
            <a:endParaRPr lang="en-GB" sz="3600" dirty="0"/>
          </a:p>
          <a:p>
            <a:pPr lvl="1">
              <a:buFont typeface="Monotype Sorts" pitchFamily="2" charset="2"/>
              <a:buNone/>
            </a:pPr>
            <a:r>
              <a:rPr lang="en-GB" sz="3200" dirty="0"/>
              <a:t>Historical sequence</a:t>
            </a:r>
          </a:p>
          <a:p>
            <a:pPr lvl="1">
              <a:buFont typeface="Monotype Sorts" pitchFamily="2" charset="2"/>
              <a:buNone/>
            </a:pPr>
            <a:r>
              <a:rPr lang="en-GB" sz="3200" dirty="0"/>
              <a:t>Real world task order</a:t>
            </a:r>
          </a:p>
          <a:p>
            <a:pPr lvl="1">
              <a:buFont typeface="Monotype Sorts" pitchFamily="2" charset="2"/>
              <a:buNone/>
            </a:pPr>
            <a:r>
              <a:rPr lang="en-GB" sz="3200" dirty="0"/>
              <a:t>Theme or topic </a:t>
            </a:r>
          </a:p>
          <a:p>
            <a:pPr lvl="1">
              <a:buFont typeface="Monotype Sorts" pitchFamily="2" charset="2"/>
              <a:buNone/>
            </a:pPr>
            <a:r>
              <a:rPr lang="en-GB" sz="3200" dirty="0"/>
              <a:t>Size or scale</a:t>
            </a:r>
          </a:p>
          <a:p>
            <a:pPr lvl="1">
              <a:buFont typeface="Monotype Sorts" pitchFamily="2" charset="2"/>
              <a:buNone/>
            </a:pPr>
            <a:r>
              <a:rPr lang="en-GB" sz="3200" dirty="0"/>
              <a:t>Geographic location</a:t>
            </a:r>
          </a:p>
          <a:p>
            <a:pPr>
              <a:buFont typeface="Monotype Sorts" pitchFamily="2" charset="2"/>
              <a:buNone/>
            </a:pPr>
            <a:endParaRPr lang="en-GB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63" y="210678"/>
            <a:ext cx="8047856" cy="1143000"/>
          </a:xfrm>
        </p:spPr>
        <p:txBody>
          <a:bodyPr/>
          <a:lstStyle/>
          <a:p>
            <a:r>
              <a:rPr lang="en-GB" sz="3200" dirty="0"/>
              <a:t>Huma’s Cooker Hob: better mapping of controls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335760" cy="32518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68518" y="2037144"/>
            <a:ext cx="4956043" cy="37170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619672" y="2708920"/>
            <a:ext cx="5472608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691680" y="3923928"/>
            <a:ext cx="5400600" cy="811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63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7772400" cy="792163"/>
          </a:xfrm>
        </p:spPr>
        <p:txBody>
          <a:bodyPr>
            <a:noAutofit/>
          </a:bodyPr>
          <a:lstStyle/>
          <a:p>
            <a:pPr algn="l"/>
            <a:r>
              <a:rPr lang="en-GB" sz="3600" b="1" dirty="0">
                <a:solidFill>
                  <a:schemeClr val="tx1"/>
                </a:solidFill>
                <a:latin typeface="+mn-lt"/>
              </a:rPr>
              <a:t>ORGANIZING INFORMATION AND CREATING FLOWCHARTS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359080" cy="4992216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Char char="•"/>
            </a:pPr>
            <a:r>
              <a:rPr lang="en-GB" sz="2400" dirty="0"/>
              <a:t>Whilst a storyboard creates the initial picture of a Web design concept, a flowchart maps its structure and the intended user interaction. </a:t>
            </a:r>
          </a:p>
          <a:p>
            <a:pPr>
              <a:buClr>
                <a:schemeClr val="tx1"/>
              </a:buClr>
              <a:buFontTx/>
              <a:buChar char="•"/>
            </a:pPr>
            <a:endParaRPr lang="en-GB" sz="2400" dirty="0"/>
          </a:p>
          <a:p>
            <a:pPr>
              <a:buClr>
                <a:schemeClr val="tx1"/>
              </a:buClr>
              <a:buFontTx/>
              <a:buChar char="•"/>
            </a:pPr>
            <a:r>
              <a:rPr lang="en-GB" sz="2400" dirty="0"/>
              <a:t>The flowchart links together all the objects created in the interface and organises the different information presented. </a:t>
            </a:r>
          </a:p>
          <a:p>
            <a:pPr>
              <a:buClr>
                <a:schemeClr val="tx1"/>
              </a:buClr>
              <a:buFontTx/>
              <a:buChar char="•"/>
            </a:pPr>
            <a:endParaRPr lang="en-GB" sz="2400" dirty="0"/>
          </a:p>
          <a:p>
            <a:pPr>
              <a:buClr>
                <a:schemeClr val="tx1"/>
              </a:buClr>
              <a:buFontTx/>
              <a:buChar char="•"/>
            </a:pPr>
            <a:r>
              <a:rPr lang="en-GB" sz="2400" dirty="0"/>
              <a:t>Organizing information means more than just sorting it into categories – it also requires that a usable path is provided between categories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458200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rgbClr val="000000"/>
                </a:solidFill>
                <a:latin typeface="+mn-lt"/>
              </a:rPr>
              <a:t>When interface “pages” are linked together they form patterns which can be displayed visually on flowcharts – 3 general types: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endParaRPr lang="en-GB" sz="2800" dirty="0">
              <a:solidFill>
                <a:srgbClr val="000000"/>
              </a:solidFill>
              <a:latin typeface="+mn-lt"/>
            </a:endParaRP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latin typeface="+mn-lt"/>
              </a:rPr>
              <a:t>Linear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– one page follows the next </a:t>
            </a: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latin typeface="+mn-lt"/>
              </a:rPr>
              <a:t>Hierarchical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– involves navigation through a series of levels </a:t>
            </a: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solidFill>
                  <a:srgbClr val="000000"/>
                </a:solidFill>
                <a:latin typeface="+mn-lt"/>
              </a:rPr>
              <a:t>Web-type 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– items are linked in a circular or looping fashion. 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endParaRPr lang="en-GB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rgbClr val="000000"/>
                </a:solidFill>
                <a:latin typeface="+mn-lt"/>
              </a:rPr>
              <a:t>It is important to note that in reality these patterns rarely exist and a given web site will more likely use a combination of structural patterns</a:t>
            </a:r>
            <a:endParaRPr lang="en-GB" sz="3200" dirty="0">
              <a:latin typeface="+mn-lt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51520" y="188640"/>
            <a:ext cx="6781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sz="4400" b="1" dirty="0">
                <a:solidFill>
                  <a:srgbClr val="000000"/>
                </a:solidFill>
                <a:latin typeface="+mn-lt"/>
              </a:rPr>
              <a:t>Navigation  structures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line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76962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55576" y="2636912"/>
            <a:ext cx="7315200" cy="343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rgbClr val="000000"/>
                </a:solidFill>
                <a:latin typeface="+mn-lt"/>
              </a:rPr>
              <a:t>The designer has absolute control of the sequence in which information is presented to the user.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rgbClr val="000000"/>
                </a:solidFill>
                <a:latin typeface="+mn-lt"/>
              </a:rPr>
              <a:t>User has little control.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rgbClr val="000000"/>
                </a:solidFill>
                <a:latin typeface="+mn-lt"/>
              </a:rPr>
              <a:t>Can be a useful structure if information HAS to be presented in a particular order e.g. the steps you need to go through to register on a web site (other forms: Wizards / installation applications).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rgbClr val="000000"/>
                </a:solidFill>
                <a:latin typeface="+mn-lt"/>
              </a:rPr>
              <a:t>Can be useful if users are not experts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53473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sz="4000" b="1" dirty="0">
                <a:solidFill>
                  <a:srgbClr val="000000"/>
                </a:solidFill>
                <a:latin typeface="+mn-lt"/>
              </a:rPr>
              <a:t>Linear Structure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87016" y="3789040"/>
            <a:ext cx="8389440" cy="281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While linear patterns suggest movement forward in a sequence, hierarchical patterns imply a ranking of different levels of ideas, a movement from the general to the specific, from set to subset. 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Hierarchical structures are used in many web sites where the user's specific goal is to seek a piece of specific information (also describes how data is presented in many operating systems).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User has more choice over where to go and the designer has less control of the order of presentation</a:t>
            </a:r>
            <a:endParaRPr lang="en-GB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9459" name="Picture 3" descr="hierarchic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80728"/>
            <a:ext cx="82296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7504" y="116632"/>
            <a:ext cx="4038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400" b="1" dirty="0">
                <a:solidFill>
                  <a:srgbClr val="000000"/>
                </a:solidFill>
                <a:latin typeface="+mn-lt"/>
              </a:rPr>
              <a:t>Hierarchical structure</a:t>
            </a:r>
            <a:endParaRPr lang="en-GB" sz="4400" b="1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1520" y="3861048"/>
            <a:ext cx="8458200" cy="282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endParaRPr lang="en-GB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endParaRPr lang="en-GB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rgbClr val="000000"/>
                </a:solidFill>
                <a:latin typeface="+mn-lt"/>
              </a:rPr>
              <a:t>This type of structure is extremely common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endParaRPr lang="en-GB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rgbClr val="000000"/>
                </a:solidFill>
                <a:latin typeface="+mn-lt"/>
              </a:rPr>
              <a:t>To stop users getting lost require a home page that is always 1 click away but can be complex to navigate.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3528" y="980728"/>
            <a:ext cx="37444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3600" b="1" dirty="0">
                <a:solidFill>
                  <a:srgbClr val="000000"/>
                </a:solidFill>
                <a:latin typeface="+mn-lt"/>
              </a:rPr>
              <a:t>Open-ended Web Structure</a:t>
            </a:r>
          </a:p>
        </p:txBody>
      </p:sp>
      <p:pic>
        <p:nvPicPr>
          <p:cNvPr id="22532" name="Picture 4" descr="openw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04664"/>
            <a:ext cx="4860032" cy="439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7338" y="4260850"/>
            <a:ext cx="8458200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rgbClr val="000000"/>
                </a:solidFill>
                <a:latin typeface="+mn-lt"/>
              </a:rPr>
              <a:t>All pages connect to all others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endParaRPr lang="en-GB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rgbClr val="000000"/>
                </a:solidFill>
                <a:latin typeface="+mn-lt"/>
              </a:rPr>
              <a:t>Freedom within limits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endParaRPr lang="en-GB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rgbClr val="000000"/>
                </a:solidFill>
                <a:latin typeface="+mn-lt"/>
              </a:rPr>
              <a:t>In a very complex web users can become lost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14325" y="195263"/>
            <a:ext cx="4876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3000" b="1" dirty="0">
                <a:solidFill>
                  <a:srgbClr val="000000"/>
                </a:solidFill>
                <a:latin typeface="+mn-lt"/>
              </a:rPr>
              <a:t>Closed Web Structure</a:t>
            </a:r>
          </a:p>
        </p:txBody>
      </p:sp>
      <p:pic>
        <p:nvPicPr>
          <p:cNvPr id="23556" name="Picture 4" descr="closedw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6338" y="757238"/>
            <a:ext cx="40290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3360738" y="1214438"/>
            <a:ext cx="1524000" cy="1066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046538" y="1290638"/>
            <a:ext cx="1524000" cy="990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4046538" y="2586038"/>
            <a:ext cx="1524000" cy="990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360738" y="2662238"/>
            <a:ext cx="1600200" cy="9144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741738" y="1290638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189538" y="1290638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7545" y="127000"/>
            <a:ext cx="77684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000" b="1" dirty="0">
                <a:solidFill>
                  <a:srgbClr val="000000"/>
                </a:solidFill>
                <a:latin typeface="+mn-lt"/>
              </a:rPr>
              <a:t>Choosing a navigation structure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9750" y="761683"/>
            <a:ext cx="8093075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+mn-lt"/>
              </a:rPr>
              <a:t>There are two important factors:</a:t>
            </a:r>
          </a:p>
          <a:p>
            <a:pPr eaLnBrk="0" hangingPunct="0">
              <a:spcBef>
                <a:spcPct val="50000"/>
              </a:spcBef>
            </a:pPr>
            <a:r>
              <a:rPr lang="en-GB" sz="3200" b="1" dirty="0">
                <a:solidFill>
                  <a:srgbClr val="000000"/>
                </a:solidFill>
                <a:latin typeface="+mn-lt"/>
              </a:rPr>
              <a:t>1: The nature of the information</a:t>
            </a:r>
          </a:p>
          <a:p>
            <a:pPr eaLnBrk="0" hangingPunct="0">
              <a:spcBef>
                <a:spcPct val="50000"/>
              </a:spcBef>
            </a:pPr>
            <a:endParaRPr lang="en-GB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+mn-lt"/>
              </a:rPr>
              <a:t>A linear structure is good for a set of instructions</a:t>
            </a:r>
          </a:p>
          <a:p>
            <a:pPr eaLnBrk="0" hangingPunct="0">
              <a:spcBef>
                <a:spcPct val="50000"/>
              </a:spcBef>
            </a:pPr>
            <a:endParaRPr lang="en-GB" sz="2000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spcBef>
                <a:spcPct val="50000"/>
              </a:spcBef>
            </a:pPr>
            <a:endParaRPr lang="en-GB" sz="2000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spcBef>
                <a:spcPct val="50000"/>
              </a:spcBef>
            </a:pPr>
            <a:endParaRPr lang="en-GB" sz="2000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A - Stand at the kerb (next)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B - Look left and right (next)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C - If its all clear then cross (next)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D - Keep looking and listening (next)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>
                <a:solidFill>
                  <a:srgbClr val="000000"/>
                </a:solidFill>
                <a:latin typeface="+mn-lt"/>
              </a:rPr>
              <a:t>E - Well done (end / return to start)</a:t>
            </a:r>
          </a:p>
        </p:txBody>
      </p:sp>
      <p:pic>
        <p:nvPicPr>
          <p:cNvPr id="24580" name="Picture 4" descr="line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68960"/>
            <a:ext cx="76962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23528" y="332656"/>
            <a:ext cx="75898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000" b="1" dirty="0">
                <a:solidFill>
                  <a:srgbClr val="000000"/>
                </a:solidFill>
                <a:latin typeface="+mn-lt"/>
              </a:rPr>
              <a:t>Choosing a navigation structure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431925"/>
            <a:ext cx="8093075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800" b="1" dirty="0">
                <a:solidFill>
                  <a:srgbClr val="000000"/>
                </a:solidFill>
                <a:latin typeface="+mn-lt"/>
              </a:rPr>
              <a:t>Hierarchical structure</a:t>
            </a:r>
          </a:p>
          <a:p>
            <a:pPr eaLnBrk="0" hangingPunct="0">
              <a:spcBef>
                <a:spcPct val="50000"/>
              </a:spcBef>
            </a:pPr>
            <a:endParaRPr lang="en-GB" sz="2800" b="1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+mn-lt"/>
              </a:rPr>
              <a:t>e.g. Searching for items on an e-commerce site</a:t>
            </a:r>
            <a:endParaRPr lang="en-GB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22288" y="2122488"/>
            <a:ext cx="8093075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000">
              <a:solidFill>
                <a:srgbClr val="000000"/>
              </a:solidFill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000">
              <a:solidFill>
                <a:srgbClr val="000000"/>
              </a:solidFill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25605" name="Picture 5" descr="hierarchic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3379788"/>
            <a:ext cx="82296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644650" y="46021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Books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102100" y="4576763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CD’s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419850" y="4586288"/>
            <a:ext cx="92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Games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755576" y="5517232"/>
            <a:ext cx="1040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400" dirty="0">
                <a:solidFill>
                  <a:srgbClr val="000000"/>
                </a:solidFill>
                <a:latin typeface="Arial" pitchFamily="34" charset="0"/>
              </a:rPr>
              <a:t>Non-fiction</a:t>
            </a: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041525" y="5487988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Fiction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514725" y="5495925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Pop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713288" y="54784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Jazz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921375" y="5508625"/>
            <a:ext cx="1052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Arial" pitchFamily="34" charset="0"/>
              </a:rPr>
              <a:t>Playstation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7477125" y="550227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800">
                <a:solidFill>
                  <a:srgbClr val="000000"/>
                </a:solidFill>
                <a:latin typeface="Arial" pitchFamily="34" charset="0"/>
              </a:rPr>
              <a:t>PC</a:t>
            </a:r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46113" y="127000"/>
            <a:ext cx="75898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000" b="1" dirty="0">
                <a:solidFill>
                  <a:srgbClr val="000000"/>
                </a:solidFill>
                <a:latin typeface="+mn-lt"/>
              </a:rPr>
              <a:t>Choosing a navigation structure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67544" y="1463879"/>
            <a:ext cx="8093075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+mn-lt"/>
              </a:rPr>
              <a:t>Important factors:</a:t>
            </a:r>
          </a:p>
          <a:p>
            <a:pPr eaLnBrk="0" hangingPunct="0">
              <a:spcBef>
                <a:spcPct val="50000"/>
              </a:spcBef>
            </a:pPr>
            <a:r>
              <a:rPr lang="en-GB" sz="3200" b="1" dirty="0">
                <a:solidFill>
                  <a:srgbClr val="000000"/>
                </a:solidFill>
                <a:latin typeface="+mn-lt"/>
              </a:rPr>
              <a:t>The needs of our important users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Novice users often need help to understand interface navigation - a linear structure that ‘keeps them on the path’ is very useful</a:t>
            </a:r>
          </a:p>
          <a:p>
            <a:pPr eaLnBrk="0" hangingPunct="0">
              <a:spcBef>
                <a:spcPct val="50000"/>
              </a:spcBef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Expert users need access to information quickly.  A linear structure would slow them down - A hierarchical or ‘Closed’ web structure would suit expert users better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488752" cy="6408712"/>
          </a:xfrm>
        </p:spPr>
        <p:txBody>
          <a:bodyPr>
            <a:normAutofit fontScale="90000"/>
          </a:bodyPr>
          <a:lstStyle/>
          <a:p>
            <a:r>
              <a:rPr lang="en-GB" sz="4900" b="1" dirty="0">
                <a:solidFill>
                  <a:srgbClr val="000000"/>
                </a:solidFill>
                <a:latin typeface="+mn-lt"/>
              </a:rPr>
              <a:t>Navigation shortcuts (Accelerators)</a:t>
            </a:r>
            <a:br>
              <a:rPr lang="en-GB" sz="3100" dirty="0">
                <a:solidFill>
                  <a:srgbClr val="000000"/>
                </a:solidFill>
                <a:latin typeface="+mn-lt"/>
              </a:rPr>
            </a:br>
            <a:br>
              <a:rPr lang="en-GB" sz="3100" dirty="0">
                <a:solidFill>
                  <a:srgbClr val="000000"/>
                </a:solidFill>
                <a:latin typeface="+mn-lt"/>
              </a:rPr>
            </a:br>
            <a:r>
              <a:rPr lang="en-GB" sz="2700" dirty="0">
                <a:solidFill>
                  <a:srgbClr val="000000"/>
                </a:solidFill>
                <a:latin typeface="+mn-lt"/>
              </a:rPr>
              <a:t>As well as providing an appropriate navigation structure Ben </a:t>
            </a:r>
            <a:r>
              <a:rPr lang="en-GB" sz="2700" dirty="0" err="1">
                <a:solidFill>
                  <a:srgbClr val="000000"/>
                </a:solidFill>
                <a:latin typeface="+mn-lt"/>
              </a:rPr>
              <a:t>Schneiderman</a:t>
            </a:r>
            <a:r>
              <a:rPr lang="en-GB" sz="2700" dirty="0">
                <a:solidFill>
                  <a:srgbClr val="000000"/>
                </a:solidFill>
                <a:latin typeface="+mn-lt"/>
              </a:rPr>
              <a:t> suggest providing ‘short-cuts’ to speed up navigation.</a:t>
            </a:r>
            <a:br>
              <a:rPr lang="en-GB" sz="2700" dirty="0">
                <a:solidFill>
                  <a:srgbClr val="000000"/>
                </a:solidFill>
                <a:latin typeface="+mn-lt"/>
              </a:rPr>
            </a:br>
            <a:r>
              <a:rPr lang="en-GB" sz="2700" dirty="0">
                <a:latin typeface="+mn-lt"/>
              </a:rPr>
              <a:t>Search engines</a:t>
            </a:r>
            <a:br>
              <a:rPr lang="en-GB" sz="2700" dirty="0">
                <a:latin typeface="+mn-lt"/>
              </a:rPr>
            </a:br>
            <a:r>
              <a:rPr lang="en-GB" sz="2700" dirty="0">
                <a:latin typeface="+mn-lt"/>
              </a:rPr>
              <a:t>Shortcut icons</a:t>
            </a:r>
            <a:br>
              <a:rPr lang="en-GB" sz="2700" dirty="0">
                <a:latin typeface="+mn-lt"/>
              </a:rPr>
            </a:br>
            <a:r>
              <a:rPr lang="en-GB" sz="2700" dirty="0">
                <a:latin typeface="+mn-lt"/>
              </a:rPr>
              <a:t>Table of contents</a:t>
            </a:r>
            <a:br>
              <a:rPr lang="en-GB" sz="2700" dirty="0">
                <a:latin typeface="+mn-lt"/>
              </a:rPr>
            </a:br>
            <a:r>
              <a:rPr lang="en-GB" sz="2700" dirty="0">
                <a:latin typeface="+mn-lt"/>
              </a:rPr>
              <a:t>Index</a:t>
            </a:r>
            <a:br>
              <a:rPr lang="en-GB" sz="2700" dirty="0">
                <a:latin typeface="+mn-lt"/>
              </a:rPr>
            </a:br>
            <a:r>
              <a:rPr lang="en-GB" sz="2700" dirty="0">
                <a:latin typeface="+mn-lt"/>
              </a:rPr>
              <a:t>Site-map</a:t>
            </a:r>
            <a:br>
              <a:rPr lang="en-GB" sz="2700" dirty="0">
                <a:latin typeface="+mn-lt"/>
              </a:rPr>
            </a:br>
            <a:r>
              <a:rPr lang="en-GB" sz="2700" dirty="0">
                <a:latin typeface="+mn-lt"/>
              </a:rPr>
              <a:t>‘History’ list</a:t>
            </a:r>
            <a:br>
              <a:rPr lang="en-GB" sz="2700" dirty="0">
                <a:latin typeface="+mn-lt"/>
              </a:rPr>
            </a:br>
            <a:r>
              <a:rPr lang="en-GB" sz="2700" dirty="0">
                <a:latin typeface="+mn-lt"/>
              </a:rPr>
              <a:t>Pull-down menu</a:t>
            </a:r>
            <a:br>
              <a:rPr lang="en-GB" sz="2700" dirty="0">
                <a:latin typeface="+mn-lt"/>
              </a:rPr>
            </a:br>
            <a:r>
              <a:rPr lang="en-GB" sz="2700" dirty="0">
                <a:latin typeface="+mn-lt"/>
              </a:rPr>
              <a:t>Agents and guides</a:t>
            </a:r>
            <a:br>
              <a:rPr lang="en-GB" sz="2400" dirty="0">
                <a:latin typeface="Tahoma" pitchFamily="34" charset="0"/>
              </a:rPr>
            </a:br>
            <a:r>
              <a:rPr lang="en-GB" sz="2400" dirty="0">
                <a:latin typeface="Tahoma" pitchFamily="34" charset="0"/>
              </a:rPr>
              <a:t>- </a:t>
            </a:r>
            <a:r>
              <a:rPr lang="en-GB" sz="2400" b="1" dirty="0">
                <a:solidFill>
                  <a:srgbClr val="0070C0"/>
                </a:solidFill>
                <a:latin typeface="Tahoma" pitchFamily="34" charset="0"/>
              </a:rPr>
              <a:t>You will understand this when completing Week4 lab activity</a:t>
            </a:r>
            <a:br>
              <a:rPr lang="en-GB" sz="2400" b="1" dirty="0">
                <a:latin typeface="Tahoma" pitchFamily="34" charset="0"/>
              </a:rPr>
            </a:br>
            <a:br>
              <a:rPr lang="en-GB" sz="2400" dirty="0">
                <a:latin typeface="Tahoma" pitchFamily="34" charset="0"/>
              </a:rPr>
            </a:br>
            <a:r>
              <a:rPr lang="en-GB" sz="2400" dirty="0">
                <a:solidFill>
                  <a:srgbClr val="FF0000"/>
                </a:solidFill>
                <a:latin typeface="Tahoma" pitchFamily="34" charset="0"/>
              </a:rPr>
              <a:t>See </a:t>
            </a:r>
            <a:r>
              <a:rPr lang="en-GB" sz="2400" dirty="0" err="1">
                <a:solidFill>
                  <a:srgbClr val="FF0000"/>
                </a:solidFill>
                <a:latin typeface="Tahoma" pitchFamily="34" charset="0"/>
              </a:rPr>
              <a:t>Schnederman’s</a:t>
            </a:r>
            <a:r>
              <a:rPr lang="en-GB" sz="2400" dirty="0">
                <a:solidFill>
                  <a:srgbClr val="FF0000"/>
                </a:solidFill>
                <a:latin typeface="Tahoma" pitchFamily="34" charset="0"/>
              </a:rPr>
              <a:t> “</a:t>
            </a:r>
            <a:r>
              <a:rPr lang="en-GB" sz="2400" b="1" dirty="0">
                <a:solidFill>
                  <a:srgbClr val="FF0000"/>
                </a:solidFill>
                <a:latin typeface="Tahoma" pitchFamily="34" charset="0"/>
              </a:rPr>
              <a:t>8 golden rules of interface design</a:t>
            </a:r>
            <a:r>
              <a:rPr lang="en-GB" sz="2400" dirty="0">
                <a:solidFill>
                  <a:srgbClr val="FF0000"/>
                </a:solidFill>
                <a:latin typeface="Tahoma" pitchFamily="34" charset="0"/>
              </a:rPr>
              <a:t>”: </a:t>
            </a:r>
            <a:r>
              <a:rPr lang="en-GB" sz="1800" dirty="0">
                <a:solidFill>
                  <a:schemeClr val="tx1"/>
                </a:solidFill>
                <a:latin typeface="Tahoma" pitchFamily="34" charset="0"/>
              </a:rPr>
              <a:t>https://faculty.washington.edu/jtenenbg/courses/360/f04/sessions/schneidermanGoldenRules.html</a:t>
            </a:r>
            <a:br>
              <a:rPr lang="en-GB" sz="1800" dirty="0">
                <a:solidFill>
                  <a:schemeClr val="tx1"/>
                </a:solidFill>
                <a:latin typeface="Arial;TTE255E508t00+1;Arial"/>
              </a:rPr>
            </a:br>
            <a:endParaRPr lang="en-GB" sz="1800" dirty="0">
              <a:solidFill>
                <a:schemeClr val="tx1"/>
              </a:solidFill>
              <a:latin typeface="Arial;TTE255E508t00+1;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10, 2018</a:t>
            </a:r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u="sng" dirty="0"/>
              <a:t>Please read </a:t>
            </a:r>
            <a:r>
              <a:rPr lang="en-GB" sz="2800" b="1" dirty="0"/>
              <a:t>Lim et al. </a:t>
            </a:r>
            <a:r>
              <a:rPr lang="en-GB" sz="2800" dirty="0"/>
              <a:t>(2008) paper:</a:t>
            </a:r>
          </a:p>
          <a:p>
            <a:pPr marL="114300" indent="0">
              <a:buNone/>
            </a:pPr>
            <a:r>
              <a:rPr lang="en-GB" sz="2800" dirty="0"/>
              <a:t>Lim, Y-K., </a:t>
            </a:r>
            <a:r>
              <a:rPr lang="en-GB" sz="2800" dirty="0" err="1"/>
              <a:t>Stolterman</a:t>
            </a:r>
            <a:r>
              <a:rPr lang="en-GB" sz="2800" dirty="0"/>
              <a:t>, E. &amp; </a:t>
            </a:r>
            <a:r>
              <a:rPr lang="en-GB" sz="2800" dirty="0" err="1"/>
              <a:t>Tenenberg</a:t>
            </a:r>
            <a:r>
              <a:rPr lang="en-GB" sz="2800" dirty="0"/>
              <a:t>, J. (2008) </a:t>
            </a:r>
            <a:r>
              <a:rPr lang="en-GB" sz="2800" b="1" dirty="0">
                <a:solidFill>
                  <a:srgbClr val="FF0000"/>
                </a:solidFill>
              </a:rPr>
              <a:t>The Anatomy of Prototypes: Prototypes as Filters, Prototypes as Manifestations of Design Ideas. </a:t>
            </a:r>
            <a:r>
              <a:rPr lang="en-GB" sz="2800" i="1" dirty="0"/>
              <a:t>ACM Transactions on Computer-Human Interaction (TOCHI)</a:t>
            </a:r>
            <a:r>
              <a:rPr lang="en-GB" sz="2800" dirty="0"/>
              <a:t> Vol 15(2)</a:t>
            </a:r>
            <a:endParaRPr lang="en-GB" sz="28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GB" sz="2800" dirty="0"/>
              <a:t>This paper has been uploaded </a:t>
            </a:r>
          </a:p>
          <a:p>
            <a:pPr lvl="1">
              <a:buFontTx/>
              <a:buChar char="-"/>
            </a:pPr>
            <a:r>
              <a:rPr lang="en-GB" sz="2600" dirty="0"/>
              <a:t>In Moodle: Lecture section: Pre-Week4 Reading</a:t>
            </a:r>
          </a:p>
          <a:p>
            <a:pPr lvl="1">
              <a:buFontTx/>
              <a:buChar char="-"/>
            </a:pPr>
            <a:r>
              <a:rPr lang="en-GB" sz="2600" dirty="0"/>
              <a:t>To Learnium: main 106CR community</a:t>
            </a:r>
          </a:p>
          <a:p>
            <a:pPr marL="11430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14475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328"/>
            <a:ext cx="7620000" cy="1143000"/>
          </a:xfrm>
        </p:spPr>
        <p:txBody>
          <a:bodyPr/>
          <a:lstStyle/>
          <a:p>
            <a:r>
              <a:rPr lang="en-GB" dirty="0"/>
              <a:t>Benyon 3</a:t>
            </a:r>
            <a:r>
              <a:rPr lang="en-GB" baseline="30000" dirty="0"/>
              <a:t>rd</a:t>
            </a:r>
            <a:r>
              <a:rPr lang="en-GB" dirty="0"/>
              <a:t>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766"/>
            <a:ext cx="7620000" cy="4800600"/>
          </a:xfrm>
        </p:spPr>
        <p:txBody>
          <a:bodyPr/>
          <a:lstStyle/>
          <a:p>
            <a:r>
              <a:rPr lang="en-GB" b="1" dirty="0"/>
              <a:t>Online version of David Benyon book, 3</a:t>
            </a:r>
            <a:r>
              <a:rPr lang="en-GB" b="1" baseline="30000" dirty="0"/>
              <a:t>rd</a:t>
            </a:r>
            <a:r>
              <a:rPr lang="en-GB" b="1" dirty="0"/>
              <a:t> edition available via LOCATE</a:t>
            </a:r>
            <a:r>
              <a:rPr lang="en-GB" dirty="0"/>
              <a:t> : </a:t>
            </a:r>
            <a:r>
              <a:rPr lang="en-GB" u="sng" dirty="0">
                <a:solidFill>
                  <a:srgbClr val="FF0000"/>
                </a:solidFill>
              </a:rPr>
              <a:t>read chapters 7-8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Huma Shah, Feb 10, 2018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7" y="1947093"/>
            <a:ext cx="4594591" cy="2583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214" y="3492290"/>
            <a:ext cx="5977444" cy="3360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5816" y="4584284"/>
            <a:ext cx="1517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Page 175: Prototypes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67944" y="4692275"/>
            <a:ext cx="721059" cy="30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5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5536" y="188640"/>
            <a:ext cx="8215064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800" b="1" dirty="0">
                <a:latin typeface="+mn-lt"/>
              </a:rPr>
              <a:t>Prototyping and Structuring Information for interactive systems</a:t>
            </a:r>
          </a:p>
          <a:p>
            <a:pPr algn="ctr" eaLnBrk="0" hangingPunct="0">
              <a:spcBef>
                <a:spcPct val="50000"/>
              </a:spcBef>
            </a:pPr>
            <a:endParaRPr lang="en-GB" sz="2800" dirty="0">
              <a:latin typeface="+mn-lt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800" dirty="0">
                <a:latin typeface="+mn-lt"/>
              </a:rPr>
              <a:t>Rapid prototyping &amp; Information architecture</a:t>
            </a:r>
          </a:p>
          <a:p>
            <a:pPr eaLnBrk="0" hangingPunct="0">
              <a:spcBef>
                <a:spcPct val="50000"/>
              </a:spcBef>
            </a:pPr>
            <a:r>
              <a:rPr lang="en-GB" sz="2800" dirty="0">
                <a:latin typeface="+mn-lt"/>
              </a:rPr>
              <a:t>Storyboards and visual design</a:t>
            </a:r>
          </a:p>
          <a:p>
            <a:pPr eaLnBrk="0" hangingPunct="0">
              <a:spcBef>
                <a:spcPct val="50000"/>
              </a:spcBef>
            </a:pPr>
            <a:endParaRPr lang="en-GB" sz="2800" dirty="0">
              <a:latin typeface="+mn-lt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800" dirty="0">
                <a:latin typeface="+mn-lt"/>
              </a:rPr>
              <a:t>Task analysis for Navigation</a:t>
            </a:r>
          </a:p>
          <a:p>
            <a:pPr eaLnBrk="0" hangingPunct="0">
              <a:spcBef>
                <a:spcPct val="50000"/>
              </a:spcBef>
            </a:pPr>
            <a:r>
              <a:rPr lang="en-GB" sz="2800" dirty="0">
                <a:latin typeface="+mn-lt"/>
              </a:rPr>
              <a:t>Structures for Navigation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67544" y="116632"/>
            <a:ext cx="741280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6600" b="1" dirty="0">
                <a:latin typeface="+mn-lt"/>
                <a:cs typeface="Times New Roman" pitchFamily="18" charset="0"/>
              </a:rPr>
              <a:t>prototypes</a:t>
            </a:r>
            <a:endParaRPr lang="en-US" sz="6000" b="1" dirty="0">
              <a:latin typeface="+mn-lt"/>
              <a:cs typeface="Times New Roman" pitchFamily="18" charset="0"/>
            </a:endParaRPr>
          </a:p>
          <a:p>
            <a:pPr eaLnBrk="0" hangingPunct="0"/>
            <a:endParaRPr lang="en-US" dirty="0">
              <a:latin typeface="Tahoma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23528" y="1124744"/>
            <a:ext cx="836327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endParaRPr lang="en-GB" sz="2800" b="1" dirty="0">
              <a:latin typeface="+mn-lt"/>
              <a:cs typeface="Times New Roman" pitchFamily="18" charset="0"/>
            </a:endParaRPr>
          </a:p>
          <a:p>
            <a:pPr eaLnBrk="0" hangingPunct="0"/>
            <a:r>
              <a:rPr lang="en-US" sz="3200" dirty="0">
                <a:latin typeface="+mn-lt"/>
                <a:cs typeface="Times New Roman" pitchFamily="18" charset="0"/>
              </a:rPr>
              <a:t>simulate some features of the intended interface</a:t>
            </a:r>
            <a:r>
              <a:rPr lang="en-GB" sz="3200" dirty="0">
                <a:latin typeface="+mn-lt"/>
                <a:cs typeface="Times New Roman" pitchFamily="18" charset="0"/>
              </a:rPr>
              <a:t> there are </a:t>
            </a:r>
            <a:r>
              <a:rPr lang="en-US" sz="3200" dirty="0">
                <a:latin typeface="+mn-lt"/>
                <a:cs typeface="Times New Roman" pitchFamily="18" charset="0"/>
              </a:rPr>
              <a:t>different types of prototypes:</a:t>
            </a:r>
          </a:p>
          <a:p>
            <a:pPr eaLnBrk="0" hangingPunct="0"/>
            <a:endParaRPr lang="en-GB" sz="3200" dirty="0">
              <a:latin typeface="+mn-lt"/>
              <a:cs typeface="Times New Roman" pitchFamily="18" charset="0"/>
            </a:endParaRPr>
          </a:p>
          <a:p>
            <a:pPr eaLnBrk="0" hangingPunct="0"/>
            <a:r>
              <a:rPr lang="en-US" sz="3200" dirty="0">
                <a:latin typeface="+mn-lt"/>
                <a:cs typeface="Times New Roman" pitchFamily="18" charset="0"/>
              </a:rPr>
              <a:t>•  </a:t>
            </a:r>
            <a:r>
              <a:rPr lang="en-US" sz="3600" b="1" dirty="0">
                <a:latin typeface="+mn-lt"/>
                <a:cs typeface="Times New Roman" pitchFamily="18" charset="0"/>
              </a:rPr>
              <a:t>throw-away</a:t>
            </a:r>
            <a:r>
              <a:rPr lang="en-US" sz="3200" dirty="0">
                <a:latin typeface="+mn-lt"/>
                <a:cs typeface="Times New Roman" pitchFamily="18" charset="0"/>
              </a:rPr>
              <a:t> </a:t>
            </a:r>
          </a:p>
          <a:p>
            <a:pPr lvl="1" eaLnBrk="0" hangingPunct="0"/>
            <a:r>
              <a:rPr lang="en-US" sz="2800" dirty="0">
                <a:latin typeface="+mn-lt"/>
                <a:cs typeface="Times New Roman" pitchFamily="18" charset="0"/>
              </a:rPr>
              <a:t>uses a rough prototype to answer a design question</a:t>
            </a:r>
            <a:endParaRPr lang="en-GB" sz="2800" dirty="0">
              <a:latin typeface="+mn-lt"/>
              <a:cs typeface="Times New Roman" pitchFamily="18" charset="0"/>
            </a:endParaRPr>
          </a:p>
          <a:p>
            <a:pPr eaLnBrk="0" hangingPunct="0"/>
            <a:r>
              <a:rPr lang="en-US" sz="3600" dirty="0">
                <a:latin typeface="+mn-lt"/>
                <a:cs typeface="Times New Roman" pitchFamily="18" charset="0"/>
              </a:rPr>
              <a:t>•  </a:t>
            </a:r>
            <a:r>
              <a:rPr lang="en-US" sz="3600" b="1" dirty="0">
                <a:latin typeface="+mn-lt"/>
                <a:cs typeface="Times New Roman" pitchFamily="18" charset="0"/>
              </a:rPr>
              <a:t>incremental</a:t>
            </a:r>
          </a:p>
          <a:p>
            <a:pPr lvl="1" eaLnBrk="0" hangingPunct="0"/>
            <a:r>
              <a:rPr lang="en-US" sz="2800" dirty="0">
                <a:latin typeface="+mn-lt"/>
                <a:cs typeface="Times New Roman" pitchFamily="18" charset="0"/>
              </a:rPr>
              <a:t>uses the first prototype as the basis for the second</a:t>
            </a:r>
            <a:endParaRPr lang="en-GB" sz="280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357313" y="2209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261920" cy="313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7504" y="116632"/>
            <a:ext cx="5486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000" b="1" dirty="0">
                <a:latin typeface="+mn-lt"/>
              </a:rPr>
              <a:t>Throwaway prototype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512" y="260648"/>
            <a:ext cx="85344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574675" algn="l"/>
              </a:tabLst>
            </a:pPr>
            <a:r>
              <a:rPr lang="en-US" sz="4400" b="1" dirty="0">
                <a:latin typeface="+mj-lt"/>
                <a:cs typeface="Times New Roman" pitchFamily="18" charset="0"/>
              </a:rPr>
              <a:t>Storyboards (for visual design)</a:t>
            </a:r>
            <a:endParaRPr lang="en-GB" sz="4400" b="1" dirty="0">
              <a:latin typeface="+mj-lt"/>
              <a:cs typeface="Times New Roman" pitchFamily="18" charset="0"/>
            </a:endParaRPr>
          </a:p>
          <a:p>
            <a:pPr eaLnBrk="0" hangingPunct="0">
              <a:tabLst>
                <a:tab pos="574675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  <a:p>
            <a:pPr eaLnBrk="0" hangingPunct="0">
              <a:tabLst>
                <a:tab pos="57467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need not be computer-based</a:t>
            </a:r>
            <a:endParaRPr lang="en-GB" dirty="0">
              <a:latin typeface="+mj-lt"/>
              <a:cs typeface="Times New Roman" pitchFamily="18" charset="0"/>
            </a:endParaRPr>
          </a:p>
          <a:p>
            <a:pPr eaLnBrk="0" hangingPunct="0">
              <a:tabLst>
                <a:tab pos="57467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can be drawn on paper</a:t>
            </a:r>
          </a:p>
          <a:p>
            <a:pPr eaLnBrk="0" hangingPunct="0">
              <a:tabLst>
                <a:tab pos="574675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Gives an impression of the ‘look’ of the interface</a:t>
            </a:r>
          </a:p>
          <a:p>
            <a:pPr eaLnBrk="0" hangingPunct="0">
              <a:tabLst>
                <a:tab pos="574675" algn="l"/>
              </a:tabLst>
            </a:pPr>
            <a:endParaRPr lang="en-US" dirty="0"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4" name="Picture 3" descr="pr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36912"/>
            <a:ext cx="5544616" cy="412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6632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+mn-lt"/>
              </a:rPr>
              <a:t>Flowcharts</a:t>
            </a:r>
          </a:p>
          <a:p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Provide a map of the information architecture</a:t>
            </a:r>
          </a:p>
        </p:txBody>
      </p:sp>
      <p:pic>
        <p:nvPicPr>
          <p:cNvPr id="59394" name="Picture 2" descr="http://moodle.coventry.ac.uk/ec/file.php/3032/moddata/forum/3033/25774/IMG-20111201-00816.jpg"/>
          <p:cNvPicPr>
            <a:picLocks noChangeAspect="1" noChangeArrowheads="1"/>
          </p:cNvPicPr>
          <p:nvPr/>
        </p:nvPicPr>
        <p:blipFill>
          <a:blip r:embed="rId2" cstate="print">
            <a:lum bright="10000" contrast="30000"/>
          </a:blip>
          <a:srcRect/>
          <a:stretch>
            <a:fillRect/>
          </a:stretch>
        </p:blipFill>
        <p:spPr bwMode="auto">
          <a:xfrm>
            <a:off x="323528" y="2564904"/>
            <a:ext cx="3892211" cy="2903713"/>
          </a:xfrm>
          <a:prstGeom prst="rect">
            <a:avLst/>
          </a:prstGeom>
          <a:noFill/>
        </p:spPr>
      </p:pic>
      <p:pic>
        <p:nvPicPr>
          <p:cNvPr id="59396" name="Picture 4" descr="http://www.avermedia.com/AVerTV/Upload/SpecialPagePic/sitema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68760"/>
            <a:ext cx="3634726" cy="4725144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4427984" y="2852936"/>
            <a:ext cx="936104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 PACT introduction</Template>
  <TotalTime>998</TotalTime>
  <Words>2309</Words>
  <Application>Microsoft Macintosh PowerPoint</Application>
  <PresentationFormat>On-screen Show (4:3)</PresentationFormat>
  <Paragraphs>269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Arial;TTE255E508t00+1;Arial</vt:lpstr>
      <vt:lpstr>Calibri</vt:lpstr>
      <vt:lpstr>Cambria</vt:lpstr>
      <vt:lpstr>Monotype Sorts</vt:lpstr>
      <vt:lpstr>Tahoma</vt:lpstr>
      <vt:lpstr>Times New Roman</vt:lpstr>
      <vt:lpstr>Adjacency</vt:lpstr>
      <vt:lpstr>106CR Pre-Week4 Lecture slides  Recap Week3: Affordance Week4 Topic: Prototyping</vt:lpstr>
      <vt:lpstr>PowerPoint Presentation</vt:lpstr>
      <vt:lpstr>Huma’s Cooker Hob: better mapping of controls</vt:lpstr>
      <vt:lpstr>Prototyping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Task Analysis?</vt:lpstr>
      <vt:lpstr>An Example</vt:lpstr>
      <vt:lpstr>Approaches to Task Analysis</vt:lpstr>
      <vt:lpstr>Hierarchical Task Analysis</vt:lpstr>
      <vt:lpstr>HTA description consists of 2 parts:</vt:lpstr>
      <vt:lpstr>Types of plan</vt:lpstr>
      <vt:lpstr>Hierarchical Task Analysis</vt:lpstr>
      <vt:lpstr>Hierarchical Task Analysis: Buying a DVD-1</vt:lpstr>
      <vt:lpstr>Hierarchical Task Analysis: Buying a DVD-2</vt:lpstr>
      <vt:lpstr>HTA for making a cup of tea</vt:lpstr>
      <vt:lpstr>What can we use task analysis for?</vt:lpstr>
      <vt:lpstr>PowerPoint Presentation</vt:lpstr>
      <vt:lpstr>From tasks to screen interactions</vt:lpstr>
      <vt:lpstr>Example: buying a book in town</vt:lpstr>
      <vt:lpstr>Example: Buying a book online</vt:lpstr>
      <vt:lpstr>Example: Buying a book online</vt:lpstr>
      <vt:lpstr>So now we know that:</vt:lpstr>
      <vt:lpstr>PowerPoint Presentation</vt:lpstr>
      <vt:lpstr>ORGANIZING INFORMATION AND CREATING FLOWCHARTS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Navigation shortcuts (Accelerators)  As well as providing an appropriate navigation structure Ben Schneiderman suggest providing ‘short-cuts’ to speed up navigation. Search engines Shortcut icons Table of contents Index Site-map ‘History’ list Pull-down menu Agents and guides - You will understand this when completing Week4 lab activity  See Schnederman’s “8 golden rules of interface design”: https://faculty.washington.edu/jtenenbg/courses/360/f04/sessions/schneidermanGoldenRules.html </vt:lpstr>
      <vt:lpstr>Benyon 3rd edition</vt:lpstr>
    </vt:vector>
  </TitlesOfParts>
  <Company>aQtive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Microsoft Office User</cp:lastModifiedBy>
  <cp:revision>62</cp:revision>
  <dcterms:created xsi:type="dcterms:W3CDTF">1999-10-01T14:23:04Z</dcterms:created>
  <dcterms:modified xsi:type="dcterms:W3CDTF">2020-05-23T12:18:26Z</dcterms:modified>
</cp:coreProperties>
</file>