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0" r:id="rId1"/>
  </p:sldMasterIdLst>
  <p:notesMasterIdLst>
    <p:notesMasterId r:id="rId45"/>
  </p:notesMasterIdLst>
  <p:handoutMasterIdLst>
    <p:handoutMasterId r:id="rId46"/>
  </p:handoutMasterIdLst>
  <p:sldIdLst>
    <p:sldId id="370" r:id="rId2"/>
    <p:sldId id="391" r:id="rId3"/>
    <p:sldId id="324" r:id="rId4"/>
    <p:sldId id="325" r:id="rId5"/>
    <p:sldId id="368" r:id="rId6"/>
    <p:sldId id="339" r:id="rId7"/>
    <p:sldId id="366" r:id="rId8"/>
    <p:sldId id="340" r:id="rId9"/>
    <p:sldId id="341" r:id="rId10"/>
    <p:sldId id="342" r:id="rId11"/>
    <p:sldId id="343" r:id="rId12"/>
    <p:sldId id="344" r:id="rId13"/>
    <p:sldId id="363" r:id="rId14"/>
    <p:sldId id="345" r:id="rId15"/>
    <p:sldId id="346" r:id="rId16"/>
    <p:sldId id="347" r:id="rId17"/>
    <p:sldId id="388" r:id="rId18"/>
    <p:sldId id="348" r:id="rId19"/>
    <p:sldId id="349" r:id="rId20"/>
    <p:sldId id="350" r:id="rId21"/>
    <p:sldId id="352" r:id="rId22"/>
    <p:sldId id="355" r:id="rId23"/>
    <p:sldId id="356" r:id="rId24"/>
    <p:sldId id="357" r:id="rId25"/>
    <p:sldId id="358" r:id="rId26"/>
    <p:sldId id="359" r:id="rId27"/>
    <p:sldId id="360" r:id="rId28"/>
    <p:sldId id="361" r:id="rId29"/>
    <p:sldId id="372" r:id="rId30"/>
    <p:sldId id="373" r:id="rId31"/>
    <p:sldId id="374" r:id="rId32"/>
    <p:sldId id="375" r:id="rId33"/>
    <p:sldId id="376" r:id="rId34"/>
    <p:sldId id="377" r:id="rId35"/>
    <p:sldId id="390" r:id="rId36"/>
    <p:sldId id="378" r:id="rId37"/>
    <p:sldId id="379" r:id="rId38"/>
    <p:sldId id="380" r:id="rId39"/>
    <p:sldId id="381" r:id="rId40"/>
    <p:sldId id="382" r:id="rId41"/>
    <p:sldId id="384" r:id="rId42"/>
    <p:sldId id="385" r:id="rId43"/>
    <p:sldId id="386" r:id="rId44"/>
  </p:sldIdLst>
  <p:sldSz cx="9144000" cy="6858000" type="screen4x3"/>
  <p:notesSz cx="7099300" cy="10234613"/>
  <p:defaultTextStyle>
    <a:defPPr>
      <a:defRPr lang="en-GB"/>
    </a:defPPr>
    <a:lvl1pPr algn="l" rtl="0" eaLnBrk="0" fontAlgn="base" hangingPunct="0">
      <a:spcBef>
        <a:spcPct val="0"/>
      </a:spcBef>
      <a:spcAft>
        <a:spcPct val="0"/>
      </a:spcAft>
      <a:defRPr sz="2400" kern="1200">
        <a:solidFill>
          <a:schemeClr val="tx1"/>
        </a:solidFill>
        <a:latin typeface="Times"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pitchFamily="18" charset="0"/>
        <a:ea typeface="+mn-ea"/>
        <a:cs typeface="+mn-cs"/>
      </a:defRPr>
    </a:lvl5pPr>
    <a:lvl6pPr marL="2286000" algn="l" defTabSz="914400" rtl="0" eaLnBrk="1" latinLnBrk="0" hangingPunct="1">
      <a:defRPr sz="2400" kern="1200">
        <a:solidFill>
          <a:schemeClr val="tx1"/>
        </a:solidFill>
        <a:latin typeface="Times" pitchFamily="18" charset="0"/>
        <a:ea typeface="+mn-ea"/>
        <a:cs typeface="+mn-cs"/>
      </a:defRPr>
    </a:lvl6pPr>
    <a:lvl7pPr marL="2743200" algn="l" defTabSz="914400" rtl="0" eaLnBrk="1" latinLnBrk="0" hangingPunct="1">
      <a:defRPr sz="2400" kern="1200">
        <a:solidFill>
          <a:schemeClr val="tx1"/>
        </a:solidFill>
        <a:latin typeface="Times" pitchFamily="18" charset="0"/>
        <a:ea typeface="+mn-ea"/>
        <a:cs typeface="+mn-cs"/>
      </a:defRPr>
    </a:lvl7pPr>
    <a:lvl8pPr marL="3200400" algn="l" defTabSz="914400" rtl="0" eaLnBrk="1" latinLnBrk="0" hangingPunct="1">
      <a:defRPr sz="2400" kern="1200">
        <a:solidFill>
          <a:schemeClr val="tx1"/>
        </a:solidFill>
        <a:latin typeface="Times" pitchFamily="18" charset="0"/>
        <a:ea typeface="+mn-ea"/>
        <a:cs typeface="+mn-cs"/>
      </a:defRPr>
    </a:lvl8pPr>
    <a:lvl9pPr marL="3657600" algn="l" defTabSz="914400" rtl="0" eaLnBrk="1" latinLnBrk="0" hangingPunct="1">
      <a:defRPr sz="2400" kern="1200">
        <a:solidFill>
          <a:schemeClr val="tx1"/>
        </a:solidFill>
        <a:latin typeface="Times"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FAFF"/>
    <a:srgbClr val="555A5E"/>
    <a:srgbClr val="4EA1D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609" autoAdjust="0"/>
    <p:restoredTop sz="94456"/>
  </p:normalViewPr>
  <p:slideViewPr>
    <p:cSldViewPr>
      <p:cViewPr varScale="1">
        <p:scale>
          <a:sx n="77" d="100"/>
          <a:sy n="77" d="100"/>
        </p:scale>
        <p:origin x="2608" y="19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2098"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6515" tIns="48257" rIns="96515" bIns="48257" numCol="1" anchor="t" anchorCtr="0" compatLnSpc="1">
            <a:prstTxWarp prst="textNoShape">
              <a:avLst/>
            </a:prstTxWarp>
          </a:bodyPr>
          <a:lstStyle>
            <a:lvl1pPr defTabSz="965200">
              <a:defRPr sz="1300"/>
            </a:lvl1pPr>
          </a:lstStyle>
          <a:p>
            <a:pPr>
              <a:defRPr/>
            </a:pPr>
            <a:endParaRPr lang="en-GB"/>
          </a:p>
        </p:txBody>
      </p:sp>
      <p:sp>
        <p:nvSpPr>
          <p:cNvPr id="132099" name="Rectangle 3"/>
          <p:cNvSpPr>
            <a:spLocks noGrp="1" noChangeArrowheads="1"/>
          </p:cNvSpPr>
          <p:nvPr>
            <p:ph type="dt" sz="quarter" idx="1"/>
          </p:nvPr>
        </p:nvSpPr>
        <p:spPr bwMode="auto">
          <a:xfrm>
            <a:off x="4022725" y="0"/>
            <a:ext cx="3076575" cy="511175"/>
          </a:xfrm>
          <a:prstGeom prst="rect">
            <a:avLst/>
          </a:prstGeom>
          <a:noFill/>
          <a:ln w="9525">
            <a:noFill/>
            <a:miter lim="800000"/>
            <a:headEnd/>
            <a:tailEnd/>
          </a:ln>
          <a:effectLst/>
        </p:spPr>
        <p:txBody>
          <a:bodyPr vert="horz" wrap="square" lIns="96515" tIns="48257" rIns="96515" bIns="48257" numCol="1" anchor="t" anchorCtr="0" compatLnSpc="1">
            <a:prstTxWarp prst="textNoShape">
              <a:avLst/>
            </a:prstTxWarp>
          </a:bodyPr>
          <a:lstStyle>
            <a:lvl1pPr algn="r" defTabSz="965200">
              <a:defRPr sz="1300"/>
            </a:lvl1pPr>
          </a:lstStyle>
          <a:p>
            <a:pPr>
              <a:defRPr/>
            </a:pPr>
            <a:endParaRPr lang="en-GB"/>
          </a:p>
        </p:txBody>
      </p:sp>
      <p:sp>
        <p:nvSpPr>
          <p:cNvPr id="132100" name="Rectangle 4"/>
          <p:cNvSpPr>
            <a:spLocks noGrp="1" noChangeArrowheads="1"/>
          </p:cNvSpPr>
          <p:nvPr>
            <p:ph type="ftr" sz="quarter" idx="2"/>
          </p:nvPr>
        </p:nvSpPr>
        <p:spPr bwMode="auto">
          <a:xfrm>
            <a:off x="0" y="9723438"/>
            <a:ext cx="3076575" cy="511175"/>
          </a:xfrm>
          <a:prstGeom prst="rect">
            <a:avLst/>
          </a:prstGeom>
          <a:noFill/>
          <a:ln w="9525">
            <a:noFill/>
            <a:miter lim="800000"/>
            <a:headEnd/>
            <a:tailEnd/>
          </a:ln>
          <a:effectLst/>
        </p:spPr>
        <p:txBody>
          <a:bodyPr vert="horz" wrap="square" lIns="96515" tIns="48257" rIns="96515" bIns="48257" numCol="1" anchor="b" anchorCtr="0" compatLnSpc="1">
            <a:prstTxWarp prst="textNoShape">
              <a:avLst/>
            </a:prstTxWarp>
          </a:bodyPr>
          <a:lstStyle>
            <a:lvl1pPr defTabSz="965200">
              <a:defRPr sz="1300"/>
            </a:lvl1pPr>
          </a:lstStyle>
          <a:p>
            <a:pPr>
              <a:defRPr/>
            </a:pPr>
            <a:endParaRPr lang="en-GB"/>
          </a:p>
        </p:txBody>
      </p:sp>
      <p:sp>
        <p:nvSpPr>
          <p:cNvPr id="132101" name="Rectangle 5"/>
          <p:cNvSpPr>
            <a:spLocks noGrp="1" noChangeArrowheads="1"/>
          </p:cNvSpPr>
          <p:nvPr>
            <p:ph type="sldNum" sz="quarter" idx="3"/>
          </p:nvPr>
        </p:nvSpPr>
        <p:spPr bwMode="auto">
          <a:xfrm>
            <a:off x="4022725" y="9723438"/>
            <a:ext cx="3076575" cy="511175"/>
          </a:xfrm>
          <a:prstGeom prst="rect">
            <a:avLst/>
          </a:prstGeom>
          <a:noFill/>
          <a:ln w="9525">
            <a:noFill/>
            <a:miter lim="800000"/>
            <a:headEnd/>
            <a:tailEnd/>
          </a:ln>
          <a:effectLst/>
        </p:spPr>
        <p:txBody>
          <a:bodyPr vert="horz" wrap="square" lIns="96515" tIns="48257" rIns="96515" bIns="48257" numCol="1" anchor="b" anchorCtr="0" compatLnSpc="1">
            <a:prstTxWarp prst="textNoShape">
              <a:avLst/>
            </a:prstTxWarp>
          </a:bodyPr>
          <a:lstStyle>
            <a:lvl1pPr algn="r" defTabSz="965200">
              <a:defRPr sz="1300"/>
            </a:lvl1pPr>
          </a:lstStyle>
          <a:p>
            <a:pPr>
              <a:defRPr/>
            </a:pPr>
            <a:fld id="{E8A86FA6-62BD-47DE-88E2-13076D0BA395}" type="slidenum">
              <a:rPr lang="en-GB"/>
              <a:pPr>
                <a:defRPr/>
              </a:pPr>
              <a:t>‹#›</a:t>
            </a:fld>
            <a:endParaRPr lang="en-GB"/>
          </a:p>
        </p:txBody>
      </p:sp>
    </p:spTree>
    <p:extLst>
      <p:ext uri="{BB962C8B-B14F-4D97-AF65-F5344CB8AC3E}">
        <p14:creationId xmlns:p14="http://schemas.microsoft.com/office/powerpoint/2010/main" val="1813991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6515" tIns="48257" rIns="96515" bIns="48257" numCol="1" anchor="t" anchorCtr="0" compatLnSpc="1">
            <a:prstTxWarp prst="textNoShape">
              <a:avLst/>
            </a:prstTxWarp>
          </a:bodyPr>
          <a:lstStyle>
            <a:lvl1pPr defTabSz="965200">
              <a:defRPr sz="1300"/>
            </a:lvl1pPr>
          </a:lstStyle>
          <a:p>
            <a:pPr>
              <a:defRPr/>
            </a:pPr>
            <a:endParaRPr lang="en-GB"/>
          </a:p>
        </p:txBody>
      </p:sp>
      <p:sp>
        <p:nvSpPr>
          <p:cNvPr id="6147" name="Rectangle 3"/>
          <p:cNvSpPr>
            <a:spLocks noGrp="1" noChangeArrowheads="1"/>
          </p:cNvSpPr>
          <p:nvPr>
            <p:ph type="dt" idx="1"/>
          </p:nvPr>
        </p:nvSpPr>
        <p:spPr bwMode="auto">
          <a:xfrm>
            <a:off x="4022725" y="0"/>
            <a:ext cx="3076575" cy="511175"/>
          </a:xfrm>
          <a:prstGeom prst="rect">
            <a:avLst/>
          </a:prstGeom>
          <a:noFill/>
          <a:ln w="9525">
            <a:noFill/>
            <a:miter lim="800000"/>
            <a:headEnd/>
            <a:tailEnd/>
          </a:ln>
          <a:effectLst/>
        </p:spPr>
        <p:txBody>
          <a:bodyPr vert="horz" wrap="square" lIns="96515" tIns="48257" rIns="96515" bIns="48257" numCol="1" anchor="t" anchorCtr="0" compatLnSpc="1">
            <a:prstTxWarp prst="textNoShape">
              <a:avLst/>
            </a:prstTxWarp>
          </a:bodyPr>
          <a:lstStyle>
            <a:lvl1pPr algn="r" defTabSz="965200">
              <a:defRPr sz="1300"/>
            </a:lvl1pPr>
          </a:lstStyle>
          <a:p>
            <a:pPr>
              <a:defRPr/>
            </a:pPr>
            <a:endParaRPr lang="en-GB"/>
          </a:p>
        </p:txBody>
      </p:sp>
      <p:sp>
        <p:nvSpPr>
          <p:cNvPr id="31748" name="Rectangle 4"/>
          <p:cNvSpPr>
            <a:spLocks noGrp="1" noRot="1" noChangeAspect="1" noChangeArrowheads="1" noTextEdit="1"/>
          </p:cNvSpPr>
          <p:nvPr>
            <p:ph type="sldImg" idx="2"/>
          </p:nvPr>
        </p:nvSpPr>
        <p:spPr bwMode="auto">
          <a:xfrm>
            <a:off x="990600" y="768350"/>
            <a:ext cx="5118100" cy="3836988"/>
          </a:xfrm>
          <a:prstGeom prst="rect">
            <a:avLst/>
          </a:prstGeom>
          <a:noFill/>
          <a:ln w="9525">
            <a:solidFill>
              <a:srgbClr val="000000"/>
            </a:solidFill>
            <a:miter lim="800000"/>
            <a:headEnd/>
            <a:tailEnd/>
          </a:ln>
        </p:spPr>
      </p:sp>
      <p:sp>
        <p:nvSpPr>
          <p:cNvPr id="6149" name="Rectangle 5"/>
          <p:cNvSpPr>
            <a:spLocks noGrp="1" noChangeArrowheads="1"/>
          </p:cNvSpPr>
          <p:nvPr>
            <p:ph type="body" sz="quarter" idx="3"/>
          </p:nvPr>
        </p:nvSpPr>
        <p:spPr bwMode="auto">
          <a:xfrm>
            <a:off x="946150" y="4860925"/>
            <a:ext cx="5207000" cy="4605338"/>
          </a:xfrm>
          <a:prstGeom prst="rect">
            <a:avLst/>
          </a:prstGeom>
          <a:noFill/>
          <a:ln w="9525">
            <a:noFill/>
            <a:miter lim="800000"/>
            <a:headEnd/>
            <a:tailEnd/>
          </a:ln>
          <a:effectLst/>
        </p:spPr>
        <p:txBody>
          <a:bodyPr vert="horz" wrap="square" lIns="96515" tIns="48257" rIns="96515" bIns="48257" numCol="1" anchor="t" anchorCtr="0" compatLnSpc="1">
            <a:prstTxWarp prst="textNoShape">
              <a:avLst/>
            </a:prstTxWarp>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6150" name="Rectangle 6"/>
          <p:cNvSpPr>
            <a:spLocks noGrp="1" noChangeArrowheads="1"/>
          </p:cNvSpPr>
          <p:nvPr>
            <p:ph type="ftr" sz="quarter" idx="4"/>
          </p:nvPr>
        </p:nvSpPr>
        <p:spPr bwMode="auto">
          <a:xfrm>
            <a:off x="0" y="9723438"/>
            <a:ext cx="3076575" cy="511175"/>
          </a:xfrm>
          <a:prstGeom prst="rect">
            <a:avLst/>
          </a:prstGeom>
          <a:noFill/>
          <a:ln w="9525">
            <a:noFill/>
            <a:miter lim="800000"/>
            <a:headEnd/>
            <a:tailEnd/>
          </a:ln>
          <a:effectLst/>
        </p:spPr>
        <p:txBody>
          <a:bodyPr vert="horz" wrap="square" lIns="96515" tIns="48257" rIns="96515" bIns="48257" numCol="1" anchor="b" anchorCtr="0" compatLnSpc="1">
            <a:prstTxWarp prst="textNoShape">
              <a:avLst/>
            </a:prstTxWarp>
          </a:bodyPr>
          <a:lstStyle>
            <a:lvl1pPr defTabSz="965200">
              <a:defRPr sz="1300"/>
            </a:lvl1pPr>
          </a:lstStyle>
          <a:p>
            <a:pPr>
              <a:defRPr/>
            </a:pPr>
            <a:endParaRPr lang="en-GB"/>
          </a:p>
        </p:txBody>
      </p:sp>
      <p:sp>
        <p:nvSpPr>
          <p:cNvPr id="6151" name="Rectangle 7"/>
          <p:cNvSpPr>
            <a:spLocks noGrp="1" noChangeArrowheads="1"/>
          </p:cNvSpPr>
          <p:nvPr>
            <p:ph type="sldNum" sz="quarter" idx="5"/>
          </p:nvPr>
        </p:nvSpPr>
        <p:spPr bwMode="auto">
          <a:xfrm>
            <a:off x="4022725" y="9723438"/>
            <a:ext cx="3076575" cy="511175"/>
          </a:xfrm>
          <a:prstGeom prst="rect">
            <a:avLst/>
          </a:prstGeom>
          <a:noFill/>
          <a:ln w="9525">
            <a:noFill/>
            <a:miter lim="800000"/>
            <a:headEnd/>
            <a:tailEnd/>
          </a:ln>
          <a:effectLst/>
        </p:spPr>
        <p:txBody>
          <a:bodyPr vert="horz" wrap="square" lIns="96515" tIns="48257" rIns="96515" bIns="48257" numCol="1" anchor="b" anchorCtr="0" compatLnSpc="1">
            <a:prstTxWarp prst="textNoShape">
              <a:avLst/>
            </a:prstTxWarp>
          </a:bodyPr>
          <a:lstStyle>
            <a:lvl1pPr algn="r" defTabSz="965200">
              <a:defRPr sz="1300"/>
            </a:lvl1pPr>
          </a:lstStyle>
          <a:p>
            <a:pPr>
              <a:defRPr/>
            </a:pPr>
            <a:fld id="{D70931FC-9384-4CBB-934C-A66EE3F0CA67}" type="slidenum">
              <a:rPr lang="en-GB"/>
              <a:pPr>
                <a:defRPr/>
              </a:pPr>
              <a:t>‹#›</a:t>
            </a:fld>
            <a:endParaRPr lang="en-GB"/>
          </a:p>
        </p:txBody>
      </p:sp>
    </p:spTree>
    <p:extLst>
      <p:ext uri="{BB962C8B-B14F-4D97-AF65-F5344CB8AC3E}">
        <p14:creationId xmlns:p14="http://schemas.microsoft.com/office/powerpoint/2010/main" val="239145555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p:spPr>
        <p:txBody>
          <a:bodyPr/>
          <a:lstStyle/>
          <a:p>
            <a:fld id="{FF2F620A-488C-401D-BC80-FDFB3AB611BC}" type="slidenum">
              <a:rPr lang="en-GB" smtClean="0"/>
              <a:pPr/>
              <a:t>9</a:t>
            </a:fld>
            <a:endParaRPr lang="en-GB"/>
          </a:p>
        </p:txBody>
      </p:sp>
      <p:sp>
        <p:nvSpPr>
          <p:cNvPr id="32771" name="Rectangle 2"/>
          <p:cNvSpPr>
            <a:spLocks noGrp="1" noRot="1" noChangeAspect="1" noChangeArrowheads="1" noTextEdit="1"/>
          </p:cNvSpPr>
          <p:nvPr>
            <p:ph type="sldImg"/>
          </p:nvPr>
        </p:nvSpPr>
        <p:spPr>
          <a:xfrm>
            <a:off x="1001713" y="774700"/>
            <a:ext cx="5099050" cy="3824288"/>
          </a:xfrm>
          <a:ln w="12700" cap="flat">
            <a:solidFill>
              <a:schemeClr val="tx1"/>
            </a:solidFill>
          </a:ln>
        </p:spPr>
      </p:sp>
      <p:sp>
        <p:nvSpPr>
          <p:cNvPr id="32772" name="Rectangle 3"/>
          <p:cNvSpPr>
            <a:spLocks noGrp="1" noChangeArrowheads="1"/>
          </p:cNvSpPr>
          <p:nvPr>
            <p:ph type="body" idx="1"/>
          </p:nvPr>
        </p:nvSpPr>
        <p:spPr>
          <a:noFill/>
          <a:ln/>
        </p:spPr>
        <p:txBody>
          <a:bodyPr lIns="95510" tIns="46917" rIns="95510" bIns="46917"/>
          <a:lstStyle/>
          <a:p>
            <a:pPr eaLnBrk="1" hangingPunct="1"/>
            <a:endParaRPr lang="en-US"/>
          </a:p>
        </p:txBody>
      </p:sp>
    </p:spTree>
    <p:extLst>
      <p:ext uri="{BB962C8B-B14F-4D97-AF65-F5344CB8AC3E}">
        <p14:creationId xmlns:p14="http://schemas.microsoft.com/office/powerpoint/2010/main" val="22522395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p>
            <a:fld id="{189A27BD-5CBA-49A4-9A6B-B7C7A1FF33A4}" type="slidenum">
              <a:rPr lang="en-GB" smtClean="0"/>
              <a:pPr/>
              <a:t>25</a:t>
            </a:fld>
            <a:endParaRPr lang="en-GB"/>
          </a:p>
        </p:txBody>
      </p:sp>
      <p:sp>
        <p:nvSpPr>
          <p:cNvPr id="41987" name="Rectangle 2"/>
          <p:cNvSpPr>
            <a:spLocks noGrp="1" noRot="1" noChangeAspect="1" noChangeArrowheads="1" noTextEdit="1"/>
          </p:cNvSpPr>
          <p:nvPr>
            <p:ph type="sldImg"/>
          </p:nvPr>
        </p:nvSpPr>
        <p:spPr>
          <a:xfrm>
            <a:off x="1001713" y="774700"/>
            <a:ext cx="5099050" cy="3824288"/>
          </a:xfrm>
          <a:ln w="12700" cap="flat">
            <a:solidFill>
              <a:schemeClr val="tx1"/>
            </a:solidFill>
          </a:ln>
        </p:spPr>
      </p:sp>
      <p:sp>
        <p:nvSpPr>
          <p:cNvPr id="41988" name="Rectangle 3"/>
          <p:cNvSpPr>
            <a:spLocks noGrp="1" noChangeArrowheads="1"/>
          </p:cNvSpPr>
          <p:nvPr>
            <p:ph type="body" idx="1"/>
          </p:nvPr>
        </p:nvSpPr>
        <p:spPr>
          <a:noFill/>
          <a:ln/>
        </p:spPr>
        <p:txBody>
          <a:bodyPr lIns="95510" tIns="46917" rIns="95510" bIns="46917"/>
          <a:lstStyle/>
          <a:p>
            <a:pPr eaLnBrk="1" hangingPunct="1"/>
            <a:endParaRPr lang="en-US"/>
          </a:p>
        </p:txBody>
      </p:sp>
    </p:spTree>
    <p:extLst>
      <p:ext uri="{BB962C8B-B14F-4D97-AF65-F5344CB8AC3E}">
        <p14:creationId xmlns:p14="http://schemas.microsoft.com/office/powerpoint/2010/main" val="37241628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p:spPr>
        <p:txBody>
          <a:bodyPr/>
          <a:lstStyle/>
          <a:p>
            <a:fld id="{0F6B8BD8-DA71-470D-8ADD-2C644D78DCF5}" type="slidenum">
              <a:rPr lang="en-GB" smtClean="0"/>
              <a:pPr/>
              <a:t>26</a:t>
            </a:fld>
            <a:endParaRPr lang="en-GB"/>
          </a:p>
        </p:txBody>
      </p:sp>
      <p:sp>
        <p:nvSpPr>
          <p:cNvPr id="43011" name="Rectangle 2"/>
          <p:cNvSpPr>
            <a:spLocks noGrp="1" noRot="1" noChangeAspect="1" noChangeArrowheads="1" noTextEdit="1"/>
          </p:cNvSpPr>
          <p:nvPr>
            <p:ph type="sldImg"/>
          </p:nvPr>
        </p:nvSpPr>
        <p:spPr>
          <a:xfrm>
            <a:off x="1001713" y="774700"/>
            <a:ext cx="5099050" cy="3824288"/>
          </a:xfrm>
          <a:ln w="12700" cap="flat">
            <a:solidFill>
              <a:schemeClr val="tx1"/>
            </a:solidFill>
          </a:ln>
        </p:spPr>
      </p:sp>
      <p:sp>
        <p:nvSpPr>
          <p:cNvPr id="43012" name="Rectangle 3"/>
          <p:cNvSpPr>
            <a:spLocks noGrp="1" noChangeArrowheads="1"/>
          </p:cNvSpPr>
          <p:nvPr>
            <p:ph type="body" idx="1"/>
          </p:nvPr>
        </p:nvSpPr>
        <p:spPr>
          <a:noFill/>
          <a:ln/>
        </p:spPr>
        <p:txBody>
          <a:bodyPr lIns="95510" tIns="46917" rIns="95510" bIns="46917"/>
          <a:lstStyle/>
          <a:p>
            <a:pPr eaLnBrk="1" hangingPunct="1"/>
            <a:endParaRPr lang="en-US"/>
          </a:p>
        </p:txBody>
      </p:sp>
    </p:spTree>
    <p:extLst>
      <p:ext uri="{BB962C8B-B14F-4D97-AF65-F5344CB8AC3E}">
        <p14:creationId xmlns:p14="http://schemas.microsoft.com/office/powerpoint/2010/main" val="17707346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p>
            <a:fld id="{E22BB0B3-F5D5-4E84-AD66-C028CB5B8B6D}" type="slidenum">
              <a:rPr lang="en-GB" smtClean="0"/>
              <a:pPr/>
              <a:t>27</a:t>
            </a:fld>
            <a:endParaRPr lang="en-GB"/>
          </a:p>
        </p:txBody>
      </p:sp>
      <p:sp>
        <p:nvSpPr>
          <p:cNvPr id="44035" name="Rectangle 2"/>
          <p:cNvSpPr>
            <a:spLocks noGrp="1" noRot="1" noChangeAspect="1" noChangeArrowheads="1" noTextEdit="1"/>
          </p:cNvSpPr>
          <p:nvPr>
            <p:ph type="sldImg"/>
          </p:nvPr>
        </p:nvSpPr>
        <p:spPr>
          <a:xfrm>
            <a:off x="1001713" y="774700"/>
            <a:ext cx="5099050" cy="3824288"/>
          </a:xfrm>
          <a:ln w="12700" cap="flat">
            <a:solidFill>
              <a:schemeClr val="tx1"/>
            </a:solidFill>
          </a:ln>
        </p:spPr>
      </p:sp>
      <p:sp>
        <p:nvSpPr>
          <p:cNvPr id="44036" name="Rectangle 3"/>
          <p:cNvSpPr>
            <a:spLocks noGrp="1" noChangeArrowheads="1"/>
          </p:cNvSpPr>
          <p:nvPr>
            <p:ph type="body" idx="1"/>
          </p:nvPr>
        </p:nvSpPr>
        <p:spPr>
          <a:noFill/>
          <a:ln/>
        </p:spPr>
        <p:txBody>
          <a:bodyPr lIns="95510" tIns="46917" rIns="95510" bIns="46917"/>
          <a:lstStyle/>
          <a:p>
            <a:pPr eaLnBrk="1" hangingPunct="1"/>
            <a:endParaRPr lang="en-US"/>
          </a:p>
        </p:txBody>
      </p:sp>
    </p:spTree>
    <p:extLst>
      <p:ext uri="{BB962C8B-B14F-4D97-AF65-F5344CB8AC3E}">
        <p14:creationId xmlns:p14="http://schemas.microsoft.com/office/powerpoint/2010/main" val="27003999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p:spPr>
        <p:txBody>
          <a:bodyPr/>
          <a:lstStyle/>
          <a:p>
            <a:fld id="{DCFB9F84-152E-4783-8A76-B09C4DE21E55}" type="slidenum">
              <a:rPr lang="en-GB" smtClean="0"/>
              <a:pPr/>
              <a:t>28</a:t>
            </a:fld>
            <a:endParaRPr lang="en-GB"/>
          </a:p>
        </p:txBody>
      </p:sp>
      <p:sp>
        <p:nvSpPr>
          <p:cNvPr id="45059" name="Rectangle 2"/>
          <p:cNvSpPr>
            <a:spLocks noGrp="1" noRot="1" noChangeAspect="1" noChangeArrowheads="1" noTextEdit="1"/>
          </p:cNvSpPr>
          <p:nvPr>
            <p:ph type="sldImg"/>
          </p:nvPr>
        </p:nvSpPr>
        <p:spPr>
          <a:xfrm>
            <a:off x="1001713" y="774700"/>
            <a:ext cx="5099050" cy="3824288"/>
          </a:xfrm>
          <a:ln w="12700" cap="flat">
            <a:solidFill>
              <a:schemeClr val="tx1"/>
            </a:solidFill>
          </a:ln>
        </p:spPr>
      </p:sp>
      <p:sp>
        <p:nvSpPr>
          <p:cNvPr id="45060" name="Rectangle 3"/>
          <p:cNvSpPr>
            <a:spLocks noGrp="1" noChangeArrowheads="1"/>
          </p:cNvSpPr>
          <p:nvPr>
            <p:ph type="body" idx="1"/>
          </p:nvPr>
        </p:nvSpPr>
        <p:spPr>
          <a:noFill/>
          <a:ln/>
        </p:spPr>
        <p:txBody>
          <a:bodyPr lIns="95510" tIns="46917" rIns="95510" bIns="46917"/>
          <a:lstStyle/>
          <a:p>
            <a:pPr eaLnBrk="1" hangingPunct="1"/>
            <a:endParaRPr lang="en-US"/>
          </a:p>
        </p:txBody>
      </p:sp>
    </p:spTree>
    <p:extLst>
      <p:ext uri="{BB962C8B-B14F-4D97-AF65-F5344CB8AC3E}">
        <p14:creationId xmlns:p14="http://schemas.microsoft.com/office/powerpoint/2010/main" val="13042553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900D91C3-07C1-42F5-BDD0-020024AB136B}" type="slidenum">
              <a:rPr lang="en-GB" smtClean="0"/>
              <a:pPr/>
              <a:t>14</a:t>
            </a:fld>
            <a:endParaRPr lang="en-GB"/>
          </a:p>
        </p:txBody>
      </p:sp>
      <p:sp>
        <p:nvSpPr>
          <p:cNvPr id="33795" name="Rectangle 2"/>
          <p:cNvSpPr>
            <a:spLocks noGrp="1" noRot="1" noChangeAspect="1" noChangeArrowheads="1" noTextEdit="1"/>
          </p:cNvSpPr>
          <p:nvPr>
            <p:ph type="sldImg"/>
          </p:nvPr>
        </p:nvSpPr>
        <p:spPr>
          <a:xfrm>
            <a:off x="1001713" y="774700"/>
            <a:ext cx="5099050" cy="3824288"/>
          </a:xfrm>
          <a:ln w="12700" cap="flat">
            <a:solidFill>
              <a:schemeClr val="tx1"/>
            </a:solidFill>
          </a:ln>
        </p:spPr>
      </p:sp>
      <p:sp>
        <p:nvSpPr>
          <p:cNvPr id="33796" name="Rectangle 3"/>
          <p:cNvSpPr>
            <a:spLocks noGrp="1" noChangeArrowheads="1"/>
          </p:cNvSpPr>
          <p:nvPr>
            <p:ph type="body" idx="1"/>
          </p:nvPr>
        </p:nvSpPr>
        <p:spPr>
          <a:noFill/>
          <a:ln/>
        </p:spPr>
        <p:txBody>
          <a:bodyPr lIns="95510" tIns="46917" rIns="95510" bIns="46917"/>
          <a:lstStyle/>
          <a:p>
            <a:pPr eaLnBrk="1" hangingPunct="1"/>
            <a:endParaRPr lang="en-US"/>
          </a:p>
        </p:txBody>
      </p:sp>
    </p:spTree>
    <p:extLst>
      <p:ext uri="{BB962C8B-B14F-4D97-AF65-F5344CB8AC3E}">
        <p14:creationId xmlns:p14="http://schemas.microsoft.com/office/powerpoint/2010/main" val="14693972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p:spPr>
        <p:txBody>
          <a:bodyPr/>
          <a:lstStyle/>
          <a:p>
            <a:fld id="{56D9246C-7544-4787-8408-897A79AEE324}" type="slidenum">
              <a:rPr lang="en-GB" smtClean="0"/>
              <a:pPr/>
              <a:t>15</a:t>
            </a:fld>
            <a:endParaRPr lang="en-GB"/>
          </a:p>
        </p:txBody>
      </p:sp>
      <p:sp>
        <p:nvSpPr>
          <p:cNvPr id="34819" name="Rectangle 2"/>
          <p:cNvSpPr>
            <a:spLocks noGrp="1" noRot="1" noChangeAspect="1" noChangeArrowheads="1" noTextEdit="1"/>
          </p:cNvSpPr>
          <p:nvPr>
            <p:ph type="sldImg"/>
          </p:nvPr>
        </p:nvSpPr>
        <p:spPr>
          <a:xfrm>
            <a:off x="1001713" y="774700"/>
            <a:ext cx="5099050" cy="3824288"/>
          </a:xfrm>
          <a:ln w="12700" cap="flat">
            <a:solidFill>
              <a:schemeClr val="tx1"/>
            </a:solidFill>
          </a:ln>
        </p:spPr>
      </p:sp>
      <p:sp>
        <p:nvSpPr>
          <p:cNvPr id="34820" name="Rectangle 3"/>
          <p:cNvSpPr>
            <a:spLocks noGrp="1" noChangeArrowheads="1"/>
          </p:cNvSpPr>
          <p:nvPr>
            <p:ph type="body" idx="1"/>
          </p:nvPr>
        </p:nvSpPr>
        <p:spPr>
          <a:noFill/>
          <a:ln/>
        </p:spPr>
        <p:txBody>
          <a:bodyPr lIns="95510" tIns="46917" rIns="95510" bIns="46917"/>
          <a:lstStyle/>
          <a:p>
            <a:pPr eaLnBrk="1" hangingPunct="1"/>
            <a:endParaRPr lang="en-US"/>
          </a:p>
        </p:txBody>
      </p:sp>
    </p:spTree>
    <p:extLst>
      <p:ext uri="{BB962C8B-B14F-4D97-AF65-F5344CB8AC3E}">
        <p14:creationId xmlns:p14="http://schemas.microsoft.com/office/powerpoint/2010/main" val="83966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p>
            <a:fld id="{B4A73479-E2AF-47CA-B202-D35BE10C11DC}" type="slidenum">
              <a:rPr lang="en-GB" smtClean="0"/>
              <a:pPr/>
              <a:t>16</a:t>
            </a:fld>
            <a:endParaRPr lang="en-GB"/>
          </a:p>
        </p:txBody>
      </p:sp>
      <p:sp>
        <p:nvSpPr>
          <p:cNvPr id="35843" name="Rectangle 2"/>
          <p:cNvSpPr>
            <a:spLocks noGrp="1" noRot="1" noChangeAspect="1" noChangeArrowheads="1" noTextEdit="1"/>
          </p:cNvSpPr>
          <p:nvPr>
            <p:ph type="sldImg"/>
          </p:nvPr>
        </p:nvSpPr>
        <p:spPr>
          <a:xfrm>
            <a:off x="1001713" y="774700"/>
            <a:ext cx="5099050" cy="3824288"/>
          </a:xfrm>
          <a:ln w="12700" cap="flat">
            <a:solidFill>
              <a:schemeClr val="tx1"/>
            </a:solidFill>
          </a:ln>
        </p:spPr>
      </p:sp>
      <p:sp>
        <p:nvSpPr>
          <p:cNvPr id="35844" name="Rectangle 3"/>
          <p:cNvSpPr>
            <a:spLocks noGrp="1" noChangeArrowheads="1"/>
          </p:cNvSpPr>
          <p:nvPr>
            <p:ph type="body" idx="1"/>
          </p:nvPr>
        </p:nvSpPr>
        <p:spPr>
          <a:noFill/>
          <a:ln/>
        </p:spPr>
        <p:txBody>
          <a:bodyPr lIns="95510" tIns="46917" rIns="95510" bIns="46917"/>
          <a:lstStyle/>
          <a:p>
            <a:pPr eaLnBrk="1" hangingPunct="1"/>
            <a:endParaRPr lang="en-US"/>
          </a:p>
        </p:txBody>
      </p:sp>
    </p:spTree>
    <p:extLst>
      <p:ext uri="{BB962C8B-B14F-4D97-AF65-F5344CB8AC3E}">
        <p14:creationId xmlns:p14="http://schemas.microsoft.com/office/powerpoint/2010/main" val="12482803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p:spPr>
        <p:txBody>
          <a:bodyPr/>
          <a:lstStyle/>
          <a:p>
            <a:fld id="{E11E3C2C-A00B-4587-A28D-A91CEFC680EC}" type="slidenum">
              <a:rPr lang="en-GB" smtClean="0"/>
              <a:pPr/>
              <a:t>18</a:t>
            </a:fld>
            <a:endParaRPr lang="en-GB"/>
          </a:p>
        </p:txBody>
      </p:sp>
      <p:sp>
        <p:nvSpPr>
          <p:cNvPr id="36867" name="Rectangle 2"/>
          <p:cNvSpPr>
            <a:spLocks noGrp="1" noRot="1" noChangeAspect="1" noChangeArrowheads="1" noTextEdit="1"/>
          </p:cNvSpPr>
          <p:nvPr>
            <p:ph type="sldImg"/>
          </p:nvPr>
        </p:nvSpPr>
        <p:spPr>
          <a:xfrm>
            <a:off x="1001713" y="774700"/>
            <a:ext cx="5099050" cy="3824288"/>
          </a:xfrm>
          <a:ln w="12700" cap="flat">
            <a:solidFill>
              <a:schemeClr val="tx1"/>
            </a:solidFill>
          </a:ln>
        </p:spPr>
      </p:sp>
      <p:sp>
        <p:nvSpPr>
          <p:cNvPr id="36868" name="Rectangle 3"/>
          <p:cNvSpPr>
            <a:spLocks noGrp="1" noChangeArrowheads="1"/>
          </p:cNvSpPr>
          <p:nvPr>
            <p:ph type="body" idx="1"/>
          </p:nvPr>
        </p:nvSpPr>
        <p:spPr>
          <a:noFill/>
          <a:ln/>
        </p:spPr>
        <p:txBody>
          <a:bodyPr lIns="95510" tIns="46917" rIns="95510" bIns="46917"/>
          <a:lstStyle/>
          <a:p>
            <a:pPr eaLnBrk="1" hangingPunct="1"/>
            <a:endParaRPr lang="en-US"/>
          </a:p>
        </p:txBody>
      </p:sp>
    </p:spTree>
    <p:extLst>
      <p:ext uri="{BB962C8B-B14F-4D97-AF65-F5344CB8AC3E}">
        <p14:creationId xmlns:p14="http://schemas.microsoft.com/office/powerpoint/2010/main" val="32415419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p:spPr>
        <p:txBody>
          <a:bodyPr/>
          <a:lstStyle/>
          <a:p>
            <a:fld id="{E2FBB97A-E1A3-4D60-884C-98878DBF948E}" type="slidenum">
              <a:rPr lang="en-GB" smtClean="0"/>
              <a:pPr/>
              <a:t>19</a:t>
            </a:fld>
            <a:endParaRPr lang="en-GB"/>
          </a:p>
        </p:txBody>
      </p:sp>
      <p:sp>
        <p:nvSpPr>
          <p:cNvPr id="37891" name="Rectangle 2"/>
          <p:cNvSpPr>
            <a:spLocks noGrp="1" noRot="1" noChangeAspect="1" noChangeArrowheads="1" noTextEdit="1"/>
          </p:cNvSpPr>
          <p:nvPr>
            <p:ph type="sldImg"/>
          </p:nvPr>
        </p:nvSpPr>
        <p:spPr>
          <a:xfrm>
            <a:off x="1001713" y="774700"/>
            <a:ext cx="5099050" cy="3824288"/>
          </a:xfrm>
          <a:ln w="12700" cap="flat">
            <a:solidFill>
              <a:schemeClr val="tx1"/>
            </a:solidFill>
          </a:ln>
        </p:spPr>
      </p:sp>
      <p:sp>
        <p:nvSpPr>
          <p:cNvPr id="37892" name="Rectangle 3"/>
          <p:cNvSpPr>
            <a:spLocks noGrp="1" noChangeArrowheads="1"/>
          </p:cNvSpPr>
          <p:nvPr>
            <p:ph type="body" idx="1"/>
          </p:nvPr>
        </p:nvSpPr>
        <p:spPr>
          <a:noFill/>
          <a:ln/>
        </p:spPr>
        <p:txBody>
          <a:bodyPr lIns="95510" tIns="46917" rIns="95510" bIns="46917"/>
          <a:lstStyle/>
          <a:p>
            <a:pPr eaLnBrk="1" hangingPunct="1"/>
            <a:endParaRPr lang="en-US"/>
          </a:p>
        </p:txBody>
      </p:sp>
    </p:spTree>
    <p:extLst>
      <p:ext uri="{BB962C8B-B14F-4D97-AF65-F5344CB8AC3E}">
        <p14:creationId xmlns:p14="http://schemas.microsoft.com/office/powerpoint/2010/main" val="34656800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2DB7A109-B0C5-44F2-A1F7-D25E70B746DC}" type="slidenum">
              <a:rPr lang="en-GB" smtClean="0"/>
              <a:pPr/>
              <a:t>20</a:t>
            </a:fld>
            <a:endParaRPr lang="en-GB"/>
          </a:p>
        </p:txBody>
      </p:sp>
      <p:sp>
        <p:nvSpPr>
          <p:cNvPr id="38915" name="Rectangle 2"/>
          <p:cNvSpPr>
            <a:spLocks noGrp="1" noRot="1" noChangeAspect="1" noChangeArrowheads="1" noTextEdit="1"/>
          </p:cNvSpPr>
          <p:nvPr>
            <p:ph type="sldImg"/>
          </p:nvPr>
        </p:nvSpPr>
        <p:spPr>
          <a:xfrm>
            <a:off x="1001713" y="774700"/>
            <a:ext cx="5099050" cy="3824288"/>
          </a:xfrm>
          <a:ln w="12700" cap="flat">
            <a:solidFill>
              <a:schemeClr val="tx1"/>
            </a:solidFill>
          </a:ln>
        </p:spPr>
      </p:sp>
      <p:sp>
        <p:nvSpPr>
          <p:cNvPr id="38916" name="Rectangle 3"/>
          <p:cNvSpPr>
            <a:spLocks noGrp="1" noChangeArrowheads="1"/>
          </p:cNvSpPr>
          <p:nvPr>
            <p:ph type="body" idx="1"/>
          </p:nvPr>
        </p:nvSpPr>
        <p:spPr>
          <a:noFill/>
          <a:ln/>
        </p:spPr>
        <p:txBody>
          <a:bodyPr lIns="95510" tIns="46917" rIns="95510" bIns="46917"/>
          <a:lstStyle/>
          <a:p>
            <a:pPr eaLnBrk="1" hangingPunct="1"/>
            <a:endParaRPr lang="en-US"/>
          </a:p>
        </p:txBody>
      </p:sp>
    </p:spTree>
    <p:extLst>
      <p:ext uri="{BB962C8B-B14F-4D97-AF65-F5344CB8AC3E}">
        <p14:creationId xmlns:p14="http://schemas.microsoft.com/office/powerpoint/2010/main" val="28752687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p:spPr>
        <p:txBody>
          <a:bodyPr/>
          <a:lstStyle/>
          <a:p>
            <a:fld id="{DDB15CB6-E509-4B39-9946-153EC69A7BE2}" type="slidenum">
              <a:rPr lang="en-GB" smtClean="0"/>
              <a:pPr/>
              <a:t>21</a:t>
            </a:fld>
            <a:endParaRPr lang="en-GB"/>
          </a:p>
        </p:txBody>
      </p:sp>
      <p:sp>
        <p:nvSpPr>
          <p:cNvPr id="39939" name="Rectangle 2"/>
          <p:cNvSpPr>
            <a:spLocks noGrp="1" noRot="1" noChangeAspect="1" noChangeArrowheads="1" noTextEdit="1"/>
          </p:cNvSpPr>
          <p:nvPr>
            <p:ph type="sldImg"/>
          </p:nvPr>
        </p:nvSpPr>
        <p:spPr>
          <a:xfrm>
            <a:off x="1001713" y="774700"/>
            <a:ext cx="5099050" cy="3824288"/>
          </a:xfrm>
          <a:ln w="12700" cap="flat">
            <a:solidFill>
              <a:schemeClr val="tx1"/>
            </a:solidFill>
          </a:ln>
        </p:spPr>
      </p:sp>
      <p:sp>
        <p:nvSpPr>
          <p:cNvPr id="39940" name="Rectangle 3"/>
          <p:cNvSpPr>
            <a:spLocks noGrp="1" noChangeArrowheads="1"/>
          </p:cNvSpPr>
          <p:nvPr>
            <p:ph type="body" idx="1"/>
          </p:nvPr>
        </p:nvSpPr>
        <p:spPr>
          <a:noFill/>
          <a:ln/>
        </p:spPr>
        <p:txBody>
          <a:bodyPr lIns="95510" tIns="46917" rIns="95510" bIns="46917"/>
          <a:lstStyle/>
          <a:p>
            <a:pPr eaLnBrk="1" hangingPunct="1"/>
            <a:endParaRPr lang="en-US"/>
          </a:p>
        </p:txBody>
      </p:sp>
    </p:spTree>
    <p:extLst>
      <p:ext uri="{BB962C8B-B14F-4D97-AF65-F5344CB8AC3E}">
        <p14:creationId xmlns:p14="http://schemas.microsoft.com/office/powerpoint/2010/main" val="35802521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p:spPr>
        <p:txBody>
          <a:bodyPr/>
          <a:lstStyle/>
          <a:p>
            <a:fld id="{B5F95AD6-2B48-45FE-A360-BC87DAC7503D}" type="slidenum">
              <a:rPr lang="en-GB" smtClean="0"/>
              <a:pPr/>
              <a:t>24</a:t>
            </a:fld>
            <a:endParaRPr lang="en-GB"/>
          </a:p>
        </p:txBody>
      </p:sp>
      <p:sp>
        <p:nvSpPr>
          <p:cNvPr id="40963" name="Rectangle 2"/>
          <p:cNvSpPr>
            <a:spLocks noGrp="1" noRot="1" noChangeAspect="1" noChangeArrowheads="1" noTextEdit="1"/>
          </p:cNvSpPr>
          <p:nvPr>
            <p:ph type="sldImg"/>
          </p:nvPr>
        </p:nvSpPr>
        <p:spPr>
          <a:xfrm>
            <a:off x="1001713" y="774700"/>
            <a:ext cx="5099050" cy="3824288"/>
          </a:xfrm>
          <a:ln w="12700" cap="flat">
            <a:solidFill>
              <a:schemeClr val="tx1"/>
            </a:solidFill>
          </a:ln>
        </p:spPr>
      </p:sp>
      <p:sp>
        <p:nvSpPr>
          <p:cNvPr id="40964" name="Rectangle 3"/>
          <p:cNvSpPr>
            <a:spLocks noGrp="1" noChangeArrowheads="1"/>
          </p:cNvSpPr>
          <p:nvPr>
            <p:ph type="body" idx="1"/>
          </p:nvPr>
        </p:nvSpPr>
        <p:spPr>
          <a:noFill/>
          <a:ln/>
        </p:spPr>
        <p:txBody>
          <a:bodyPr lIns="95510" tIns="46917" rIns="95510" bIns="46917"/>
          <a:lstStyle/>
          <a:p>
            <a:pPr eaLnBrk="1" hangingPunct="1"/>
            <a:endParaRPr lang="en-US"/>
          </a:p>
        </p:txBody>
      </p:sp>
    </p:spTree>
    <p:extLst>
      <p:ext uri="{BB962C8B-B14F-4D97-AF65-F5344CB8AC3E}">
        <p14:creationId xmlns:p14="http://schemas.microsoft.com/office/powerpoint/2010/main" val="197190440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5" name="Rectangle 44"/>
          <p:cNvSpPr/>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43"/>
          <p:cNvGrpSpPr/>
          <p:nvPr/>
        </p:nvGrpSpPr>
        <p:grpSpPr>
          <a:xfrm>
            <a:off x="0" y="2267858"/>
            <a:ext cx="4191000" cy="4590144"/>
            <a:chOff x="-1" y="1600199"/>
            <a:chExt cx="4501019" cy="5257801"/>
          </a:xfrm>
        </p:grpSpPr>
        <p:sp>
          <p:nvSpPr>
            <p:cNvPr id="39" name="Freeform 7"/>
            <p:cNvSpPr>
              <a:spLocks/>
            </p:cNvSpPr>
            <p:nvPr userDrawn="1"/>
          </p:nvSpPr>
          <p:spPr bwMode="auto">
            <a:xfrm>
              <a:off x="-1" y="1600199"/>
              <a:ext cx="4127498" cy="2514600"/>
            </a:xfrm>
            <a:custGeom>
              <a:avLst/>
              <a:gdLst/>
              <a:ahLst/>
              <a:cxnLst>
                <a:cxn ang="0">
                  <a:pos x="0" y="0"/>
                </a:cxn>
                <a:cxn ang="0">
                  <a:pos x="124" y="18"/>
                </a:cxn>
                <a:cxn ang="0">
                  <a:pos x="246" y="40"/>
                </a:cxn>
                <a:cxn ang="0">
                  <a:pos x="365" y="64"/>
                </a:cxn>
                <a:cxn ang="0">
                  <a:pos x="596" y="127"/>
                </a:cxn>
                <a:cxn ang="0">
                  <a:pos x="815" y="200"/>
                </a:cxn>
                <a:cxn ang="0">
                  <a:pos x="1025" y="286"/>
                </a:cxn>
                <a:cxn ang="0">
                  <a:pos x="1223" y="380"/>
                </a:cxn>
                <a:cxn ang="0">
                  <a:pos x="1411" y="482"/>
                </a:cxn>
                <a:cxn ang="0">
                  <a:pos x="1588" y="591"/>
                </a:cxn>
                <a:cxn ang="0">
                  <a:pos x="1753" y="707"/>
                </a:cxn>
                <a:cxn ang="0">
                  <a:pos x="1907" y="824"/>
                </a:cxn>
                <a:cxn ang="0">
                  <a:pos x="2047" y="946"/>
                </a:cxn>
                <a:cxn ang="0">
                  <a:pos x="2177" y="1066"/>
                </a:cxn>
                <a:cxn ang="0">
                  <a:pos x="2293" y="1189"/>
                </a:cxn>
                <a:cxn ang="0">
                  <a:pos x="2397" y="1308"/>
                </a:cxn>
                <a:cxn ang="0">
                  <a:pos x="2488" y="1423"/>
                </a:cxn>
                <a:cxn ang="0">
                  <a:pos x="2565" y="1534"/>
                </a:cxn>
                <a:cxn ang="0">
                  <a:pos x="2600" y="1587"/>
                </a:cxn>
                <a:cxn ang="0">
                  <a:pos x="2535" y="1522"/>
                </a:cxn>
                <a:cxn ang="0">
                  <a:pos x="2455" y="1451"/>
                </a:cxn>
                <a:cxn ang="0">
                  <a:pos x="2359" y="1375"/>
                </a:cxn>
                <a:cxn ang="0">
                  <a:pos x="2247" y="1294"/>
                </a:cxn>
                <a:cxn ang="0">
                  <a:pos x="2119" y="1215"/>
                </a:cxn>
                <a:cxn ang="0">
                  <a:pos x="1981" y="1134"/>
                </a:cxn>
                <a:cxn ang="0">
                  <a:pos x="1827" y="1058"/>
                </a:cxn>
                <a:cxn ang="0">
                  <a:pos x="1662" y="986"/>
                </a:cxn>
                <a:cxn ang="0">
                  <a:pos x="1486" y="921"/>
                </a:cxn>
                <a:cxn ang="0">
                  <a:pos x="1299" y="865"/>
                </a:cxn>
                <a:cxn ang="0">
                  <a:pos x="1103" y="819"/>
                </a:cxn>
                <a:cxn ang="0">
                  <a:pos x="896" y="787"/>
                </a:cxn>
                <a:cxn ang="0">
                  <a:pos x="791" y="776"/>
                </a:cxn>
                <a:cxn ang="0">
                  <a:pos x="683" y="769"/>
                </a:cxn>
                <a:cxn ang="0">
                  <a:pos x="573" y="768"/>
                </a:cxn>
                <a:cxn ang="0">
                  <a:pos x="462" y="769"/>
                </a:cxn>
                <a:cxn ang="0">
                  <a:pos x="348" y="776"/>
                </a:cxn>
                <a:cxn ang="0">
                  <a:pos x="234" y="787"/>
                </a:cxn>
                <a:cxn ang="0">
                  <a:pos x="117" y="806"/>
                </a:cxn>
                <a:cxn ang="0">
                  <a:pos x="0" y="827"/>
                </a:cxn>
                <a:cxn ang="0">
                  <a:pos x="0" y="0"/>
                </a:cxn>
              </a:cxnLst>
              <a:rect l="0" t="0" r="r" b="b"/>
              <a:pathLst>
                <a:path w="2600" h="1587">
                  <a:moveTo>
                    <a:pt x="0" y="0"/>
                  </a:moveTo>
                  <a:lnTo>
                    <a:pt x="0" y="0"/>
                  </a:lnTo>
                  <a:lnTo>
                    <a:pt x="63" y="8"/>
                  </a:lnTo>
                  <a:lnTo>
                    <a:pt x="124" y="18"/>
                  </a:lnTo>
                  <a:lnTo>
                    <a:pt x="185" y="28"/>
                  </a:lnTo>
                  <a:lnTo>
                    <a:pt x="246" y="40"/>
                  </a:lnTo>
                  <a:lnTo>
                    <a:pt x="305" y="53"/>
                  </a:lnTo>
                  <a:lnTo>
                    <a:pt x="365" y="64"/>
                  </a:lnTo>
                  <a:lnTo>
                    <a:pt x="480" y="94"/>
                  </a:lnTo>
                  <a:lnTo>
                    <a:pt x="596" y="127"/>
                  </a:lnTo>
                  <a:lnTo>
                    <a:pt x="706" y="162"/>
                  </a:lnTo>
                  <a:lnTo>
                    <a:pt x="815" y="200"/>
                  </a:lnTo>
                  <a:lnTo>
                    <a:pt x="921" y="241"/>
                  </a:lnTo>
                  <a:lnTo>
                    <a:pt x="1025" y="286"/>
                  </a:lnTo>
                  <a:lnTo>
                    <a:pt x="1126" y="330"/>
                  </a:lnTo>
                  <a:lnTo>
                    <a:pt x="1223" y="380"/>
                  </a:lnTo>
                  <a:lnTo>
                    <a:pt x="1319" y="429"/>
                  </a:lnTo>
                  <a:lnTo>
                    <a:pt x="1411" y="482"/>
                  </a:lnTo>
                  <a:lnTo>
                    <a:pt x="1502" y="537"/>
                  </a:lnTo>
                  <a:lnTo>
                    <a:pt x="1588" y="591"/>
                  </a:lnTo>
                  <a:lnTo>
                    <a:pt x="1672" y="649"/>
                  </a:lnTo>
                  <a:lnTo>
                    <a:pt x="1753" y="707"/>
                  </a:lnTo>
                  <a:lnTo>
                    <a:pt x="1831" y="764"/>
                  </a:lnTo>
                  <a:lnTo>
                    <a:pt x="1907" y="824"/>
                  </a:lnTo>
                  <a:lnTo>
                    <a:pt x="1979" y="885"/>
                  </a:lnTo>
                  <a:lnTo>
                    <a:pt x="2047" y="946"/>
                  </a:lnTo>
                  <a:lnTo>
                    <a:pt x="2113" y="1005"/>
                  </a:lnTo>
                  <a:lnTo>
                    <a:pt x="2177" y="1066"/>
                  </a:lnTo>
                  <a:lnTo>
                    <a:pt x="2237" y="1128"/>
                  </a:lnTo>
                  <a:lnTo>
                    <a:pt x="2293" y="1189"/>
                  </a:lnTo>
                  <a:lnTo>
                    <a:pt x="2347" y="1248"/>
                  </a:lnTo>
                  <a:lnTo>
                    <a:pt x="2397" y="1308"/>
                  </a:lnTo>
                  <a:lnTo>
                    <a:pt x="2445" y="1365"/>
                  </a:lnTo>
                  <a:lnTo>
                    <a:pt x="2488" y="1423"/>
                  </a:lnTo>
                  <a:lnTo>
                    <a:pt x="2529" y="1479"/>
                  </a:lnTo>
                  <a:lnTo>
                    <a:pt x="2565" y="1534"/>
                  </a:lnTo>
                  <a:lnTo>
                    <a:pt x="2600" y="1587"/>
                  </a:lnTo>
                  <a:lnTo>
                    <a:pt x="2600" y="1587"/>
                  </a:lnTo>
                  <a:lnTo>
                    <a:pt x="2570" y="1555"/>
                  </a:lnTo>
                  <a:lnTo>
                    <a:pt x="2535" y="1522"/>
                  </a:lnTo>
                  <a:lnTo>
                    <a:pt x="2497" y="1487"/>
                  </a:lnTo>
                  <a:lnTo>
                    <a:pt x="2455" y="1451"/>
                  </a:lnTo>
                  <a:lnTo>
                    <a:pt x="2408" y="1413"/>
                  </a:lnTo>
                  <a:lnTo>
                    <a:pt x="2359" y="1375"/>
                  </a:lnTo>
                  <a:lnTo>
                    <a:pt x="2304" y="1336"/>
                  </a:lnTo>
                  <a:lnTo>
                    <a:pt x="2247" y="1294"/>
                  </a:lnTo>
                  <a:lnTo>
                    <a:pt x="2185" y="1255"/>
                  </a:lnTo>
                  <a:lnTo>
                    <a:pt x="2119" y="1215"/>
                  </a:lnTo>
                  <a:lnTo>
                    <a:pt x="2052" y="1174"/>
                  </a:lnTo>
                  <a:lnTo>
                    <a:pt x="1981" y="1134"/>
                  </a:lnTo>
                  <a:lnTo>
                    <a:pt x="1905" y="1096"/>
                  </a:lnTo>
                  <a:lnTo>
                    <a:pt x="1827" y="1058"/>
                  </a:lnTo>
                  <a:lnTo>
                    <a:pt x="1746" y="1020"/>
                  </a:lnTo>
                  <a:lnTo>
                    <a:pt x="1662" y="986"/>
                  </a:lnTo>
                  <a:lnTo>
                    <a:pt x="1576" y="953"/>
                  </a:lnTo>
                  <a:lnTo>
                    <a:pt x="1486" y="921"/>
                  </a:lnTo>
                  <a:lnTo>
                    <a:pt x="1393" y="891"/>
                  </a:lnTo>
                  <a:lnTo>
                    <a:pt x="1299" y="865"/>
                  </a:lnTo>
                  <a:lnTo>
                    <a:pt x="1202" y="840"/>
                  </a:lnTo>
                  <a:lnTo>
                    <a:pt x="1103" y="819"/>
                  </a:lnTo>
                  <a:lnTo>
                    <a:pt x="1000" y="801"/>
                  </a:lnTo>
                  <a:lnTo>
                    <a:pt x="896" y="787"/>
                  </a:lnTo>
                  <a:lnTo>
                    <a:pt x="843" y="781"/>
                  </a:lnTo>
                  <a:lnTo>
                    <a:pt x="791" y="776"/>
                  </a:lnTo>
                  <a:lnTo>
                    <a:pt x="738" y="773"/>
                  </a:lnTo>
                  <a:lnTo>
                    <a:pt x="683" y="769"/>
                  </a:lnTo>
                  <a:lnTo>
                    <a:pt x="629" y="768"/>
                  </a:lnTo>
                  <a:lnTo>
                    <a:pt x="573" y="768"/>
                  </a:lnTo>
                  <a:lnTo>
                    <a:pt x="518" y="768"/>
                  </a:lnTo>
                  <a:lnTo>
                    <a:pt x="462" y="769"/>
                  </a:lnTo>
                  <a:lnTo>
                    <a:pt x="406" y="773"/>
                  </a:lnTo>
                  <a:lnTo>
                    <a:pt x="348" y="776"/>
                  </a:lnTo>
                  <a:lnTo>
                    <a:pt x="292" y="781"/>
                  </a:lnTo>
                  <a:lnTo>
                    <a:pt x="234" y="787"/>
                  </a:lnTo>
                  <a:lnTo>
                    <a:pt x="177" y="796"/>
                  </a:lnTo>
                  <a:lnTo>
                    <a:pt x="117" y="806"/>
                  </a:lnTo>
                  <a:lnTo>
                    <a:pt x="59" y="816"/>
                  </a:lnTo>
                  <a:lnTo>
                    <a:pt x="0" y="827"/>
                  </a:lnTo>
                  <a:lnTo>
                    <a:pt x="0" y="0"/>
                  </a:lnTo>
                  <a:lnTo>
                    <a:pt x="0" y="0"/>
                  </a:lnTo>
                  <a:close/>
                </a:path>
              </a:pathLst>
            </a:custGeom>
            <a:solidFill>
              <a:schemeClr val="accent2">
                <a:lumMod val="20000"/>
                <a:lumOff val="8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0" name="Freeform 8"/>
            <p:cNvSpPr>
              <a:spLocks/>
            </p:cNvSpPr>
            <p:nvPr userDrawn="1"/>
          </p:nvSpPr>
          <p:spPr bwMode="auto">
            <a:xfrm>
              <a:off x="-1" y="3581398"/>
              <a:ext cx="1600200" cy="3276599"/>
            </a:xfrm>
            <a:custGeom>
              <a:avLst/>
              <a:gdLst/>
              <a:ahLst/>
              <a:cxnLst>
                <a:cxn ang="0">
                  <a:pos x="0" y="776"/>
                </a:cxn>
                <a:cxn ang="0">
                  <a:pos x="0" y="776"/>
                </a:cxn>
                <a:cxn ang="0">
                  <a:pos x="38" y="703"/>
                </a:cxn>
                <a:cxn ang="0">
                  <a:pos x="78" y="634"/>
                </a:cxn>
                <a:cxn ang="0">
                  <a:pos x="119" y="566"/>
                </a:cxn>
                <a:cxn ang="0">
                  <a:pos x="162" y="502"/>
                </a:cxn>
                <a:cxn ang="0">
                  <a:pos x="208" y="441"/>
                </a:cxn>
                <a:cxn ang="0">
                  <a:pos x="256" y="381"/>
                </a:cxn>
                <a:cxn ang="0">
                  <a:pos x="305" y="327"/>
                </a:cxn>
                <a:cxn ang="0">
                  <a:pos x="330" y="300"/>
                </a:cxn>
                <a:cxn ang="0">
                  <a:pos x="357" y="274"/>
                </a:cxn>
                <a:cxn ang="0">
                  <a:pos x="385" y="249"/>
                </a:cxn>
                <a:cxn ang="0">
                  <a:pos x="411" y="226"/>
                </a:cxn>
                <a:cxn ang="0">
                  <a:pos x="439" y="203"/>
                </a:cxn>
                <a:cxn ang="0">
                  <a:pos x="469" y="182"/>
                </a:cxn>
                <a:cxn ang="0">
                  <a:pos x="497" y="160"/>
                </a:cxn>
                <a:cxn ang="0">
                  <a:pos x="527" y="140"/>
                </a:cxn>
                <a:cxn ang="0">
                  <a:pos x="558" y="122"/>
                </a:cxn>
                <a:cxn ang="0">
                  <a:pos x="588" y="104"/>
                </a:cxn>
                <a:cxn ang="0">
                  <a:pos x="619" y="87"/>
                </a:cxn>
                <a:cxn ang="0">
                  <a:pos x="652" y="71"/>
                </a:cxn>
                <a:cxn ang="0">
                  <a:pos x="685" y="56"/>
                </a:cxn>
                <a:cxn ang="0">
                  <a:pos x="718" y="43"/>
                </a:cxn>
                <a:cxn ang="0">
                  <a:pos x="751" y="31"/>
                </a:cxn>
                <a:cxn ang="0">
                  <a:pos x="786" y="20"/>
                </a:cxn>
                <a:cxn ang="0">
                  <a:pos x="822" y="10"/>
                </a:cxn>
                <a:cxn ang="0">
                  <a:pos x="857" y="0"/>
                </a:cxn>
                <a:cxn ang="0">
                  <a:pos x="857" y="0"/>
                </a:cxn>
                <a:cxn ang="0">
                  <a:pos x="806" y="46"/>
                </a:cxn>
                <a:cxn ang="0">
                  <a:pos x="754" y="94"/>
                </a:cxn>
                <a:cxn ang="0">
                  <a:pos x="706" y="144"/>
                </a:cxn>
                <a:cxn ang="0">
                  <a:pos x="660" y="196"/>
                </a:cxn>
                <a:cxn ang="0">
                  <a:pos x="617" y="249"/>
                </a:cxn>
                <a:cxn ang="0">
                  <a:pos x="576" y="304"/>
                </a:cxn>
                <a:cxn ang="0">
                  <a:pos x="536" y="362"/>
                </a:cxn>
                <a:cxn ang="0">
                  <a:pos x="498" y="419"/>
                </a:cxn>
                <a:cxn ang="0">
                  <a:pos x="462" y="479"/>
                </a:cxn>
                <a:cxn ang="0">
                  <a:pos x="429" y="538"/>
                </a:cxn>
                <a:cxn ang="0">
                  <a:pos x="398" y="601"/>
                </a:cxn>
                <a:cxn ang="0">
                  <a:pos x="368" y="664"/>
                </a:cxn>
                <a:cxn ang="0">
                  <a:pos x="340" y="728"/>
                </a:cxn>
                <a:cxn ang="0">
                  <a:pos x="315" y="792"/>
                </a:cxn>
                <a:cxn ang="0">
                  <a:pos x="291" y="858"/>
                </a:cxn>
                <a:cxn ang="0">
                  <a:pos x="269" y="925"/>
                </a:cxn>
                <a:cxn ang="0">
                  <a:pos x="249" y="992"/>
                </a:cxn>
                <a:cxn ang="0">
                  <a:pos x="229" y="1060"/>
                </a:cxn>
                <a:cxn ang="0">
                  <a:pos x="213" y="1128"/>
                </a:cxn>
                <a:cxn ang="0">
                  <a:pos x="198" y="1197"/>
                </a:cxn>
                <a:cxn ang="0">
                  <a:pos x="185" y="1266"/>
                </a:cxn>
                <a:cxn ang="0">
                  <a:pos x="173" y="1336"/>
                </a:cxn>
                <a:cxn ang="0">
                  <a:pos x="162" y="1405"/>
                </a:cxn>
                <a:cxn ang="0">
                  <a:pos x="154" y="1474"/>
                </a:cxn>
                <a:cxn ang="0">
                  <a:pos x="147" y="1544"/>
                </a:cxn>
                <a:cxn ang="0">
                  <a:pos x="140" y="1613"/>
                </a:cxn>
                <a:cxn ang="0">
                  <a:pos x="137" y="1682"/>
                </a:cxn>
                <a:cxn ang="0">
                  <a:pos x="134" y="1752"/>
                </a:cxn>
                <a:cxn ang="0">
                  <a:pos x="132" y="1821"/>
                </a:cxn>
                <a:cxn ang="0">
                  <a:pos x="132" y="1889"/>
                </a:cxn>
                <a:cxn ang="0">
                  <a:pos x="134" y="1956"/>
                </a:cxn>
                <a:cxn ang="0">
                  <a:pos x="135" y="2024"/>
                </a:cxn>
                <a:cxn ang="0">
                  <a:pos x="0" y="2024"/>
                </a:cxn>
                <a:cxn ang="0">
                  <a:pos x="0" y="776"/>
                </a:cxn>
                <a:cxn ang="0">
                  <a:pos x="0" y="776"/>
                </a:cxn>
              </a:cxnLst>
              <a:rect l="0" t="0" r="r" b="b"/>
              <a:pathLst>
                <a:path w="857" h="2024">
                  <a:moveTo>
                    <a:pt x="0" y="776"/>
                  </a:moveTo>
                  <a:lnTo>
                    <a:pt x="0" y="776"/>
                  </a:lnTo>
                  <a:lnTo>
                    <a:pt x="38" y="703"/>
                  </a:lnTo>
                  <a:lnTo>
                    <a:pt x="78" y="634"/>
                  </a:lnTo>
                  <a:lnTo>
                    <a:pt x="119" y="566"/>
                  </a:lnTo>
                  <a:lnTo>
                    <a:pt x="162" y="502"/>
                  </a:lnTo>
                  <a:lnTo>
                    <a:pt x="208" y="441"/>
                  </a:lnTo>
                  <a:lnTo>
                    <a:pt x="256" y="381"/>
                  </a:lnTo>
                  <a:lnTo>
                    <a:pt x="305" y="327"/>
                  </a:lnTo>
                  <a:lnTo>
                    <a:pt x="330" y="300"/>
                  </a:lnTo>
                  <a:lnTo>
                    <a:pt x="357" y="274"/>
                  </a:lnTo>
                  <a:lnTo>
                    <a:pt x="385" y="249"/>
                  </a:lnTo>
                  <a:lnTo>
                    <a:pt x="411" y="226"/>
                  </a:lnTo>
                  <a:lnTo>
                    <a:pt x="439" y="203"/>
                  </a:lnTo>
                  <a:lnTo>
                    <a:pt x="469" y="182"/>
                  </a:lnTo>
                  <a:lnTo>
                    <a:pt x="497" y="160"/>
                  </a:lnTo>
                  <a:lnTo>
                    <a:pt x="527" y="140"/>
                  </a:lnTo>
                  <a:lnTo>
                    <a:pt x="558" y="122"/>
                  </a:lnTo>
                  <a:lnTo>
                    <a:pt x="588" y="104"/>
                  </a:lnTo>
                  <a:lnTo>
                    <a:pt x="619" y="87"/>
                  </a:lnTo>
                  <a:lnTo>
                    <a:pt x="652" y="71"/>
                  </a:lnTo>
                  <a:lnTo>
                    <a:pt x="685" y="56"/>
                  </a:lnTo>
                  <a:lnTo>
                    <a:pt x="718" y="43"/>
                  </a:lnTo>
                  <a:lnTo>
                    <a:pt x="751" y="31"/>
                  </a:lnTo>
                  <a:lnTo>
                    <a:pt x="786" y="20"/>
                  </a:lnTo>
                  <a:lnTo>
                    <a:pt x="822" y="10"/>
                  </a:lnTo>
                  <a:lnTo>
                    <a:pt x="857" y="0"/>
                  </a:lnTo>
                  <a:lnTo>
                    <a:pt x="857" y="0"/>
                  </a:lnTo>
                  <a:lnTo>
                    <a:pt x="806" y="46"/>
                  </a:lnTo>
                  <a:lnTo>
                    <a:pt x="754" y="94"/>
                  </a:lnTo>
                  <a:lnTo>
                    <a:pt x="706" y="144"/>
                  </a:lnTo>
                  <a:lnTo>
                    <a:pt x="660" y="196"/>
                  </a:lnTo>
                  <a:lnTo>
                    <a:pt x="617" y="249"/>
                  </a:lnTo>
                  <a:lnTo>
                    <a:pt x="576" y="304"/>
                  </a:lnTo>
                  <a:lnTo>
                    <a:pt x="536" y="362"/>
                  </a:lnTo>
                  <a:lnTo>
                    <a:pt x="498" y="419"/>
                  </a:lnTo>
                  <a:lnTo>
                    <a:pt x="462" y="479"/>
                  </a:lnTo>
                  <a:lnTo>
                    <a:pt x="429" y="538"/>
                  </a:lnTo>
                  <a:lnTo>
                    <a:pt x="398" y="601"/>
                  </a:lnTo>
                  <a:lnTo>
                    <a:pt x="368" y="664"/>
                  </a:lnTo>
                  <a:lnTo>
                    <a:pt x="340" y="728"/>
                  </a:lnTo>
                  <a:lnTo>
                    <a:pt x="315" y="792"/>
                  </a:lnTo>
                  <a:lnTo>
                    <a:pt x="291" y="858"/>
                  </a:lnTo>
                  <a:lnTo>
                    <a:pt x="269" y="925"/>
                  </a:lnTo>
                  <a:lnTo>
                    <a:pt x="249" y="992"/>
                  </a:lnTo>
                  <a:lnTo>
                    <a:pt x="229" y="1060"/>
                  </a:lnTo>
                  <a:lnTo>
                    <a:pt x="213" y="1128"/>
                  </a:lnTo>
                  <a:lnTo>
                    <a:pt x="198" y="1197"/>
                  </a:lnTo>
                  <a:lnTo>
                    <a:pt x="185" y="1266"/>
                  </a:lnTo>
                  <a:lnTo>
                    <a:pt x="173" y="1336"/>
                  </a:lnTo>
                  <a:lnTo>
                    <a:pt x="162" y="1405"/>
                  </a:lnTo>
                  <a:lnTo>
                    <a:pt x="154" y="1474"/>
                  </a:lnTo>
                  <a:lnTo>
                    <a:pt x="147" y="1544"/>
                  </a:lnTo>
                  <a:lnTo>
                    <a:pt x="140" y="1613"/>
                  </a:lnTo>
                  <a:lnTo>
                    <a:pt x="137" y="1682"/>
                  </a:lnTo>
                  <a:lnTo>
                    <a:pt x="134" y="1752"/>
                  </a:lnTo>
                  <a:lnTo>
                    <a:pt x="132" y="1821"/>
                  </a:lnTo>
                  <a:lnTo>
                    <a:pt x="132" y="1889"/>
                  </a:lnTo>
                  <a:lnTo>
                    <a:pt x="134" y="1956"/>
                  </a:lnTo>
                  <a:lnTo>
                    <a:pt x="135" y="2024"/>
                  </a:lnTo>
                  <a:lnTo>
                    <a:pt x="0" y="2024"/>
                  </a:lnTo>
                  <a:lnTo>
                    <a:pt x="0" y="776"/>
                  </a:lnTo>
                  <a:lnTo>
                    <a:pt x="0" y="776"/>
                  </a:lnTo>
                  <a:close/>
                </a:path>
              </a:pathLst>
            </a:custGeom>
            <a:solidFill>
              <a:schemeClr val="accent2">
                <a:lumMod val="40000"/>
                <a:lumOff val="60000"/>
                <a:alpha val="44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1" name="Freeform 9"/>
            <p:cNvSpPr>
              <a:spLocks/>
            </p:cNvSpPr>
            <p:nvPr userDrawn="1"/>
          </p:nvSpPr>
          <p:spPr bwMode="auto">
            <a:xfrm>
              <a:off x="0" y="2438399"/>
              <a:ext cx="2895599" cy="2154237"/>
            </a:xfrm>
            <a:custGeom>
              <a:avLst/>
              <a:gdLst/>
              <a:ahLst/>
              <a:cxnLst>
                <a:cxn ang="0">
                  <a:pos x="0" y="118"/>
                </a:cxn>
                <a:cxn ang="0">
                  <a:pos x="165" y="69"/>
                </a:cxn>
                <a:cxn ang="0">
                  <a:pos x="327" y="33"/>
                </a:cxn>
                <a:cxn ang="0">
                  <a:pos x="487" y="11"/>
                </a:cxn>
                <a:cxn ang="0">
                  <a:pos x="645" y="1"/>
                </a:cxn>
                <a:cxn ang="0">
                  <a:pos x="797" y="1"/>
                </a:cxn>
                <a:cxn ang="0">
                  <a:pos x="946" y="13"/>
                </a:cxn>
                <a:cxn ang="0">
                  <a:pos x="1088" y="33"/>
                </a:cxn>
                <a:cxn ang="0">
                  <a:pos x="1225" y="62"/>
                </a:cxn>
                <a:cxn ang="0">
                  <a:pos x="1352" y="97"/>
                </a:cxn>
                <a:cxn ang="0">
                  <a:pos x="1472" y="138"/>
                </a:cxn>
                <a:cxn ang="0">
                  <a:pos x="1585" y="184"/>
                </a:cxn>
                <a:cxn ang="0">
                  <a:pos x="1685" y="236"/>
                </a:cxn>
                <a:cxn ang="0">
                  <a:pos x="1776" y="288"/>
                </a:cxn>
                <a:cxn ang="0">
                  <a:pos x="1854" y="343"/>
                </a:cxn>
                <a:cxn ang="0">
                  <a:pos x="1921" y="399"/>
                </a:cxn>
                <a:cxn ang="0">
                  <a:pos x="1974" y="455"/>
                </a:cxn>
                <a:cxn ang="0">
                  <a:pos x="1920" y="434"/>
                </a:cxn>
                <a:cxn ang="0">
                  <a:pos x="1804" y="394"/>
                </a:cxn>
                <a:cxn ang="0">
                  <a:pos x="1680" y="361"/>
                </a:cxn>
                <a:cxn ang="0">
                  <a:pos x="1548" y="338"/>
                </a:cxn>
                <a:cxn ang="0">
                  <a:pos x="1413" y="323"/>
                </a:cxn>
                <a:cxn ang="0">
                  <a:pos x="1273" y="321"/>
                </a:cxn>
                <a:cxn ang="0">
                  <a:pos x="1132" y="331"/>
                </a:cxn>
                <a:cxn ang="0">
                  <a:pos x="990" y="356"/>
                </a:cxn>
                <a:cxn ang="0">
                  <a:pos x="919" y="374"/>
                </a:cxn>
                <a:cxn ang="0">
                  <a:pos x="850" y="396"/>
                </a:cxn>
                <a:cxn ang="0">
                  <a:pos x="781" y="424"/>
                </a:cxn>
                <a:cxn ang="0">
                  <a:pos x="711" y="455"/>
                </a:cxn>
                <a:cxn ang="0">
                  <a:pos x="645" y="490"/>
                </a:cxn>
                <a:cxn ang="0">
                  <a:pos x="579" y="531"/>
                </a:cxn>
                <a:cxn ang="0">
                  <a:pos x="515" y="577"/>
                </a:cxn>
                <a:cxn ang="0">
                  <a:pos x="452" y="629"/>
                </a:cxn>
                <a:cxn ang="0">
                  <a:pos x="391" y="685"/>
                </a:cxn>
                <a:cxn ang="0">
                  <a:pos x="333" y="747"/>
                </a:cxn>
                <a:cxn ang="0">
                  <a:pos x="277" y="815"/>
                </a:cxn>
                <a:cxn ang="0">
                  <a:pos x="223" y="889"/>
                </a:cxn>
                <a:cxn ang="0">
                  <a:pos x="172" y="970"/>
                </a:cxn>
                <a:cxn ang="0">
                  <a:pos x="124" y="1056"/>
                </a:cxn>
                <a:cxn ang="0">
                  <a:pos x="79" y="1150"/>
                </a:cxn>
                <a:cxn ang="0">
                  <a:pos x="38" y="1249"/>
                </a:cxn>
                <a:cxn ang="0">
                  <a:pos x="0" y="1357"/>
                </a:cxn>
                <a:cxn ang="0">
                  <a:pos x="0" y="118"/>
                </a:cxn>
              </a:cxnLst>
              <a:rect l="0" t="0" r="r" b="b"/>
              <a:pathLst>
                <a:path w="1974" h="1357">
                  <a:moveTo>
                    <a:pt x="0" y="118"/>
                  </a:moveTo>
                  <a:lnTo>
                    <a:pt x="0" y="118"/>
                  </a:lnTo>
                  <a:lnTo>
                    <a:pt x="83" y="92"/>
                  </a:lnTo>
                  <a:lnTo>
                    <a:pt x="165" y="69"/>
                  </a:lnTo>
                  <a:lnTo>
                    <a:pt x="246" y="49"/>
                  </a:lnTo>
                  <a:lnTo>
                    <a:pt x="327" y="33"/>
                  </a:lnTo>
                  <a:lnTo>
                    <a:pt x="408" y="21"/>
                  </a:lnTo>
                  <a:lnTo>
                    <a:pt x="487" y="11"/>
                  </a:lnTo>
                  <a:lnTo>
                    <a:pt x="566" y="5"/>
                  </a:lnTo>
                  <a:lnTo>
                    <a:pt x="645" y="1"/>
                  </a:lnTo>
                  <a:lnTo>
                    <a:pt x="721" y="0"/>
                  </a:lnTo>
                  <a:lnTo>
                    <a:pt x="797" y="1"/>
                  </a:lnTo>
                  <a:lnTo>
                    <a:pt x="873" y="6"/>
                  </a:lnTo>
                  <a:lnTo>
                    <a:pt x="946" y="13"/>
                  </a:lnTo>
                  <a:lnTo>
                    <a:pt x="1018" y="23"/>
                  </a:lnTo>
                  <a:lnTo>
                    <a:pt x="1088" y="33"/>
                  </a:lnTo>
                  <a:lnTo>
                    <a:pt x="1157" y="47"/>
                  </a:lnTo>
                  <a:lnTo>
                    <a:pt x="1225" y="62"/>
                  </a:lnTo>
                  <a:lnTo>
                    <a:pt x="1289" y="79"/>
                  </a:lnTo>
                  <a:lnTo>
                    <a:pt x="1352" y="97"/>
                  </a:lnTo>
                  <a:lnTo>
                    <a:pt x="1413" y="117"/>
                  </a:lnTo>
                  <a:lnTo>
                    <a:pt x="1472" y="138"/>
                  </a:lnTo>
                  <a:lnTo>
                    <a:pt x="1530" y="161"/>
                  </a:lnTo>
                  <a:lnTo>
                    <a:pt x="1585" y="184"/>
                  </a:lnTo>
                  <a:lnTo>
                    <a:pt x="1636" y="209"/>
                  </a:lnTo>
                  <a:lnTo>
                    <a:pt x="1685" y="236"/>
                  </a:lnTo>
                  <a:lnTo>
                    <a:pt x="1732" y="262"/>
                  </a:lnTo>
                  <a:lnTo>
                    <a:pt x="1776" y="288"/>
                  </a:lnTo>
                  <a:lnTo>
                    <a:pt x="1816" y="315"/>
                  </a:lnTo>
                  <a:lnTo>
                    <a:pt x="1854" y="343"/>
                  </a:lnTo>
                  <a:lnTo>
                    <a:pt x="1888" y="371"/>
                  </a:lnTo>
                  <a:lnTo>
                    <a:pt x="1921" y="399"/>
                  </a:lnTo>
                  <a:lnTo>
                    <a:pt x="1949" y="427"/>
                  </a:lnTo>
                  <a:lnTo>
                    <a:pt x="1974" y="455"/>
                  </a:lnTo>
                  <a:lnTo>
                    <a:pt x="1974" y="455"/>
                  </a:lnTo>
                  <a:lnTo>
                    <a:pt x="1920" y="434"/>
                  </a:lnTo>
                  <a:lnTo>
                    <a:pt x="1864" y="412"/>
                  </a:lnTo>
                  <a:lnTo>
                    <a:pt x="1804" y="394"/>
                  </a:lnTo>
                  <a:lnTo>
                    <a:pt x="1743" y="376"/>
                  </a:lnTo>
                  <a:lnTo>
                    <a:pt x="1680" y="361"/>
                  </a:lnTo>
                  <a:lnTo>
                    <a:pt x="1614" y="348"/>
                  </a:lnTo>
                  <a:lnTo>
                    <a:pt x="1548" y="338"/>
                  </a:lnTo>
                  <a:lnTo>
                    <a:pt x="1481" y="330"/>
                  </a:lnTo>
                  <a:lnTo>
                    <a:pt x="1413" y="323"/>
                  </a:lnTo>
                  <a:lnTo>
                    <a:pt x="1344" y="320"/>
                  </a:lnTo>
                  <a:lnTo>
                    <a:pt x="1273" y="321"/>
                  </a:lnTo>
                  <a:lnTo>
                    <a:pt x="1203" y="325"/>
                  </a:lnTo>
                  <a:lnTo>
                    <a:pt x="1132" y="331"/>
                  </a:lnTo>
                  <a:lnTo>
                    <a:pt x="1061" y="341"/>
                  </a:lnTo>
                  <a:lnTo>
                    <a:pt x="990" y="356"/>
                  </a:lnTo>
                  <a:lnTo>
                    <a:pt x="954" y="364"/>
                  </a:lnTo>
                  <a:lnTo>
                    <a:pt x="919" y="374"/>
                  </a:lnTo>
                  <a:lnTo>
                    <a:pt x="885" y="384"/>
                  </a:lnTo>
                  <a:lnTo>
                    <a:pt x="850" y="396"/>
                  </a:lnTo>
                  <a:lnTo>
                    <a:pt x="815" y="409"/>
                  </a:lnTo>
                  <a:lnTo>
                    <a:pt x="781" y="424"/>
                  </a:lnTo>
                  <a:lnTo>
                    <a:pt x="746" y="439"/>
                  </a:lnTo>
                  <a:lnTo>
                    <a:pt x="711" y="455"/>
                  </a:lnTo>
                  <a:lnTo>
                    <a:pt x="678" y="472"/>
                  </a:lnTo>
                  <a:lnTo>
                    <a:pt x="645" y="490"/>
                  </a:lnTo>
                  <a:lnTo>
                    <a:pt x="612" y="510"/>
                  </a:lnTo>
                  <a:lnTo>
                    <a:pt x="579" y="531"/>
                  </a:lnTo>
                  <a:lnTo>
                    <a:pt x="546" y="554"/>
                  </a:lnTo>
                  <a:lnTo>
                    <a:pt x="515" y="577"/>
                  </a:lnTo>
                  <a:lnTo>
                    <a:pt x="484" y="602"/>
                  </a:lnTo>
                  <a:lnTo>
                    <a:pt x="452" y="629"/>
                  </a:lnTo>
                  <a:lnTo>
                    <a:pt x="421" y="657"/>
                  </a:lnTo>
                  <a:lnTo>
                    <a:pt x="391" y="685"/>
                  </a:lnTo>
                  <a:lnTo>
                    <a:pt x="361" y="716"/>
                  </a:lnTo>
                  <a:lnTo>
                    <a:pt x="333" y="747"/>
                  </a:lnTo>
                  <a:lnTo>
                    <a:pt x="304" y="780"/>
                  </a:lnTo>
                  <a:lnTo>
                    <a:pt x="277" y="815"/>
                  </a:lnTo>
                  <a:lnTo>
                    <a:pt x="249" y="851"/>
                  </a:lnTo>
                  <a:lnTo>
                    <a:pt x="223" y="889"/>
                  </a:lnTo>
                  <a:lnTo>
                    <a:pt x="198" y="929"/>
                  </a:lnTo>
                  <a:lnTo>
                    <a:pt x="172" y="970"/>
                  </a:lnTo>
                  <a:lnTo>
                    <a:pt x="149" y="1012"/>
                  </a:lnTo>
                  <a:lnTo>
                    <a:pt x="124" y="1056"/>
                  </a:lnTo>
                  <a:lnTo>
                    <a:pt x="101" y="1102"/>
                  </a:lnTo>
                  <a:lnTo>
                    <a:pt x="79" y="1150"/>
                  </a:lnTo>
                  <a:lnTo>
                    <a:pt x="58" y="1198"/>
                  </a:lnTo>
                  <a:lnTo>
                    <a:pt x="38" y="1249"/>
                  </a:lnTo>
                  <a:lnTo>
                    <a:pt x="18" y="1302"/>
                  </a:lnTo>
                  <a:lnTo>
                    <a:pt x="0" y="1357"/>
                  </a:lnTo>
                  <a:lnTo>
                    <a:pt x="0" y="118"/>
                  </a:lnTo>
                  <a:lnTo>
                    <a:pt x="0" y="118"/>
                  </a:lnTo>
                  <a:close/>
                </a:path>
              </a:pathLst>
            </a:custGeom>
            <a:solidFill>
              <a:schemeClr val="accent2">
                <a:lumMod val="40000"/>
                <a:lumOff val="6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2" name="Freeform 10"/>
            <p:cNvSpPr>
              <a:spLocks/>
            </p:cNvSpPr>
            <p:nvPr userDrawn="1"/>
          </p:nvSpPr>
          <p:spPr bwMode="auto">
            <a:xfrm>
              <a:off x="1224419" y="3886199"/>
              <a:ext cx="3276599" cy="2971800"/>
            </a:xfrm>
            <a:custGeom>
              <a:avLst/>
              <a:gdLst/>
              <a:ahLst/>
              <a:cxnLst>
                <a:cxn ang="0">
                  <a:pos x="1377" y="130"/>
                </a:cxn>
                <a:cxn ang="0">
                  <a:pos x="1299" y="89"/>
                </a:cxn>
                <a:cxn ang="0">
                  <a:pos x="1220" y="56"/>
                </a:cxn>
                <a:cxn ang="0">
                  <a:pos x="1137" y="30"/>
                </a:cxn>
                <a:cxn ang="0">
                  <a:pos x="1052" y="11"/>
                </a:cxn>
                <a:cxn ang="0">
                  <a:pos x="966" y="2"/>
                </a:cxn>
                <a:cxn ang="0">
                  <a:pos x="880" y="0"/>
                </a:cxn>
                <a:cxn ang="0">
                  <a:pos x="794" y="5"/>
                </a:cxn>
                <a:cxn ang="0">
                  <a:pos x="708" y="18"/>
                </a:cxn>
                <a:cxn ang="0">
                  <a:pos x="624" y="40"/>
                </a:cxn>
                <a:cxn ang="0">
                  <a:pos x="543" y="69"/>
                </a:cxn>
                <a:cxn ang="0">
                  <a:pos x="466" y="107"/>
                </a:cxn>
                <a:cxn ang="0">
                  <a:pos x="391" y="155"/>
                </a:cxn>
                <a:cxn ang="0">
                  <a:pos x="322" y="210"/>
                </a:cxn>
                <a:cxn ang="0">
                  <a:pos x="258" y="272"/>
                </a:cxn>
                <a:cxn ang="0">
                  <a:pos x="200" y="345"/>
                </a:cxn>
                <a:cxn ang="0">
                  <a:pos x="149" y="426"/>
                </a:cxn>
                <a:cxn ang="0">
                  <a:pos x="124" y="472"/>
                </a:cxn>
                <a:cxn ang="0">
                  <a:pos x="83" y="568"/>
                </a:cxn>
                <a:cxn ang="0">
                  <a:pos x="48" y="667"/>
                </a:cxn>
                <a:cxn ang="0">
                  <a:pos x="23" y="769"/>
                </a:cxn>
                <a:cxn ang="0">
                  <a:pos x="7" y="875"/>
                </a:cxn>
                <a:cxn ang="0">
                  <a:pos x="0" y="982"/>
                </a:cxn>
                <a:cxn ang="0">
                  <a:pos x="2" y="1090"/>
                </a:cxn>
                <a:cxn ang="0">
                  <a:pos x="12" y="1200"/>
                </a:cxn>
                <a:cxn ang="0">
                  <a:pos x="31" y="1311"/>
                </a:cxn>
                <a:cxn ang="0">
                  <a:pos x="61" y="1420"/>
                </a:cxn>
                <a:cxn ang="0">
                  <a:pos x="101" y="1529"/>
                </a:cxn>
                <a:cxn ang="0">
                  <a:pos x="149" y="1636"/>
                </a:cxn>
                <a:cxn ang="0">
                  <a:pos x="206" y="1742"/>
                </a:cxn>
                <a:cxn ang="0">
                  <a:pos x="274" y="1844"/>
                </a:cxn>
                <a:cxn ang="0">
                  <a:pos x="353" y="1943"/>
                </a:cxn>
                <a:cxn ang="0">
                  <a:pos x="441" y="2039"/>
                </a:cxn>
                <a:cxn ang="0">
                  <a:pos x="2552" y="2085"/>
                </a:cxn>
                <a:cxn ang="0">
                  <a:pos x="2526" y="2070"/>
                </a:cxn>
                <a:cxn ang="0">
                  <a:pos x="2336" y="1955"/>
                </a:cxn>
                <a:cxn ang="0">
                  <a:pos x="2192" y="1860"/>
                </a:cxn>
                <a:cxn ang="0">
                  <a:pos x="2025" y="1748"/>
                </a:cxn>
                <a:cxn ang="0">
                  <a:pos x="1849" y="1619"/>
                </a:cxn>
                <a:cxn ang="0">
                  <a:pos x="1667" y="1477"/>
                </a:cxn>
                <a:cxn ang="0">
                  <a:pos x="1492" y="1326"/>
                </a:cxn>
                <a:cxn ang="0">
                  <a:pos x="1410" y="1246"/>
                </a:cxn>
                <a:cxn ang="0">
                  <a:pos x="1332" y="1167"/>
                </a:cxn>
                <a:cxn ang="0">
                  <a:pos x="1261" y="1086"/>
                </a:cxn>
                <a:cxn ang="0">
                  <a:pos x="1195" y="1004"/>
                </a:cxn>
                <a:cxn ang="0">
                  <a:pos x="1139" y="923"/>
                </a:cxn>
                <a:cxn ang="0">
                  <a:pos x="1091" y="840"/>
                </a:cxn>
                <a:cxn ang="0">
                  <a:pos x="1055" y="761"/>
                </a:cxn>
                <a:cxn ang="0">
                  <a:pos x="1030" y="680"/>
                </a:cxn>
                <a:cxn ang="0">
                  <a:pos x="1017" y="602"/>
                </a:cxn>
                <a:cxn ang="0">
                  <a:pos x="1019" y="527"/>
                </a:cxn>
                <a:cxn ang="0">
                  <a:pos x="1028" y="470"/>
                </a:cxn>
                <a:cxn ang="0">
                  <a:pos x="1040" y="434"/>
                </a:cxn>
                <a:cxn ang="0">
                  <a:pos x="1057" y="398"/>
                </a:cxn>
                <a:cxn ang="0">
                  <a:pos x="1076" y="363"/>
                </a:cxn>
                <a:cxn ang="0">
                  <a:pos x="1101" y="330"/>
                </a:cxn>
                <a:cxn ang="0">
                  <a:pos x="1131" y="295"/>
                </a:cxn>
                <a:cxn ang="0">
                  <a:pos x="1182" y="248"/>
                </a:cxn>
                <a:cxn ang="0">
                  <a:pos x="1269" y="186"/>
                </a:cxn>
                <a:cxn ang="0">
                  <a:pos x="1377" y="130"/>
                </a:cxn>
              </a:cxnLst>
              <a:rect l="0" t="0" r="r" b="b"/>
              <a:pathLst>
                <a:path w="2552" h="2085">
                  <a:moveTo>
                    <a:pt x="1377" y="130"/>
                  </a:moveTo>
                  <a:lnTo>
                    <a:pt x="1377" y="130"/>
                  </a:lnTo>
                  <a:lnTo>
                    <a:pt x="1339" y="109"/>
                  </a:lnTo>
                  <a:lnTo>
                    <a:pt x="1299" y="89"/>
                  </a:lnTo>
                  <a:lnTo>
                    <a:pt x="1260" y="73"/>
                  </a:lnTo>
                  <a:lnTo>
                    <a:pt x="1220" y="56"/>
                  </a:lnTo>
                  <a:lnTo>
                    <a:pt x="1179" y="43"/>
                  </a:lnTo>
                  <a:lnTo>
                    <a:pt x="1137" y="30"/>
                  </a:lnTo>
                  <a:lnTo>
                    <a:pt x="1094" y="20"/>
                  </a:lnTo>
                  <a:lnTo>
                    <a:pt x="1052" y="11"/>
                  </a:lnTo>
                  <a:lnTo>
                    <a:pt x="1009" y="7"/>
                  </a:lnTo>
                  <a:lnTo>
                    <a:pt x="966" y="2"/>
                  </a:lnTo>
                  <a:lnTo>
                    <a:pt x="923" y="0"/>
                  </a:lnTo>
                  <a:lnTo>
                    <a:pt x="880" y="0"/>
                  </a:lnTo>
                  <a:lnTo>
                    <a:pt x="837" y="2"/>
                  </a:lnTo>
                  <a:lnTo>
                    <a:pt x="794" y="5"/>
                  </a:lnTo>
                  <a:lnTo>
                    <a:pt x="751" y="10"/>
                  </a:lnTo>
                  <a:lnTo>
                    <a:pt x="708" y="18"/>
                  </a:lnTo>
                  <a:lnTo>
                    <a:pt x="667" y="28"/>
                  </a:lnTo>
                  <a:lnTo>
                    <a:pt x="624" y="40"/>
                  </a:lnTo>
                  <a:lnTo>
                    <a:pt x="584" y="54"/>
                  </a:lnTo>
                  <a:lnTo>
                    <a:pt x="543" y="69"/>
                  </a:lnTo>
                  <a:lnTo>
                    <a:pt x="504" y="87"/>
                  </a:lnTo>
                  <a:lnTo>
                    <a:pt x="466" y="107"/>
                  </a:lnTo>
                  <a:lnTo>
                    <a:pt x="428" y="130"/>
                  </a:lnTo>
                  <a:lnTo>
                    <a:pt x="391" y="155"/>
                  </a:lnTo>
                  <a:lnTo>
                    <a:pt x="357" y="182"/>
                  </a:lnTo>
                  <a:lnTo>
                    <a:pt x="322" y="210"/>
                  </a:lnTo>
                  <a:lnTo>
                    <a:pt x="289" y="241"/>
                  </a:lnTo>
                  <a:lnTo>
                    <a:pt x="258" y="272"/>
                  </a:lnTo>
                  <a:lnTo>
                    <a:pt x="228" y="309"/>
                  </a:lnTo>
                  <a:lnTo>
                    <a:pt x="200" y="345"/>
                  </a:lnTo>
                  <a:lnTo>
                    <a:pt x="173" y="385"/>
                  </a:lnTo>
                  <a:lnTo>
                    <a:pt x="149" y="426"/>
                  </a:lnTo>
                  <a:lnTo>
                    <a:pt x="149" y="426"/>
                  </a:lnTo>
                  <a:lnTo>
                    <a:pt x="124" y="472"/>
                  </a:lnTo>
                  <a:lnTo>
                    <a:pt x="102" y="520"/>
                  </a:lnTo>
                  <a:lnTo>
                    <a:pt x="83" y="568"/>
                  </a:lnTo>
                  <a:lnTo>
                    <a:pt x="64" y="617"/>
                  </a:lnTo>
                  <a:lnTo>
                    <a:pt x="48" y="667"/>
                  </a:lnTo>
                  <a:lnTo>
                    <a:pt x="35" y="718"/>
                  </a:lnTo>
                  <a:lnTo>
                    <a:pt x="23" y="769"/>
                  </a:lnTo>
                  <a:lnTo>
                    <a:pt x="15" y="822"/>
                  </a:lnTo>
                  <a:lnTo>
                    <a:pt x="7" y="875"/>
                  </a:lnTo>
                  <a:lnTo>
                    <a:pt x="2" y="928"/>
                  </a:lnTo>
                  <a:lnTo>
                    <a:pt x="0" y="982"/>
                  </a:lnTo>
                  <a:lnTo>
                    <a:pt x="0" y="1035"/>
                  </a:lnTo>
                  <a:lnTo>
                    <a:pt x="2" y="1090"/>
                  </a:lnTo>
                  <a:lnTo>
                    <a:pt x="5" y="1146"/>
                  </a:lnTo>
                  <a:lnTo>
                    <a:pt x="12" y="1200"/>
                  </a:lnTo>
                  <a:lnTo>
                    <a:pt x="22" y="1255"/>
                  </a:lnTo>
                  <a:lnTo>
                    <a:pt x="31" y="1311"/>
                  </a:lnTo>
                  <a:lnTo>
                    <a:pt x="46" y="1365"/>
                  </a:lnTo>
                  <a:lnTo>
                    <a:pt x="61" y="1420"/>
                  </a:lnTo>
                  <a:lnTo>
                    <a:pt x="79" y="1474"/>
                  </a:lnTo>
                  <a:lnTo>
                    <a:pt x="101" y="1529"/>
                  </a:lnTo>
                  <a:lnTo>
                    <a:pt x="124" y="1583"/>
                  </a:lnTo>
                  <a:lnTo>
                    <a:pt x="149" y="1636"/>
                  </a:lnTo>
                  <a:lnTo>
                    <a:pt x="177" y="1689"/>
                  </a:lnTo>
                  <a:lnTo>
                    <a:pt x="206" y="1742"/>
                  </a:lnTo>
                  <a:lnTo>
                    <a:pt x="239" y="1793"/>
                  </a:lnTo>
                  <a:lnTo>
                    <a:pt x="274" y="1844"/>
                  </a:lnTo>
                  <a:lnTo>
                    <a:pt x="312" y="1895"/>
                  </a:lnTo>
                  <a:lnTo>
                    <a:pt x="353" y="1943"/>
                  </a:lnTo>
                  <a:lnTo>
                    <a:pt x="396" y="1993"/>
                  </a:lnTo>
                  <a:lnTo>
                    <a:pt x="441" y="2039"/>
                  </a:lnTo>
                  <a:lnTo>
                    <a:pt x="489" y="2085"/>
                  </a:lnTo>
                  <a:lnTo>
                    <a:pt x="2552" y="2085"/>
                  </a:lnTo>
                  <a:lnTo>
                    <a:pt x="2552" y="2085"/>
                  </a:lnTo>
                  <a:lnTo>
                    <a:pt x="2526" y="2070"/>
                  </a:lnTo>
                  <a:lnTo>
                    <a:pt x="2450" y="2026"/>
                  </a:lnTo>
                  <a:lnTo>
                    <a:pt x="2336" y="1955"/>
                  </a:lnTo>
                  <a:lnTo>
                    <a:pt x="2266" y="1910"/>
                  </a:lnTo>
                  <a:lnTo>
                    <a:pt x="2192" y="1860"/>
                  </a:lnTo>
                  <a:lnTo>
                    <a:pt x="2111" y="1808"/>
                  </a:lnTo>
                  <a:lnTo>
                    <a:pt x="2025" y="1748"/>
                  </a:lnTo>
                  <a:lnTo>
                    <a:pt x="1938" y="1685"/>
                  </a:lnTo>
                  <a:lnTo>
                    <a:pt x="1849" y="1619"/>
                  </a:lnTo>
                  <a:lnTo>
                    <a:pt x="1758" y="1550"/>
                  </a:lnTo>
                  <a:lnTo>
                    <a:pt x="1667" y="1477"/>
                  </a:lnTo>
                  <a:lnTo>
                    <a:pt x="1578" y="1403"/>
                  </a:lnTo>
                  <a:lnTo>
                    <a:pt x="1492" y="1326"/>
                  </a:lnTo>
                  <a:lnTo>
                    <a:pt x="1451" y="1286"/>
                  </a:lnTo>
                  <a:lnTo>
                    <a:pt x="1410" y="1246"/>
                  </a:lnTo>
                  <a:lnTo>
                    <a:pt x="1370" y="1207"/>
                  </a:lnTo>
                  <a:lnTo>
                    <a:pt x="1332" y="1167"/>
                  </a:lnTo>
                  <a:lnTo>
                    <a:pt x="1296" y="1126"/>
                  </a:lnTo>
                  <a:lnTo>
                    <a:pt x="1261" y="1086"/>
                  </a:lnTo>
                  <a:lnTo>
                    <a:pt x="1227" y="1045"/>
                  </a:lnTo>
                  <a:lnTo>
                    <a:pt x="1195" y="1004"/>
                  </a:lnTo>
                  <a:lnTo>
                    <a:pt x="1167" y="962"/>
                  </a:lnTo>
                  <a:lnTo>
                    <a:pt x="1139" y="923"/>
                  </a:lnTo>
                  <a:lnTo>
                    <a:pt x="1114" y="881"/>
                  </a:lnTo>
                  <a:lnTo>
                    <a:pt x="1091" y="840"/>
                  </a:lnTo>
                  <a:lnTo>
                    <a:pt x="1071" y="801"/>
                  </a:lnTo>
                  <a:lnTo>
                    <a:pt x="1055" y="761"/>
                  </a:lnTo>
                  <a:lnTo>
                    <a:pt x="1042" y="720"/>
                  </a:lnTo>
                  <a:lnTo>
                    <a:pt x="1030" y="680"/>
                  </a:lnTo>
                  <a:lnTo>
                    <a:pt x="1022" y="642"/>
                  </a:lnTo>
                  <a:lnTo>
                    <a:pt x="1017" y="602"/>
                  </a:lnTo>
                  <a:lnTo>
                    <a:pt x="1015" y="565"/>
                  </a:lnTo>
                  <a:lnTo>
                    <a:pt x="1019" y="527"/>
                  </a:lnTo>
                  <a:lnTo>
                    <a:pt x="1023" y="489"/>
                  </a:lnTo>
                  <a:lnTo>
                    <a:pt x="1028" y="470"/>
                  </a:lnTo>
                  <a:lnTo>
                    <a:pt x="1033" y="452"/>
                  </a:lnTo>
                  <a:lnTo>
                    <a:pt x="1040" y="434"/>
                  </a:lnTo>
                  <a:lnTo>
                    <a:pt x="1048" y="416"/>
                  </a:lnTo>
                  <a:lnTo>
                    <a:pt x="1057" y="398"/>
                  </a:lnTo>
                  <a:lnTo>
                    <a:pt x="1066" y="381"/>
                  </a:lnTo>
                  <a:lnTo>
                    <a:pt x="1076" y="363"/>
                  </a:lnTo>
                  <a:lnTo>
                    <a:pt x="1088" y="347"/>
                  </a:lnTo>
                  <a:lnTo>
                    <a:pt x="1101" y="330"/>
                  </a:lnTo>
                  <a:lnTo>
                    <a:pt x="1116" y="312"/>
                  </a:lnTo>
                  <a:lnTo>
                    <a:pt x="1131" y="295"/>
                  </a:lnTo>
                  <a:lnTo>
                    <a:pt x="1147" y="281"/>
                  </a:lnTo>
                  <a:lnTo>
                    <a:pt x="1182" y="248"/>
                  </a:lnTo>
                  <a:lnTo>
                    <a:pt x="1223" y="216"/>
                  </a:lnTo>
                  <a:lnTo>
                    <a:pt x="1269" y="186"/>
                  </a:lnTo>
                  <a:lnTo>
                    <a:pt x="1321" y="158"/>
                  </a:lnTo>
                  <a:lnTo>
                    <a:pt x="1377" y="130"/>
                  </a:lnTo>
                  <a:lnTo>
                    <a:pt x="1377" y="130"/>
                  </a:lnTo>
                  <a:close/>
                </a:path>
              </a:pathLst>
            </a:custGeom>
            <a:solidFill>
              <a:schemeClr val="bg1">
                <a:lumMod val="95000"/>
                <a:alpha val="34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3" name="Freeform 11"/>
            <p:cNvSpPr>
              <a:spLocks/>
            </p:cNvSpPr>
            <p:nvPr userDrawn="1"/>
          </p:nvSpPr>
          <p:spPr bwMode="auto">
            <a:xfrm>
              <a:off x="876758" y="3994150"/>
              <a:ext cx="1719262" cy="2863850"/>
            </a:xfrm>
            <a:custGeom>
              <a:avLst/>
              <a:gdLst/>
              <a:ahLst/>
              <a:cxnLst>
                <a:cxn ang="0">
                  <a:pos x="99" y="1804"/>
                </a:cxn>
                <a:cxn ang="0">
                  <a:pos x="57" y="1647"/>
                </a:cxn>
                <a:cxn ang="0">
                  <a:pos x="29" y="1492"/>
                </a:cxn>
                <a:cxn ang="0">
                  <a:pos x="10" y="1342"/>
                </a:cxn>
                <a:cxn ang="0">
                  <a:pos x="1" y="1195"/>
                </a:cxn>
                <a:cxn ang="0">
                  <a:pos x="1" y="1054"/>
                </a:cxn>
                <a:cxn ang="0">
                  <a:pos x="10" y="919"/>
                </a:cxn>
                <a:cxn ang="0">
                  <a:pos x="26" y="790"/>
                </a:cxn>
                <a:cxn ang="0">
                  <a:pos x="49" y="667"/>
                </a:cxn>
                <a:cxn ang="0">
                  <a:pos x="81" y="553"/>
                </a:cxn>
                <a:cxn ang="0">
                  <a:pos x="117" y="445"/>
                </a:cxn>
                <a:cxn ang="0">
                  <a:pos x="158" y="346"/>
                </a:cxn>
                <a:cxn ang="0">
                  <a:pos x="203" y="255"/>
                </a:cxn>
                <a:cxn ang="0">
                  <a:pos x="254" y="176"/>
                </a:cxn>
                <a:cxn ang="0">
                  <a:pos x="307" y="105"/>
                </a:cxn>
                <a:cxn ang="0">
                  <a:pos x="363" y="47"/>
                </a:cxn>
                <a:cxn ang="0">
                  <a:pos x="421" y="0"/>
                </a:cxn>
                <a:cxn ang="0">
                  <a:pos x="383" y="57"/>
                </a:cxn>
                <a:cxn ang="0">
                  <a:pos x="317" y="176"/>
                </a:cxn>
                <a:cxn ang="0">
                  <a:pos x="265" y="298"/>
                </a:cxn>
                <a:cxn ang="0">
                  <a:pos x="226" y="421"/>
                </a:cxn>
                <a:cxn ang="0">
                  <a:pos x="201" y="544"/>
                </a:cxn>
                <a:cxn ang="0">
                  <a:pos x="188" y="667"/>
                </a:cxn>
                <a:cxn ang="0">
                  <a:pos x="186" y="789"/>
                </a:cxn>
                <a:cxn ang="0">
                  <a:pos x="196" y="911"/>
                </a:cxn>
                <a:cxn ang="0">
                  <a:pos x="219" y="1030"/>
                </a:cxn>
                <a:cxn ang="0">
                  <a:pos x="252" y="1147"/>
                </a:cxn>
                <a:cxn ang="0">
                  <a:pos x="297" y="1261"/>
                </a:cxn>
                <a:cxn ang="0">
                  <a:pos x="351" y="1371"/>
                </a:cxn>
                <a:cxn ang="0">
                  <a:pos x="416" y="1477"/>
                </a:cxn>
                <a:cxn ang="0">
                  <a:pos x="492" y="1578"/>
                </a:cxn>
                <a:cxn ang="0">
                  <a:pos x="576" y="1674"/>
                </a:cxn>
                <a:cxn ang="0">
                  <a:pos x="668" y="1763"/>
                </a:cxn>
                <a:cxn ang="0">
                  <a:pos x="99" y="1804"/>
                </a:cxn>
              </a:cxnLst>
              <a:rect l="0" t="0" r="r" b="b"/>
              <a:pathLst>
                <a:path w="718" h="1804">
                  <a:moveTo>
                    <a:pt x="99" y="1804"/>
                  </a:moveTo>
                  <a:lnTo>
                    <a:pt x="99" y="1804"/>
                  </a:lnTo>
                  <a:lnTo>
                    <a:pt x="77" y="1725"/>
                  </a:lnTo>
                  <a:lnTo>
                    <a:pt x="57" y="1647"/>
                  </a:lnTo>
                  <a:lnTo>
                    <a:pt x="43" y="1570"/>
                  </a:lnTo>
                  <a:lnTo>
                    <a:pt x="29" y="1492"/>
                  </a:lnTo>
                  <a:lnTo>
                    <a:pt x="18" y="1416"/>
                  </a:lnTo>
                  <a:lnTo>
                    <a:pt x="10" y="1342"/>
                  </a:lnTo>
                  <a:lnTo>
                    <a:pt x="5" y="1267"/>
                  </a:lnTo>
                  <a:lnTo>
                    <a:pt x="1" y="1195"/>
                  </a:lnTo>
                  <a:lnTo>
                    <a:pt x="0" y="1124"/>
                  </a:lnTo>
                  <a:lnTo>
                    <a:pt x="1" y="1054"/>
                  </a:lnTo>
                  <a:lnTo>
                    <a:pt x="5" y="987"/>
                  </a:lnTo>
                  <a:lnTo>
                    <a:pt x="10" y="919"/>
                  </a:lnTo>
                  <a:lnTo>
                    <a:pt x="18" y="853"/>
                  </a:lnTo>
                  <a:lnTo>
                    <a:pt x="26" y="790"/>
                  </a:lnTo>
                  <a:lnTo>
                    <a:pt x="38" y="728"/>
                  </a:lnTo>
                  <a:lnTo>
                    <a:pt x="49" y="667"/>
                  </a:lnTo>
                  <a:lnTo>
                    <a:pt x="64" y="609"/>
                  </a:lnTo>
                  <a:lnTo>
                    <a:pt x="81" y="553"/>
                  </a:lnTo>
                  <a:lnTo>
                    <a:pt x="97" y="496"/>
                  </a:lnTo>
                  <a:lnTo>
                    <a:pt x="117" y="445"/>
                  </a:lnTo>
                  <a:lnTo>
                    <a:pt x="137" y="394"/>
                  </a:lnTo>
                  <a:lnTo>
                    <a:pt x="158" y="346"/>
                  </a:lnTo>
                  <a:lnTo>
                    <a:pt x="180" y="300"/>
                  </a:lnTo>
                  <a:lnTo>
                    <a:pt x="203" y="255"/>
                  </a:lnTo>
                  <a:lnTo>
                    <a:pt x="227" y="214"/>
                  </a:lnTo>
                  <a:lnTo>
                    <a:pt x="254" y="176"/>
                  </a:lnTo>
                  <a:lnTo>
                    <a:pt x="280" y="140"/>
                  </a:lnTo>
                  <a:lnTo>
                    <a:pt x="307" y="105"/>
                  </a:lnTo>
                  <a:lnTo>
                    <a:pt x="335" y="76"/>
                  </a:lnTo>
                  <a:lnTo>
                    <a:pt x="363" y="47"/>
                  </a:lnTo>
                  <a:lnTo>
                    <a:pt x="391" y="21"/>
                  </a:lnTo>
                  <a:lnTo>
                    <a:pt x="421" y="0"/>
                  </a:lnTo>
                  <a:lnTo>
                    <a:pt x="421" y="0"/>
                  </a:lnTo>
                  <a:lnTo>
                    <a:pt x="383" y="57"/>
                  </a:lnTo>
                  <a:lnTo>
                    <a:pt x="348" y="117"/>
                  </a:lnTo>
                  <a:lnTo>
                    <a:pt x="317" y="176"/>
                  </a:lnTo>
                  <a:lnTo>
                    <a:pt x="289" y="237"/>
                  </a:lnTo>
                  <a:lnTo>
                    <a:pt x="265" y="298"/>
                  </a:lnTo>
                  <a:lnTo>
                    <a:pt x="244" y="359"/>
                  </a:lnTo>
                  <a:lnTo>
                    <a:pt x="226" y="421"/>
                  </a:lnTo>
                  <a:lnTo>
                    <a:pt x="213" y="482"/>
                  </a:lnTo>
                  <a:lnTo>
                    <a:pt x="201" y="544"/>
                  </a:lnTo>
                  <a:lnTo>
                    <a:pt x="193" y="605"/>
                  </a:lnTo>
                  <a:lnTo>
                    <a:pt x="188" y="667"/>
                  </a:lnTo>
                  <a:lnTo>
                    <a:pt x="185" y="728"/>
                  </a:lnTo>
                  <a:lnTo>
                    <a:pt x="186" y="789"/>
                  </a:lnTo>
                  <a:lnTo>
                    <a:pt x="189" y="850"/>
                  </a:lnTo>
                  <a:lnTo>
                    <a:pt x="196" y="911"/>
                  </a:lnTo>
                  <a:lnTo>
                    <a:pt x="206" y="970"/>
                  </a:lnTo>
                  <a:lnTo>
                    <a:pt x="219" y="1030"/>
                  </a:lnTo>
                  <a:lnTo>
                    <a:pt x="234" y="1089"/>
                  </a:lnTo>
                  <a:lnTo>
                    <a:pt x="252" y="1147"/>
                  </a:lnTo>
                  <a:lnTo>
                    <a:pt x="274" y="1205"/>
                  </a:lnTo>
                  <a:lnTo>
                    <a:pt x="297" y="1261"/>
                  </a:lnTo>
                  <a:lnTo>
                    <a:pt x="323" y="1317"/>
                  </a:lnTo>
                  <a:lnTo>
                    <a:pt x="351" y="1371"/>
                  </a:lnTo>
                  <a:lnTo>
                    <a:pt x="383" y="1424"/>
                  </a:lnTo>
                  <a:lnTo>
                    <a:pt x="416" y="1477"/>
                  </a:lnTo>
                  <a:lnTo>
                    <a:pt x="452" y="1528"/>
                  </a:lnTo>
                  <a:lnTo>
                    <a:pt x="492" y="1578"/>
                  </a:lnTo>
                  <a:lnTo>
                    <a:pt x="531" y="1626"/>
                  </a:lnTo>
                  <a:lnTo>
                    <a:pt x="576" y="1674"/>
                  </a:lnTo>
                  <a:lnTo>
                    <a:pt x="620" y="1718"/>
                  </a:lnTo>
                  <a:lnTo>
                    <a:pt x="668" y="1763"/>
                  </a:lnTo>
                  <a:lnTo>
                    <a:pt x="718" y="1804"/>
                  </a:lnTo>
                  <a:lnTo>
                    <a:pt x="99" y="1804"/>
                  </a:lnTo>
                  <a:lnTo>
                    <a:pt x="99" y="1804"/>
                  </a:lnTo>
                  <a:close/>
                </a:path>
              </a:pathLst>
            </a:custGeom>
            <a:solidFill>
              <a:schemeClr val="accent2">
                <a:lumMod val="60000"/>
                <a:lumOff val="40000"/>
                <a:alpha val="37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47" name="Freeform 46"/>
          <p:cNvSpPr>
            <a:spLocks/>
          </p:cNvSpPr>
          <p:nvPr/>
        </p:nvSpPr>
        <p:spPr bwMode="auto">
          <a:xfrm>
            <a:off x="7543800" y="0"/>
            <a:ext cx="1600201" cy="2209800"/>
          </a:xfrm>
          <a:custGeom>
            <a:avLst/>
            <a:gdLst/>
            <a:ahLst/>
            <a:cxnLst>
              <a:cxn ang="0">
                <a:pos x="0" y="0"/>
              </a:cxn>
              <a:cxn ang="0">
                <a:pos x="1432" y="0"/>
              </a:cxn>
              <a:cxn ang="0">
                <a:pos x="1432" y="3492"/>
              </a:cxn>
              <a:cxn ang="0">
                <a:pos x="1419" y="3252"/>
              </a:cxn>
              <a:cxn ang="0">
                <a:pos x="1406" y="3024"/>
              </a:cxn>
              <a:cxn ang="0">
                <a:pos x="1393" y="2807"/>
              </a:cxn>
              <a:cxn ang="0">
                <a:pos x="1379" y="2601"/>
              </a:cxn>
              <a:cxn ang="0">
                <a:pos x="1364" y="2407"/>
              </a:cxn>
              <a:cxn ang="0">
                <a:pos x="1348" y="2222"/>
              </a:cxn>
              <a:cxn ang="0">
                <a:pos x="1330" y="2047"/>
              </a:cxn>
              <a:cxn ang="0">
                <a:pos x="1311" y="1881"/>
              </a:cxn>
              <a:cxn ang="0">
                <a:pos x="1291" y="1726"/>
              </a:cxn>
              <a:cxn ang="0">
                <a:pos x="1268" y="1580"/>
              </a:cxn>
              <a:cxn ang="0">
                <a:pos x="1245" y="1442"/>
              </a:cxn>
              <a:cxn ang="0">
                <a:pos x="1218" y="1313"/>
              </a:cxn>
              <a:cxn ang="0">
                <a:pos x="1190" y="1192"/>
              </a:cxn>
              <a:cxn ang="0">
                <a:pos x="1158" y="1078"/>
              </a:cxn>
              <a:cxn ang="0">
                <a:pos x="1125" y="973"/>
              </a:cxn>
              <a:cxn ang="0">
                <a:pos x="1089" y="873"/>
              </a:cxn>
              <a:cxn ang="0">
                <a:pos x="1049" y="781"/>
              </a:cxn>
              <a:cxn ang="0">
                <a:pos x="1007" y="696"/>
              </a:cxn>
              <a:cxn ang="0">
                <a:pos x="962" y="617"/>
              </a:cxn>
              <a:cxn ang="0">
                <a:pos x="913" y="544"/>
              </a:cxn>
              <a:cxn ang="0">
                <a:pos x="860" y="475"/>
              </a:cxn>
              <a:cxn ang="0">
                <a:pos x="804" y="413"/>
              </a:cxn>
              <a:cxn ang="0">
                <a:pos x="744" y="354"/>
              </a:cxn>
              <a:cxn ang="0">
                <a:pos x="680" y="301"/>
              </a:cxn>
              <a:cxn ang="0">
                <a:pos x="611" y="252"/>
              </a:cxn>
              <a:cxn ang="0">
                <a:pos x="539" y="206"/>
              </a:cxn>
              <a:cxn ang="0">
                <a:pos x="461" y="165"/>
              </a:cxn>
              <a:cxn ang="0">
                <a:pos x="379" y="128"/>
              </a:cxn>
              <a:cxn ang="0">
                <a:pos x="292" y="92"/>
              </a:cxn>
              <a:cxn ang="0">
                <a:pos x="200" y="59"/>
              </a:cxn>
              <a:cxn ang="0">
                <a:pos x="103" y="28"/>
              </a:cxn>
              <a:cxn ang="0">
                <a:pos x="0" y="0"/>
              </a:cxn>
            </a:cxnLst>
            <a:rect l="0" t="0" r="r" b="b"/>
            <a:pathLst>
              <a:path w="1432" h="3492">
                <a:moveTo>
                  <a:pt x="0" y="0"/>
                </a:moveTo>
                <a:lnTo>
                  <a:pt x="1432" y="0"/>
                </a:lnTo>
                <a:lnTo>
                  <a:pt x="1432" y="3492"/>
                </a:lnTo>
                <a:lnTo>
                  <a:pt x="1419" y="3252"/>
                </a:lnTo>
                <a:lnTo>
                  <a:pt x="1406" y="3024"/>
                </a:lnTo>
                <a:lnTo>
                  <a:pt x="1393" y="2807"/>
                </a:lnTo>
                <a:lnTo>
                  <a:pt x="1379" y="2601"/>
                </a:lnTo>
                <a:lnTo>
                  <a:pt x="1364" y="2407"/>
                </a:lnTo>
                <a:lnTo>
                  <a:pt x="1348" y="2222"/>
                </a:lnTo>
                <a:lnTo>
                  <a:pt x="1330" y="2047"/>
                </a:lnTo>
                <a:lnTo>
                  <a:pt x="1311" y="1881"/>
                </a:lnTo>
                <a:lnTo>
                  <a:pt x="1291" y="1726"/>
                </a:lnTo>
                <a:lnTo>
                  <a:pt x="1268" y="1580"/>
                </a:lnTo>
                <a:lnTo>
                  <a:pt x="1245" y="1442"/>
                </a:lnTo>
                <a:lnTo>
                  <a:pt x="1218" y="1313"/>
                </a:lnTo>
                <a:lnTo>
                  <a:pt x="1190" y="1192"/>
                </a:lnTo>
                <a:lnTo>
                  <a:pt x="1158" y="1078"/>
                </a:lnTo>
                <a:lnTo>
                  <a:pt x="1125" y="973"/>
                </a:lnTo>
                <a:lnTo>
                  <a:pt x="1089" y="873"/>
                </a:lnTo>
                <a:lnTo>
                  <a:pt x="1049" y="781"/>
                </a:lnTo>
                <a:lnTo>
                  <a:pt x="1007" y="696"/>
                </a:lnTo>
                <a:lnTo>
                  <a:pt x="962" y="617"/>
                </a:lnTo>
                <a:lnTo>
                  <a:pt x="913" y="544"/>
                </a:lnTo>
                <a:lnTo>
                  <a:pt x="860" y="475"/>
                </a:lnTo>
                <a:lnTo>
                  <a:pt x="804" y="413"/>
                </a:lnTo>
                <a:lnTo>
                  <a:pt x="744" y="354"/>
                </a:lnTo>
                <a:lnTo>
                  <a:pt x="680" y="301"/>
                </a:lnTo>
                <a:lnTo>
                  <a:pt x="611" y="252"/>
                </a:lnTo>
                <a:lnTo>
                  <a:pt x="539" y="206"/>
                </a:lnTo>
                <a:lnTo>
                  <a:pt x="461" y="165"/>
                </a:lnTo>
                <a:lnTo>
                  <a:pt x="379" y="128"/>
                </a:lnTo>
                <a:lnTo>
                  <a:pt x="292" y="92"/>
                </a:lnTo>
                <a:lnTo>
                  <a:pt x="200" y="59"/>
                </a:lnTo>
                <a:lnTo>
                  <a:pt x="103" y="28"/>
                </a:lnTo>
                <a:lnTo>
                  <a:pt x="0" y="0"/>
                </a:ln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8" name="Freeform 47"/>
          <p:cNvSpPr>
            <a:spLocks/>
          </p:cNvSpPr>
          <p:nvPr/>
        </p:nvSpPr>
        <p:spPr bwMode="auto">
          <a:xfrm>
            <a:off x="3733800" y="5715000"/>
            <a:ext cx="5029200" cy="762000"/>
          </a:xfrm>
          <a:custGeom>
            <a:avLst/>
            <a:gdLst/>
            <a:ahLst/>
            <a:cxnLst>
              <a:cxn ang="0">
                <a:pos x="17264" y="180"/>
              </a:cxn>
              <a:cxn ang="0">
                <a:pos x="16706" y="689"/>
              </a:cxn>
              <a:cxn ang="0">
                <a:pos x="15959" y="1141"/>
              </a:cxn>
              <a:cxn ang="0">
                <a:pos x="15050" y="1535"/>
              </a:cxn>
              <a:cxn ang="0">
                <a:pos x="14003" y="1871"/>
              </a:cxn>
              <a:cxn ang="0">
                <a:pos x="12844" y="2151"/>
              </a:cxn>
              <a:cxn ang="0">
                <a:pos x="11599" y="2374"/>
              </a:cxn>
              <a:cxn ang="0">
                <a:pos x="10294" y="2540"/>
              </a:cxn>
              <a:cxn ang="0">
                <a:pos x="8951" y="2649"/>
              </a:cxn>
              <a:cxn ang="0">
                <a:pos x="7599" y="2704"/>
              </a:cxn>
              <a:cxn ang="0">
                <a:pos x="6264" y="2702"/>
              </a:cxn>
              <a:cxn ang="0">
                <a:pos x="4968" y="2645"/>
              </a:cxn>
              <a:cxn ang="0">
                <a:pos x="3740" y="2534"/>
              </a:cxn>
              <a:cxn ang="0">
                <a:pos x="2603" y="2367"/>
              </a:cxn>
              <a:cxn ang="0">
                <a:pos x="1584" y="2147"/>
              </a:cxn>
              <a:cxn ang="0">
                <a:pos x="708" y="1871"/>
              </a:cxn>
              <a:cxn ang="0">
                <a:pos x="0" y="1543"/>
              </a:cxn>
              <a:cxn ang="0">
                <a:pos x="341" y="1635"/>
              </a:cxn>
              <a:cxn ang="0">
                <a:pos x="1155" y="1920"/>
              </a:cxn>
              <a:cxn ang="0">
                <a:pos x="2121" y="2151"/>
              </a:cxn>
              <a:cxn ang="0">
                <a:pos x="3215" y="2331"/>
              </a:cxn>
              <a:cxn ang="0">
                <a:pos x="4413" y="2457"/>
              </a:cxn>
              <a:cxn ang="0">
                <a:pos x="5686" y="2531"/>
              </a:cxn>
              <a:cxn ang="0">
                <a:pos x="7011" y="2550"/>
              </a:cxn>
              <a:cxn ang="0">
                <a:pos x="8361" y="2515"/>
              </a:cxn>
              <a:cxn ang="0">
                <a:pos x="9712" y="2426"/>
              </a:cxn>
              <a:cxn ang="0">
                <a:pos x="11037" y="2283"/>
              </a:cxn>
              <a:cxn ang="0">
                <a:pos x="12311" y="2084"/>
              </a:cxn>
              <a:cxn ang="0">
                <a:pos x="13509" y="1831"/>
              </a:cxn>
              <a:cxn ang="0">
                <a:pos x="14604" y="1522"/>
              </a:cxn>
              <a:cxn ang="0">
                <a:pos x="15571" y="1158"/>
              </a:cxn>
              <a:cxn ang="0">
                <a:pos x="16386" y="737"/>
              </a:cxn>
              <a:cxn ang="0">
                <a:pos x="17021" y="260"/>
              </a:cxn>
            </a:cxnLst>
            <a:rect l="0" t="0" r="r" b="b"/>
            <a:pathLst>
              <a:path w="17264" h="2710">
                <a:moveTo>
                  <a:pt x="17264" y="0"/>
                </a:moveTo>
                <a:lnTo>
                  <a:pt x="17264" y="180"/>
                </a:lnTo>
                <a:lnTo>
                  <a:pt x="17010" y="442"/>
                </a:lnTo>
                <a:lnTo>
                  <a:pt x="16706" y="689"/>
                </a:lnTo>
                <a:lnTo>
                  <a:pt x="16354" y="923"/>
                </a:lnTo>
                <a:lnTo>
                  <a:pt x="15959" y="1141"/>
                </a:lnTo>
                <a:lnTo>
                  <a:pt x="15524" y="1345"/>
                </a:lnTo>
                <a:lnTo>
                  <a:pt x="15050" y="1535"/>
                </a:lnTo>
                <a:lnTo>
                  <a:pt x="14543" y="1710"/>
                </a:lnTo>
                <a:lnTo>
                  <a:pt x="14003" y="1871"/>
                </a:lnTo>
                <a:lnTo>
                  <a:pt x="13437" y="2018"/>
                </a:lnTo>
                <a:lnTo>
                  <a:pt x="12844" y="2151"/>
                </a:lnTo>
                <a:lnTo>
                  <a:pt x="12232" y="2269"/>
                </a:lnTo>
                <a:lnTo>
                  <a:pt x="11599" y="2374"/>
                </a:lnTo>
                <a:lnTo>
                  <a:pt x="10952" y="2464"/>
                </a:lnTo>
                <a:lnTo>
                  <a:pt x="10294" y="2540"/>
                </a:lnTo>
                <a:lnTo>
                  <a:pt x="9625" y="2602"/>
                </a:lnTo>
                <a:lnTo>
                  <a:pt x="8951" y="2649"/>
                </a:lnTo>
                <a:lnTo>
                  <a:pt x="8275" y="2684"/>
                </a:lnTo>
                <a:lnTo>
                  <a:pt x="7599" y="2704"/>
                </a:lnTo>
                <a:lnTo>
                  <a:pt x="6928" y="2710"/>
                </a:lnTo>
                <a:lnTo>
                  <a:pt x="6264" y="2702"/>
                </a:lnTo>
                <a:lnTo>
                  <a:pt x="5609" y="2681"/>
                </a:lnTo>
                <a:lnTo>
                  <a:pt x="4968" y="2645"/>
                </a:lnTo>
                <a:lnTo>
                  <a:pt x="4344" y="2597"/>
                </a:lnTo>
                <a:lnTo>
                  <a:pt x="3740" y="2534"/>
                </a:lnTo>
                <a:lnTo>
                  <a:pt x="3158" y="2457"/>
                </a:lnTo>
                <a:lnTo>
                  <a:pt x="2603" y="2367"/>
                </a:lnTo>
                <a:lnTo>
                  <a:pt x="2077" y="2264"/>
                </a:lnTo>
                <a:lnTo>
                  <a:pt x="1584" y="2147"/>
                </a:lnTo>
                <a:lnTo>
                  <a:pt x="1126" y="2016"/>
                </a:lnTo>
                <a:lnTo>
                  <a:pt x="708" y="1871"/>
                </a:lnTo>
                <a:lnTo>
                  <a:pt x="331" y="1714"/>
                </a:lnTo>
                <a:lnTo>
                  <a:pt x="0" y="1543"/>
                </a:lnTo>
                <a:lnTo>
                  <a:pt x="0" y="1474"/>
                </a:lnTo>
                <a:lnTo>
                  <a:pt x="341" y="1635"/>
                </a:lnTo>
                <a:lnTo>
                  <a:pt x="727" y="1784"/>
                </a:lnTo>
                <a:lnTo>
                  <a:pt x="1155" y="1920"/>
                </a:lnTo>
                <a:lnTo>
                  <a:pt x="1621" y="2042"/>
                </a:lnTo>
                <a:lnTo>
                  <a:pt x="2121" y="2151"/>
                </a:lnTo>
                <a:lnTo>
                  <a:pt x="2654" y="2249"/>
                </a:lnTo>
                <a:lnTo>
                  <a:pt x="3215" y="2331"/>
                </a:lnTo>
                <a:lnTo>
                  <a:pt x="3803" y="2401"/>
                </a:lnTo>
                <a:lnTo>
                  <a:pt x="4413" y="2457"/>
                </a:lnTo>
                <a:lnTo>
                  <a:pt x="5041" y="2500"/>
                </a:lnTo>
                <a:lnTo>
                  <a:pt x="5686" y="2531"/>
                </a:lnTo>
                <a:lnTo>
                  <a:pt x="6343" y="2547"/>
                </a:lnTo>
                <a:lnTo>
                  <a:pt x="7011" y="2550"/>
                </a:lnTo>
                <a:lnTo>
                  <a:pt x="7685" y="2539"/>
                </a:lnTo>
                <a:lnTo>
                  <a:pt x="8361" y="2515"/>
                </a:lnTo>
                <a:lnTo>
                  <a:pt x="9039" y="2478"/>
                </a:lnTo>
                <a:lnTo>
                  <a:pt x="9712" y="2426"/>
                </a:lnTo>
                <a:lnTo>
                  <a:pt x="10379" y="2361"/>
                </a:lnTo>
                <a:lnTo>
                  <a:pt x="11037" y="2283"/>
                </a:lnTo>
                <a:lnTo>
                  <a:pt x="11682" y="2190"/>
                </a:lnTo>
                <a:lnTo>
                  <a:pt x="12311" y="2084"/>
                </a:lnTo>
                <a:lnTo>
                  <a:pt x="12921" y="1964"/>
                </a:lnTo>
                <a:lnTo>
                  <a:pt x="13509" y="1831"/>
                </a:lnTo>
                <a:lnTo>
                  <a:pt x="14070" y="1683"/>
                </a:lnTo>
                <a:lnTo>
                  <a:pt x="14604" y="1522"/>
                </a:lnTo>
                <a:lnTo>
                  <a:pt x="15105" y="1347"/>
                </a:lnTo>
                <a:lnTo>
                  <a:pt x="15571" y="1158"/>
                </a:lnTo>
                <a:lnTo>
                  <a:pt x="15999" y="954"/>
                </a:lnTo>
                <a:lnTo>
                  <a:pt x="16386" y="737"/>
                </a:lnTo>
                <a:lnTo>
                  <a:pt x="16728" y="506"/>
                </a:lnTo>
                <a:lnTo>
                  <a:pt x="17021" y="260"/>
                </a:lnTo>
                <a:lnTo>
                  <a:pt x="17264" y="0"/>
                </a:lnTo>
                <a:close/>
              </a:path>
            </a:pathLst>
          </a:custGeom>
          <a:gradFill flip="none" rotWithShape="1">
            <a:gsLst>
              <a:gs pos="0">
                <a:schemeClr val="bg1">
                  <a:alpha val="0"/>
                </a:schemeClr>
              </a:gs>
              <a:gs pos="50000">
                <a:schemeClr val="accent2"/>
              </a:gs>
              <a:gs pos="100000">
                <a:schemeClr val="bg1">
                  <a:alpha val="0"/>
                </a:schemeClr>
              </a:gs>
            </a:gsLst>
            <a:lin ang="0" scaled="1"/>
            <a:tileRect/>
          </a:gra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ctrTitle"/>
          </p:nvPr>
        </p:nvSpPr>
        <p:spPr>
          <a:xfrm>
            <a:off x="990600" y="1116449"/>
            <a:ext cx="6858000" cy="707886"/>
          </a:xfrm>
        </p:spPr>
        <p:txBody>
          <a:bodyPr wrap="square">
            <a:spAutoFit/>
          </a:bodyPr>
          <a:lstStyle>
            <a:lvl1pPr algn="r">
              <a:defRPr sz="4000">
                <a:solidFill>
                  <a:schemeClr val="accent2">
                    <a:lumMod val="7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990600" y="2031231"/>
            <a:ext cx="6858000" cy="461665"/>
          </a:xfrm>
        </p:spPr>
        <p:txBody>
          <a:bodyPr wrap="square">
            <a:spAutoFit/>
          </a:bodyPr>
          <a:lstStyle>
            <a:lvl1pPr marL="0" indent="0" algn="r">
              <a:buNone/>
              <a:defRPr sz="2400">
                <a:solidFill>
                  <a:schemeClr val="accent1">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pPr>
              <a:defRPr/>
            </a:pPr>
            <a:endParaRPr lang="en-GB"/>
          </a:p>
        </p:txBody>
      </p:sp>
      <p:sp>
        <p:nvSpPr>
          <p:cNvPr id="6" name="Slide Number Placeholder 5"/>
          <p:cNvSpPr>
            <a:spLocks noGrp="1"/>
          </p:cNvSpPr>
          <p:nvPr>
            <p:ph type="sldNum" sz="quarter" idx="12"/>
          </p:nvPr>
        </p:nvSpPr>
        <p:spPr/>
        <p:txBody>
          <a:bodyPr/>
          <a:lstStyle/>
          <a:p>
            <a:pPr>
              <a:defRPr/>
            </a:pPr>
            <a:fld id="{B6446A9E-DAC3-4742-B257-3B8F28FC3901}" type="slidenum">
              <a:rPr lang="en-GB" smtClean="0"/>
              <a:pPr>
                <a:defRPr/>
              </a:pPr>
              <a:t>‹#›</a:t>
            </a:fld>
            <a:endParaRPr lang="en-GB"/>
          </a:p>
        </p:txBody>
      </p:sp>
      <p:pic>
        <p:nvPicPr>
          <p:cNvPr id="11266" name="Picture 2" descr="http://ministryoftype.co.uk/images/files/coventry.png"/>
          <p:cNvPicPr>
            <a:picLocks noChangeAspect="1" noChangeArrowheads="1"/>
          </p:cNvPicPr>
          <p:nvPr/>
        </p:nvPicPr>
        <p:blipFill>
          <a:blip r:embed="rId2" cstate="print"/>
          <a:srcRect/>
          <a:stretch>
            <a:fillRect/>
          </a:stretch>
        </p:blipFill>
        <p:spPr bwMode="auto">
          <a:xfrm>
            <a:off x="251520" y="6381328"/>
            <a:ext cx="305767" cy="288032"/>
          </a:xfrm>
          <a:prstGeom prst="rect">
            <a:avLst/>
          </a:prstGeom>
          <a:noFill/>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pPr>
              <a:defRPr/>
            </a:pPr>
            <a:endParaRPr lang="en-GB"/>
          </a:p>
        </p:txBody>
      </p:sp>
      <p:sp>
        <p:nvSpPr>
          <p:cNvPr id="6" name="Slide Number Placeholder 5"/>
          <p:cNvSpPr>
            <a:spLocks noGrp="1"/>
          </p:cNvSpPr>
          <p:nvPr>
            <p:ph type="sldNum" sz="quarter" idx="12"/>
          </p:nvPr>
        </p:nvSpPr>
        <p:spPr/>
        <p:txBody>
          <a:bodyPr/>
          <a:lstStyle/>
          <a:p>
            <a:pPr>
              <a:defRPr/>
            </a:pPr>
            <a:fld id="{9A76091B-1AC7-46C5-BB07-21C069132796}" type="slidenum">
              <a:rPr lang="en-GB" smtClean="0"/>
              <a:pPr>
                <a:defRPr/>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pPr>
              <a:defRPr/>
            </a:pPr>
            <a:endParaRPr lang="en-GB"/>
          </a:p>
        </p:txBody>
      </p:sp>
      <p:sp>
        <p:nvSpPr>
          <p:cNvPr id="6" name="Slide Number Placeholder 5"/>
          <p:cNvSpPr>
            <a:spLocks noGrp="1"/>
          </p:cNvSpPr>
          <p:nvPr>
            <p:ph type="sldNum" sz="quarter" idx="12"/>
          </p:nvPr>
        </p:nvSpPr>
        <p:spPr/>
        <p:txBody>
          <a:bodyPr/>
          <a:lstStyle/>
          <a:p>
            <a:pPr>
              <a:defRPr/>
            </a:pPr>
            <a:fld id="{0C920E34-6F0B-42F8-BE14-A838AFB62972}" type="slidenum">
              <a:rPr lang="en-GB" smtClean="0"/>
              <a:pPr>
                <a:defRPr/>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pPr>
              <a:defRPr/>
            </a:pPr>
            <a:endParaRPr lang="en-GB"/>
          </a:p>
        </p:txBody>
      </p:sp>
      <p:sp>
        <p:nvSpPr>
          <p:cNvPr id="6" name="Slide Number Placeholder 5"/>
          <p:cNvSpPr>
            <a:spLocks noGrp="1"/>
          </p:cNvSpPr>
          <p:nvPr>
            <p:ph type="sldNum" sz="quarter" idx="12"/>
          </p:nvPr>
        </p:nvSpPr>
        <p:spPr/>
        <p:txBody>
          <a:bodyPr/>
          <a:lstStyle/>
          <a:p>
            <a:pPr>
              <a:defRPr/>
            </a:pPr>
            <a:fld id="{84FFF087-7A64-486D-96E6-09BF0297F065}" type="slidenum">
              <a:rPr lang="en-GB" smtClean="0"/>
              <a:pPr>
                <a:defRPr/>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pPr>
              <a:defRPr/>
            </a:pPr>
            <a:endParaRPr lang="en-GB"/>
          </a:p>
        </p:txBody>
      </p:sp>
      <p:sp>
        <p:nvSpPr>
          <p:cNvPr id="6" name="Slide Number Placeholder 5"/>
          <p:cNvSpPr>
            <a:spLocks noGrp="1"/>
          </p:cNvSpPr>
          <p:nvPr>
            <p:ph type="sldNum" sz="quarter" idx="12"/>
          </p:nvPr>
        </p:nvSpPr>
        <p:spPr/>
        <p:txBody>
          <a:bodyPr/>
          <a:lstStyle/>
          <a:p>
            <a:pPr>
              <a:defRPr/>
            </a:pPr>
            <a:fld id="{C87544C8-AC06-40C3-8EB4-20D1E5911F0B}" type="slidenum">
              <a:rPr lang="en-GB" smtClean="0"/>
              <a:pPr>
                <a:defRPr/>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1"/>
          </p:nvPr>
        </p:nvSpPr>
        <p:spPr/>
        <p:txBody>
          <a:bodyPr/>
          <a:lstStyle/>
          <a:p>
            <a:pPr>
              <a:defRPr/>
            </a:pPr>
            <a:endParaRPr lang="en-GB"/>
          </a:p>
        </p:txBody>
      </p:sp>
      <p:sp>
        <p:nvSpPr>
          <p:cNvPr id="7" name="Slide Number Placeholder 6"/>
          <p:cNvSpPr>
            <a:spLocks noGrp="1"/>
          </p:cNvSpPr>
          <p:nvPr>
            <p:ph type="sldNum" sz="quarter" idx="12"/>
          </p:nvPr>
        </p:nvSpPr>
        <p:spPr/>
        <p:txBody>
          <a:bodyPr/>
          <a:lstStyle/>
          <a:p>
            <a:pPr>
              <a:defRPr/>
            </a:pPr>
            <a:fld id="{AE9C31BE-E310-412B-BAFA-9CBA4EE53B36}" type="slidenum">
              <a:rPr lang="en-GB" smtClean="0"/>
              <a:pPr>
                <a:defRPr/>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p:cNvSpPr>
            <a:spLocks noGrp="1"/>
          </p:cNvSpPr>
          <p:nvPr>
            <p:ph type="ftr" sz="quarter" idx="11"/>
          </p:nvPr>
        </p:nvSpPr>
        <p:spPr/>
        <p:txBody>
          <a:bodyPr/>
          <a:lstStyle/>
          <a:p>
            <a:pPr>
              <a:defRPr/>
            </a:pPr>
            <a:endParaRPr lang="en-GB"/>
          </a:p>
        </p:txBody>
      </p:sp>
      <p:sp>
        <p:nvSpPr>
          <p:cNvPr id="9" name="Slide Number Placeholder 8"/>
          <p:cNvSpPr>
            <a:spLocks noGrp="1"/>
          </p:cNvSpPr>
          <p:nvPr>
            <p:ph type="sldNum" sz="quarter" idx="12"/>
          </p:nvPr>
        </p:nvSpPr>
        <p:spPr/>
        <p:txBody>
          <a:bodyPr/>
          <a:lstStyle/>
          <a:p>
            <a:pPr>
              <a:defRPr/>
            </a:pPr>
            <a:fld id="{AE476292-90BC-40E8-A3E1-64584B0E5FF9}" type="slidenum">
              <a:rPr lang="en-GB" smtClean="0"/>
              <a:pPr>
                <a:defRPr/>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pPr>
              <a:defRPr/>
            </a:pPr>
            <a:endParaRPr lang="en-GB"/>
          </a:p>
        </p:txBody>
      </p:sp>
      <p:sp>
        <p:nvSpPr>
          <p:cNvPr id="5" name="Slide Number Placeholder 4"/>
          <p:cNvSpPr>
            <a:spLocks noGrp="1"/>
          </p:cNvSpPr>
          <p:nvPr>
            <p:ph type="sldNum" sz="quarter" idx="12"/>
          </p:nvPr>
        </p:nvSpPr>
        <p:spPr/>
        <p:txBody>
          <a:bodyPr/>
          <a:lstStyle/>
          <a:p>
            <a:pPr>
              <a:defRPr/>
            </a:pPr>
            <a:fld id="{5F30FA6E-2228-405C-9BAE-94F694EFD11D}" type="slidenum">
              <a:rPr lang="en-GB" smtClean="0"/>
              <a:pPr>
                <a:defRPr/>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pPr>
              <a:defRPr/>
            </a:pPr>
            <a:endParaRPr lang="en-GB"/>
          </a:p>
        </p:txBody>
      </p:sp>
      <p:sp>
        <p:nvSpPr>
          <p:cNvPr id="4" name="Slide Number Placeholder 3"/>
          <p:cNvSpPr>
            <a:spLocks noGrp="1"/>
          </p:cNvSpPr>
          <p:nvPr>
            <p:ph type="sldNum" sz="quarter" idx="12"/>
          </p:nvPr>
        </p:nvSpPr>
        <p:spPr/>
        <p:txBody>
          <a:bodyPr/>
          <a:lstStyle/>
          <a:p>
            <a:pPr>
              <a:defRPr/>
            </a:pPr>
            <a:fld id="{F0959035-1894-4983-9D70-4291583BCEBE}" type="slidenum">
              <a:rPr lang="en-GB" smtClean="0"/>
              <a:pPr>
                <a:defRPr/>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pPr>
              <a:defRPr/>
            </a:pPr>
            <a:endParaRPr lang="en-GB"/>
          </a:p>
        </p:txBody>
      </p:sp>
      <p:sp>
        <p:nvSpPr>
          <p:cNvPr id="7" name="Slide Number Placeholder 6"/>
          <p:cNvSpPr>
            <a:spLocks noGrp="1"/>
          </p:cNvSpPr>
          <p:nvPr>
            <p:ph type="sldNum" sz="quarter" idx="12"/>
          </p:nvPr>
        </p:nvSpPr>
        <p:spPr/>
        <p:txBody>
          <a:bodyPr/>
          <a:lstStyle/>
          <a:p>
            <a:pPr>
              <a:defRPr/>
            </a:pPr>
            <a:fld id="{5578EED1-F7D5-4134-907C-8BA1820D10E8}" type="slidenum">
              <a:rPr lang="en-GB" smtClean="0"/>
              <a:pPr>
                <a:defRPr/>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pPr>
              <a:defRPr/>
            </a:pPr>
            <a:endParaRPr lang="en-GB"/>
          </a:p>
        </p:txBody>
      </p:sp>
      <p:sp>
        <p:nvSpPr>
          <p:cNvPr id="7" name="Slide Number Placeholder 6"/>
          <p:cNvSpPr>
            <a:spLocks noGrp="1"/>
          </p:cNvSpPr>
          <p:nvPr>
            <p:ph type="sldNum" sz="quarter" idx="12"/>
          </p:nvPr>
        </p:nvSpPr>
        <p:spPr/>
        <p:txBody>
          <a:bodyPr/>
          <a:lstStyle/>
          <a:p>
            <a:pPr>
              <a:defRPr/>
            </a:pPr>
            <a:fld id="{8BEF2B9D-0289-42E6-B4A0-252289983EBC}" type="slidenum">
              <a:rPr lang="en-GB" smtClean="0"/>
              <a:pPr>
                <a:defRPr/>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GB"/>
          </a:p>
        </p:txBody>
      </p:sp>
      <p:grpSp>
        <p:nvGrpSpPr>
          <p:cNvPr id="7" name="Group 32"/>
          <p:cNvGrpSpPr/>
          <p:nvPr/>
        </p:nvGrpSpPr>
        <p:grpSpPr>
          <a:xfrm>
            <a:off x="0" y="0"/>
            <a:ext cx="9144001" cy="6858000"/>
            <a:chOff x="0" y="0"/>
            <a:chExt cx="9144001" cy="6858000"/>
          </a:xfrm>
        </p:grpSpPr>
        <p:sp>
          <p:nvSpPr>
            <p:cNvPr id="8" name="Rectangle 7"/>
            <p:cNvSpPr/>
            <p:nvPr userDrawn="1"/>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a:spLocks/>
            </p:cNvSpPr>
            <p:nvPr userDrawn="1"/>
          </p:nvSpPr>
          <p:spPr bwMode="auto">
            <a:xfrm>
              <a:off x="7543800" y="0"/>
              <a:ext cx="1600201" cy="2209800"/>
            </a:xfrm>
            <a:custGeom>
              <a:avLst/>
              <a:gdLst/>
              <a:ahLst/>
              <a:cxnLst>
                <a:cxn ang="0">
                  <a:pos x="0" y="0"/>
                </a:cxn>
                <a:cxn ang="0">
                  <a:pos x="1432" y="0"/>
                </a:cxn>
                <a:cxn ang="0">
                  <a:pos x="1432" y="3492"/>
                </a:cxn>
                <a:cxn ang="0">
                  <a:pos x="1419" y="3252"/>
                </a:cxn>
                <a:cxn ang="0">
                  <a:pos x="1406" y="3024"/>
                </a:cxn>
                <a:cxn ang="0">
                  <a:pos x="1393" y="2807"/>
                </a:cxn>
                <a:cxn ang="0">
                  <a:pos x="1379" y="2601"/>
                </a:cxn>
                <a:cxn ang="0">
                  <a:pos x="1364" y="2407"/>
                </a:cxn>
                <a:cxn ang="0">
                  <a:pos x="1348" y="2222"/>
                </a:cxn>
                <a:cxn ang="0">
                  <a:pos x="1330" y="2047"/>
                </a:cxn>
                <a:cxn ang="0">
                  <a:pos x="1311" y="1881"/>
                </a:cxn>
                <a:cxn ang="0">
                  <a:pos x="1291" y="1726"/>
                </a:cxn>
                <a:cxn ang="0">
                  <a:pos x="1268" y="1580"/>
                </a:cxn>
                <a:cxn ang="0">
                  <a:pos x="1245" y="1442"/>
                </a:cxn>
                <a:cxn ang="0">
                  <a:pos x="1218" y="1313"/>
                </a:cxn>
                <a:cxn ang="0">
                  <a:pos x="1190" y="1192"/>
                </a:cxn>
                <a:cxn ang="0">
                  <a:pos x="1158" y="1078"/>
                </a:cxn>
                <a:cxn ang="0">
                  <a:pos x="1125" y="973"/>
                </a:cxn>
                <a:cxn ang="0">
                  <a:pos x="1089" y="873"/>
                </a:cxn>
                <a:cxn ang="0">
                  <a:pos x="1049" y="781"/>
                </a:cxn>
                <a:cxn ang="0">
                  <a:pos x="1007" y="696"/>
                </a:cxn>
                <a:cxn ang="0">
                  <a:pos x="962" y="617"/>
                </a:cxn>
                <a:cxn ang="0">
                  <a:pos x="913" y="544"/>
                </a:cxn>
                <a:cxn ang="0">
                  <a:pos x="860" y="475"/>
                </a:cxn>
                <a:cxn ang="0">
                  <a:pos x="804" y="413"/>
                </a:cxn>
                <a:cxn ang="0">
                  <a:pos x="744" y="354"/>
                </a:cxn>
                <a:cxn ang="0">
                  <a:pos x="680" y="301"/>
                </a:cxn>
                <a:cxn ang="0">
                  <a:pos x="611" y="252"/>
                </a:cxn>
                <a:cxn ang="0">
                  <a:pos x="539" y="206"/>
                </a:cxn>
                <a:cxn ang="0">
                  <a:pos x="461" y="165"/>
                </a:cxn>
                <a:cxn ang="0">
                  <a:pos x="379" y="128"/>
                </a:cxn>
                <a:cxn ang="0">
                  <a:pos x="292" y="92"/>
                </a:cxn>
                <a:cxn ang="0">
                  <a:pos x="200" y="59"/>
                </a:cxn>
                <a:cxn ang="0">
                  <a:pos x="103" y="28"/>
                </a:cxn>
                <a:cxn ang="0">
                  <a:pos x="0" y="0"/>
                </a:cxn>
              </a:cxnLst>
              <a:rect l="0" t="0" r="r" b="b"/>
              <a:pathLst>
                <a:path w="1432" h="3492">
                  <a:moveTo>
                    <a:pt x="0" y="0"/>
                  </a:moveTo>
                  <a:lnTo>
                    <a:pt x="1432" y="0"/>
                  </a:lnTo>
                  <a:lnTo>
                    <a:pt x="1432" y="3492"/>
                  </a:lnTo>
                  <a:lnTo>
                    <a:pt x="1419" y="3252"/>
                  </a:lnTo>
                  <a:lnTo>
                    <a:pt x="1406" y="3024"/>
                  </a:lnTo>
                  <a:lnTo>
                    <a:pt x="1393" y="2807"/>
                  </a:lnTo>
                  <a:lnTo>
                    <a:pt x="1379" y="2601"/>
                  </a:lnTo>
                  <a:lnTo>
                    <a:pt x="1364" y="2407"/>
                  </a:lnTo>
                  <a:lnTo>
                    <a:pt x="1348" y="2222"/>
                  </a:lnTo>
                  <a:lnTo>
                    <a:pt x="1330" y="2047"/>
                  </a:lnTo>
                  <a:lnTo>
                    <a:pt x="1311" y="1881"/>
                  </a:lnTo>
                  <a:lnTo>
                    <a:pt x="1291" y="1726"/>
                  </a:lnTo>
                  <a:lnTo>
                    <a:pt x="1268" y="1580"/>
                  </a:lnTo>
                  <a:lnTo>
                    <a:pt x="1245" y="1442"/>
                  </a:lnTo>
                  <a:lnTo>
                    <a:pt x="1218" y="1313"/>
                  </a:lnTo>
                  <a:lnTo>
                    <a:pt x="1190" y="1192"/>
                  </a:lnTo>
                  <a:lnTo>
                    <a:pt x="1158" y="1078"/>
                  </a:lnTo>
                  <a:lnTo>
                    <a:pt x="1125" y="973"/>
                  </a:lnTo>
                  <a:lnTo>
                    <a:pt x="1089" y="873"/>
                  </a:lnTo>
                  <a:lnTo>
                    <a:pt x="1049" y="781"/>
                  </a:lnTo>
                  <a:lnTo>
                    <a:pt x="1007" y="696"/>
                  </a:lnTo>
                  <a:lnTo>
                    <a:pt x="962" y="617"/>
                  </a:lnTo>
                  <a:lnTo>
                    <a:pt x="913" y="544"/>
                  </a:lnTo>
                  <a:lnTo>
                    <a:pt x="860" y="475"/>
                  </a:lnTo>
                  <a:lnTo>
                    <a:pt x="804" y="413"/>
                  </a:lnTo>
                  <a:lnTo>
                    <a:pt x="744" y="354"/>
                  </a:lnTo>
                  <a:lnTo>
                    <a:pt x="680" y="301"/>
                  </a:lnTo>
                  <a:lnTo>
                    <a:pt x="611" y="252"/>
                  </a:lnTo>
                  <a:lnTo>
                    <a:pt x="539" y="206"/>
                  </a:lnTo>
                  <a:lnTo>
                    <a:pt x="461" y="165"/>
                  </a:lnTo>
                  <a:lnTo>
                    <a:pt x="379" y="128"/>
                  </a:lnTo>
                  <a:lnTo>
                    <a:pt x="292" y="92"/>
                  </a:lnTo>
                  <a:lnTo>
                    <a:pt x="200" y="59"/>
                  </a:lnTo>
                  <a:lnTo>
                    <a:pt x="103" y="28"/>
                  </a:lnTo>
                  <a:lnTo>
                    <a:pt x="0" y="0"/>
                  </a:ln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0"/>
            <p:cNvSpPr>
              <a:spLocks/>
            </p:cNvSpPr>
            <p:nvPr userDrawn="1"/>
          </p:nvSpPr>
          <p:spPr bwMode="auto">
            <a:xfrm>
              <a:off x="3733800" y="5715000"/>
              <a:ext cx="5029200" cy="762000"/>
            </a:xfrm>
            <a:custGeom>
              <a:avLst/>
              <a:gdLst/>
              <a:ahLst/>
              <a:cxnLst>
                <a:cxn ang="0">
                  <a:pos x="17264" y="180"/>
                </a:cxn>
                <a:cxn ang="0">
                  <a:pos x="16706" y="689"/>
                </a:cxn>
                <a:cxn ang="0">
                  <a:pos x="15959" y="1141"/>
                </a:cxn>
                <a:cxn ang="0">
                  <a:pos x="15050" y="1535"/>
                </a:cxn>
                <a:cxn ang="0">
                  <a:pos x="14003" y="1871"/>
                </a:cxn>
                <a:cxn ang="0">
                  <a:pos x="12844" y="2151"/>
                </a:cxn>
                <a:cxn ang="0">
                  <a:pos x="11599" y="2374"/>
                </a:cxn>
                <a:cxn ang="0">
                  <a:pos x="10294" y="2540"/>
                </a:cxn>
                <a:cxn ang="0">
                  <a:pos x="8951" y="2649"/>
                </a:cxn>
                <a:cxn ang="0">
                  <a:pos x="7599" y="2704"/>
                </a:cxn>
                <a:cxn ang="0">
                  <a:pos x="6264" y="2702"/>
                </a:cxn>
                <a:cxn ang="0">
                  <a:pos x="4968" y="2645"/>
                </a:cxn>
                <a:cxn ang="0">
                  <a:pos x="3740" y="2534"/>
                </a:cxn>
                <a:cxn ang="0">
                  <a:pos x="2603" y="2367"/>
                </a:cxn>
                <a:cxn ang="0">
                  <a:pos x="1584" y="2147"/>
                </a:cxn>
                <a:cxn ang="0">
                  <a:pos x="708" y="1871"/>
                </a:cxn>
                <a:cxn ang="0">
                  <a:pos x="0" y="1543"/>
                </a:cxn>
                <a:cxn ang="0">
                  <a:pos x="341" y="1635"/>
                </a:cxn>
                <a:cxn ang="0">
                  <a:pos x="1155" y="1920"/>
                </a:cxn>
                <a:cxn ang="0">
                  <a:pos x="2121" y="2151"/>
                </a:cxn>
                <a:cxn ang="0">
                  <a:pos x="3215" y="2331"/>
                </a:cxn>
                <a:cxn ang="0">
                  <a:pos x="4413" y="2457"/>
                </a:cxn>
                <a:cxn ang="0">
                  <a:pos x="5686" y="2531"/>
                </a:cxn>
                <a:cxn ang="0">
                  <a:pos x="7011" y="2550"/>
                </a:cxn>
                <a:cxn ang="0">
                  <a:pos x="8361" y="2515"/>
                </a:cxn>
                <a:cxn ang="0">
                  <a:pos x="9712" y="2426"/>
                </a:cxn>
                <a:cxn ang="0">
                  <a:pos x="11037" y="2283"/>
                </a:cxn>
                <a:cxn ang="0">
                  <a:pos x="12311" y="2084"/>
                </a:cxn>
                <a:cxn ang="0">
                  <a:pos x="13509" y="1831"/>
                </a:cxn>
                <a:cxn ang="0">
                  <a:pos x="14604" y="1522"/>
                </a:cxn>
                <a:cxn ang="0">
                  <a:pos x="15571" y="1158"/>
                </a:cxn>
                <a:cxn ang="0">
                  <a:pos x="16386" y="737"/>
                </a:cxn>
                <a:cxn ang="0">
                  <a:pos x="17021" y="260"/>
                </a:cxn>
              </a:cxnLst>
              <a:rect l="0" t="0" r="r" b="b"/>
              <a:pathLst>
                <a:path w="17264" h="2710">
                  <a:moveTo>
                    <a:pt x="17264" y="0"/>
                  </a:moveTo>
                  <a:lnTo>
                    <a:pt x="17264" y="180"/>
                  </a:lnTo>
                  <a:lnTo>
                    <a:pt x="17010" y="442"/>
                  </a:lnTo>
                  <a:lnTo>
                    <a:pt x="16706" y="689"/>
                  </a:lnTo>
                  <a:lnTo>
                    <a:pt x="16354" y="923"/>
                  </a:lnTo>
                  <a:lnTo>
                    <a:pt x="15959" y="1141"/>
                  </a:lnTo>
                  <a:lnTo>
                    <a:pt x="15524" y="1345"/>
                  </a:lnTo>
                  <a:lnTo>
                    <a:pt x="15050" y="1535"/>
                  </a:lnTo>
                  <a:lnTo>
                    <a:pt x="14543" y="1710"/>
                  </a:lnTo>
                  <a:lnTo>
                    <a:pt x="14003" y="1871"/>
                  </a:lnTo>
                  <a:lnTo>
                    <a:pt x="13437" y="2018"/>
                  </a:lnTo>
                  <a:lnTo>
                    <a:pt x="12844" y="2151"/>
                  </a:lnTo>
                  <a:lnTo>
                    <a:pt x="12232" y="2269"/>
                  </a:lnTo>
                  <a:lnTo>
                    <a:pt x="11599" y="2374"/>
                  </a:lnTo>
                  <a:lnTo>
                    <a:pt x="10952" y="2464"/>
                  </a:lnTo>
                  <a:lnTo>
                    <a:pt x="10294" y="2540"/>
                  </a:lnTo>
                  <a:lnTo>
                    <a:pt x="9625" y="2602"/>
                  </a:lnTo>
                  <a:lnTo>
                    <a:pt x="8951" y="2649"/>
                  </a:lnTo>
                  <a:lnTo>
                    <a:pt x="8275" y="2684"/>
                  </a:lnTo>
                  <a:lnTo>
                    <a:pt x="7599" y="2704"/>
                  </a:lnTo>
                  <a:lnTo>
                    <a:pt x="6928" y="2710"/>
                  </a:lnTo>
                  <a:lnTo>
                    <a:pt x="6264" y="2702"/>
                  </a:lnTo>
                  <a:lnTo>
                    <a:pt x="5609" y="2681"/>
                  </a:lnTo>
                  <a:lnTo>
                    <a:pt x="4968" y="2645"/>
                  </a:lnTo>
                  <a:lnTo>
                    <a:pt x="4344" y="2597"/>
                  </a:lnTo>
                  <a:lnTo>
                    <a:pt x="3740" y="2534"/>
                  </a:lnTo>
                  <a:lnTo>
                    <a:pt x="3158" y="2457"/>
                  </a:lnTo>
                  <a:lnTo>
                    <a:pt x="2603" y="2367"/>
                  </a:lnTo>
                  <a:lnTo>
                    <a:pt x="2077" y="2264"/>
                  </a:lnTo>
                  <a:lnTo>
                    <a:pt x="1584" y="2147"/>
                  </a:lnTo>
                  <a:lnTo>
                    <a:pt x="1126" y="2016"/>
                  </a:lnTo>
                  <a:lnTo>
                    <a:pt x="708" y="1871"/>
                  </a:lnTo>
                  <a:lnTo>
                    <a:pt x="331" y="1714"/>
                  </a:lnTo>
                  <a:lnTo>
                    <a:pt x="0" y="1543"/>
                  </a:lnTo>
                  <a:lnTo>
                    <a:pt x="0" y="1474"/>
                  </a:lnTo>
                  <a:lnTo>
                    <a:pt x="341" y="1635"/>
                  </a:lnTo>
                  <a:lnTo>
                    <a:pt x="727" y="1784"/>
                  </a:lnTo>
                  <a:lnTo>
                    <a:pt x="1155" y="1920"/>
                  </a:lnTo>
                  <a:lnTo>
                    <a:pt x="1621" y="2042"/>
                  </a:lnTo>
                  <a:lnTo>
                    <a:pt x="2121" y="2151"/>
                  </a:lnTo>
                  <a:lnTo>
                    <a:pt x="2654" y="2249"/>
                  </a:lnTo>
                  <a:lnTo>
                    <a:pt x="3215" y="2331"/>
                  </a:lnTo>
                  <a:lnTo>
                    <a:pt x="3803" y="2401"/>
                  </a:lnTo>
                  <a:lnTo>
                    <a:pt x="4413" y="2457"/>
                  </a:lnTo>
                  <a:lnTo>
                    <a:pt x="5041" y="2500"/>
                  </a:lnTo>
                  <a:lnTo>
                    <a:pt x="5686" y="2531"/>
                  </a:lnTo>
                  <a:lnTo>
                    <a:pt x="6343" y="2547"/>
                  </a:lnTo>
                  <a:lnTo>
                    <a:pt x="7011" y="2550"/>
                  </a:lnTo>
                  <a:lnTo>
                    <a:pt x="7685" y="2539"/>
                  </a:lnTo>
                  <a:lnTo>
                    <a:pt x="8361" y="2515"/>
                  </a:lnTo>
                  <a:lnTo>
                    <a:pt x="9039" y="2478"/>
                  </a:lnTo>
                  <a:lnTo>
                    <a:pt x="9712" y="2426"/>
                  </a:lnTo>
                  <a:lnTo>
                    <a:pt x="10379" y="2361"/>
                  </a:lnTo>
                  <a:lnTo>
                    <a:pt x="11037" y="2283"/>
                  </a:lnTo>
                  <a:lnTo>
                    <a:pt x="11682" y="2190"/>
                  </a:lnTo>
                  <a:lnTo>
                    <a:pt x="12311" y="2084"/>
                  </a:lnTo>
                  <a:lnTo>
                    <a:pt x="12921" y="1964"/>
                  </a:lnTo>
                  <a:lnTo>
                    <a:pt x="13509" y="1831"/>
                  </a:lnTo>
                  <a:lnTo>
                    <a:pt x="14070" y="1683"/>
                  </a:lnTo>
                  <a:lnTo>
                    <a:pt x="14604" y="1522"/>
                  </a:lnTo>
                  <a:lnTo>
                    <a:pt x="15105" y="1347"/>
                  </a:lnTo>
                  <a:lnTo>
                    <a:pt x="15571" y="1158"/>
                  </a:lnTo>
                  <a:lnTo>
                    <a:pt x="15999" y="954"/>
                  </a:lnTo>
                  <a:lnTo>
                    <a:pt x="16386" y="737"/>
                  </a:lnTo>
                  <a:lnTo>
                    <a:pt x="16728" y="506"/>
                  </a:lnTo>
                  <a:lnTo>
                    <a:pt x="17021" y="260"/>
                  </a:lnTo>
                  <a:lnTo>
                    <a:pt x="17264" y="0"/>
                  </a:lnTo>
                  <a:close/>
                </a:path>
              </a:pathLst>
            </a:custGeom>
            <a:gradFill flip="none" rotWithShape="1">
              <a:gsLst>
                <a:gs pos="0">
                  <a:schemeClr val="bg1">
                    <a:alpha val="0"/>
                  </a:schemeClr>
                </a:gs>
                <a:gs pos="50000">
                  <a:schemeClr val="accent2"/>
                </a:gs>
                <a:gs pos="100000">
                  <a:schemeClr val="bg1">
                    <a:alpha val="0"/>
                  </a:schemeClr>
                </a:gs>
              </a:gsLst>
              <a:lin ang="0" scaled="1"/>
              <a:tileRect/>
            </a:gra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E5EAC2AA-8830-41CD-93DF-6F379CA1A5F3}" type="slidenum">
              <a:rPr lang="en-GB" smtClean="0"/>
              <a:pPr>
                <a:defRPr/>
              </a:pPr>
              <a:t>‹#›</a:t>
            </a:fld>
            <a:endParaRPr lang="en-GB"/>
          </a:p>
        </p:txBody>
      </p:sp>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9" name="Group 11"/>
          <p:cNvGrpSpPr/>
          <p:nvPr/>
        </p:nvGrpSpPr>
        <p:grpSpPr>
          <a:xfrm>
            <a:off x="0" y="2855091"/>
            <a:ext cx="3581400" cy="4002909"/>
            <a:chOff x="0" y="2533588"/>
            <a:chExt cx="8022336" cy="8966516"/>
          </a:xfrm>
        </p:grpSpPr>
        <p:sp>
          <p:nvSpPr>
            <p:cNvPr id="13" name="Freeform 7"/>
            <p:cNvSpPr>
              <a:spLocks/>
            </p:cNvSpPr>
            <p:nvPr userDrawn="1"/>
          </p:nvSpPr>
          <p:spPr bwMode="auto">
            <a:xfrm>
              <a:off x="0" y="2533588"/>
              <a:ext cx="4127500" cy="2514599"/>
            </a:xfrm>
            <a:custGeom>
              <a:avLst/>
              <a:gdLst/>
              <a:ahLst/>
              <a:cxnLst>
                <a:cxn ang="0">
                  <a:pos x="0" y="0"/>
                </a:cxn>
                <a:cxn ang="0">
                  <a:pos x="124" y="18"/>
                </a:cxn>
                <a:cxn ang="0">
                  <a:pos x="246" y="40"/>
                </a:cxn>
                <a:cxn ang="0">
                  <a:pos x="365" y="64"/>
                </a:cxn>
                <a:cxn ang="0">
                  <a:pos x="596" y="127"/>
                </a:cxn>
                <a:cxn ang="0">
                  <a:pos x="815" y="200"/>
                </a:cxn>
                <a:cxn ang="0">
                  <a:pos x="1025" y="286"/>
                </a:cxn>
                <a:cxn ang="0">
                  <a:pos x="1223" y="380"/>
                </a:cxn>
                <a:cxn ang="0">
                  <a:pos x="1411" y="482"/>
                </a:cxn>
                <a:cxn ang="0">
                  <a:pos x="1588" y="591"/>
                </a:cxn>
                <a:cxn ang="0">
                  <a:pos x="1753" y="707"/>
                </a:cxn>
                <a:cxn ang="0">
                  <a:pos x="1907" y="824"/>
                </a:cxn>
                <a:cxn ang="0">
                  <a:pos x="2047" y="946"/>
                </a:cxn>
                <a:cxn ang="0">
                  <a:pos x="2177" y="1066"/>
                </a:cxn>
                <a:cxn ang="0">
                  <a:pos x="2293" y="1189"/>
                </a:cxn>
                <a:cxn ang="0">
                  <a:pos x="2397" y="1308"/>
                </a:cxn>
                <a:cxn ang="0">
                  <a:pos x="2488" y="1423"/>
                </a:cxn>
                <a:cxn ang="0">
                  <a:pos x="2565" y="1534"/>
                </a:cxn>
                <a:cxn ang="0">
                  <a:pos x="2600" y="1587"/>
                </a:cxn>
                <a:cxn ang="0">
                  <a:pos x="2535" y="1522"/>
                </a:cxn>
                <a:cxn ang="0">
                  <a:pos x="2455" y="1451"/>
                </a:cxn>
                <a:cxn ang="0">
                  <a:pos x="2359" y="1375"/>
                </a:cxn>
                <a:cxn ang="0">
                  <a:pos x="2247" y="1294"/>
                </a:cxn>
                <a:cxn ang="0">
                  <a:pos x="2119" y="1215"/>
                </a:cxn>
                <a:cxn ang="0">
                  <a:pos x="1981" y="1134"/>
                </a:cxn>
                <a:cxn ang="0">
                  <a:pos x="1827" y="1058"/>
                </a:cxn>
                <a:cxn ang="0">
                  <a:pos x="1662" y="986"/>
                </a:cxn>
                <a:cxn ang="0">
                  <a:pos x="1486" y="921"/>
                </a:cxn>
                <a:cxn ang="0">
                  <a:pos x="1299" y="865"/>
                </a:cxn>
                <a:cxn ang="0">
                  <a:pos x="1103" y="819"/>
                </a:cxn>
                <a:cxn ang="0">
                  <a:pos x="896" y="787"/>
                </a:cxn>
                <a:cxn ang="0">
                  <a:pos x="791" y="776"/>
                </a:cxn>
                <a:cxn ang="0">
                  <a:pos x="683" y="769"/>
                </a:cxn>
                <a:cxn ang="0">
                  <a:pos x="573" y="768"/>
                </a:cxn>
                <a:cxn ang="0">
                  <a:pos x="462" y="769"/>
                </a:cxn>
                <a:cxn ang="0">
                  <a:pos x="348" y="776"/>
                </a:cxn>
                <a:cxn ang="0">
                  <a:pos x="234" y="787"/>
                </a:cxn>
                <a:cxn ang="0">
                  <a:pos x="117" y="806"/>
                </a:cxn>
                <a:cxn ang="0">
                  <a:pos x="0" y="827"/>
                </a:cxn>
                <a:cxn ang="0">
                  <a:pos x="0" y="0"/>
                </a:cxn>
              </a:cxnLst>
              <a:rect l="0" t="0" r="r" b="b"/>
              <a:pathLst>
                <a:path w="2600" h="1587">
                  <a:moveTo>
                    <a:pt x="0" y="0"/>
                  </a:moveTo>
                  <a:lnTo>
                    <a:pt x="0" y="0"/>
                  </a:lnTo>
                  <a:lnTo>
                    <a:pt x="63" y="8"/>
                  </a:lnTo>
                  <a:lnTo>
                    <a:pt x="124" y="18"/>
                  </a:lnTo>
                  <a:lnTo>
                    <a:pt x="185" y="28"/>
                  </a:lnTo>
                  <a:lnTo>
                    <a:pt x="246" y="40"/>
                  </a:lnTo>
                  <a:lnTo>
                    <a:pt x="305" y="53"/>
                  </a:lnTo>
                  <a:lnTo>
                    <a:pt x="365" y="64"/>
                  </a:lnTo>
                  <a:lnTo>
                    <a:pt x="480" y="94"/>
                  </a:lnTo>
                  <a:lnTo>
                    <a:pt x="596" y="127"/>
                  </a:lnTo>
                  <a:lnTo>
                    <a:pt x="706" y="162"/>
                  </a:lnTo>
                  <a:lnTo>
                    <a:pt x="815" y="200"/>
                  </a:lnTo>
                  <a:lnTo>
                    <a:pt x="921" y="241"/>
                  </a:lnTo>
                  <a:lnTo>
                    <a:pt x="1025" y="286"/>
                  </a:lnTo>
                  <a:lnTo>
                    <a:pt x="1126" y="330"/>
                  </a:lnTo>
                  <a:lnTo>
                    <a:pt x="1223" y="380"/>
                  </a:lnTo>
                  <a:lnTo>
                    <a:pt x="1319" y="429"/>
                  </a:lnTo>
                  <a:lnTo>
                    <a:pt x="1411" y="482"/>
                  </a:lnTo>
                  <a:lnTo>
                    <a:pt x="1502" y="537"/>
                  </a:lnTo>
                  <a:lnTo>
                    <a:pt x="1588" y="591"/>
                  </a:lnTo>
                  <a:lnTo>
                    <a:pt x="1672" y="649"/>
                  </a:lnTo>
                  <a:lnTo>
                    <a:pt x="1753" y="707"/>
                  </a:lnTo>
                  <a:lnTo>
                    <a:pt x="1831" y="764"/>
                  </a:lnTo>
                  <a:lnTo>
                    <a:pt x="1907" y="824"/>
                  </a:lnTo>
                  <a:lnTo>
                    <a:pt x="1979" y="885"/>
                  </a:lnTo>
                  <a:lnTo>
                    <a:pt x="2047" y="946"/>
                  </a:lnTo>
                  <a:lnTo>
                    <a:pt x="2113" y="1005"/>
                  </a:lnTo>
                  <a:lnTo>
                    <a:pt x="2177" y="1066"/>
                  </a:lnTo>
                  <a:lnTo>
                    <a:pt x="2237" y="1128"/>
                  </a:lnTo>
                  <a:lnTo>
                    <a:pt x="2293" y="1189"/>
                  </a:lnTo>
                  <a:lnTo>
                    <a:pt x="2347" y="1248"/>
                  </a:lnTo>
                  <a:lnTo>
                    <a:pt x="2397" y="1308"/>
                  </a:lnTo>
                  <a:lnTo>
                    <a:pt x="2445" y="1365"/>
                  </a:lnTo>
                  <a:lnTo>
                    <a:pt x="2488" y="1423"/>
                  </a:lnTo>
                  <a:lnTo>
                    <a:pt x="2529" y="1479"/>
                  </a:lnTo>
                  <a:lnTo>
                    <a:pt x="2565" y="1534"/>
                  </a:lnTo>
                  <a:lnTo>
                    <a:pt x="2600" y="1587"/>
                  </a:lnTo>
                  <a:lnTo>
                    <a:pt x="2600" y="1587"/>
                  </a:lnTo>
                  <a:lnTo>
                    <a:pt x="2570" y="1555"/>
                  </a:lnTo>
                  <a:lnTo>
                    <a:pt x="2535" y="1522"/>
                  </a:lnTo>
                  <a:lnTo>
                    <a:pt x="2497" y="1487"/>
                  </a:lnTo>
                  <a:lnTo>
                    <a:pt x="2455" y="1451"/>
                  </a:lnTo>
                  <a:lnTo>
                    <a:pt x="2408" y="1413"/>
                  </a:lnTo>
                  <a:lnTo>
                    <a:pt x="2359" y="1375"/>
                  </a:lnTo>
                  <a:lnTo>
                    <a:pt x="2304" y="1336"/>
                  </a:lnTo>
                  <a:lnTo>
                    <a:pt x="2247" y="1294"/>
                  </a:lnTo>
                  <a:lnTo>
                    <a:pt x="2185" y="1255"/>
                  </a:lnTo>
                  <a:lnTo>
                    <a:pt x="2119" y="1215"/>
                  </a:lnTo>
                  <a:lnTo>
                    <a:pt x="2052" y="1174"/>
                  </a:lnTo>
                  <a:lnTo>
                    <a:pt x="1981" y="1134"/>
                  </a:lnTo>
                  <a:lnTo>
                    <a:pt x="1905" y="1096"/>
                  </a:lnTo>
                  <a:lnTo>
                    <a:pt x="1827" y="1058"/>
                  </a:lnTo>
                  <a:lnTo>
                    <a:pt x="1746" y="1020"/>
                  </a:lnTo>
                  <a:lnTo>
                    <a:pt x="1662" y="986"/>
                  </a:lnTo>
                  <a:lnTo>
                    <a:pt x="1576" y="953"/>
                  </a:lnTo>
                  <a:lnTo>
                    <a:pt x="1486" y="921"/>
                  </a:lnTo>
                  <a:lnTo>
                    <a:pt x="1393" y="891"/>
                  </a:lnTo>
                  <a:lnTo>
                    <a:pt x="1299" y="865"/>
                  </a:lnTo>
                  <a:lnTo>
                    <a:pt x="1202" y="840"/>
                  </a:lnTo>
                  <a:lnTo>
                    <a:pt x="1103" y="819"/>
                  </a:lnTo>
                  <a:lnTo>
                    <a:pt x="1000" y="801"/>
                  </a:lnTo>
                  <a:lnTo>
                    <a:pt x="896" y="787"/>
                  </a:lnTo>
                  <a:lnTo>
                    <a:pt x="843" y="781"/>
                  </a:lnTo>
                  <a:lnTo>
                    <a:pt x="791" y="776"/>
                  </a:lnTo>
                  <a:lnTo>
                    <a:pt x="738" y="773"/>
                  </a:lnTo>
                  <a:lnTo>
                    <a:pt x="683" y="769"/>
                  </a:lnTo>
                  <a:lnTo>
                    <a:pt x="629" y="768"/>
                  </a:lnTo>
                  <a:lnTo>
                    <a:pt x="573" y="768"/>
                  </a:lnTo>
                  <a:lnTo>
                    <a:pt x="518" y="768"/>
                  </a:lnTo>
                  <a:lnTo>
                    <a:pt x="462" y="769"/>
                  </a:lnTo>
                  <a:lnTo>
                    <a:pt x="406" y="773"/>
                  </a:lnTo>
                  <a:lnTo>
                    <a:pt x="348" y="776"/>
                  </a:lnTo>
                  <a:lnTo>
                    <a:pt x="292" y="781"/>
                  </a:lnTo>
                  <a:lnTo>
                    <a:pt x="234" y="787"/>
                  </a:lnTo>
                  <a:lnTo>
                    <a:pt x="177" y="796"/>
                  </a:lnTo>
                  <a:lnTo>
                    <a:pt x="117" y="806"/>
                  </a:lnTo>
                  <a:lnTo>
                    <a:pt x="59" y="816"/>
                  </a:lnTo>
                  <a:lnTo>
                    <a:pt x="0" y="827"/>
                  </a:lnTo>
                  <a:lnTo>
                    <a:pt x="0" y="0"/>
                  </a:lnTo>
                  <a:lnTo>
                    <a:pt x="0" y="0"/>
                  </a:lnTo>
                  <a:close/>
                </a:path>
              </a:pathLst>
            </a:custGeom>
            <a:solidFill>
              <a:schemeClr val="accent2">
                <a:lumMod val="20000"/>
                <a:lumOff val="8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8"/>
            <p:cNvSpPr>
              <a:spLocks/>
            </p:cNvSpPr>
            <p:nvPr userDrawn="1"/>
          </p:nvSpPr>
          <p:spPr bwMode="auto">
            <a:xfrm>
              <a:off x="0" y="4980432"/>
              <a:ext cx="3184026" cy="6519672"/>
            </a:xfrm>
            <a:custGeom>
              <a:avLst/>
              <a:gdLst/>
              <a:ahLst/>
              <a:cxnLst>
                <a:cxn ang="0">
                  <a:pos x="0" y="776"/>
                </a:cxn>
                <a:cxn ang="0">
                  <a:pos x="0" y="776"/>
                </a:cxn>
                <a:cxn ang="0">
                  <a:pos x="38" y="703"/>
                </a:cxn>
                <a:cxn ang="0">
                  <a:pos x="78" y="634"/>
                </a:cxn>
                <a:cxn ang="0">
                  <a:pos x="119" y="566"/>
                </a:cxn>
                <a:cxn ang="0">
                  <a:pos x="162" y="502"/>
                </a:cxn>
                <a:cxn ang="0">
                  <a:pos x="208" y="441"/>
                </a:cxn>
                <a:cxn ang="0">
                  <a:pos x="256" y="381"/>
                </a:cxn>
                <a:cxn ang="0">
                  <a:pos x="305" y="327"/>
                </a:cxn>
                <a:cxn ang="0">
                  <a:pos x="330" y="300"/>
                </a:cxn>
                <a:cxn ang="0">
                  <a:pos x="357" y="274"/>
                </a:cxn>
                <a:cxn ang="0">
                  <a:pos x="385" y="249"/>
                </a:cxn>
                <a:cxn ang="0">
                  <a:pos x="411" y="226"/>
                </a:cxn>
                <a:cxn ang="0">
                  <a:pos x="439" y="203"/>
                </a:cxn>
                <a:cxn ang="0">
                  <a:pos x="469" y="182"/>
                </a:cxn>
                <a:cxn ang="0">
                  <a:pos x="497" y="160"/>
                </a:cxn>
                <a:cxn ang="0">
                  <a:pos x="527" y="140"/>
                </a:cxn>
                <a:cxn ang="0">
                  <a:pos x="558" y="122"/>
                </a:cxn>
                <a:cxn ang="0">
                  <a:pos x="588" y="104"/>
                </a:cxn>
                <a:cxn ang="0">
                  <a:pos x="619" y="87"/>
                </a:cxn>
                <a:cxn ang="0">
                  <a:pos x="652" y="71"/>
                </a:cxn>
                <a:cxn ang="0">
                  <a:pos x="685" y="56"/>
                </a:cxn>
                <a:cxn ang="0">
                  <a:pos x="718" y="43"/>
                </a:cxn>
                <a:cxn ang="0">
                  <a:pos x="751" y="31"/>
                </a:cxn>
                <a:cxn ang="0">
                  <a:pos x="786" y="20"/>
                </a:cxn>
                <a:cxn ang="0">
                  <a:pos x="822" y="10"/>
                </a:cxn>
                <a:cxn ang="0">
                  <a:pos x="857" y="0"/>
                </a:cxn>
                <a:cxn ang="0">
                  <a:pos x="857" y="0"/>
                </a:cxn>
                <a:cxn ang="0">
                  <a:pos x="806" y="46"/>
                </a:cxn>
                <a:cxn ang="0">
                  <a:pos x="754" y="94"/>
                </a:cxn>
                <a:cxn ang="0">
                  <a:pos x="706" y="144"/>
                </a:cxn>
                <a:cxn ang="0">
                  <a:pos x="660" y="196"/>
                </a:cxn>
                <a:cxn ang="0">
                  <a:pos x="617" y="249"/>
                </a:cxn>
                <a:cxn ang="0">
                  <a:pos x="576" y="304"/>
                </a:cxn>
                <a:cxn ang="0">
                  <a:pos x="536" y="362"/>
                </a:cxn>
                <a:cxn ang="0">
                  <a:pos x="498" y="419"/>
                </a:cxn>
                <a:cxn ang="0">
                  <a:pos x="462" y="479"/>
                </a:cxn>
                <a:cxn ang="0">
                  <a:pos x="429" y="538"/>
                </a:cxn>
                <a:cxn ang="0">
                  <a:pos x="398" y="601"/>
                </a:cxn>
                <a:cxn ang="0">
                  <a:pos x="368" y="664"/>
                </a:cxn>
                <a:cxn ang="0">
                  <a:pos x="340" y="728"/>
                </a:cxn>
                <a:cxn ang="0">
                  <a:pos x="315" y="792"/>
                </a:cxn>
                <a:cxn ang="0">
                  <a:pos x="291" y="858"/>
                </a:cxn>
                <a:cxn ang="0">
                  <a:pos x="269" y="925"/>
                </a:cxn>
                <a:cxn ang="0">
                  <a:pos x="249" y="992"/>
                </a:cxn>
                <a:cxn ang="0">
                  <a:pos x="229" y="1060"/>
                </a:cxn>
                <a:cxn ang="0">
                  <a:pos x="213" y="1128"/>
                </a:cxn>
                <a:cxn ang="0">
                  <a:pos x="198" y="1197"/>
                </a:cxn>
                <a:cxn ang="0">
                  <a:pos x="185" y="1266"/>
                </a:cxn>
                <a:cxn ang="0">
                  <a:pos x="173" y="1336"/>
                </a:cxn>
                <a:cxn ang="0">
                  <a:pos x="162" y="1405"/>
                </a:cxn>
                <a:cxn ang="0">
                  <a:pos x="154" y="1474"/>
                </a:cxn>
                <a:cxn ang="0">
                  <a:pos x="147" y="1544"/>
                </a:cxn>
                <a:cxn ang="0">
                  <a:pos x="140" y="1613"/>
                </a:cxn>
                <a:cxn ang="0">
                  <a:pos x="137" y="1682"/>
                </a:cxn>
                <a:cxn ang="0">
                  <a:pos x="134" y="1752"/>
                </a:cxn>
                <a:cxn ang="0">
                  <a:pos x="132" y="1821"/>
                </a:cxn>
                <a:cxn ang="0">
                  <a:pos x="132" y="1889"/>
                </a:cxn>
                <a:cxn ang="0">
                  <a:pos x="134" y="1956"/>
                </a:cxn>
                <a:cxn ang="0">
                  <a:pos x="135" y="2024"/>
                </a:cxn>
                <a:cxn ang="0">
                  <a:pos x="0" y="2024"/>
                </a:cxn>
                <a:cxn ang="0">
                  <a:pos x="0" y="776"/>
                </a:cxn>
                <a:cxn ang="0">
                  <a:pos x="0" y="776"/>
                </a:cxn>
              </a:cxnLst>
              <a:rect l="0" t="0" r="r" b="b"/>
              <a:pathLst>
                <a:path w="857" h="2024">
                  <a:moveTo>
                    <a:pt x="0" y="776"/>
                  </a:moveTo>
                  <a:lnTo>
                    <a:pt x="0" y="776"/>
                  </a:lnTo>
                  <a:lnTo>
                    <a:pt x="38" y="703"/>
                  </a:lnTo>
                  <a:lnTo>
                    <a:pt x="78" y="634"/>
                  </a:lnTo>
                  <a:lnTo>
                    <a:pt x="119" y="566"/>
                  </a:lnTo>
                  <a:lnTo>
                    <a:pt x="162" y="502"/>
                  </a:lnTo>
                  <a:lnTo>
                    <a:pt x="208" y="441"/>
                  </a:lnTo>
                  <a:lnTo>
                    <a:pt x="256" y="381"/>
                  </a:lnTo>
                  <a:lnTo>
                    <a:pt x="305" y="327"/>
                  </a:lnTo>
                  <a:lnTo>
                    <a:pt x="330" y="300"/>
                  </a:lnTo>
                  <a:lnTo>
                    <a:pt x="357" y="274"/>
                  </a:lnTo>
                  <a:lnTo>
                    <a:pt x="385" y="249"/>
                  </a:lnTo>
                  <a:lnTo>
                    <a:pt x="411" y="226"/>
                  </a:lnTo>
                  <a:lnTo>
                    <a:pt x="439" y="203"/>
                  </a:lnTo>
                  <a:lnTo>
                    <a:pt x="469" y="182"/>
                  </a:lnTo>
                  <a:lnTo>
                    <a:pt x="497" y="160"/>
                  </a:lnTo>
                  <a:lnTo>
                    <a:pt x="527" y="140"/>
                  </a:lnTo>
                  <a:lnTo>
                    <a:pt x="558" y="122"/>
                  </a:lnTo>
                  <a:lnTo>
                    <a:pt x="588" y="104"/>
                  </a:lnTo>
                  <a:lnTo>
                    <a:pt x="619" y="87"/>
                  </a:lnTo>
                  <a:lnTo>
                    <a:pt x="652" y="71"/>
                  </a:lnTo>
                  <a:lnTo>
                    <a:pt x="685" y="56"/>
                  </a:lnTo>
                  <a:lnTo>
                    <a:pt x="718" y="43"/>
                  </a:lnTo>
                  <a:lnTo>
                    <a:pt x="751" y="31"/>
                  </a:lnTo>
                  <a:lnTo>
                    <a:pt x="786" y="20"/>
                  </a:lnTo>
                  <a:lnTo>
                    <a:pt x="822" y="10"/>
                  </a:lnTo>
                  <a:lnTo>
                    <a:pt x="857" y="0"/>
                  </a:lnTo>
                  <a:lnTo>
                    <a:pt x="857" y="0"/>
                  </a:lnTo>
                  <a:lnTo>
                    <a:pt x="806" y="46"/>
                  </a:lnTo>
                  <a:lnTo>
                    <a:pt x="754" y="94"/>
                  </a:lnTo>
                  <a:lnTo>
                    <a:pt x="706" y="144"/>
                  </a:lnTo>
                  <a:lnTo>
                    <a:pt x="660" y="196"/>
                  </a:lnTo>
                  <a:lnTo>
                    <a:pt x="617" y="249"/>
                  </a:lnTo>
                  <a:lnTo>
                    <a:pt x="576" y="304"/>
                  </a:lnTo>
                  <a:lnTo>
                    <a:pt x="536" y="362"/>
                  </a:lnTo>
                  <a:lnTo>
                    <a:pt x="498" y="419"/>
                  </a:lnTo>
                  <a:lnTo>
                    <a:pt x="462" y="479"/>
                  </a:lnTo>
                  <a:lnTo>
                    <a:pt x="429" y="538"/>
                  </a:lnTo>
                  <a:lnTo>
                    <a:pt x="398" y="601"/>
                  </a:lnTo>
                  <a:lnTo>
                    <a:pt x="368" y="664"/>
                  </a:lnTo>
                  <a:lnTo>
                    <a:pt x="340" y="728"/>
                  </a:lnTo>
                  <a:lnTo>
                    <a:pt x="315" y="792"/>
                  </a:lnTo>
                  <a:lnTo>
                    <a:pt x="291" y="858"/>
                  </a:lnTo>
                  <a:lnTo>
                    <a:pt x="269" y="925"/>
                  </a:lnTo>
                  <a:lnTo>
                    <a:pt x="249" y="992"/>
                  </a:lnTo>
                  <a:lnTo>
                    <a:pt x="229" y="1060"/>
                  </a:lnTo>
                  <a:lnTo>
                    <a:pt x="213" y="1128"/>
                  </a:lnTo>
                  <a:lnTo>
                    <a:pt x="198" y="1197"/>
                  </a:lnTo>
                  <a:lnTo>
                    <a:pt x="185" y="1266"/>
                  </a:lnTo>
                  <a:lnTo>
                    <a:pt x="173" y="1336"/>
                  </a:lnTo>
                  <a:lnTo>
                    <a:pt x="162" y="1405"/>
                  </a:lnTo>
                  <a:lnTo>
                    <a:pt x="154" y="1474"/>
                  </a:lnTo>
                  <a:lnTo>
                    <a:pt x="147" y="1544"/>
                  </a:lnTo>
                  <a:lnTo>
                    <a:pt x="140" y="1613"/>
                  </a:lnTo>
                  <a:lnTo>
                    <a:pt x="137" y="1682"/>
                  </a:lnTo>
                  <a:lnTo>
                    <a:pt x="134" y="1752"/>
                  </a:lnTo>
                  <a:lnTo>
                    <a:pt x="132" y="1821"/>
                  </a:lnTo>
                  <a:lnTo>
                    <a:pt x="132" y="1889"/>
                  </a:lnTo>
                  <a:lnTo>
                    <a:pt x="134" y="1956"/>
                  </a:lnTo>
                  <a:lnTo>
                    <a:pt x="135" y="2024"/>
                  </a:lnTo>
                  <a:lnTo>
                    <a:pt x="0" y="2024"/>
                  </a:lnTo>
                  <a:lnTo>
                    <a:pt x="0" y="776"/>
                  </a:lnTo>
                  <a:lnTo>
                    <a:pt x="0" y="776"/>
                  </a:lnTo>
                  <a:close/>
                </a:path>
              </a:pathLst>
            </a:custGeom>
            <a:solidFill>
              <a:schemeClr val="accent2">
                <a:lumMod val="40000"/>
                <a:lumOff val="60000"/>
                <a:alpha val="44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 name="Freeform 9"/>
            <p:cNvSpPr>
              <a:spLocks/>
            </p:cNvSpPr>
            <p:nvPr userDrawn="1"/>
          </p:nvSpPr>
          <p:spPr bwMode="auto">
            <a:xfrm>
              <a:off x="0" y="3371787"/>
              <a:ext cx="2895599" cy="2154237"/>
            </a:xfrm>
            <a:custGeom>
              <a:avLst/>
              <a:gdLst/>
              <a:ahLst/>
              <a:cxnLst>
                <a:cxn ang="0">
                  <a:pos x="0" y="118"/>
                </a:cxn>
                <a:cxn ang="0">
                  <a:pos x="165" y="69"/>
                </a:cxn>
                <a:cxn ang="0">
                  <a:pos x="327" y="33"/>
                </a:cxn>
                <a:cxn ang="0">
                  <a:pos x="487" y="11"/>
                </a:cxn>
                <a:cxn ang="0">
                  <a:pos x="645" y="1"/>
                </a:cxn>
                <a:cxn ang="0">
                  <a:pos x="797" y="1"/>
                </a:cxn>
                <a:cxn ang="0">
                  <a:pos x="946" y="13"/>
                </a:cxn>
                <a:cxn ang="0">
                  <a:pos x="1088" y="33"/>
                </a:cxn>
                <a:cxn ang="0">
                  <a:pos x="1225" y="62"/>
                </a:cxn>
                <a:cxn ang="0">
                  <a:pos x="1352" y="97"/>
                </a:cxn>
                <a:cxn ang="0">
                  <a:pos x="1472" y="138"/>
                </a:cxn>
                <a:cxn ang="0">
                  <a:pos x="1585" y="184"/>
                </a:cxn>
                <a:cxn ang="0">
                  <a:pos x="1685" y="236"/>
                </a:cxn>
                <a:cxn ang="0">
                  <a:pos x="1776" y="288"/>
                </a:cxn>
                <a:cxn ang="0">
                  <a:pos x="1854" y="343"/>
                </a:cxn>
                <a:cxn ang="0">
                  <a:pos x="1921" y="399"/>
                </a:cxn>
                <a:cxn ang="0">
                  <a:pos x="1974" y="455"/>
                </a:cxn>
                <a:cxn ang="0">
                  <a:pos x="1920" y="434"/>
                </a:cxn>
                <a:cxn ang="0">
                  <a:pos x="1804" y="394"/>
                </a:cxn>
                <a:cxn ang="0">
                  <a:pos x="1680" y="361"/>
                </a:cxn>
                <a:cxn ang="0">
                  <a:pos x="1548" y="338"/>
                </a:cxn>
                <a:cxn ang="0">
                  <a:pos x="1413" y="323"/>
                </a:cxn>
                <a:cxn ang="0">
                  <a:pos x="1273" y="321"/>
                </a:cxn>
                <a:cxn ang="0">
                  <a:pos x="1132" y="331"/>
                </a:cxn>
                <a:cxn ang="0">
                  <a:pos x="990" y="356"/>
                </a:cxn>
                <a:cxn ang="0">
                  <a:pos x="919" y="374"/>
                </a:cxn>
                <a:cxn ang="0">
                  <a:pos x="850" y="396"/>
                </a:cxn>
                <a:cxn ang="0">
                  <a:pos x="781" y="424"/>
                </a:cxn>
                <a:cxn ang="0">
                  <a:pos x="711" y="455"/>
                </a:cxn>
                <a:cxn ang="0">
                  <a:pos x="645" y="490"/>
                </a:cxn>
                <a:cxn ang="0">
                  <a:pos x="579" y="531"/>
                </a:cxn>
                <a:cxn ang="0">
                  <a:pos x="515" y="577"/>
                </a:cxn>
                <a:cxn ang="0">
                  <a:pos x="452" y="629"/>
                </a:cxn>
                <a:cxn ang="0">
                  <a:pos x="391" y="685"/>
                </a:cxn>
                <a:cxn ang="0">
                  <a:pos x="333" y="747"/>
                </a:cxn>
                <a:cxn ang="0">
                  <a:pos x="277" y="815"/>
                </a:cxn>
                <a:cxn ang="0">
                  <a:pos x="223" y="889"/>
                </a:cxn>
                <a:cxn ang="0">
                  <a:pos x="172" y="970"/>
                </a:cxn>
                <a:cxn ang="0">
                  <a:pos x="124" y="1056"/>
                </a:cxn>
                <a:cxn ang="0">
                  <a:pos x="79" y="1150"/>
                </a:cxn>
                <a:cxn ang="0">
                  <a:pos x="38" y="1249"/>
                </a:cxn>
                <a:cxn ang="0">
                  <a:pos x="0" y="1357"/>
                </a:cxn>
                <a:cxn ang="0">
                  <a:pos x="0" y="118"/>
                </a:cxn>
              </a:cxnLst>
              <a:rect l="0" t="0" r="r" b="b"/>
              <a:pathLst>
                <a:path w="1974" h="1357">
                  <a:moveTo>
                    <a:pt x="0" y="118"/>
                  </a:moveTo>
                  <a:lnTo>
                    <a:pt x="0" y="118"/>
                  </a:lnTo>
                  <a:lnTo>
                    <a:pt x="83" y="92"/>
                  </a:lnTo>
                  <a:lnTo>
                    <a:pt x="165" y="69"/>
                  </a:lnTo>
                  <a:lnTo>
                    <a:pt x="246" y="49"/>
                  </a:lnTo>
                  <a:lnTo>
                    <a:pt x="327" y="33"/>
                  </a:lnTo>
                  <a:lnTo>
                    <a:pt x="408" y="21"/>
                  </a:lnTo>
                  <a:lnTo>
                    <a:pt x="487" y="11"/>
                  </a:lnTo>
                  <a:lnTo>
                    <a:pt x="566" y="5"/>
                  </a:lnTo>
                  <a:lnTo>
                    <a:pt x="645" y="1"/>
                  </a:lnTo>
                  <a:lnTo>
                    <a:pt x="721" y="0"/>
                  </a:lnTo>
                  <a:lnTo>
                    <a:pt x="797" y="1"/>
                  </a:lnTo>
                  <a:lnTo>
                    <a:pt x="873" y="6"/>
                  </a:lnTo>
                  <a:lnTo>
                    <a:pt x="946" y="13"/>
                  </a:lnTo>
                  <a:lnTo>
                    <a:pt x="1018" y="23"/>
                  </a:lnTo>
                  <a:lnTo>
                    <a:pt x="1088" y="33"/>
                  </a:lnTo>
                  <a:lnTo>
                    <a:pt x="1157" y="47"/>
                  </a:lnTo>
                  <a:lnTo>
                    <a:pt x="1225" y="62"/>
                  </a:lnTo>
                  <a:lnTo>
                    <a:pt x="1289" y="79"/>
                  </a:lnTo>
                  <a:lnTo>
                    <a:pt x="1352" y="97"/>
                  </a:lnTo>
                  <a:lnTo>
                    <a:pt x="1413" y="117"/>
                  </a:lnTo>
                  <a:lnTo>
                    <a:pt x="1472" y="138"/>
                  </a:lnTo>
                  <a:lnTo>
                    <a:pt x="1530" y="161"/>
                  </a:lnTo>
                  <a:lnTo>
                    <a:pt x="1585" y="184"/>
                  </a:lnTo>
                  <a:lnTo>
                    <a:pt x="1636" y="209"/>
                  </a:lnTo>
                  <a:lnTo>
                    <a:pt x="1685" y="236"/>
                  </a:lnTo>
                  <a:lnTo>
                    <a:pt x="1732" y="262"/>
                  </a:lnTo>
                  <a:lnTo>
                    <a:pt x="1776" y="288"/>
                  </a:lnTo>
                  <a:lnTo>
                    <a:pt x="1816" y="315"/>
                  </a:lnTo>
                  <a:lnTo>
                    <a:pt x="1854" y="343"/>
                  </a:lnTo>
                  <a:lnTo>
                    <a:pt x="1888" y="371"/>
                  </a:lnTo>
                  <a:lnTo>
                    <a:pt x="1921" y="399"/>
                  </a:lnTo>
                  <a:lnTo>
                    <a:pt x="1949" y="427"/>
                  </a:lnTo>
                  <a:lnTo>
                    <a:pt x="1974" y="455"/>
                  </a:lnTo>
                  <a:lnTo>
                    <a:pt x="1974" y="455"/>
                  </a:lnTo>
                  <a:lnTo>
                    <a:pt x="1920" y="434"/>
                  </a:lnTo>
                  <a:lnTo>
                    <a:pt x="1864" y="412"/>
                  </a:lnTo>
                  <a:lnTo>
                    <a:pt x="1804" y="394"/>
                  </a:lnTo>
                  <a:lnTo>
                    <a:pt x="1743" y="376"/>
                  </a:lnTo>
                  <a:lnTo>
                    <a:pt x="1680" y="361"/>
                  </a:lnTo>
                  <a:lnTo>
                    <a:pt x="1614" y="348"/>
                  </a:lnTo>
                  <a:lnTo>
                    <a:pt x="1548" y="338"/>
                  </a:lnTo>
                  <a:lnTo>
                    <a:pt x="1481" y="330"/>
                  </a:lnTo>
                  <a:lnTo>
                    <a:pt x="1413" y="323"/>
                  </a:lnTo>
                  <a:lnTo>
                    <a:pt x="1344" y="320"/>
                  </a:lnTo>
                  <a:lnTo>
                    <a:pt x="1273" y="321"/>
                  </a:lnTo>
                  <a:lnTo>
                    <a:pt x="1203" y="325"/>
                  </a:lnTo>
                  <a:lnTo>
                    <a:pt x="1132" y="331"/>
                  </a:lnTo>
                  <a:lnTo>
                    <a:pt x="1061" y="341"/>
                  </a:lnTo>
                  <a:lnTo>
                    <a:pt x="990" y="356"/>
                  </a:lnTo>
                  <a:lnTo>
                    <a:pt x="954" y="364"/>
                  </a:lnTo>
                  <a:lnTo>
                    <a:pt x="919" y="374"/>
                  </a:lnTo>
                  <a:lnTo>
                    <a:pt x="885" y="384"/>
                  </a:lnTo>
                  <a:lnTo>
                    <a:pt x="850" y="396"/>
                  </a:lnTo>
                  <a:lnTo>
                    <a:pt x="815" y="409"/>
                  </a:lnTo>
                  <a:lnTo>
                    <a:pt x="781" y="424"/>
                  </a:lnTo>
                  <a:lnTo>
                    <a:pt x="746" y="439"/>
                  </a:lnTo>
                  <a:lnTo>
                    <a:pt x="711" y="455"/>
                  </a:lnTo>
                  <a:lnTo>
                    <a:pt x="678" y="472"/>
                  </a:lnTo>
                  <a:lnTo>
                    <a:pt x="645" y="490"/>
                  </a:lnTo>
                  <a:lnTo>
                    <a:pt x="612" y="510"/>
                  </a:lnTo>
                  <a:lnTo>
                    <a:pt x="579" y="531"/>
                  </a:lnTo>
                  <a:lnTo>
                    <a:pt x="546" y="554"/>
                  </a:lnTo>
                  <a:lnTo>
                    <a:pt x="515" y="577"/>
                  </a:lnTo>
                  <a:lnTo>
                    <a:pt x="484" y="602"/>
                  </a:lnTo>
                  <a:lnTo>
                    <a:pt x="452" y="629"/>
                  </a:lnTo>
                  <a:lnTo>
                    <a:pt x="421" y="657"/>
                  </a:lnTo>
                  <a:lnTo>
                    <a:pt x="391" y="685"/>
                  </a:lnTo>
                  <a:lnTo>
                    <a:pt x="361" y="716"/>
                  </a:lnTo>
                  <a:lnTo>
                    <a:pt x="333" y="747"/>
                  </a:lnTo>
                  <a:lnTo>
                    <a:pt x="304" y="780"/>
                  </a:lnTo>
                  <a:lnTo>
                    <a:pt x="277" y="815"/>
                  </a:lnTo>
                  <a:lnTo>
                    <a:pt x="249" y="851"/>
                  </a:lnTo>
                  <a:lnTo>
                    <a:pt x="223" y="889"/>
                  </a:lnTo>
                  <a:lnTo>
                    <a:pt x="198" y="929"/>
                  </a:lnTo>
                  <a:lnTo>
                    <a:pt x="172" y="970"/>
                  </a:lnTo>
                  <a:lnTo>
                    <a:pt x="149" y="1012"/>
                  </a:lnTo>
                  <a:lnTo>
                    <a:pt x="124" y="1056"/>
                  </a:lnTo>
                  <a:lnTo>
                    <a:pt x="101" y="1102"/>
                  </a:lnTo>
                  <a:lnTo>
                    <a:pt x="79" y="1150"/>
                  </a:lnTo>
                  <a:lnTo>
                    <a:pt x="58" y="1198"/>
                  </a:lnTo>
                  <a:lnTo>
                    <a:pt x="38" y="1249"/>
                  </a:lnTo>
                  <a:lnTo>
                    <a:pt x="18" y="1302"/>
                  </a:lnTo>
                  <a:lnTo>
                    <a:pt x="0" y="1357"/>
                  </a:lnTo>
                  <a:lnTo>
                    <a:pt x="0" y="118"/>
                  </a:lnTo>
                  <a:lnTo>
                    <a:pt x="0" y="118"/>
                  </a:lnTo>
                  <a:close/>
                </a:path>
              </a:pathLst>
            </a:custGeom>
            <a:solidFill>
              <a:schemeClr val="accent2">
                <a:lumMod val="40000"/>
                <a:lumOff val="6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 name="Freeform 10"/>
            <p:cNvSpPr>
              <a:spLocks/>
            </p:cNvSpPr>
            <p:nvPr userDrawn="1"/>
          </p:nvSpPr>
          <p:spPr bwMode="auto">
            <a:xfrm>
              <a:off x="1502664" y="5586916"/>
              <a:ext cx="6519672" cy="5913188"/>
            </a:xfrm>
            <a:custGeom>
              <a:avLst/>
              <a:gdLst/>
              <a:ahLst/>
              <a:cxnLst>
                <a:cxn ang="0">
                  <a:pos x="1377" y="130"/>
                </a:cxn>
                <a:cxn ang="0">
                  <a:pos x="1299" y="89"/>
                </a:cxn>
                <a:cxn ang="0">
                  <a:pos x="1220" y="56"/>
                </a:cxn>
                <a:cxn ang="0">
                  <a:pos x="1137" y="30"/>
                </a:cxn>
                <a:cxn ang="0">
                  <a:pos x="1052" y="11"/>
                </a:cxn>
                <a:cxn ang="0">
                  <a:pos x="966" y="2"/>
                </a:cxn>
                <a:cxn ang="0">
                  <a:pos x="880" y="0"/>
                </a:cxn>
                <a:cxn ang="0">
                  <a:pos x="794" y="5"/>
                </a:cxn>
                <a:cxn ang="0">
                  <a:pos x="708" y="18"/>
                </a:cxn>
                <a:cxn ang="0">
                  <a:pos x="624" y="40"/>
                </a:cxn>
                <a:cxn ang="0">
                  <a:pos x="543" y="69"/>
                </a:cxn>
                <a:cxn ang="0">
                  <a:pos x="466" y="107"/>
                </a:cxn>
                <a:cxn ang="0">
                  <a:pos x="391" y="155"/>
                </a:cxn>
                <a:cxn ang="0">
                  <a:pos x="322" y="210"/>
                </a:cxn>
                <a:cxn ang="0">
                  <a:pos x="258" y="272"/>
                </a:cxn>
                <a:cxn ang="0">
                  <a:pos x="200" y="345"/>
                </a:cxn>
                <a:cxn ang="0">
                  <a:pos x="149" y="426"/>
                </a:cxn>
                <a:cxn ang="0">
                  <a:pos x="124" y="472"/>
                </a:cxn>
                <a:cxn ang="0">
                  <a:pos x="83" y="568"/>
                </a:cxn>
                <a:cxn ang="0">
                  <a:pos x="48" y="667"/>
                </a:cxn>
                <a:cxn ang="0">
                  <a:pos x="23" y="769"/>
                </a:cxn>
                <a:cxn ang="0">
                  <a:pos x="7" y="875"/>
                </a:cxn>
                <a:cxn ang="0">
                  <a:pos x="0" y="982"/>
                </a:cxn>
                <a:cxn ang="0">
                  <a:pos x="2" y="1090"/>
                </a:cxn>
                <a:cxn ang="0">
                  <a:pos x="12" y="1200"/>
                </a:cxn>
                <a:cxn ang="0">
                  <a:pos x="31" y="1311"/>
                </a:cxn>
                <a:cxn ang="0">
                  <a:pos x="61" y="1420"/>
                </a:cxn>
                <a:cxn ang="0">
                  <a:pos x="101" y="1529"/>
                </a:cxn>
                <a:cxn ang="0">
                  <a:pos x="149" y="1636"/>
                </a:cxn>
                <a:cxn ang="0">
                  <a:pos x="206" y="1742"/>
                </a:cxn>
                <a:cxn ang="0">
                  <a:pos x="274" y="1844"/>
                </a:cxn>
                <a:cxn ang="0">
                  <a:pos x="353" y="1943"/>
                </a:cxn>
                <a:cxn ang="0">
                  <a:pos x="441" y="2039"/>
                </a:cxn>
                <a:cxn ang="0">
                  <a:pos x="2552" y="2085"/>
                </a:cxn>
                <a:cxn ang="0">
                  <a:pos x="2526" y="2070"/>
                </a:cxn>
                <a:cxn ang="0">
                  <a:pos x="2336" y="1955"/>
                </a:cxn>
                <a:cxn ang="0">
                  <a:pos x="2192" y="1860"/>
                </a:cxn>
                <a:cxn ang="0">
                  <a:pos x="2025" y="1748"/>
                </a:cxn>
                <a:cxn ang="0">
                  <a:pos x="1849" y="1619"/>
                </a:cxn>
                <a:cxn ang="0">
                  <a:pos x="1667" y="1477"/>
                </a:cxn>
                <a:cxn ang="0">
                  <a:pos x="1492" y="1326"/>
                </a:cxn>
                <a:cxn ang="0">
                  <a:pos x="1410" y="1246"/>
                </a:cxn>
                <a:cxn ang="0">
                  <a:pos x="1332" y="1167"/>
                </a:cxn>
                <a:cxn ang="0">
                  <a:pos x="1261" y="1086"/>
                </a:cxn>
                <a:cxn ang="0">
                  <a:pos x="1195" y="1004"/>
                </a:cxn>
                <a:cxn ang="0">
                  <a:pos x="1139" y="923"/>
                </a:cxn>
                <a:cxn ang="0">
                  <a:pos x="1091" y="840"/>
                </a:cxn>
                <a:cxn ang="0">
                  <a:pos x="1055" y="761"/>
                </a:cxn>
                <a:cxn ang="0">
                  <a:pos x="1030" y="680"/>
                </a:cxn>
                <a:cxn ang="0">
                  <a:pos x="1017" y="602"/>
                </a:cxn>
                <a:cxn ang="0">
                  <a:pos x="1019" y="527"/>
                </a:cxn>
                <a:cxn ang="0">
                  <a:pos x="1028" y="470"/>
                </a:cxn>
                <a:cxn ang="0">
                  <a:pos x="1040" y="434"/>
                </a:cxn>
                <a:cxn ang="0">
                  <a:pos x="1057" y="398"/>
                </a:cxn>
                <a:cxn ang="0">
                  <a:pos x="1076" y="363"/>
                </a:cxn>
                <a:cxn ang="0">
                  <a:pos x="1101" y="330"/>
                </a:cxn>
                <a:cxn ang="0">
                  <a:pos x="1131" y="295"/>
                </a:cxn>
                <a:cxn ang="0">
                  <a:pos x="1182" y="248"/>
                </a:cxn>
                <a:cxn ang="0">
                  <a:pos x="1269" y="186"/>
                </a:cxn>
                <a:cxn ang="0">
                  <a:pos x="1377" y="130"/>
                </a:cxn>
              </a:cxnLst>
              <a:rect l="0" t="0" r="r" b="b"/>
              <a:pathLst>
                <a:path w="2552" h="2085">
                  <a:moveTo>
                    <a:pt x="1377" y="130"/>
                  </a:moveTo>
                  <a:lnTo>
                    <a:pt x="1377" y="130"/>
                  </a:lnTo>
                  <a:lnTo>
                    <a:pt x="1339" y="109"/>
                  </a:lnTo>
                  <a:lnTo>
                    <a:pt x="1299" y="89"/>
                  </a:lnTo>
                  <a:lnTo>
                    <a:pt x="1260" y="73"/>
                  </a:lnTo>
                  <a:lnTo>
                    <a:pt x="1220" y="56"/>
                  </a:lnTo>
                  <a:lnTo>
                    <a:pt x="1179" y="43"/>
                  </a:lnTo>
                  <a:lnTo>
                    <a:pt x="1137" y="30"/>
                  </a:lnTo>
                  <a:lnTo>
                    <a:pt x="1094" y="20"/>
                  </a:lnTo>
                  <a:lnTo>
                    <a:pt x="1052" y="11"/>
                  </a:lnTo>
                  <a:lnTo>
                    <a:pt x="1009" y="7"/>
                  </a:lnTo>
                  <a:lnTo>
                    <a:pt x="966" y="2"/>
                  </a:lnTo>
                  <a:lnTo>
                    <a:pt x="923" y="0"/>
                  </a:lnTo>
                  <a:lnTo>
                    <a:pt x="880" y="0"/>
                  </a:lnTo>
                  <a:lnTo>
                    <a:pt x="837" y="2"/>
                  </a:lnTo>
                  <a:lnTo>
                    <a:pt x="794" y="5"/>
                  </a:lnTo>
                  <a:lnTo>
                    <a:pt x="751" y="10"/>
                  </a:lnTo>
                  <a:lnTo>
                    <a:pt x="708" y="18"/>
                  </a:lnTo>
                  <a:lnTo>
                    <a:pt x="667" y="28"/>
                  </a:lnTo>
                  <a:lnTo>
                    <a:pt x="624" y="40"/>
                  </a:lnTo>
                  <a:lnTo>
                    <a:pt x="584" y="54"/>
                  </a:lnTo>
                  <a:lnTo>
                    <a:pt x="543" y="69"/>
                  </a:lnTo>
                  <a:lnTo>
                    <a:pt x="504" y="87"/>
                  </a:lnTo>
                  <a:lnTo>
                    <a:pt x="466" y="107"/>
                  </a:lnTo>
                  <a:lnTo>
                    <a:pt x="428" y="130"/>
                  </a:lnTo>
                  <a:lnTo>
                    <a:pt x="391" y="155"/>
                  </a:lnTo>
                  <a:lnTo>
                    <a:pt x="357" y="182"/>
                  </a:lnTo>
                  <a:lnTo>
                    <a:pt x="322" y="210"/>
                  </a:lnTo>
                  <a:lnTo>
                    <a:pt x="289" y="241"/>
                  </a:lnTo>
                  <a:lnTo>
                    <a:pt x="258" y="272"/>
                  </a:lnTo>
                  <a:lnTo>
                    <a:pt x="228" y="309"/>
                  </a:lnTo>
                  <a:lnTo>
                    <a:pt x="200" y="345"/>
                  </a:lnTo>
                  <a:lnTo>
                    <a:pt x="173" y="385"/>
                  </a:lnTo>
                  <a:lnTo>
                    <a:pt x="149" y="426"/>
                  </a:lnTo>
                  <a:lnTo>
                    <a:pt x="149" y="426"/>
                  </a:lnTo>
                  <a:lnTo>
                    <a:pt x="124" y="472"/>
                  </a:lnTo>
                  <a:lnTo>
                    <a:pt x="102" y="520"/>
                  </a:lnTo>
                  <a:lnTo>
                    <a:pt x="83" y="568"/>
                  </a:lnTo>
                  <a:lnTo>
                    <a:pt x="64" y="617"/>
                  </a:lnTo>
                  <a:lnTo>
                    <a:pt x="48" y="667"/>
                  </a:lnTo>
                  <a:lnTo>
                    <a:pt x="35" y="718"/>
                  </a:lnTo>
                  <a:lnTo>
                    <a:pt x="23" y="769"/>
                  </a:lnTo>
                  <a:lnTo>
                    <a:pt x="15" y="822"/>
                  </a:lnTo>
                  <a:lnTo>
                    <a:pt x="7" y="875"/>
                  </a:lnTo>
                  <a:lnTo>
                    <a:pt x="2" y="928"/>
                  </a:lnTo>
                  <a:lnTo>
                    <a:pt x="0" y="982"/>
                  </a:lnTo>
                  <a:lnTo>
                    <a:pt x="0" y="1035"/>
                  </a:lnTo>
                  <a:lnTo>
                    <a:pt x="2" y="1090"/>
                  </a:lnTo>
                  <a:lnTo>
                    <a:pt x="5" y="1146"/>
                  </a:lnTo>
                  <a:lnTo>
                    <a:pt x="12" y="1200"/>
                  </a:lnTo>
                  <a:lnTo>
                    <a:pt x="22" y="1255"/>
                  </a:lnTo>
                  <a:lnTo>
                    <a:pt x="31" y="1311"/>
                  </a:lnTo>
                  <a:lnTo>
                    <a:pt x="46" y="1365"/>
                  </a:lnTo>
                  <a:lnTo>
                    <a:pt x="61" y="1420"/>
                  </a:lnTo>
                  <a:lnTo>
                    <a:pt x="79" y="1474"/>
                  </a:lnTo>
                  <a:lnTo>
                    <a:pt x="101" y="1529"/>
                  </a:lnTo>
                  <a:lnTo>
                    <a:pt x="124" y="1583"/>
                  </a:lnTo>
                  <a:lnTo>
                    <a:pt x="149" y="1636"/>
                  </a:lnTo>
                  <a:lnTo>
                    <a:pt x="177" y="1689"/>
                  </a:lnTo>
                  <a:lnTo>
                    <a:pt x="206" y="1742"/>
                  </a:lnTo>
                  <a:lnTo>
                    <a:pt x="239" y="1793"/>
                  </a:lnTo>
                  <a:lnTo>
                    <a:pt x="274" y="1844"/>
                  </a:lnTo>
                  <a:lnTo>
                    <a:pt x="312" y="1895"/>
                  </a:lnTo>
                  <a:lnTo>
                    <a:pt x="353" y="1943"/>
                  </a:lnTo>
                  <a:lnTo>
                    <a:pt x="396" y="1993"/>
                  </a:lnTo>
                  <a:lnTo>
                    <a:pt x="441" y="2039"/>
                  </a:lnTo>
                  <a:lnTo>
                    <a:pt x="489" y="2085"/>
                  </a:lnTo>
                  <a:lnTo>
                    <a:pt x="2552" y="2085"/>
                  </a:lnTo>
                  <a:lnTo>
                    <a:pt x="2552" y="2085"/>
                  </a:lnTo>
                  <a:lnTo>
                    <a:pt x="2526" y="2070"/>
                  </a:lnTo>
                  <a:lnTo>
                    <a:pt x="2450" y="2026"/>
                  </a:lnTo>
                  <a:lnTo>
                    <a:pt x="2336" y="1955"/>
                  </a:lnTo>
                  <a:lnTo>
                    <a:pt x="2266" y="1910"/>
                  </a:lnTo>
                  <a:lnTo>
                    <a:pt x="2192" y="1860"/>
                  </a:lnTo>
                  <a:lnTo>
                    <a:pt x="2111" y="1808"/>
                  </a:lnTo>
                  <a:lnTo>
                    <a:pt x="2025" y="1748"/>
                  </a:lnTo>
                  <a:lnTo>
                    <a:pt x="1938" y="1685"/>
                  </a:lnTo>
                  <a:lnTo>
                    <a:pt x="1849" y="1619"/>
                  </a:lnTo>
                  <a:lnTo>
                    <a:pt x="1758" y="1550"/>
                  </a:lnTo>
                  <a:lnTo>
                    <a:pt x="1667" y="1477"/>
                  </a:lnTo>
                  <a:lnTo>
                    <a:pt x="1578" y="1403"/>
                  </a:lnTo>
                  <a:lnTo>
                    <a:pt x="1492" y="1326"/>
                  </a:lnTo>
                  <a:lnTo>
                    <a:pt x="1451" y="1286"/>
                  </a:lnTo>
                  <a:lnTo>
                    <a:pt x="1410" y="1246"/>
                  </a:lnTo>
                  <a:lnTo>
                    <a:pt x="1370" y="1207"/>
                  </a:lnTo>
                  <a:lnTo>
                    <a:pt x="1332" y="1167"/>
                  </a:lnTo>
                  <a:lnTo>
                    <a:pt x="1296" y="1126"/>
                  </a:lnTo>
                  <a:lnTo>
                    <a:pt x="1261" y="1086"/>
                  </a:lnTo>
                  <a:lnTo>
                    <a:pt x="1227" y="1045"/>
                  </a:lnTo>
                  <a:lnTo>
                    <a:pt x="1195" y="1004"/>
                  </a:lnTo>
                  <a:lnTo>
                    <a:pt x="1167" y="962"/>
                  </a:lnTo>
                  <a:lnTo>
                    <a:pt x="1139" y="923"/>
                  </a:lnTo>
                  <a:lnTo>
                    <a:pt x="1114" y="881"/>
                  </a:lnTo>
                  <a:lnTo>
                    <a:pt x="1091" y="840"/>
                  </a:lnTo>
                  <a:lnTo>
                    <a:pt x="1071" y="801"/>
                  </a:lnTo>
                  <a:lnTo>
                    <a:pt x="1055" y="761"/>
                  </a:lnTo>
                  <a:lnTo>
                    <a:pt x="1042" y="720"/>
                  </a:lnTo>
                  <a:lnTo>
                    <a:pt x="1030" y="680"/>
                  </a:lnTo>
                  <a:lnTo>
                    <a:pt x="1022" y="642"/>
                  </a:lnTo>
                  <a:lnTo>
                    <a:pt x="1017" y="602"/>
                  </a:lnTo>
                  <a:lnTo>
                    <a:pt x="1015" y="565"/>
                  </a:lnTo>
                  <a:lnTo>
                    <a:pt x="1019" y="527"/>
                  </a:lnTo>
                  <a:lnTo>
                    <a:pt x="1023" y="489"/>
                  </a:lnTo>
                  <a:lnTo>
                    <a:pt x="1028" y="470"/>
                  </a:lnTo>
                  <a:lnTo>
                    <a:pt x="1033" y="452"/>
                  </a:lnTo>
                  <a:lnTo>
                    <a:pt x="1040" y="434"/>
                  </a:lnTo>
                  <a:lnTo>
                    <a:pt x="1048" y="416"/>
                  </a:lnTo>
                  <a:lnTo>
                    <a:pt x="1057" y="398"/>
                  </a:lnTo>
                  <a:lnTo>
                    <a:pt x="1066" y="381"/>
                  </a:lnTo>
                  <a:lnTo>
                    <a:pt x="1076" y="363"/>
                  </a:lnTo>
                  <a:lnTo>
                    <a:pt x="1088" y="347"/>
                  </a:lnTo>
                  <a:lnTo>
                    <a:pt x="1101" y="330"/>
                  </a:lnTo>
                  <a:lnTo>
                    <a:pt x="1116" y="312"/>
                  </a:lnTo>
                  <a:lnTo>
                    <a:pt x="1131" y="295"/>
                  </a:lnTo>
                  <a:lnTo>
                    <a:pt x="1147" y="281"/>
                  </a:lnTo>
                  <a:lnTo>
                    <a:pt x="1182" y="248"/>
                  </a:lnTo>
                  <a:lnTo>
                    <a:pt x="1223" y="216"/>
                  </a:lnTo>
                  <a:lnTo>
                    <a:pt x="1269" y="186"/>
                  </a:lnTo>
                  <a:lnTo>
                    <a:pt x="1321" y="158"/>
                  </a:lnTo>
                  <a:lnTo>
                    <a:pt x="1377" y="130"/>
                  </a:lnTo>
                  <a:lnTo>
                    <a:pt x="1377" y="130"/>
                  </a:lnTo>
                  <a:close/>
                </a:path>
              </a:pathLst>
            </a:custGeom>
            <a:solidFill>
              <a:schemeClr val="bg1">
                <a:lumMod val="95000"/>
                <a:alpha val="34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1"/>
            <p:cNvSpPr>
              <a:spLocks/>
            </p:cNvSpPr>
            <p:nvPr userDrawn="1"/>
          </p:nvSpPr>
          <p:spPr bwMode="auto">
            <a:xfrm>
              <a:off x="1155002" y="5801712"/>
              <a:ext cx="3420932" cy="5698392"/>
            </a:xfrm>
            <a:custGeom>
              <a:avLst/>
              <a:gdLst/>
              <a:ahLst/>
              <a:cxnLst>
                <a:cxn ang="0">
                  <a:pos x="99" y="1804"/>
                </a:cxn>
                <a:cxn ang="0">
                  <a:pos x="57" y="1647"/>
                </a:cxn>
                <a:cxn ang="0">
                  <a:pos x="29" y="1492"/>
                </a:cxn>
                <a:cxn ang="0">
                  <a:pos x="10" y="1342"/>
                </a:cxn>
                <a:cxn ang="0">
                  <a:pos x="1" y="1195"/>
                </a:cxn>
                <a:cxn ang="0">
                  <a:pos x="1" y="1054"/>
                </a:cxn>
                <a:cxn ang="0">
                  <a:pos x="10" y="919"/>
                </a:cxn>
                <a:cxn ang="0">
                  <a:pos x="26" y="790"/>
                </a:cxn>
                <a:cxn ang="0">
                  <a:pos x="49" y="667"/>
                </a:cxn>
                <a:cxn ang="0">
                  <a:pos x="81" y="553"/>
                </a:cxn>
                <a:cxn ang="0">
                  <a:pos x="117" y="445"/>
                </a:cxn>
                <a:cxn ang="0">
                  <a:pos x="158" y="346"/>
                </a:cxn>
                <a:cxn ang="0">
                  <a:pos x="203" y="255"/>
                </a:cxn>
                <a:cxn ang="0">
                  <a:pos x="254" y="176"/>
                </a:cxn>
                <a:cxn ang="0">
                  <a:pos x="307" y="105"/>
                </a:cxn>
                <a:cxn ang="0">
                  <a:pos x="363" y="47"/>
                </a:cxn>
                <a:cxn ang="0">
                  <a:pos x="421" y="0"/>
                </a:cxn>
                <a:cxn ang="0">
                  <a:pos x="383" y="57"/>
                </a:cxn>
                <a:cxn ang="0">
                  <a:pos x="317" y="176"/>
                </a:cxn>
                <a:cxn ang="0">
                  <a:pos x="265" y="298"/>
                </a:cxn>
                <a:cxn ang="0">
                  <a:pos x="226" y="421"/>
                </a:cxn>
                <a:cxn ang="0">
                  <a:pos x="201" y="544"/>
                </a:cxn>
                <a:cxn ang="0">
                  <a:pos x="188" y="667"/>
                </a:cxn>
                <a:cxn ang="0">
                  <a:pos x="186" y="789"/>
                </a:cxn>
                <a:cxn ang="0">
                  <a:pos x="196" y="911"/>
                </a:cxn>
                <a:cxn ang="0">
                  <a:pos x="219" y="1030"/>
                </a:cxn>
                <a:cxn ang="0">
                  <a:pos x="252" y="1147"/>
                </a:cxn>
                <a:cxn ang="0">
                  <a:pos x="297" y="1261"/>
                </a:cxn>
                <a:cxn ang="0">
                  <a:pos x="351" y="1371"/>
                </a:cxn>
                <a:cxn ang="0">
                  <a:pos x="416" y="1477"/>
                </a:cxn>
                <a:cxn ang="0">
                  <a:pos x="492" y="1578"/>
                </a:cxn>
                <a:cxn ang="0">
                  <a:pos x="576" y="1674"/>
                </a:cxn>
                <a:cxn ang="0">
                  <a:pos x="668" y="1763"/>
                </a:cxn>
                <a:cxn ang="0">
                  <a:pos x="99" y="1804"/>
                </a:cxn>
              </a:cxnLst>
              <a:rect l="0" t="0" r="r" b="b"/>
              <a:pathLst>
                <a:path w="718" h="1804">
                  <a:moveTo>
                    <a:pt x="99" y="1804"/>
                  </a:moveTo>
                  <a:lnTo>
                    <a:pt x="99" y="1804"/>
                  </a:lnTo>
                  <a:lnTo>
                    <a:pt x="77" y="1725"/>
                  </a:lnTo>
                  <a:lnTo>
                    <a:pt x="57" y="1647"/>
                  </a:lnTo>
                  <a:lnTo>
                    <a:pt x="43" y="1570"/>
                  </a:lnTo>
                  <a:lnTo>
                    <a:pt x="29" y="1492"/>
                  </a:lnTo>
                  <a:lnTo>
                    <a:pt x="18" y="1416"/>
                  </a:lnTo>
                  <a:lnTo>
                    <a:pt x="10" y="1342"/>
                  </a:lnTo>
                  <a:lnTo>
                    <a:pt x="5" y="1267"/>
                  </a:lnTo>
                  <a:lnTo>
                    <a:pt x="1" y="1195"/>
                  </a:lnTo>
                  <a:lnTo>
                    <a:pt x="0" y="1124"/>
                  </a:lnTo>
                  <a:lnTo>
                    <a:pt x="1" y="1054"/>
                  </a:lnTo>
                  <a:lnTo>
                    <a:pt x="5" y="987"/>
                  </a:lnTo>
                  <a:lnTo>
                    <a:pt x="10" y="919"/>
                  </a:lnTo>
                  <a:lnTo>
                    <a:pt x="18" y="853"/>
                  </a:lnTo>
                  <a:lnTo>
                    <a:pt x="26" y="790"/>
                  </a:lnTo>
                  <a:lnTo>
                    <a:pt x="38" y="728"/>
                  </a:lnTo>
                  <a:lnTo>
                    <a:pt x="49" y="667"/>
                  </a:lnTo>
                  <a:lnTo>
                    <a:pt x="64" y="609"/>
                  </a:lnTo>
                  <a:lnTo>
                    <a:pt x="81" y="553"/>
                  </a:lnTo>
                  <a:lnTo>
                    <a:pt x="97" y="496"/>
                  </a:lnTo>
                  <a:lnTo>
                    <a:pt x="117" y="445"/>
                  </a:lnTo>
                  <a:lnTo>
                    <a:pt x="137" y="394"/>
                  </a:lnTo>
                  <a:lnTo>
                    <a:pt x="158" y="346"/>
                  </a:lnTo>
                  <a:lnTo>
                    <a:pt x="180" y="300"/>
                  </a:lnTo>
                  <a:lnTo>
                    <a:pt x="203" y="255"/>
                  </a:lnTo>
                  <a:lnTo>
                    <a:pt x="227" y="214"/>
                  </a:lnTo>
                  <a:lnTo>
                    <a:pt x="254" y="176"/>
                  </a:lnTo>
                  <a:lnTo>
                    <a:pt x="280" y="140"/>
                  </a:lnTo>
                  <a:lnTo>
                    <a:pt x="307" y="105"/>
                  </a:lnTo>
                  <a:lnTo>
                    <a:pt x="335" y="76"/>
                  </a:lnTo>
                  <a:lnTo>
                    <a:pt x="363" y="47"/>
                  </a:lnTo>
                  <a:lnTo>
                    <a:pt x="391" y="21"/>
                  </a:lnTo>
                  <a:lnTo>
                    <a:pt x="421" y="0"/>
                  </a:lnTo>
                  <a:lnTo>
                    <a:pt x="421" y="0"/>
                  </a:lnTo>
                  <a:lnTo>
                    <a:pt x="383" y="57"/>
                  </a:lnTo>
                  <a:lnTo>
                    <a:pt x="348" y="117"/>
                  </a:lnTo>
                  <a:lnTo>
                    <a:pt x="317" y="176"/>
                  </a:lnTo>
                  <a:lnTo>
                    <a:pt x="289" y="237"/>
                  </a:lnTo>
                  <a:lnTo>
                    <a:pt x="265" y="298"/>
                  </a:lnTo>
                  <a:lnTo>
                    <a:pt x="244" y="359"/>
                  </a:lnTo>
                  <a:lnTo>
                    <a:pt x="226" y="421"/>
                  </a:lnTo>
                  <a:lnTo>
                    <a:pt x="213" y="482"/>
                  </a:lnTo>
                  <a:lnTo>
                    <a:pt x="201" y="544"/>
                  </a:lnTo>
                  <a:lnTo>
                    <a:pt x="193" y="605"/>
                  </a:lnTo>
                  <a:lnTo>
                    <a:pt x="188" y="667"/>
                  </a:lnTo>
                  <a:lnTo>
                    <a:pt x="185" y="728"/>
                  </a:lnTo>
                  <a:lnTo>
                    <a:pt x="186" y="789"/>
                  </a:lnTo>
                  <a:lnTo>
                    <a:pt x="189" y="850"/>
                  </a:lnTo>
                  <a:lnTo>
                    <a:pt x="196" y="911"/>
                  </a:lnTo>
                  <a:lnTo>
                    <a:pt x="206" y="970"/>
                  </a:lnTo>
                  <a:lnTo>
                    <a:pt x="219" y="1030"/>
                  </a:lnTo>
                  <a:lnTo>
                    <a:pt x="234" y="1089"/>
                  </a:lnTo>
                  <a:lnTo>
                    <a:pt x="252" y="1147"/>
                  </a:lnTo>
                  <a:lnTo>
                    <a:pt x="274" y="1205"/>
                  </a:lnTo>
                  <a:lnTo>
                    <a:pt x="297" y="1261"/>
                  </a:lnTo>
                  <a:lnTo>
                    <a:pt x="323" y="1317"/>
                  </a:lnTo>
                  <a:lnTo>
                    <a:pt x="351" y="1371"/>
                  </a:lnTo>
                  <a:lnTo>
                    <a:pt x="383" y="1424"/>
                  </a:lnTo>
                  <a:lnTo>
                    <a:pt x="416" y="1477"/>
                  </a:lnTo>
                  <a:lnTo>
                    <a:pt x="452" y="1528"/>
                  </a:lnTo>
                  <a:lnTo>
                    <a:pt x="492" y="1578"/>
                  </a:lnTo>
                  <a:lnTo>
                    <a:pt x="531" y="1626"/>
                  </a:lnTo>
                  <a:lnTo>
                    <a:pt x="576" y="1674"/>
                  </a:lnTo>
                  <a:lnTo>
                    <a:pt x="620" y="1718"/>
                  </a:lnTo>
                  <a:lnTo>
                    <a:pt x="668" y="1763"/>
                  </a:lnTo>
                  <a:lnTo>
                    <a:pt x="718" y="1804"/>
                  </a:lnTo>
                  <a:lnTo>
                    <a:pt x="99" y="1804"/>
                  </a:lnTo>
                  <a:lnTo>
                    <a:pt x="99" y="1804"/>
                  </a:lnTo>
                  <a:close/>
                </a:path>
              </a:pathLst>
            </a:custGeom>
            <a:solidFill>
              <a:schemeClr val="accent2">
                <a:lumMod val="60000"/>
                <a:lumOff val="40000"/>
                <a:alpha val="37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pic>
        <p:nvPicPr>
          <p:cNvPr id="18" name="Picture 2" descr="http://ministryoftype.co.uk/images/files/coventry.png"/>
          <p:cNvPicPr>
            <a:picLocks noChangeAspect="1" noChangeArrowheads="1"/>
          </p:cNvPicPr>
          <p:nvPr/>
        </p:nvPicPr>
        <p:blipFill>
          <a:blip r:embed="rId13" cstate="print"/>
          <a:srcRect/>
          <a:stretch>
            <a:fillRect/>
          </a:stretch>
        </p:blipFill>
        <p:spPr bwMode="auto">
          <a:xfrm>
            <a:off x="251520" y="6381328"/>
            <a:ext cx="305767" cy="288032"/>
          </a:xfrm>
          <a:prstGeom prst="rect">
            <a:avLst/>
          </a:prstGeom>
          <a:noFill/>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000" kern="1200">
          <a:solidFill>
            <a:schemeClr val="accent2">
              <a:lumMod val="75000"/>
            </a:schemeClr>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accent1">
              <a:lumMod val="7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accent1">
              <a:lumMod val="7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800" kern="1200">
          <a:solidFill>
            <a:schemeClr val="accent1">
              <a:lumMod val="7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accent1">
              <a:lumMod val="7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accent1">
              <a:lumMod val="7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video" Target="https://www.youtube.com/embed/zgqetyY-_5U" TargetMode="Externa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gauss-development.com/benefits-software-testing/"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7.xml"/><Relationship Id="rId4" Type="http://schemas.openxmlformats.org/officeDocument/2006/relationships/image" Target="../media/image8.jpeg"/></Relationships>
</file>

<file path=ppt/slides/_rels/slide24.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1196752"/>
            <a:ext cx="8572560" cy="2732314"/>
          </a:xfrm>
        </p:spPr>
        <p:txBody>
          <a:bodyPr>
            <a:normAutofit/>
          </a:bodyPr>
          <a:lstStyle/>
          <a:p>
            <a:pPr algn="ctr"/>
            <a:br>
              <a:rPr lang="en-GB" sz="3200" i="1" dirty="0">
                <a:latin typeface="Calibri" pitchFamily="34" charset="0"/>
                <a:cs typeface="Calibri" pitchFamily="34" charset="0"/>
              </a:rPr>
            </a:br>
            <a:br>
              <a:rPr lang="en-GB" sz="3200" i="1" dirty="0">
                <a:latin typeface="Calibri" pitchFamily="34" charset="0"/>
                <a:cs typeface="Calibri" pitchFamily="34" charset="0"/>
              </a:rPr>
            </a:br>
            <a:br>
              <a:rPr lang="en-GB" sz="3200" i="1" dirty="0">
                <a:latin typeface="Calibri" pitchFamily="34" charset="0"/>
                <a:cs typeface="Calibri" pitchFamily="34" charset="0"/>
              </a:rPr>
            </a:br>
            <a:r>
              <a:rPr lang="en-GB" sz="5400" dirty="0">
                <a:latin typeface="Calibri" pitchFamily="34" charset="0"/>
                <a:cs typeface="Calibri" pitchFamily="34" charset="0"/>
              </a:rPr>
              <a:t>Usability Testing</a:t>
            </a:r>
          </a:p>
        </p:txBody>
      </p:sp>
      <p:sp>
        <p:nvSpPr>
          <p:cNvPr id="3" name="Content Placeholder 2"/>
          <p:cNvSpPr>
            <a:spLocks noGrp="1"/>
          </p:cNvSpPr>
          <p:nvPr>
            <p:ph idx="1"/>
          </p:nvPr>
        </p:nvSpPr>
        <p:spPr>
          <a:xfrm>
            <a:off x="428596" y="3929066"/>
            <a:ext cx="8429684" cy="1881182"/>
          </a:xfrm>
        </p:spPr>
        <p:txBody>
          <a:bodyPr/>
          <a:lstStyle/>
          <a:p>
            <a:pPr algn="ctr">
              <a:buNone/>
            </a:pPr>
            <a:r>
              <a:rPr lang="en-GB" dirty="0">
                <a:latin typeface="Calibri" pitchFamily="34" charset="0"/>
                <a:cs typeface="Calibri" pitchFamily="34" charset="0"/>
              </a:rPr>
              <a:t>Real techniques for assessing the usability of a design</a:t>
            </a:r>
          </a:p>
          <a:p>
            <a:pPr>
              <a:buNone/>
            </a:pPr>
            <a:endParaRPr lang="en-GB" dirty="0">
              <a:latin typeface="Calibri" pitchFamily="34" charset="0"/>
              <a:cs typeface="Calibri" pitchFamily="34" charset="0"/>
            </a:endParaRPr>
          </a:p>
          <a:p>
            <a:pPr>
              <a:buNone/>
            </a:pPr>
            <a:endParaRPr lang="en-GB" dirty="0">
              <a:latin typeface="Calibri" pitchFamily="34" charset="0"/>
              <a:cs typeface="Calibri"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03648" y="1748392"/>
            <a:ext cx="5364088" cy="3563766"/>
          </a:xfrm>
          <a:prstGeom prst="rect">
            <a:avLst/>
          </a:prstGeom>
        </p:spPr>
      </p:pic>
      <p:sp>
        <p:nvSpPr>
          <p:cNvPr id="3" name="Rectangle 2"/>
          <p:cNvSpPr/>
          <p:nvPr/>
        </p:nvSpPr>
        <p:spPr>
          <a:xfrm>
            <a:off x="251520" y="5356280"/>
            <a:ext cx="8424936" cy="584775"/>
          </a:xfrm>
          <a:prstGeom prst="rect">
            <a:avLst/>
          </a:prstGeom>
        </p:spPr>
        <p:txBody>
          <a:bodyPr wrap="square">
            <a:spAutoFit/>
          </a:bodyPr>
          <a:lstStyle/>
          <a:p>
            <a:r>
              <a:rPr lang="en-GB" sz="1600" dirty="0">
                <a:solidFill>
                  <a:srgbClr val="333333"/>
                </a:solidFill>
                <a:latin typeface="Lato"/>
              </a:rPr>
              <a:t>*”Usability testing in-person lets you see, hear and feel your users as they succeed and fail. This "direct experience" makes usability lab testing powerful”</a:t>
            </a:r>
            <a:endParaRPr lang="en-GB" sz="1600" dirty="0"/>
          </a:p>
        </p:txBody>
      </p:sp>
      <p:sp>
        <p:nvSpPr>
          <p:cNvPr id="4" name="Rectangle 3"/>
          <p:cNvSpPr/>
          <p:nvPr/>
        </p:nvSpPr>
        <p:spPr>
          <a:xfrm>
            <a:off x="539552" y="370777"/>
            <a:ext cx="8424936" cy="830997"/>
          </a:xfrm>
          <a:prstGeom prst="rect">
            <a:avLst/>
          </a:prstGeom>
        </p:spPr>
        <p:txBody>
          <a:bodyPr wrap="square">
            <a:spAutoFit/>
          </a:bodyPr>
          <a:lstStyle/>
          <a:p>
            <a:r>
              <a:rPr lang="en-GB" b="1" dirty="0">
                <a:solidFill>
                  <a:srgbClr val="2D83BC"/>
                </a:solidFill>
                <a:latin typeface="Lato"/>
              </a:rPr>
              <a:t>*“First-hand observation of your customer as they think aloud, can save you a dozen meetings later on.”</a:t>
            </a:r>
            <a:endParaRPr lang="en-GB" b="1" i="0" dirty="0">
              <a:solidFill>
                <a:srgbClr val="2D83BC"/>
              </a:solidFill>
              <a:effectLst/>
              <a:latin typeface="Lato"/>
            </a:endParaRPr>
          </a:p>
        </p:txBody>
      </p:sp>
      <p:sp>
        <p:nvSpPr>
          <p:cNvPr id="5" name="Rectangle 4"/>
          <p:cNvSpPr/>
          <p:nvPr/>
        </p:nvSpPr>
        <p:spPr>
          <a:xfrm>
            <a:off x="395536" y="5941055"/>
            <a:ext cx="8568952" cy="307777"/>
          </a:xfrm>
          <a:prstGeom prst="rect">
            <a:avLst/>
          </a:prstGeom>
        </p:spPr>
        <p:txBody>
          <a:bodyPr wrap="square">
            <a:spAutoFit/>
          </a:bodyPr>
          <a:lstStyle/>
          <a:p>
            <a:r>
              <a:rPr lang="en-GB" sz="1400" dirty="0"/>
              <a:t>*https://www.experiencedynamics.com/blog/2015/10/why-attending-live-usability-testing-essential-doing-good-ux</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Text Box 2"/>
          <p:cNvSpPr txBox="1">
            <a:spLocks noChangeArrowheads="1"/>
          </p:cNvSpPr>
          <p:nvPr/>
        </p:nvSpPr>
        <p:spPr bwMode="auto">
          <a:xfrm>
            <a:off x="142844" y="214290"/>
            <a:ext cx="8715436" cy="6188874"/>
          </a:xfrm>
          <a:prstGeom prst="rect">
            <a:avLst/>
          </a:prstGeom>
          <a:noFill/>
          <a:ln w="9525">
            <a:noFill/>
            <a:miter lim="800000"/>
            <a:headEnd/>
            <a:tailEnd/>
          </a:ln>
          <a:effectLst/>
        </p:spPr>
        <p:txBody>
          <a:bodyPr wrap="square">
            <a:spAutoFit/>
          </a:bodyPr>
          <a:lstStyle/>
          <a:p>
            <a:pPr>
              <a:spcBef>
                <a:spcPct val="50000"/>
              </a:spcBef>
              <a:defRPr/>
            </a:pPr>
            <a:r>
              <a:rPr lang="en-GB" sz="3600" b="1" dirty="0">
                <a:latin typeface="Calibri" pitchFamily="34" charset="0"/>
                <a:cs typeface="Calibri" pitchFamily="34" charset="0"/>
              </a:rPr>
              <a:t>Key component of the test: realistic tasks</a:t>
            </a:r>
            <a:r>
              <a:rPr lang="en-GB" sz="3200" dirty="0">
                <a:effectLst>
                  <a:outerShdw blurRad="38100" dist="38100" dir="2700000" algn="tl">
                    <a:srgbClr val="C0C0C0"/>
                  </a:outerShdw>
                </a:effectLst>
                <a:latin typeface="Calibri" pitchFamily="34" charset="0"/>
                <a:cs typeface="Calibri" pitchFamily="34" charset="0"/>
              </a:rPr>
              <a:t>!</a:t>
            </a:r>
          </a:p>
          <a:p>
            <a:pPr>
              <a:spcBef>
                <a:spcPct val="50000"/>
              </a:spcBef>
              <a:defRPr/>
            </a:pPr>
            <a:r>
              <a:rPr lang="en-GB" sz="2000" dirty="0">
                <a:latin typeface="Calibri" pitchFamily="34" charset="0"/>
                <a:cs typeface="Calibri" pitchFamily="34" charset="0"/>
              </a:rPr>
              <a:t>The typical test consists of a subject at a workstation, or mobile phone, or tablet, or .... performing tasks while the experimenter observes the user and asks questions or provides prompts if necessary.</a:t>
            </a:r>
          </a:p>
          <a:p>
            <a:pPr>
              <a:defRPr/>
            </a:pPr>
            <a:endParaRPr lang="en-GB" dirty="0">
              <a:latin typeface="Calibri" pitchFamily="34" charset="0"/>
              <a:cs typeface="Calibri" pitchFamily="34" charset="0"/>
            </a:endParaRPr>
          </a:p>
          <a:p>
            <a:pPr>
              <a:spcBef>
                <a:spcPts val="500"/>
              </a:spcBef>
              <a:spcAft>
                <a:spcPts val="500"/>
              </a:spcAft>
              <a:defRPr/>
            </a:pPr>
            <a:r>
              <a:rPr lang="en-GB" b="1" dirty="0">
                <a:solidFill>
                  <a:srgbClr val="000000"/>
                </a:solidFill>
                <a:latin typeface="Calibri" pitchFamily="34" charset="0"/>
                <a:cs typeface="Calibri" pitchFamily="34" charset="0"/>
              </a:rPr>
              <a:t>Tasks should be realistic and typical:</a:t>
            </a:r>
          </a:p>
          <a:p>
            <a:pPr>
              <a:spcBef>
                <a:spcPts val="500"/>
              </a:spcBef>
              <a:spcAft>
                <a:spcPts val="500"/>
              </a:spcAft>
              <a:defRPr/>
            </a:pPr>
            <a:r>
              <a:rPr lang="en-GB" dirty="0">
                <a:latin typeface="Calibri" pitchFamily="34" charset="0"/>
                <a:cs typeface="Calibri" pitchFamily="34" charset="0"/>
              </a:rPr>
              <a:t>Example:  A Way-finding system:</a:t>
            </a:r>
          </a:p>
          <a:p>
            <a:pPr>
              <a:spcBef>
                <a:spcPts val="500"/>
              </a:spcBef>
              <a:spcAft>
                <a:spcPts val="500"/>
              </a:spcAft>
              <a:buFontTx/>
              <a:buChar char="•"/>
              <a:defRPr/>
            </a:pPr>
            <a:r>
              <a:rPr lang="en-GB" sz="2000" dirty="0">
                <a:latin typeface="Calibri" pitchFamily="34" charset="0"/>
                <a:cs typeface="Calibri" pitchFamily="34" charset="0"/>
              </a:rPr>
              <a:t> Please tell me the room number for Craig Stewart 106CR Module Leader?</a:t>
            </a:r>
          </a:p>
          <a:p>
            <a:pPr>
              <a:spcBef>
                <a:spcPts val="500"/>
              </a:spcBef>
              <a:spcAft>
                <a:spcPts val="500"/>
              </a:spcAft>
              <a:buFontTx/>
              <a:buChar char="•"/>
              <a:defRPr/>
            </a:pPr>
            <a:r>
              <a:rPr lang="en-GB" sz="2000" dirty="0">
                <a:latin typeface="Calibri" pitchFamily="34" charset="0"/>
                <a:cs typeface="Calibri" pitchFamily="34" charset="0"/>
              </a:rPr>
              <a:t> In what room will I find the Computing course leader?</a:t>
            </a:r>
          </a:p>
          <a:p>
            <a:pPr>
              <a:spcBef>
                <a:spcPts val="500"/>
              </a:spcBef>
              <a:spcAft>
                <a:spcPts val="500"/>
              </a:spcAft>
              <a:buFontTx/>
              <a:buChar char="•"/>
              <a:defRPr/>
            </a:pPr>
            <a:r>
              <a:rPr lang="en-GB" sz="2000" dirty="0">
                <a:latin typeface="Calibri" pitchFamily="34" charset="0"/>
                <a:cs typeface="Calibri" pitchFamily="34" charset="0"/>
              </a:rPr>
              <a:t> Is there an open access lab in this building?</a:t>
            </a:r>
          </a:p>
          <a:p>
            <a:pPr>
              <a:spcBef>
                <a:spcPts val="500"/>
              </a:spcBef>
              <a:spcAft>
                <a:spcPts val="500"/>
              </a:spcAft>
              <a:buFontTx/>
              <a:buChar char="•"/>
              <a:defRPr/>
            </a:pPr>
            <a:r>
              <a:rPr lang="en-GB" sz="2000" dirty="0">
                <a:latin typeface="Calibri" pitchFamily="34" charset="0"/>
                <a:cs typeface="Calibri" pitchFamily="34" charset="0"/>
              </a:rPr>
              <a:t> Search for all staff whose last name begins with ‘S’</a:t>
            </a:r>
            <a:br>
              <a:rPr lang="en-GB" sz="2000" dirty="0">
                <a:latin typeface="Calibri" pitchFamily="34" charset="0"/>
                <a:cs typeface="Calibri" pitchFamily="34" charset="0"/>
              </a:rPr>
            </a:br>
            <a:endParaRPr lang="en-GB" sz="2000" dirty="0">
              <a:latin typeface="Calibri" pitchFamily="34" charset="0"/>
              <a:cs typeface="Calibri" pitchFamily="34" charset="0"/>
            </a:endParaRPr>
          </a:p>
          <a:p>
            <a:pPr>
              <a:spcBef>
                <a:spcPts val="500"/>
              </a:spcBef>
              <a:spcAft>
                <a:spcPts val="500"/>
              </a:spcAft>
              <a:defRPr/>
            </a:pPr>
            <a:r>
              <a:rPr lang="en-GB" sz="3200" b="1" dirty="0">
                <a:latin typeface="Calibri" pitchFamily="34" charset="0"/>
                <a:cs typeface="Calibri" pitchFamily="34" charset="0"/>
              </a:rPr>
              <a:t>Notice how most of the tasks are posed as questions – Why?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 Box 2"/>
          <p:cNvSpPr txBox="1">
            <a:spLocks noChangeArrowheads="1"/>
          </p:cNvSpPr>
          <p:nvPr/>
        </p:nvSpPr>
        <p:spPr bwMode="auto">
          <a:xfrm>
            <a:off x="228600" y="228600"/>
            <a:ext cx="8610600" cy="5973430"/>
          </a:xfrm>
          <a:prstGeom prst="rect">
            <a:avLst/>
          </a:prstGeom>
          <a:noFill/>
          <a:ln w="9525">
            <a:noFill/>
            <a:miter lim="800000"/>
            <a:headEnd/>
            <a:tailEnd/>
          </a:ln>
        </p:spPr>
        <p:txBody>
          <a:bodyPr>
            <a:spAutoFit/>
          </a:bodyPr>
          <a:lstStyle/>
          <a:p>
            <a:pPr marL="457200" indent="-457200">
              <a:spcBef>
                <a:spcPts val="500"/>
              </a:spcBef>
              <a:spcAft>
                <a:spcPts val="500"/>
              </a:spcAft>
            </a:pPr>
            <a:r>
              <a:rPr lang="en-GB" sz="3600" b="1" dirty="0">
                <a:latin typeface="Calibri" pitchFamily="34" charset="0"/>
                <a:cs typeface="Calibri" pitchFamily="34" charset="0"/>
              </a:rPr>
              <a:t>Measuring usability</a:t>
            </a:r>
            <a:r>
              <a:rPr lang="en-GB" sz="3200" dirty="0">
                <a:latin typeface="Calibri" pitchFamily="34" charset="0"/>
                <a:cs typeface="Calibri" pitchFamily="34" charset="0"/>
              </a:rPr>
              <a:t> –</a:t>
            </a:r>
            <a:r>
              <a:rPr lang="en-GB" sz="3600" b="1" dirty="0">
                <a:latin typeface="Calibri" pitchFamily="34" charset="0"/>
                <a:cs typeface="Calibri" pitchFamily="34" charset="0"/>
              </a:rPr>
              <a:t>Example MEASURES:</a:t>
            </a:r>
            <a:r>
              <a:rPr lang="en-GB" sz="2800" dirty="0">
                <a:latin typeface="Calibri" pitchFamily="34" charset="0"/>
                <a:cs typeface="Calibri" pitchFamily="34" charset="0"/>
              </a:rPr>
              <a:t> </a:t>
            </a:r>
          </a:p>
          <a:p>
            <a:pPr marL="457200" indent="-457200"/>
            <a:endParaRPr lang="en-GB" sz="2000" dirty="0">
              <a:latin typeface="Calibri" pitchFamily="34" charset="0"/>
              <a:cs typeface="Calibri" pitchFamily="34" charset="0"/>
            </a:endParaRPr>
          </a:p>
          <a:p>
            <a:pPr marL="914400" lvl="1" indent="-457200"/>
            <a:r>
              <a:rPr lang="en-GB" sz="2800" b="1" dirty="0">
                <a:latin typeface="Calibri" pitchFamily="34" charset="0"/>
                <a:cs typeface="Calibri" pitchFamily="34" charset="0"/>
              </a:rPr>
              <a:t>Effectiveness</a:t>
            </a:r>
          </a:p>
          <a:p>
            <a:pPr marL="914400" lvl="1" indent="-457200"/>
            <a:endParaRPr lang="en-GB" sz="2800" b="1" dirty="0">
              <a:latin typeface="Calibri" pitchFamily="34" charset="0"/>
              <a:cs typeface="Calibri" pitchFamily="34" charset="0"/>
            </a:endParaRPr>
          </a:p>
          <a:p>
            <a:pPr marL="914400" lvl="1" indent="-457200">
              <a:buFontTx/>
              <a:buChar char="•"/>
            </a:pPr>
            <a:r>
              <a:rPr lang="en-GB" sz="2800" dirty="0">
                <a:latin typeface="Calibri" pitchFamily="34" charset="0"/>
                <a:cs typeface="Calibri" pitchFamily="34" charset="0"/>
              </a:rPr>
              <a:t>ratio of successes to failures (essential!)</a:t>
            </a:r>
          </a:p>
          <a:p>
            <a:pPr marL="914400" lvl="1" indent="-457200">
              <a:buFontTx/>
              <a:buChar char="•"/>
            </a:pPr>
            <a:endParaRPr lang="en-GB" sz="2800" dirty="0">
              <a:latin typeface="Calibri" pitchFamily="34" charset="0"/>
              <a:cs typeface="Calibri" pitchFamily="34" charset="0"/>
            </a:endParaRPr>
          </a:p>
          <a:p>
            <a:pPr marL="914400" lvl="1" indent="-457200"/>
            <a:r>
              <a:rPr lang="en-GB" sz="2800" b="1" dirty="0">
                <a:latin typeface="Calibri" pitchFamily="34" charset="0"/>
                <a:cs typeface="Calibri" pitchFamily="34" charset="0"/>
              </a:rPr>
              <a:t>Efficiency</a:t>
            </a:r>
          </a:p>
          <a:p>
            <a:pPr marL="914400" lvl="1" indent="-457200">
              <a:buFontTx/>
              <a:buChar char="•"/>
            </a:pPr>
            <a:endParaRPr lang="en-GB" sz="2800" b="1" dirty="0">
              <a:latin typeface="Calibri" pitchFamily="34" charset="0"/>
              <a:cs typeface="Calibri" pitchFamily="34" charset="0"/>
            </a:endParaRPr>
          </a:p>
          <a:p>
            <a:pPr marL="914400" lvl="1" indent="-457200">
              <a:buFontTx/>
              <a:buChar char="•"/>
            </a:pPr>
            <a:r>
              <a:rPr lang="en-GB" sz="2800" dirty="0">
                <a:latin typeface="Calibri" pitchFamily="34" charset="0"/>
                <a:cs typeface="Calibri" pitchFamily="34" charset="0"/>
              </a:rPr>
              <a:t>time to complete task (if you are testing for efficiency)</a:t>
            </a:r>
          </a:p>
          <a:p>
            <a:pPr marL="914400" lvl="1" indent="-457200">
              <a:buFontTx/>
              <a:buChar char="•"/>
            </a:pPr>
            <a:r>
              <a:rPr lang="en-GB" sz="2800" dirty="0">
                <a:latin typeface="Calibri" pitchFamily="34" charset="0"/>
                <a:cs typeface="Calibri" pitchFamily="34" charset="0"/>
              </a:rPr>
              <a:t>Number of clicks taken compared to (known) optimum path.</a:t>
            </a:r>
          </a:p>
          <a:p>
            <a:pPr marL="914400" lvl="1" indent="-457200">
              <a:buFontTx/>
              <a:buChar char="•"/>
            </a:pPr>
            <a:endParaRPr lang="en-GB" sz="2000" dirty="0">
              <a:latin typeface="Tahoma" pitchFamily="34" charset="0"/>
            </a:endParaRPr>
          </a:p>
          <a:p>
            <a:pPr marL="914400" lvl="1" indent="-457200">
              <a:buFontTx/>
              <a:buChar char="•"/>
            </a:pPr>
            <a:endParaRPr lang="en-GB" sz="1800" dirty="0">
              <a:latin typeface="Tahoma" pitchFamily="34" charset="0"/>
            </a:endParaRP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 Box 2"/>
          <p:cNvSpPr txBox="1">
            <a:spLocks noChangeArrowheads="1"/>
          </p:cNvSpPr>
          <p:nvPr/>
        </p:nvSpPr>
        <p:spPr bwMode="auto">
          <a:xfrm>
            <a:off x="304800" y="381000"/>
            <a:ext cx="8686800" cy="5724644"/>
          </a:xfrm>
          <a:prstGeom prst="rect">
            <a:avLst/>
          </a:prstGeom>
          <a:noFill/>
          <a:ln w="9525">
            <a:noFill/>
            <a:miter lim="800000"/>
            <a:headEnd/>
            <a:tailEnd/>
          </a:ln>
        </p:spPr>
        <p:txBody>
          <a:bodyPr>
            <a:spAutoFit/>
          </a:bodyPr>
          <a:lstStyle/>
          <a:p>
            <a:pPr marL="914400" lvl="1" indent="-457200"/>
            <a:r>
              <a:rPr lang="en-GB" sz="3600" b="1" dirty="0">
                <a:latin typeface="Calibri" pitchFamily="34" charset="0"/>
                <a:cs typeface="Calibri" pitchFamily="34" charset="0"/>
              </a:rPr>
              <a:t>Measuring usability</a:t>
            </a:r>
            <a:r>
              <a:rPr lang="en-GB" sz="3200" dirty="0">
                <a:latin typeface="Calibri" pitchFamily="34" charset="0"/>
                <a:cs typeface="Calibri" pitchFamily="34" charset="0"/>
              </a:rPr>
              <a:t> –</a:t>
            </a:r>
            <a:r>
              <a:rPr lang="en-GB" sz="3600" b="1" dirty="0">
                <a:latin typeface="Calibri" pitchFamily="34" charset="0"/>
                <a:cs typeface="Calibri" pitchFamily="34" charset="0"/>
              </a:rPr>
              <a:t>Example MEASURES:</a:t>
            </a:r>
            <a:endParaRPr lang="en-GB" dirty="0">
              <a:latin typeface="Calibri" pitchFamily="34" charset="0"/>
              <a:cs typeface="Calibri" pitchFamily="34" charset="0"/>
            </a:endParaRPr>
          </a:p>
          <a:p>
            <a:pPr marL="914400" lvl="1" indent="-457200"/>
            <a:endParaRPr lang="en-GB" sz="2200" dirty="0">
              <a:latin typeface="Calibri" pitchFamily="34" charset="0"/>
              <a:cs typeface="Calibri" pitchFamily="34" charset="0"/>
            </a:endParaRPr>
          </a:p>
          <a:p>
            <a:pPr marL="914400" lvl="1" indent="-457200"/>
            <a:r>
              <a:rPr lang="en-GB" sz="2200" b="1" dirty="0" err="1">
                <a:latin typeface="Calibri" pitchFamily="34" charset="0"/>
                <a:cs typeface="Calibri" pitchFamily="34" charset="0"/>
              </a:rPr>
              <a:t>Learnability</a:t>
            </a:r>
            <a:endParaRPr lang="en-GB" sz="2200" b="1" dirty="0">
              <a:latin typeface="Calibri" pitchFamily="34" charset="0"/>
              <a:cs typeface="Calibri" pitchFamily="34" charset="0"/>
            </a:endParaRPr>
          </a:p>
          <a:p>
            <a:pPr marL="914400" lvl="1" indent="-457200"/>
            <a:endParaRPr lang="en-GB" sz="2200" b="1" dirty="0">
              <a:latin typeface="Calibri" pitchFamily="34" charset="0"/>
              <a:cs typeface="Calibri" pitchFamily="34" charset="0"/>
            </a:endParaRPr>
          </a:p>
          <a:p>
            <a:pPr marL="914400" lvl="1" indent="-457200">
              <a:buFontTx/>
              <a:buChar char="•"/>
            </a:pPr>
            <a:r>
              <a:rPr lang="en-GB" sz="2200" dirty="0">
                <a:latin typeface="Calibri" pitchFamily="34" charset="0"/>
                <a:cs typeface="Calibri" pitchFamily="34" charset="0"/>
              </a:rPr>
              <a:t>number of errors users make (helps locate the source of the problem)</a:t>
            </a:r>
          </a:p>
          <a:p>
            <a:pPr marL="914400" lvl="1" indent="-457200">
              <a:buFontTx/>
              <a:buChar char="•"/>
            </a:pPr>
            <a:r>
              <a:rPr lang="en-GB" sz="2200" dirty="0">
                <a:latin typeface="Calibri" pitchFamily="34" charset="0"/>
                <a:cs typeface="Calibri" pitchFamily="34" charset="0"/>
              </a:rPr>
              <a:t>Number of times user asks for help – or looks for help system (would be a disaster for our Way-finding system.  Why?)</a:t>
            </a:r>
          </a:p>
          <a:p>
            <a:pPr marL="914400" lvl="1" indent="-457200">
              <a:buFontTx/>
              <a:buChar char="•"/>
            </a:pPr>
            <a:endParaRPr lang="en-GB" sz="2200" dirty="0">
              <a:latin typeface="Calibri" pitchFamily="34" charset="0"/>
              <a:cs typeface="Calibri" pitchFamily="34" charset="0"/>
            </a:endParaRPr>
          </a:p>
          <a:p>
            <a:pPr marL="914400" lvl="1" indent="-457200"/>
            <a:r>
              <a:rPr lang="en-GB" sz="2200" b="1" dirty="0">
                <a:latin typeface="Calibri" pitchFamily="34" charset="0"/>
                <a:cs typeface="Calibri" pitchFamily="34" charset="0"/>
              </a:rPr>
              <a:t>Satisfaction</a:t>
            </a:r>
          </a:p>
          <a:p>
            <a:pPr marL="914400" lvl="1" indent="-457200"/>
            <a:endParaRPr lang="en-GB" sz="2200" b="1" dirty="0">
              <a:latin typeface="Calibri" pitchFamily="34" charset="0"/>
              <a:cs typeface="Calibri" pitchFamily="34" charset="0"/>
            </a:endParaRPr>
          </a:p>
          <a:p>
            <a:pPr marL="914400" lvl="1" indent="-457200">
              <a:buFontTx/>
              <a:buChar char="•"/>
            </a:pPr>
            <a:r>
              <a:rPr lang="en-GB" sz="2200" dirty="0">
                <a:latin typeface="Calibri" pitchFamily="34" charset="0"/>
                <a:cs typeface="Calibri" pitchFamily="34" charset="0"/>
              </a:rPr>
              <a:t>User reviews the application against an expectation questionnaire taken before the test – “DID IT MEET YOUR EXPECTATIONS?”</a:t>
            </a:r>
          </a:p>
          <a:p>
            <a:pPr marL="914400" lvl="1" indent="-457200">
              <a:buFontTx/>
              <a:buChar char="•"/>
            </a:pPr>
            <a:r>
              <a:rPr lang="en-GB" sz="2200" dirty="0">
                <a:latin typeface="Calibri" pitchFamily="34" charset="0"/>
                <a:cs typeface="Calibri" pitchFamily="34" charset="0"/>
              </a:rPr>
              <a:t>number of times the user expresses frustration or satisfaction (satisfaction, indicates whether people will use the application in future)</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685800" y="609600"/>
            <a:ext cx="8172480" cy="461946"/>
          </a:xfrm>
          <a:noFill/>
        </p:spPr>
        <p:txBody>
          <a:bodyPr lIns="90488" tIns="44450" rIns="90488" bIns="44450">
            <a:normAutofit fontScale="90000"/>
          </a:bodyPr>
          <a:lstStyle/>
          <a:p>
            <a:pPr eaLnBrk="1" hangingPunct="1"/>
            <a:r>
              <a:rPr lang="en-US" sz="5400" dirty="0">
                <a:latin typeface="Calibri" pitchFamily="34" charset="0"/>
                <a:cs typeface="Calibri" pitchFamily="34" charset="0"/>
              </a:rPr>
              <a:t>How to Test for Usability</a:t>
            </a:r>
          </a:p>
        </p:txBody>
      </p:sp>
      <p:sp>
        <p:nvSpPr>
          <p:cNvPr id="14339" name="Rectangle 3"/>
          <p:cNvSpPr>
            <a:spLocks noGrp="1" noChangeArrowheads="1"/>
          </p:cNvSpPr>
          <p:nvPr>
            <p:ph idx="1"/>
          </p:nvPr>
        </p:nvSpPr>
        <p:spPr>
          <a:noFill/>
        </p:spPr>
        <p:txBody>
          <a:bodyPr lIns="90488" tIns="44450" rIns="90488" bIns="44450"/>
          <a:lstStyle/>
          <a:p>
            <a:pPr eaLnBrk="1" hangingPunct="1"/>
            <a:r>
              <a:rPr lang="en-US" sz="8000" b="1" dirty="0">
                <a:latin typeface="Calibri" pitchFamily="34" charset="0"/>
                <a:cs typeface="Calibri" pitchFamily="34" charset="0"/>
              </a:rPr>
              <a:t>Plan</a:t>
            </a:r>
          </a:p>
          <a:p>
            <a:pPr eaLnBrk="1" hangingPunct="1"/>
            <a:r>
              <a:rPr lang="en-US" sz="8000" b="1" dirty="0">
                <a:latin typeface="Calibri" pitchFamily="34" charset="0"/>
                <a:cs typeface="Calibri" pitchFamily="34" charset="0"/>
              </a:rPr>
              <a:t>Do</a:t>
            </a:r>
          </a:p>
          <a:p>
            <a:pPr eaLnBrk="1" hangingPunct="1"/>
            <a:r>
              <a:rPr lang="en-US" sz="8000" b="1" dirty="0">
                <a:latin typeface="Calibri" pitchFamily="34" charset="0"/>
                <a:cs typeface="Calibri" pitchFamily="34" charset="0"/>
              </a:rPr>
              <a:t>Follow-up</a:t>
            </a: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685800" y="0"/>
            <a:ext cx="6858000" cy="1143000"/>
          </a:xfrm>
          <a:noFill/>
        </p:spPr>
        <p:txBody>
          <a:bodyPr lIns="90488" tIns="44450" rIns="90488" bIns="44450">
            <a:normAutofit fontScale="90000"/>
          </a:bodyPr>
          <a:lstStyle/>
          <a:p>
            <a:pPr eaLnBrk="1" hangingPunct="1"/>
            <a:r>
              <a:rPr lang="en-US" sz="8800" dirty="0">
                <a:latin typeface="Calibri" pitchFamily="34" charset="0"/>
                <a:cs typeface="Calibri" pitchFamily="34" charset="0"/>
              </a:rPr>
              <a:t>Plan</a:t>
            </a:r>
          </a:p>
        </p:txBody>
      </p:sp>
      <p:sp>
        <p:nvSpPr>
          <p:cNvPr id="15363" name="Rectangle 3"/>
          <p:cNvSpPr>
            <a:spLocks noGrp="1" noChangeArrowheads="1"/>
          </p:cNvSpPr>
          <p:nvPr>
            <p:ph idx="1"/>
          </p:nvPr>
        </p:nvSpPr>
        <p:spPr>
          <a:xfrm>
            <a:off x="214282" y="1295400"/>
            <a:ext cx="8643998" cy="4314825"/>
          </a:xfrm>
          <a:noFill/>
        </p:spPr>
        <p:txBody>
          <a:bodyPr lIns="90488" tIns="44450" rIns="90488" bIns="44450">
            <a:normAutofit lnSpcReduction="10000"/>
          </a:bodyPr>
          <a:lstStyle/>
          <a:p>
            <a:pPr eaLnBrk="1" hangingPunct="1">
              <a:buFontTx/>
              <a:buNone/>
            </a:pPr>
            <a:r>
              <a:rPr lang="en-US" sz="2400" dirty="0"/>
              <a:t>Be aware of:</a:t>
            </a:r>
          </a:p>
          <a:p>
            <a:pPr eaLnBrk="1" hangingPunct="1">
              <a:buFontTx/>
              <a:buNone/>
            </a:pPr>
            <a:endParaRPr lang="en-US" sz="2400" dirty="0"/>
          </a:p>
          <a:p>
            <a:pPr eaLnBrk="1" hangingPunct="1"/>
            <a:r>
              <a:rPr lang="en-US" sz="2400" dirty="0"/>
              <a:t>Purpose and audience of  the site (likely user goals)</a:t>
            </a:r>
          </a:p>
          <a:p>
            <a:pPr eaLnBrk="1" hangingPunct="1"/>
            <a:endParaRPr lang="en-US" sz="2400" dirty="0"/>
          </a:p>
          <a:p>
            <a:pPr eaLnBrk="1" hangingPunct="1"/>
            <a:r>
              <a:rPr lang="en-US" sz="2400" dirty="0"/>
              <a:t>Most important usability criteria for this site (effectiveness, efficiency, satisfaction, </a:t>
            </a:r>
            <a:r>
              <a:rPr lang="en-US" sz="2400" dirty="0" err="1"/>
              <a:t>learnability</a:t>
            </a:r>
            <a:r>
              <a:rPr lang="en-US" sz="2400" dirty="0"/>
              <a:t>)</a:t>
            </a:r>
          </a:p>
          <a:p>
            <a:pPr eaLnBrk="1" hangingPunct="1"/>
            <a:endParaRPr lang="en-US" sz="2400" dirty="0"/>
          </a:p>
          <a:p>
            <a:pPr eaLnBrk="1" hangingPunct="1"/>
            <a:r>
              <a:rPr lang="en-US" sz="2400" dirty="0"/>
              <a:t>Tasks – what are users most likely attempting to do on the site. (planning for short duration tests / time issues)</a:t>
            </a:r>
          </a:p>
          <a:p>
            <a:pPr eaLnBrk="1" hangingPunct="1"/>
            <a:endParaRPr lang="en-US" sz="2400" dirty="0"/>
          </a:p>
          <a:p>
            <a:pPr eaLnBrk="1" hangingPunct="1"/>
            <a:r>
              <a:rPr lang="en-US" sz="2400" dirty="0"/>
              <a:t>Participants, scheduling, payment.</a:t>
            </a: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357158" y="428604"/>
            <a:ext cx="6858000" cy="247632"/>
          </a:xfrm>
          <a:noFill/>
        </p:spPr>
        <p:txBody>
          <a:bodyPr lIns="90488" tIns="44450" rIns="90488" bIns="44450">
            <a:normAutofit fontScale="90000"/>
          </a:bodyPr>
          <a:lstStyle/>
          <a:p>
            <a:pPr eaLnBrk="1" hangingPunct="1"/>
            <a:r>
              <a:rPr lang="en-US" sz="9600" dirty="0">
                <a:latin typeface="Calibri" pitchFamily="34" charset="0"/>
                <a:cs typeface="Calibri" pitchFamily="34" charset="0"/>
              </a:rPr>
              <a:t>Do</a:t>
            </a:r>
          </a:p>
        </p:txBody>
      </p:sp>
      <p:sp>
        <p:nvSpPr>
          <p:cNvPr id="16387" name="Rectangle 3"/>
          <p:cNvSpPr>
            <a:spLocks noGrp="1" noChangeArrowheads="1"/>
          </p:cNvSpPr>
          <p:nvPr>
            <p:ph idx="1"/>
          </p:nvPr>
        </p:nvSpPr>
        <p:spPr>
          <a:xfrm>
            <a:off x="285720" y="1357298"/>
            <a:ext cx="8572560" cy="4929222"/>
          </a:xfrm>
          <a:noFill/>
        </p:spPr>
        <p:txBody>
          <a:bodyPr lIns="90488" tIns="44450" rIns="90488" bIns="44450"/>
          <a:lstStyle/>
          <a:p>
            <a:pPr eaLnBrk="1" hangingPunct="1"/>
            <a:r>
              <a:rPr lang="en-US" dirty="0">
                <a:latin typeface="Calibri" pitchFamily="34" charset="0"/>
                <a:cs typeface="Calibri" pitchFamily="34" charset="0"/>
              </a:rPr>
              <a:t>Introduction for participant – explain of the test, setting the participant at ease.</a:t>
            </a:r>
          </a:p>
          <a:p>
            <a:pPr eaLnBrk="1" hangingPunct="1"/>
            <a:r>
              <a:rPr lang="en-US" b="1" dirty="0">
                <a:latin typeface="Calibri" pitchFamily="34" charset="0"/>
                <a:cs typeface="Calibri" pitchFamily="34" charset="0"/>
              </a:rPr>
              <a:t>Expectations questionnaire: explain purpose of the website ask the users their expectations about what the site should do (and not do) for them.</a:t>
            </a:r>
          </a:p>
          <a:p>
            <a:pPr eaLnBrk="1" hangingPunct="1"/>
            <a:r>
              <a:rPr lang="en-US" dirty="0">
                <a:latin typeface="Calibri" pitchFamily="34" charset="0"/>
                <a:cs typeface="Calibri" pitchFamily="34" charset="0"/>
              </a:rPr>
              <a:t>Introduce list of tasks (on paper? One at a time?)</a:t>
            </a:r>
          </a:p>
          <a:p>
            <a:pPr eaLnBrk="1" hangingPunct="1"/>
            <a:r>
              <a:rPr lang="en-US" dirty="0">
                <a:latin typeface="Calibri" pitchFamily="34" charset="0"/>
                <a:cs typeface="Calibri" pitchFamily="34" charset="0"/>
              </a:rPr>
              <a:t>Watch quietly</a:t>
            </a:r>
          </a:p>
          <a:p>
            <a:pPr eaLnBrk="1" hangingPunct="1"/>
            <a:r>
              <a:rPr lang="en-US" dirty="0">
                <a:latin typeface="Calibri" pitchFamily="34" charset="0"/>
                <a:cs typeface="Calibri" pitchFamily="34" charset="0"/>
              </a:rPr>
              <a:t>Record behavior (take notes, tape, screen recording)</a:t>
            </a:r>
          </a:p>
          <a:p>
            <a:pPr eaLnBrk="1" hangingPunct="1"/>
            <a:r>
              <a:rPr lang="en-US" dirty="0">
                <a:latin typeface="Calibri" pitchFamily="34" charset="0"/>
                <a:cs typeface="Calibri" pitchFamily="34" charset="0"/>
              </a:rPr>
              <a:t>Interact with participant if necessary</a:t>
            </a:r>
          </a:p>
          <a:p>
            <a:pPr eaLnBrk="1" hangingPunct="1"/>
            <a:r>
              <a:rPr lang="en-US" dirty="0">
                <a:latin typeface="Calibri" pitchFamily="34" charset="0"/>
                <a:cs typeface="Calibri" pitchFamily="34" charset="0"/>
              </a:rPr>
              <a:t>Debriefing, questionnaire, payment</a:t>
            </a:r>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200" dirty="0"/>
              <a:t>Observation experiment: Turing tests in action</a:t>
            </a:r>
          </a:p>
        </p:txBody>
      </p:sp>
      <p:sp>
        <p:nvSpPr>
          <p:cNvPr id="3" name="Content Placeholder 2"/>
          <p:cNvSpPr>
            <a:spLocks noGrp="1"/>
          </p:cNvSpPr>
          <p:nvPr>
            <p:ph idx="1"/>
          </p:nvPr>
        </p:nvSpPr>
        <p:spPr>
          <a:xfrm>
            <a:off x="282718" y="1268760"/>
            <a:ext cx="8568951" cy="5328592"/>
          </a:xfrm>
        </p:spPr>
        <p:txBody>
          <a:bodyPr>
            <a:normAutofit fontScale="92500" lnSpcReduction="10000"/>
          </a:bodyPr>
          <a:lstStyle/>
          <a:p>
            <a:r>
              <a:rPr lang="en-GB" dirty="0"/>
              <a:t>Turing’s imitation game: observation of Turing test judges during experiments</a:t>
            </a:r>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r>
              <a:rPr lang="en-GB" dirty="0"/>
              <a:t>From 2014 Royal Society London experiments conducted by University of Reading:</a:t>
            </a:r>
          </a:p>
          <a:p>
            <a:pPr marL="0" indent="0">
              <a:buNone/>
            </a:pPr>
            <a:r>
              <a:rPr lang="en-GB" sz="1900" dirty="0">
                <a:solidFill>
                  <a:schemeClr val="tx1"/>
                </a:solidFill>
              </a:rPr>
              <a:t>https://www.youtube.com/watch?v=zgqetyY-_5U&amp;feature=youtu.be</a:t>
            </a:r>
          </a:p>
        </p:txBody>
      </p:sp>
      <p:pic>
        <p:nvPicPr>
          <p:cNvPr id="6" name="zgqetyY-_5U"/>
          <p:cNvPicPr>
            <a:picLocks noRot="1" noChangeAspect="1"/>
          </p:cNvPicPr>
          <p:nvPr>
            <a:videoFile r:link="rId1"/>
          </p:nvPr>
        </p:nvPicPr>
        <p:blipFill>
          <a:blip r:embed="rId3"/>
          <a:stretch>
            <a:fillRect/>
          </a:stretch>
        </p:blipFill>
        <p:spPr>
          <a:xfrm>
            <a:off x="1750882" y="1918629"/>
            <a:ext cx="5629430" cy="3166555"/>
          </a:xfrm>
          <a:prstGeom prst="rect">
            <a:avLst/>
          </a:prstGeom>
        </p:spPr>
      </p:pic>
    </p:spTree>
    <p:extLst>
      <p:ext uri="{BB962C8B-B14F-4D97-AF65-F5344CB8AC3E}">
        <p14:creationId xmlns:p14="http://schemas.microsoft.com/office/powerpoint/2010/main" val="33685215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457200" y="228600"/>
            <a:ext cx="6858000" cy="304800"/>
          </a:xfrm>
          <a:noFill/>
        </p:spPr>
        <p:txBody>
          <a:bodyPr lIns="90488" tIns="44450" rIns="90488" bIns="44450">
            <a:normAutofit fontScale="90000"/>
          </a:bodyPr>
          <a:lstStyle/>
          <a:p>
            <a:pPr eaLnBrk="1" hangingPunct="1"/>
            <a:r>
              <a:rPr lang="en-US" sz="7200" dirty="0">
                <a:latin typeface="Calibri" pitchFamily="34" charset="0"/>
                <a:cs typeface="Calibri" pitchFamily="34" charset="0"/>
              </a:rPr>
              <a:t>Follow-up</a:t>
            </a:r>
          </a:p>
        </p:txBody>
      </p:sp>
      <p:sp>
        <p:nvSpPr>
          <p:cNvPr id="17411" name="Rectangle 3"/>
          <p:cNvSpPr>
            <a:spLocks noGrp="1" noChangeArrowheads="1"/>
          </p:cNvSpPr>
          <p:nvPr>
            <p:ph idx="1"/>
          </p:nvPr>
        </p:nvSpPr>
        <p:spPr>
          <a:xfrm>
            <a:off x="424706" y="1124744"/>
            <a:ext cx="8458200" cy="5619768"/>
          </a:xfrm>
          <a:noFill/>
        </p:spPr>
        <p:txBody>
          <a:bodyPr lIns="90488" tIns="44450" rIns="90488" bIns="44450"/>
          <a:lstStyle/>
          <a:p>
            <a:pPr eaLnBrk="1" hangingPunct="1">
              <a:lnSpc>
                <a:spcPct val="90000"/>
              </a:lnSpc>
              <a:buFontTx/>
              <a:buNone/>
            </a:pPr>
            <a:endParaRPr lang="en-US" dirty="0">
              <a:latin typeface="Calibri" pitchFamily="34" charset="0"/>
              <a:cs typeface="Calibri" pitchFamily="34" charset="0"/>
            </a:endParaRPr>
          </a:p>
          <a:p>
            <a:pPr eaLnBrk="1" hangingPunct="1">
              <a:lnSpc>
                <a:spcPct val="90000"/>
              </a:lnSpc>
            </a:pPr>
            <a:r>
              <a:rPr lang="en-US" dirty="0">
                <a:latin typeface="Calibri" pitchFamily="34" charset="0"/>
                <a:cs typeface="Calibri" pitchFamily="34" charset="0"/>
              </a:rPr>
              <a:t>Tabulate data</a:t>
            </a:r>
          </a:p>
          <a:p>
            <a:pPr eaLnBrk="1" hangingPunct="1">
              <a:lnSpc>
                <a:spcPct val="90000"/>
              </a:lnSpc>
            </a:pPr>
            <a:r>
              <a:rPr lang="en-US" dirty="0" err="1">
                <a:solidFill>
                  <a:srgbClr val="FF0000"/>
                </a:solidFill>
                <a:latin typeface="Calibri" pitchFamily="34" charset="0"/>
                <a:cs typeface="Calibri" pitchFamily="34" charset="0"/>
              </a:rPr>
              <a:t>Summarise</a:t>
            </a:r>
            <a:r>
              <a:rPr lang="en-US" dirty="0">
                <a:solidFill>
                  <a:srgbClr val="FF0000"/>
                </a:solidFill>
                <a:latin typeface="Calibri" pitchFamily="34" charset="0"/>
                <a:cs typeface="Calibri" pitchFamily="34" charset="0"/>
              </a:rPr>
              <a:t> your findings</a:t>
            </a:r>
          </a:p>
          <a:p>
            <a:pPr eaLnBrk="1" hangingPunct="1">
              <a:lnSpc>
                <a:spcPct val="90000"/>
              </a:lnSpc>
            </a:pPr>
            <a:r>
              <a:rPr lang="en-US" dirty="0">
                <a:latin typeface="Calibri" pitchFamily="34" charset="0"/>
                <a:cs typeface="Calibri" pitchFamily="34" charset="0"/>
              </a:rPr>
              <a:t>Write down your design recommendations</a:t>
            </a:r>
          </a:p>
          <a:p>
            <a:pPr eaLnBrk="1" hangingPunct="1">
              <a:lnSpc>
                <a:spcPct val="90000"/>
              </a:lnSpc>
            </a:pPr>
            <a:r>
              <a:rPr lang="en-US" dirty="0">
                <a:latin typeface="Calibri" pitchFamily="34" charset="0"/>
                <a:cs typeface="Calibri" pitchFamily="34" charset="0"/>
              </a:rPr>
              <a:t>Write down actions for the designers to take</a:t>
            </a:r>
          </a:p>
          <a:p>
            <a:pPr eaLnBrk="1" hangingPunct="1">
              <a:lnSpc>
                <a:spcPct val="90000"/>
              </a:lnSpc>
            </a:pPr>
            <a:endParaRPr lang="en-US" dirty="0">
              <a:latin typeface="Calibri" pitchFamily="34" charset="0"/>
              <a:cs typeface="Calibri" pitchFamily="34" charset="0"/>
            </a:endParaRPr>
          </a:p>
          <a:p>
            <a:pPr eaLnBrk="1" hangingPunct="1">
              <a:lnSpc>
                <a:spcPct val="90000"/>
              </a:lnSpc>
            </a:pPr>
            <a:r>
              <a:rPr lang="en-US" dirty="0">
                <a:latin typeface="Calibri" pitchFamily="34" charset="0"/>
                <a:cs typeface="Calibri" pitchFamily="34" charset="0"/>
              </a:rPr>
              <a:t>Usability testing is a bit like ‘debugging code’.  </a:t>
            </a:r>
            <a:r>
              <a:rPr lang="en-US" i="1" u="sng" dirty="0">
                <a:latin typeface="Calibri" pitchFamily="34" charset="0"/>
                <a:cs typeface="Calibri" pitchFamily="34" charset="0"/>
              </a:rPr>
              <a:t>Think</a:t>
            </a:r>
            <a:r>
              <a:rPr lang="en-US" dirty="0">
                <a:latin typeface="Calibri" pitchFamily="34" charset="0"/>
                <a:cs typeface="Calibri" pitchFamily="34" charset="0"/>
              </a:rPr>
              <a:t>:  what went wrong, where precisely did it go wrong, what’s the fix?</a:t>
            </a:r>
          </a:p>
          <a:p>
            <a:pPr eaLnBrk="1" hangingPunct="1">
              <a:lnSpc>
                <a:spcPct val="90000"/>
              </a:lnSpc>
            </a:pPr>
            <a:endParaRPr lang="en-US" dirty="0">
              <a:latin typeface="Calibri" pitchFamily="34" charset="0"/>
              <a:cs typeface="Calibri" pitchFamily="34" charset="0"/>
            </a:endParaRPr>
          </a:p>
          <a:p>
            <a:pPr eaLnBrk="1" hangingPunct="1">
              <a:lnSpc>
                <a:spcPct val="90000"/>
              </a:lnSpc>
            </a:pPr>
            <a:r>
              <a:rPr lang="en-US" dirty="0">
                <a:latin typeface="Calibri" pitchFamily="34" charset="0"/>
                <a:cs typeface="Calibri" pitchFamily="34" charset="0"/>
              </a:rPr>
              <a:t>Write ups – should be complete enough for the test to be </a:t>
            </a:r>
            <a:r>
              <a:rPr lang="en-US" b="1" dirty="0">
                <a:solidFill>
                  <a:srgbClr val="FF0000"/>
                </a:solidFill>
                <a:latin typeface="Calibri" pitchFamily="34" charset="0"/>
                <a:cs typeface="Calibri" pitchFamily="34" charset="0"/>
              </a:rPr>
              <a:t>reproducible</a:t>
            </a:r>
            <a:r>
              <a:rPr lang="en-US" b="1" dirty="0">
                <a:latin typeface="Calibri" pitchFamily="34" charset="0"/>
                <a:cs typeface="Calibri" pitchFamily="34" charset="0"/>
              </a:rPr>
              <a:t> </a:t>
            </a:r>
            <a:r>
              <a:rPr lang="en-US" dirty="0">
                <a:latin typeface="Calibri" pitchFamily="34" charset="0"/>
                <a:cs typeface="Calibri" pitchFamily="34" charset="0"/>
              </a:rPr>
              <a:t>– include everything that you did in observing.</a:t>
            </a:r>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685800" y="914400"/>
            <a:ext cx="7848600" cy="609600"/>
          </a:xfrm>
          <a:noFill/>
        </p:spPr>
        <p:txBody>
          <a:bodyPr lIns="90488" tIns="44450" rIns="90488" bIns="44450">
            <a:normAutofit fontScale="90000"/>
          </a:bodyPr>
          <a:lstStyle/>
          <a:p>
            <a:pPr eaLnBrk="1" hangingPunct="1"/>
            <a:r>
              <a:rPr lang="en-US" sz="4400" b="0" dirty="0">
                <a:latin typeface="Calibri" pitchFamily="34" charset="0"/>
                <a:cs typeface="Calibri" pitchFamily="34" charset="0"/>
              </a:rPr>
              <a:t>How formal should the test be?</a:t>
            </a:r>
            <a:br>
              <a:rPr lang="en-US" sz="4400" dirty="0">
                <a:latin typeface="Calibri" pitchFamily="34" charset="0"/>
                <a:cs typeface="Calibri" pitchFamily="34" charset="0"/>
              </a:rPr>
            </a:br>
            <a:br>
              <a:rPr lang="en-US" sz="4400" dirty="0">
                <a:latin typeface="Calibri" pitchFamily="34" charset="0"/>
                <a:cs typeface="Calibri" pitchFamily="34" charset="0"/>
              </a:rPr>
            </a:br>
            <a:r>
              <a:rPr lang="en-US" sz="4400" dirty="0">
                <a:latin typeface="Calibri" pitchFamily="34" charset="0"/>
                <a:cs typeface="Calibri" pitchFamily="34" charset="0"/>
              </a:rPr>
              <a:t>1:  Speedy</a:t>
            </a:r>
          </a:p>
        </p:txBody>
      </p:sp>
      <p:sp>
        <p:nvSpPr>
          <p:cNvPr id="19459" name="Rectangle 3"/>
          <p:cNvSpPr>
            <a:spLocks noGrp="1" noChangeArrowheads="1"/>
          </p:cNvSpPr>
          <p:nvPr>
            <p:ph idx="1"/>
          </p:nvPr>
        </p:nvSpPr>
        <p:spPr>
          <a:xfrm>
            <a:off x="528638" y="2667000"/>
            <a:ext cx="7772400" cy="3529013"/>
          </a:xfrm>
          <a:noFill/>
        </p:spPr>
        <p:txBody>
          <a:bodyPr lIns="90488" tIns="44450" rIns="90488" bIns="44450">
            <a:normAutofit/>
          </a:bodyPr>
          <a:lstStyle/>
          <a:p>
            <a:pPr eaLnBrk="1" hangingPunct="1"/>
            <a:r>
              <a:rPr lang="en-US" sz="2800" dirty="0">
                <a:solidFill>
                  <a:schemeClr val="accent1">
                    <a:lumMod val="50000"/>
                  </a:schemeClr>
                </a:solidFill>
                <a:latin typeface="Calibri" pitchFamily="34" charset="0"/>
                <a:cs typeface="Calibri" pitchFamily="34" charset="0"/>
              </a:rPr>
              <a:t>Schedule an hour worth of tasks</a:t>
            </a:r>
          </a:p>
          <a:p>
            <a:pPr eaLnBrk="1" hangingPunct="1"/>
            <a:r>
              <a:rPr lang="en-US" sz="2800" dirty="0">
                <a:solidFill>
                  <a:schemeClr val="accent1">
                    <a:lumMod val="50000"/>
                  </a:schemeClr>
                </a:solidFill>
                <a:latin typeface="Calibri" pitchFamily="34" charset="0"/>
                <a:cs typeface="Calibri" pitchFamily="34" charset="0"/>
              </a:rPr>
              <a:t>Convenient locations, realistic tasks</a:t>
            </a:r>
          </a:p>
          <a:p>
            <a:pPr eaLnBrk="1" hangingPunct="1"/>
            <a:r>
              <a:rPr lang="en-US" sz="2800" dirty="0">
                <a:solidFill>
                  <a:schemeClr val="accent1">
                    <a:lumMod val="50000"/>
                  </a:schemeClr>
                </a:solidFill>
                <a:latin typeface="Calibri" pitchFamily="34" charset="0"/>
                <a:cs typeface="Calibri" pitchFamily="34" charset="0"/>
              </a:rPr>
              <a:t>Users = anyone willing nearby</a:t>
            </a:r>
          </a:p>
          <a:p>
            <a:pPr eaLnBrk="1" hangingPunct="1"/>
            <a:r>
              <a:rPr lang="en-US" sz="2800" dirty="0">
                <a:solidFill>
                  <a:schemeClr val="accent1">
                    <a:lumMod val="50000"/>
                  </a:schemeClr>
                </a:solidFill>
                <a:latin typeface="Calibri" pitchFamily="34" charset="0"/>
                <a:cs typeface="Calibri" pitchFamily="34" charset="0"/>
              </a:rPr>
              <a:t>Debriefing very important: ask why questions</a:t>
            </a: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E35A3F5-B16F-0642-90A2-CCC7731E3835}"/>
              </a:ext>
            </a:extLst>
          </p:cNvPr>
          <p:cNvSpPr>
            <a:spLocks noGrp="1"/>
          </p:cNvSpPr>
          <p:nvPr>
            <p:ph idx="1"/>
          </p:nvPr>
        </p:nvSpPr>
        <p:spPr/>
        <p:txBody>
          <a:bodyPr>
            <a:noAutofit/>
          </a:bodyPr>
          <a:lstStyle/>
          <a:p>
            <a:pPr marL="0" indent="0">
              <a:buNone/>
            </a:pPr>
            <a:r>
              <a:rPr lang="en-US" sz="3600" dirty="0"/>
              <a:t>Is there anyone in this whole wide world who is not familiar with the importance of software testing and all </a:t>
            </a:r>
            <a:r>
              <a:rPr lang="en-US" sz="3600" dirty="0">
                <a:hlinkClick r:id="rId2"/>
              </a:rPr>
              <a:t>benefits that software testing brings</a:t>
            </a:r>
            <a:r>
              <a:rPr lang="en-US" sz="3600" dirty="0"/>
              <a:t>?</a:t>
            </a:r>
            <a:br>
              <a:rPr lang="en-US" sz="3600" dirty="0"/>
            </a:br>
            <a:r>
              <a:rPr lang="en-US" sz="3600" dirty="0"/>
              <a:t>Today, it is simply unimaginable to release a product without thoroughly testing it. The risk is too high.</a:t>
            </a:r>
            <a:endParaRPr lang="en-NP" sz="3600" dirty="0"/>
          </a:p>
        </p:txBody>
      </p:sp>
    </p:spTree>
    <p:extLst>
      <p:ext uri="{BB962C8B-B14F-4D97-AF65-F5344CB8AC3E}">
        <p14:creationId xmlns:p14="http://schemas.microsoft.com/office/powerpoint/2010/main" val="12827289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noFill/>
        </p:spPr>
        <p:txBody>
          <a:bodyPr lIns="90488" tIns="44450" rIns="90488" bIns="44450">
            <a:normAutofit fontScale="90000"/>
          </a:bodyPr>
          <a:lstStyle/>
          <a:p>
            <a:pPr eaLnBrk="1" hangingPunct="1"/>
            <a:br>
              <a:rPr lang="en-US" b="0" dirty="0">
                <a:latin typeface="Tahoma" pitchFamily="34" charset="0"/>
              </a:rPr>
            </a:br>
            <a:r>
              <a:rPr lang="en-US" sz="4000" b="0" dirty="0">
                <a:latin typeface="Calibri" pitchFamily="34" charset="0"/>
                <a:cs typeface="Calibri" pitchFamily="34" charset="0"/>
              </a:rPr>
              <a:t>How formal should the test be?</a:t>
            </a:r>
            <a:br>
              <a:rPr lang="en-US" sz="4000" dirty="0">
                <a:latin typeface="Calibri" pitchFamily="34" charset="0"/>
                <a:cs typeface="Calibri" pitchFamily="34" charset="0"/>
              </a:rPr>
            </a:br>
            <a:br>
              <a:rPr lang="en-US" sz="4000" dirty="0">
                <a:latin typeface="Calibri" pitchFamily="34" charset="0"/>
                <a:cs typeface="Calibri" pitchFamily="34" charset="0"/>
              </a:rPr>
            </a:br>
            <a:r>
              <a:rPr lang="en-US" sz="4000" dirty="0">
                <a:latin typeface="Calibri" pitchFamily="34" charset="0"/>
                <a:cs typeface="Calibri" pitchFamily="34" charset="0"/>
              </a:rPr>
              <a:t>2:  Multipurpose lab space</a:t>
            </a:r>
            <a:endParaRPr lang="en-US" sz="3200" dirty="0">
              <a:latin typeface="Calibri" pitchFamily="34" charset="0"/>
              <a:cs typeface="Calibri" pitchFamily="34" charset="0"/>
            </a:endParaRPr>
          </a:p>
        </p:txBody>
      </p:sp>
      <p:sp>
        <p:nvSpPr>
          <p:cNvPr id="20483" name="Rectangle 3"/>
          <p:cNvSpPr>
            <a:spLocks noGrp="1" noChangeArrowheads="1"/>
          </p:cNvSpPr>
          <p:nvPr>
            <p:ph idx="1"/>
          </p:nvPr>
        </p:nvSpPr>
        <p:spPr>
          <a:xfrm>
            <a:off x="528638" y="2667000"/>
            <a:ext cx="7772400" cy="3529013"/>
          </a:xfrm>
          <a:noFill/>
        </p:spPr>
        <p:txBody>
          <a:bodyPr lIns="90488" tIns="44450" rIns="90488" bIns="44450"/>
          <a:lstStyle/>
          <a:p>
            <a:pPr eaLnBrk="1" hangingPunct="1"/>
            <a:r>
              <a:rPr lang="en-US" sz="3200" dirty="0">
                <a:solidFill>
                  <a:srgbClr val="000000"/>
                </a:solidFill>
                <a:latin typeface="Calibri" pitchFamily="34" charset="0"/>
                <a:cs typeface="Calibri" pitchFamily="34" charset="0"/>
              </a:rPr>
              <a:t>Use any available space as laboratory-for-a-day</a:t>
            </a:r>
          </a:p>
          <a:p>
            <a:pPr eaLnBrk="1" hangingPunct="1"/>
            <a:r>
              <a:rPr lang="en-US" sz="3200" dirty="0">
                <a:solidFill>
                  <a:srgbClr val="000000"/>
                </a:solidFill>
                <a:latin typeface="Calibri" pitchFamily="34" charset="0"/>
                <a:cs typeface="Calibri" pitchFamily="34" charset="0"/>
              </a:rPr>
              <a:t>Bring in portable equipment</a:t>
            </a:r>
          </a:p>
          <a:p>
            <a:pPr eaLnBrk="1" hangingPunct="1"/>
            <a:r>
              <a:rPr lang="en-US" sz="3200" dirty="0">
                <a:solidFill>
                  <a:srgbClr val="000000"/>
                </a:solidFill>
                <a:latin typeface="Calibri" pitchFamily="34" charset="0"/>
                <a:cs typeface="Calibri" pitchFamily="34" charset="0"/>
              </a:rPr>
              <a:t>Laptop with a webcam and screen recording software</a:t>
            </a:r>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noFill/>
        </p:spPr>
        <p:txBody>
          <a:bodyPr lIns="90488" tIns="44450" rIns="90488" bIns="44450">
            <a:normAutofit fontScale="90000"/>
          </a:bodyPr>
          <a:lstStyle/>
          <a:p>
            <a:pPr eaLnBrk="1" hangingPunct="1"/>
            <a:r>
              <a:rPr lang="en-US" b="0" dirty="0">
                <a:latin typeface="Calibri" pitchFamily="34" charset="0"/>
                <a:cs typeface="Calibri" pitchFamily="34" charset="0"/>
              </a:rPr>
              <a:t>How formal should the test be?</a:t>
            </a:r>
            <a:br>
              <a:rPr lang="en-US" dirty="0">
                <a:latin typeface="Calibri" pitchFamily="34" charset="0"/>
                <a:cs typeface="Calibri" pitchFamily="34" charset="0"/>
              </a:rPr>
            </a:br>
            <a:br>
              <a:rPr lang="en-US" dirty="0">
                <a:latin typeface="Calibri" pitchFamily="34" charset="0"/>
                <a:cs typeface="Calibri" pitchFamily="34" charset="0"/>
              </a:rPr>
            </a:br>
            <a:r>
              <a:rPr lang="en-US" dirty="0">
                <a:latin typeface="Calibri" pitchFamily="34" charset="0"/>
                <a:cs typeface="Calibri" pitchFamily="34" charset="0"/>
              </a:rPr>
              <a:t>3: Full usability labs</a:t>
            </a:r>
          </a:p>
        </p:txBody>
      </p:sp>
      <p:sp>
        <p:nvSpPr>
          <p:cNvPr id="22531" name="Rectangle 3"/>
          <p:cNvSpPr>
            <a:spLocks noGrp="1" noChangeArrowheads="1"/>
          </p:cNvSpPr>
          <p:nvPr>
            <p:ph idx="1"/>
          </p:nvPr>
        </p:nvSpPr>
        <p:spPr>
          <a:xfrm>
            <a:off x="528638" y="2667000"/>
            <a:ext cx="7772400" cy="3529013"/>
          </a:xfrm>
          <a:noFill/>
        </p:spPr>
        <p:txBody>
          <a:bodyPr lIns="90488" tIns="44450" rIns="90488" bIns="44450"/>
          <a:lstStyle/>
          <a:p>
            <a:pPr eaLnBrk="1" hangingPunct="1"/>
            <a:r>
              <a:rPr lang="en-US" dirty="0">
                <a:solidFill>
                  <a:srgbClr val="000000"/>
                </a:solidFill>
                <a:latin typeface="Calibri" pitchFamily="34" charset="0"/>
                <a:cs typeface="Calibri" pitchFamily="34" charset="0"/>
              </a:rPr>
              <a:t>Build rooms just for this purpose</a:t>
            </a:r>
          </a:p>
          <a:p>
            <a:pPr eaLnBrk="1" hangingPunct="1"/>
            <a:r>
              <a:rPr lang="en-US" dirty="0">
                <a:solidFill>
                  <a:srgbClr val="000000"/>
                </a:solidFill>
                <a:latin typeface="Calibri" pitchFamily="34" charset="0"/>
                <a:cs typeface="Calibri" pitchFamily="34" charset="0"/>
              </a:rPr>
              <a:t>Adjoining, sound-proofed rooms</a:t>
            </a:r>
          </a:p>
          <a:p>
            <a:pPr eaLnBrk="1" hangingPunct="1"/>
            <a:r>
              <a:rPr lang="en-US" dirty="0">
                <a:solidFill>
                  <a:srgbClr val="000000"/>
                </a:solidFill>
                <a:latin typeface="Calibri" pitchFamily="34" charset="0"/>
                <a:cs typeface="Calibri" pitchFamily="34" charset="0"/>
              </a:rPr>
              <a:t>Video cameras, scan converters, two-way mirrors, microphones, etc</a:t>
            </a:r>
          </a:p>
          <a:p>
            <a:pPr eaLnBrk="1" hangingPunct="1"/>
            <a:r>
              <a:rPr lang="en-US" dirty="0">
                <a:solidFill>
                  <a:srgbClr val="000000"/>
                </a:solidFill>
                <a:latin typeface="Calibri" pitchFamily="34" charset="0"/>
                <a:cs typeface="Calibri" pitchFamily="34" charset="0"/>
              </a:rPr>
              <a:t>Cost: Up to £100,000</a:t>
            </a:r>
          </a:p>
          <a:p>
            <a:pPr eaLnBrk="1" hangingPunct="1"/>
            <a:r>
              <a:rPr lang="en-US" dirty="0">
                <a:solidFill>
                  <a:srgbClr val="000000"/>
                </a:solidFill>
                <a:latin typeface="Calibri" pitchFamily="34" charset="0"/>
                <a:cs typeface="Calibri" pitchFamily="34" charset="0"/>
              </a:rPr>
              <a:t>Do it all of the time to recoup investment</a:t>
            </a:r>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ext Box 2"/>
          <p:cNvSpPr txBox="1">
            <a:spLocks noChangeArrowheads="1"/>
          </p:cNvSpPr>
          <p:nvPr/>
        </p:nvSpPr>
        <p:spPr bwMode="auto">
          <a:xfrm>
            <a:off x="762000" y="5867400"/>
            <a:ext cx="7162800" cy="396875"/>
          </a:xfrm>
          <a:prstGeom prst="rect">
            <a:avLst/>
          </a:prstGeom>
          <a:noFill/>
          <a:ln w="9525">
            <a:noFill/>
            <a:miter lim="800000"/>
            <a:headEnd/>
            <a:tailEnd/>
          </a:ln>
        </p:spPr>
        <p:txBody>
          <a:bodyPr>
            <a:spAutoFit/>
          </a:bodyPr>
          <a:lstStyle/>
          <a:p>
            <a:pPr>
              <a:spcBef>
                <a:spcPct val="50000"/>
              </a:spcBef>
            </a:pPr>
            <a:r>
              <a:rPr lang="en-GB" sz="2000">
                <a:latin typeface="Tahoma" pitchFamily="34" charset="0"/>
              </a:rPr>
              <a:t>Coventry University Usability Lab</a:t>
            </a:r>
          </a:p>
        </p:txBody>
      </p:sp>
      <p:pic>
        <p:nvPicPr>
          <p:cNvPr id="24579" name="Picture 3" descr="DSCF0003"/>
          <p:cNvPicPr>
            <a:picLocks noChangeAspect="1" noChangeArrowheads="1"/>
          </p:cNvPicPr>
          <p:nvPr/>
        </p:nvPicPr>
        <p:blipFill>
          <a:blip r:embed="rId2" cstate="print"/>
          <a:srcRect/>
          <a:stretch>
            <a:fillRect/>
          </a:stretch>
        </p:blipFill>
        <p:spPr bwMode="auto">
          <a:xfrm>
            <a:off x="4419600" y="2590800"/>
            <a:ext cx="4419600" cy="3314700"/>
          </a:xfrm>
          <a:prstGeom prst="rect">
            <a:avLst/>
          </a:prstGeom>
          <a:noFill/>
          <a:ln w="9525">
            <a:noFill/>
            <a:miter lim="800000"/>
            <a:headEnd/>
            <a:tailEnd/>
          </a:ln>
        </p:spPr>
      </p:pic>
      <p:pic>
        <p:nvPicPr>
          <p:cNvPr id="24580" name="Picture 4" descr="DSCF0004"/>
          <p:cNvPicPr>
            <a:picLocks noChangeAspect="1" noChangeArrowheads="1"/>
          </p:cNvPicPr>
          <p:nvPr/>
        </p:nvPicPr>
        <p:blipFill>
          <a:blip r:embed="rId3" cstate="print"/>
          <a:srcRect/>
          <a:stretch>
            <a:fillRect/>
          </a:stretch>
        </p:blipFill>
        <p:spPr bwMode="auto">
          <a:xfrm>
            <a:off x="304800" y="228600"/>
            <a:ext cx="4876800" cy="3657600"/>
          </a:xfrm>
          <a:prstGeom prst="rect">
            <a:avLst/>
          </a:prstGeom>
          <a:noFill/>
          <a:ln w="9525">
            <a:noFill/>
            <a:miter lim="800000"/>
            <a:headEnd/>
            <a:tailEnd/>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ext Box 2"/>
          <p:cNvSpPr txBox="1">
            <a:spLocks noChangeArrowheads="1"/>
          </p:cNvSpPr>
          <p:nvPr/>
        </p:nvSpPr>
        <p:spPr bwMode="auto">
          <a:xfrm>
            <a:off x="381000" y="4191000"/>
            <a:ext cx="3505200" cy="396875"/>
          </a:xfrm>
          <a:prstGeom prst="rect">
            <a:avLst/>
          </a:prstGeom>
          <a:noFill/>
          <a:ln w="9525">
            <a:noFill/>
            <a:miter lim="800000"/>
            <a:headEnd/>
            <a:tailEnd/>
          </a:ln>
        </p:spPr>
        <p:txBody>
          <a:bodyPr>
            <a:spAutoFit/>
          </a:bodyPr>
          <a:lstStyle/>
          <a:p>
            <a:pPr>
              <a:spcBef>
                <a:spcPct val="50000"/>
              </a:spcBef>
            </a:pPr>
            <a:r>
              <a:rPr lang="en-GB" sz="2000">
                <a:latin typeface="Tahoma" pitchFamily="34" charset="0"/>
              </a:rPr>
              <a:t>Usability Lab</a:t>
            </a:r>
          </a:p>
        </p:txBody>
      </p:sp>
      <p:pic>
        <p:nvPicPr>
          <p:cNvPr id="25603" name="Picture 3" descr="DSCF0005"/>
          <p:cNvPicPr>
            <a:picLocks noChangeAspect="1" noChangeArrowheads="1"/>
          </p:cNvPicPr>
          <p:nvPr/>
        </p:nvPicPr>
        <p:blipFill>
          <a:blip r:embed="rId2" cstate="print"/>
          <a:srcRect/>
          <a:stretch>
            <a:fillRect/>
          </a:stretch>
        </p:blipFill>
        <p:spPr bwMode="auto">
          <a:xfrm>
            <a:off x="228600" y="228600"/>
            <a:ext cx="4724400" cy="3543300"/>
          </a:xfrm>
          <a:prstGeom prst="rect">
            <a:avLst/>
          </a:prstGeom>
          <a:noFill/>
          <a:ln w="9525">
            <a:noFill/>
            <a:miter lim="800000"/>
            <a:headEnd/>
            <a:tailEnd/>
          </a:ln>
        </p:spPr>
      </p:pic>
      <p:pic>
        <p:nvPicPr>
          <p:cNvPr id="25604" name="Picture 4" descr="DSCF0006"/>
          <p:cNvPicPr>
            <a:picLocks noChangeAspect="1" noChangeArrowheads="1"/>
          </p:cNvPicPr>
          <p:nvPr/>
        </p:nvPicPr>
        <p:blipFill>
          <a:blip r:embed="rId3" cstate="print"/>
          <a:srcRect/>
          <a:stretch>
            <a:fillRect/>
          </a:stretch>
        </p:blipFill>
        <p:spPr bwMode="auto">
          <a:xfrm>
            <a:off x="3962400" y="228600"/>
            <a:ext cx="4724400" cy="3543300"/>
          </a:xfrm>
          <a:prstGeom prst="rect">
            <a:avLst/>
          </a:prstGeom>
          <a:noFill/>
          <a:ln w="9525">
            <a:noFill/>
            <a:miter lim="800000"/>
            <a:headEnd/>
            <a:tailEnd/>
          </a:ln>
        </p:spPr>
      </p:pic>
      <p:pic>
        <p:nvPicPr>
          <p:cNvPr id="25605" name="Picture 5" descr="DSCF0007"/>
          <p:cNvPicPr>
            <a:picLocks noChangeAspect="1" noChangeArrowheads="1"/>
          </p:cNvPicPr>
          <p:nvPr/>
        </p:nvPicPr>
        <p:blipFill>
          <a:blip r:embed="rId4" cstate="print"/>
          <a:srcRect/>
          <a:stretch>
            <a:fillRect/>
          </a:stretch>
        </p:blipFill>
        <p:spPr bwMode="auto">
          <a:xfrm>
            <a:off x="3962400" y="3505200"/>
            <a:ext cx="4724400" cy="3028950"/>
          </a:xfrm>
          <a:prstGeom prst="rect">
            <a:avLst/>
          </a:prstGeom>
          <a:noFill/>
          <a:ln w="9525">
            <a:noFill/>
            <a:miter lim="800000"/>
            <a:headEnd/>
            <a:tailEnd/>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Picture 2"/>
          <p:cNvPicPr>
            <a:picLocks noChangeArrowheads="1"/>
          </p:cNvPicPr>
          <p:nvPr/>
        </p:nvPicPr>
        <p:blipFill>
          <a:blip r:embed="rId3" cstate="print"/>
          <a:srcRect/>
          <a:stretch>
            <a:fillRect/>
          </a:stretch>
        </p:blipFill>
        <p:spPr bwMode="auto">
          <a:xfrm>
            <a:off x="377825" y="563563"/>
            <a:ext cx="8502650" cy="4746625"/>
          </a:xfrm>
          <a:prstGeom prst="rect">
            <a:avLst/>
          </a:prstGeom>
          <a:noFill/>
          <a:ln w="12700">
            <a:noFill/>
            <a:miter lim="800000"/>
            <a:headEnd/>
            <a:tailEnd/>
          </a:ln>
        </p:spPr>
      </p:pic>
      <p:sp>
        <p:nvSpPr>
          <p:cNvPr id="26627" name="Rectangle 3"/>
          <p:cNvSpPr>
            <a:spLocks noChangeArrowheads="1"/>
          </p:cNvSpPr>
          <p:nvPr/>
        </p:nvSpPr>
        <p:spPr bwMode="auto">
          <a:xfrm>
            <a:off x="687388" y="5776913"/>
            <a:ext cx="7769225" cy="393700"/>
          </a:xfrm>
          <a:prstGeom prst="rect">
            <a:avLst/>
          </a:prstGeom>
          <a:noFill/>
          <a:ln w="12700">
            <a:noFill/>
            <a:miter lim="800000"/>
            <a:headEnd/>
            <a:tailEnd/>
          </a:ln>
        </p:spPr>
        <p:txBody>
          <a:bodyPr lIns="90488" tIns="44450" rIns="90488" bIns="44450">
            <a:spAutoFit/>
          </a:bodyPr>
          <a:lstStyle/>
          <a:p>
            <a:r>
              <a:rPr lang="en-US" sz="2000" u="sng">
                <a:latin typeface="Times New Roman" pitchFamily="18" charset="0"/>
              </a:rPr>
              <a:t>Microsoft Usability Lab</a:t>
            </a:r>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noFill/>
        </p:spPr>
        <p:txBody>
          <a:bodyPr lIns="90488" tIns="44450" rIns="90488" bIns="44450"/>
          <a:lstStyle/>
          <a:p>
            <a:pPr eaLnBrk="1" hangingPunct="1"/>
            <a:r>
              <a:rPr lang="en-US" dirty="0">
                <a:latin typeface="Calibri" pitchFamily="34" charset="0"/>
                <a:cs typeface="Calibri" pitchFamily="34" charset="0"/>
              </a:rPr>
              <a:t>Tips: Note-taking</a:t>
            </a:r>
          </a:p>
        </p:txBody>
      </p:sp>
      <p:sp>
        <p:nvSpPr>
          <p:cNvPr id="27651" name="Rectangle 3"/>
          <p:cNvSpPr>
            <a:spLocks noGrp="1" noChangeArrowheads="1"/>
          </p:cNvSpPr>
          <p:nvPr>
            <p:ph idx="1"/>
          </p:nvPr>
        </p:nvSpPr>
        <p:spPr>
          <a:noFill/>
        </p:spPr>
        <p:txBody>
          <a:bodyPr lIns="90488" tIns="44450" rIns="90488" bIns="44450"/>
          <a:lstStyle/>
          <a:p>
            <a:pPr eaLnBrk="1" hangingPunct="1"/>
            <a:r>
              <a:rPr lang="en-US" sz="3600" dirty="0">
                <a:latin typeface="Calibri" pitchFamily="34" charset="0"/>
                <a:cs typeface="Calibri" pitchFamily="34" charset="0"/>
              </a:rPr>
              <a:t>Use screen printouts to scribble on (try this in the tutorials)</a:t>
            </a:r>
          </a:p>
          <a:p>
            <a:pPr eaLnBrk="1" hangingPunct="1"/>
            <a:endParaRPr lang="en-US" sz="3600" dirty="0">
              <a:latin typeface="Calibri" pitchFamily="34" charset="0"/>
              <a:cs typeface="Calibri" pitchFamily="34" charset="0"/>
            </a:endParaRPr>
          </a:p>
          <a:p>
            <a:pPr eaLnBrk="1" hangingPunct="1"/>
            <a:r>
              <a:rPr lang="en-US" sz="3600" dirty="0">
                <a:latin typeface="Calibri" pitchFamily="34" charset="0"/>
                <a:cs typeface="Calibri" pitchFamily="34" charset="0"/>
              </a:rPr>
              <a:t>Words and body language as important as what users are doing on screen – you need to develop observational skills.</a:t>
            </a:r>
          </a:p>
          <a:p>
            <a:pPr eaLnBrk="1" hangingPunct="1">
              <a:buFontTx/>
              <a:buNone/>
            </a:pPr>
            <a:endParaRPr lang="en-US" dirty="0"/>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noFill/>
        </p:spPr>
        <p:txBody>
          <a:bodyPr lIns="90488" tIns="44450" rIns="90488" bIns="44450">
            <a:normAutofit fontScale="90000"/>
          </a:bodyPr>
          <a:lstStyle/>
          <a:p>
            <a:pPr eaLnBrk="1" hangingPunct="1"/>
            <a:r>
              <a:rPr lang="en-US" dirty="0">
                <a:latin typeface="Calibri" pitchFamily="34" charset="0"/>
                <a:cs typeface="Calibri" pitchFamily="34" charset="0"/>
              </a:rPr>
              <a:t>Tips: Participants think they are ‘dumb’, so:</a:t>
            </a:r>
          </a:p>
        </p:txBody>
      </p:sp>
      <p:sp>
        <p:nvSpPr>
          <p:cNvPr id="28675" name="Rectangle 3"/>
          <p:cNvSpPr>
            <a:spLocks noGrp="1" noChangeArrowheads="1"/>
          </p:cNvSpPr>
          <p:nvPr>
            <p:ph idx="1"/>
          </p:nvPr>
        </p:nvSpPr>
        <p:spPr>
          <a:noFill/>
        </p:spPr>
        <p:txBody>
          <a:bodyPr lIns="90488" tIns="44450" rIns="90488" bIns="44450">
            <a:normAutofit/>
          </a:bodyPr>
          <a:lstStyle/>
          <a:p>
            <a:pPr eaLnBrk="1" hangingPunct="1"/>
            <a:r>
              <a:rPr lang="en-US" sz="3200" dirty="0">
                <a:latin typeface="Calibri" pitchFamily="34" charset="0"/>
                <a:cs typeface="Calibri" pitchFamily="34" charset="0"/>
              </a:rPr>
              <a:t>Play dumb too: “I do not know how to do it either!”</a:t>
            </a:r>
          </a:p>
          <a:p>
            <a:pPr eaLnBrk="1" hangingPunct="1"/>
            <a:r>
              <a:rPr lang="en-US" sz="3200" dirty="0">
                <a:latin typeface="Calibri" pitchFamily="34" charset="0"/>
                <a:cs typeface="Calibri" pitchFamily="34" charset="0"/>
              </a:rPr>
              <a:t>Join the club: “Everyone else has had trouble too, so it is not just you”</a:t>
            </a:r>
          </a:p>
          <a:p>
            <a:pPr eaLnBrk="1" hangingPunct="1"/>
            <a:r>
              <a:rPr lang="en-US" sz="3200" dirty="0">
                <a:latin typeface="Calibri" pitchFamily="34" charset="0"/>
                <a:cs typeface="Calibri" pitchFamily="34" charset="0"/>
              </a:rPr>
              <a:t>Blame the designer: “If you are having trouble, then there must be a problem with the design”</a:t>
            </a:r>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357158" y="260648"/>
            <a:ext cx="8429684" cy="1143000"/>
          </a:xfrm>
          <a:noFill/>
        </p:spPr>
        <p:txBody>
          <a:bodyPr lIns="90488" tIns="44450" rIns="90488" bIns="44450"/>
          <a:lstStyle/>
          <a:p>
            <a:pPr eaLnBrk="1" hangingPunct="1"/>
            <a:r>
              <a:rPr lang="en-US" sz="4800" dirty="0">
                <a:latin typeface="Calibri" pitchFamily="34" charset="0"/>
                <a:cs typeface="Calibri" pitchFamily="34" charset="0"/>
              </a:rPr>
              <a:t>Tips: Uses for video/audio tapes</a:t>
            </a:r>
          </a:p>
        </p:txBody>
      </p:sp>
      <p:sp>
        <p:nvSpPr>
          <p:cNvPr id="29699" name="Rectangle 3"/>
          <p:cNvSpPr>
            <a:spLocks noGrp="1" noChangeArrowheads="1"/>
          </p:cNvSpPr>
          <p:nvPr>
            <p:ph idx="1"/>
          </p:nvPr>
        </p:nvSpPr>
        <p:spPr>
          <a:noFill/>
        </p:spPr>
        <p:txBody>
          <a:bodyPr lIns="90488" tIns="44450" rIns="90488" bIns="44450">
            <a:normAutofit/>
          </a:bodyPr>
          <a:lstStyle/>
          <a:p>
            <a:r>
              <a:rPr lang="en-US" sz="3200" dirty="0">
                <a:latin typeface="Calibri" pitchFamily="34" charset="0"/>
                <a:cs typeface="Calibri" pitchFamily="34" charset="0"/>
              </a:rPr>
              <a:t>Support note-taking with audio and video to remind you what happened</a:t>
            </a:r>
          </a:p>
          <a:p>
            <a:pPr eaLnBrk="1" hangingPunct="1"/>
            <a:r>
              <a:rPr lang="en-US" sz="3200" dirty="0">
                <a:latin typeface="Calibri" pitchFamily="34" charset="0"/>
                <a:cs typeface="Calibri" pitchFamily="34" charset="0"/>
              </a:rPr>
              <a:t>Review session with people who could not be there (video)</a:t>
            </a:r>
          </a:p>
          <a:p>
            <a:pPr eaLnBrk="1" hangingPunct="1"/>
            <a:r>
              <a:rPr lang="en-US" sz="3200" dirty="0">
                <a:latin typeface="Calibri" pitchFamily="34" charset="0"/>
                <a:cs typeface="Calibri" pitchFamily="34" charset="0"/>
              </a:rPr>
              <a:t>High-lights tape (very useful!)</a:t>
            </a:r>
          </a:p>
          <a:p>
            <a:pPr eaLnBrk="1" hangingPunct="1"/>
            <a:r>
              <a:rPr lang="en-US" sz="3200" dirty="0">
                <a:latin typeface="Calibri" pitchFamily="34" charset="0"/>
                <a:cs typeface="Calibri" pitchFamily="34" charset="0"/>
              </a:rPr>
              <a:t>Can sit on a shelf gathering dust</a:t>
            </a:r>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noFill/>
        </p:spPr>
        <p:txBody>
          <a:bodyPr lIns="90488" tIns="44450" rIns="90488" bIns="44450"/>
          <a:lstStyle/>
          <a:p>
            <a:pPr eaLnBrk="1" hangingPunct="1"/>
            <a:r>
              <a:rPr lang="en-US" sz="5400" dirty="0">
                <a:latin typeface="Calibri" pitchFamily="34" charset="0"/>
                <a:cs typeface="Calibri" pitchFamily="34" charset="0"/>
              </a:rPr>
              <a:t>Tips: Recruiting users</a:t>
            </a:r>
          </a:p>
        </p:txBody>
      </p:sp>
      <p:sp>
        <p:nvSpPr>
          <p:cNvPr id="30723" name="Rectangle 3"/>
          <p:cNvSpPr>
            <a:spLocks noGrp="1" noChangeArrowheads="1"/>
          </p:cNvSpPr>
          <p:nvPr>
            <p:ph idx="1"/>
          </p:nvPr>
        </p:nvSpPr>
        <p:spPr>
          <a:noFill/>
        </p:spPr>
        <p:txBody>
          <a:bodyPr lIns="90488" tIns="44450" rIns="90488" bIns="44450">
            <a:normAutofit/>
          </a:bodyPr>
          <a:lstStyle/>
          <a:p>
            <a:pPr eaLnBrk="1" hangingPunct="1"/>
            <a:r>
              <a:rPr lang="en-US" sz="3600" dirty="0">
                <a:latin typeface="Calibri" pitchFamily="34" charset="0"/>
                <a:cs typeface="Calibri" pitchFamily="34" charset="0"/>
              </a:rPr>
              <a:t>Broadcasting does not always work</a:t>
            </a:r>
          </a:p>
          <a:p>
            <a:pPr eaLnBrk="1" hangingPunct="1"/>
            <a:r>
              <a:rPr lang="en-US" sz="3600" dirty="0">
                <a:latin typeface="Calibri" pitchFamily="34" charset="0"/>
                <a:cs typeface="Calibri" pitchFamily="34" charset="0"/>
              </a:rPr>
              <a:t>Friends of friends</a:t>
            </a:r>
          </a:p>
          <a:p>
            <a:pPr eaLnBrk="1" hangingPunct="1"/>
            <a:r>
              <a:rPr lang="en-US" sz="3600" dirty="0">
                <a:latin typeface="Calibri" pitchFamily="34" charset="0"/>
                <a:cs typeface="Calibri" pitchFamily="34" charset="0"/>
              </a:rPr>
              <a:t>Return participants</a:t>
            </a:r>
          </a:p>
          <a:p>
            <a:pPr eaLnBrk="1" hangingPunct="1"/>
            <a:r>
              <a:rPr lang="en-US" sz="3600" dirty="0">
                <a:latin typeface="Calibri" pitchFamily="34" charset="0"/>
                <a:cs typeface="Calibri" pitchFamily="34" charset="0"/>
              </a:rPr>
              <a:t>Find an </a:t>
            </a:r>
            <a:r>
              <a:rPr lang="en-US" sz="3600" dirty="0" err="1">
                <a:latin typeface="Calibri" pitchFamily="34" charset="0"/>
                <a:cs typeface="Calibri" pitchFamily="34" charset="0"/>
              </a:rPr>
              <a:t>organised</a:t>
            </a:r>
            <a:r>
              <a:rPr lang="en-US" sz="3600" dirty="0">
                <a:latin typeface="Calibri" pitchFamily="34" charset="0"/>
                <a:cs typeface="Calibri" pitchFamily="34" charset="0"/>
              </a:rPr>
              <a:t> group for a special audience (e.g., students from other schools, parents)</a:t>
            </a:r>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395536" y="548680"/>
            <a:ext cx="8280920" cy="1143000"/>
          </a:xfrm>
        </p:spPr>
        <p:txBody>
          <a:bodyPr>
            <a:normAutofit fontScale="90000"/>
          </a:bodyPr>
          <a:lstStyle/>
          <a:p>
            <a:r>
              <a:rPr lang="en-US" sz="4400" dirty="0">
                <a:latin typeface="Calibri" pitchFamily="34" charset="0"/>
                <a:cs typeface="Calibri" pitchFamily="34" charset="0"/>
              </a:rPr>
              <a:t>We’ve done the test, Now What?</a:t>
            </a:r>
            <a:br>
              <a:rPr lang="en-US" sz="4400" dirty="0">
                <a:latin typeface="Calibri" pitchFamily="34" charset="0"/>
                <a:cs typeface="Calibri" pitchFamily="34" charset="0"/>
              </a:rPr>
            </a:br>
            <a:r>
              <a:rPr lang="en-US" sz="4000" dirty="0" err="1">
                <a:latin typeface="Calibri" pitchFamily="34" charset="0"/>
                <a:cs typeface="Calibri" pitchFamily="34" charset="0"/>
              </a:rPr>
              <a:t>Analysing</a:t>
            </a:r>
            <a:r>
              <a:rPr lang="en-US" sz="4000" dirty="0">
                <a:latin typeface="Calibri" pitchFamily="34" charset="0"/>
                <a:cs typeface="Calibri" pitchFamily="34" charset="0"/>
              </a:rPr>
              <a:t> Usability Study Results</a:t>
            </a:r>
            <a:endParaRPr lang="en-GB" sz="4000" dirty="0">
              <a:latin typeface="Calibri" pitchFamily="34" charset="0"/>
              <a:cs typeface="Calibri" pitchFamily="34" charset="0"/>
            </a:endParaRPr>
          </a:p>
        </p:txBody>
      </p:sp>
      <p:sp>
        <p:nvSpPr>
          <p:cNvPr id="7171" name="Rectangle 3"/>
          <p:cNvSpPr>
            <a:spLocks noGrp="1" noChangeArrowheads="1"/>
          </p:cNvSpPr>
          <p:nvPr>
            <p:ph type="body" idx="1"/>
          </p:nvPr>
        </p:nvSpPr>
        <p:spPr>
          <a:xfrm>
            <a:off x="0" y="2132856"/>
            <a:ext cx="9144000" cy="3963144"/>
          </a:xfrm>
        </p:spPr>
        <p:txBody>
          <a:bodyPr/>
          <a:lstStyle/>
          <a:p>
            <a:pPr>
              <a:buNone/>
            </a:pPr>
            <a:r>
              <a:rPr lang="en-US" sz="2800" dirty="0">
                <a:latin typeface="Calibri" pitchFamily="34" charset="0"/>
                <a:cs typeface="Calibri" pitchFamily="34" charset="0"/>
              </a:rPr>
              <a:t>	“Probably the best reason to test for usability is to eliminate those interminable arguments about the right way to do something. With human-factors input and testing… you can replace opinion with data.  Real data tend to make arguments evaporate and meeting schedules shrink.” (Fowler, 1998, Appendix, p. 283)</a:t>
            </a:r>
          </a:p>
          <a:p>
            <a:pPr>
              <a:buFontTx/>
              <a:buNone/>
            </a:pPr>
            <a:endParaRPr lang="en-US" sz="2400" dirty="0"/>
          </a:p>
          <a:p>
            <a:endParaRPr lang="en-GB" sz="2400" dirty="0"/>
          </a:p>
        </p:txBody>
      </p:sp>
    </p:spTree>
    <p:extLst>
      <p:ext uri="{BB962C8B-B14F-4D97-AF65-F5344CB8AC3E}">
        <p14:creationId xmlns:p14="http://schemas.microsoft.com/office/powerpoint/2010/main" val="32905782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642910" y="428604"/>
            <a:ext cx="6858000" cy="604822"/>
          </a:xfrm>
        </p:spPr>
        <p:txBody>
          <a:bodyPr>
            <a:noAutofit/>
          </a:bodyPr>
          <a:lstStyle/>
          <a:p>
            <a:pPr algn="ctr" eaLnBrk="1" hangingPunct="1"/>
            <a:r>
              <a:rPr lang="en-GB" sz="6000" dirty="0">
                <a:latin typeface="Calibri" pitchFamily="34" charset="0"/>
                <a:cs typeface="Calibri" pitchFamily="34" charset="0"/>
              </a:rPr>
              <a:t>Usability</a:t>
            </a:r>
          </a:p>
        </p:txBody>
      </p:sp>
      <p:sp>
        <p:nvSpPr>
          <p:cNvPr id="4099" name="Rectangle 3"/>
          <p:cNvSpPr>
            <a:spLocks noGrp="1" noChangeArrowheads="1"/>
          </p:cNvSpPr>
          <p:nvPr>
            <p:ph idx="1"/>
          </p:nvPr>
        </p:nvSpPr>
        <p:spPr>
          <a:xfrm>
            <a:off x="571472" y="1571612"/>
            <a:ext cx="7772400" cy="4114800"/>
          </a:xfrm>
        </p:spPr>
        <p:txBody>
          <a:bodyPr>
            <a:normAutofit fontScale="92500"/>
          </a:bodyPr>
          <a:lstStyle/>
          <a:p>
            <a:pPr marL="0" indent="0" defTabSz="673100" eaLnBrk="1" hangingPunct="1">
              <a:lnSpc>
                <a:spcPct val="90000"/>
              </a:lnSpc>
              <a:buFontTx/>
              <a:buNone/>
            </a:pPr>
            <a:r>
              <a:rPr lang="en-GB" sz="3600" dirty="0">
                <a:latin typeface="Calibri" pitchFamily="34" charset="0"/>
                <a:cs typeface="Calibri" pitchFamily="34" charset="0"/>
              </a:rPr>
              <a:t>ISO 9241 (part 11) defines usability as:</a:t>
            </a:r>
          </a:p>
          <a:p>
            <a:pPr marL="0" indent="0" defTabSz="673100" eaLnBrk="1" hangingPunct="1">
              <a:lnSpc>
                <a:spcPct val="90000"/>
              </a:lnSpc>
              <a:buFontTx/>
              <a:buNone/>
            </a:pPr>
            <a:endParaRPr lang="en-GB" sz="3600" dirty="0">
              <a:latin typeface="Calibri" pitchFamily="34" charset="0"/>
              <a:cs typeface="Calibri" pitchFamily="34" charset="0"/>
            </a:endParaRPr>
          </a:p>
          <a:p>
            <a:pPr marL="0" indent="0" defTabSz="673100" eaLnBrk="1" hangingPunct="1">
              <a:lnSpc>
                <a:spcPct val="90000"/>
              </a:lnSpc>
              <a:buFontTx/>
              <a:buNone/>
            </a:pPr>
            <a:r>
              <a:rPr lang="en-GB" sz="3600" dirty="0">
                <a:latin typeface="Calibri" pitchFamily="34" charset="0"/>
                <a:cs typeface="Calibri" pitchFamily="34" charset="0"/>
              </a:rPr>
              <a:t> “The extent to which a product can be used by specified users to achieve specified goals with </a:t>
            </a:r>
            <a:r>
              <a:rPr lang="en-GB" sz="3600" b="1" dirty="0">
                <a:latin typeface="Calibri" pitchFamily="34" charset="0"/>
                <a:cs typeface="Calibri" pitchFamily="34" charset="0"/>
              </a:rPr>
              <a:t>effectiveness</a:t>
            </a:r>
            <a:r>
              <a:rPr lang="en-GB" sz="3600" dirty="0">
                <a:latin typeface="Calibri" pitchFamily="34" charset="0"/>
                <a:cs typeface="Calibri" pitchFamily="34" charset="0"/>
              </a:rPr>
              <a:t>, </a:t>
            </a:r>
            <a:r>
              <a:rPr lang="en-GB" sz="3600" b="1" dirty="0">
                <a:latin typeface="Calibri" pitchFamily="34" charset="0"/>
                <a:cs typeface="Calibri" pitchFamily="34" charset="0"/>
              </a:rPr>
              <a:t>efficiency</a:t>
            </a:r>
            <a:r>
              <a:rPr lang="en-GB" sz="3600" dirty="0">
                <a:latin typeface="Calibri" pitchFamily="34" charset="0"/>
                <a:cs typeface="Calibri" pitchFamily="34" charset="0"/>
              </a:rPr>
              <a:t>, and </a:t>
            </a:r>
            <a:r>
              <a:rPr lang="en-GB" sz="3600" b="1" dirty="0">
                <a:latin typeface="Calibri" pitchFamily="34" charset="0"/>
                <a:cs typeface="Calibri" pitchFamily="34" charset="0"/>
              </a:rPr>
              <a:t>satisfaction</a:t>
            </a:r>
            <a:r>
              <a:rPr lang="en-GB" sz="3600" dirty="0">
                <a:latin typeface="Calibri" pitchFamily="34" charset="0"/>
                <a:cs typeface="Calibri" pitchFamily="34" charset="0"/>
              </a:rPr>
              <a:t> in a specified context of use”</a:t>
            </a:r>
          </a:p>
          <a:p>
            <a:pPr marL="0" indent="0" defTabSz="673100" eaLnBrk="1" hangingPunct="1">
              <a:lnSpc>
                <a:spcPct val="90000"/>
              </a:lnSpc>
              <a:buFontTx/>
              <a:buNone/>
            </a:pPr>
            <a:endParaRPr lang="en-GB" sz="3600" dirty="0">
              <a:latin typeface="Calibri" pitchFamily="34" charset="0"/>
              <a:cs typeface="Calibri" pitchFamily="34" charset="0"/>
            </a:endParaRPr>
          </a:p>
          <a:p>
            <a:pPr marL="0" indent="0" defTabSz="673100" eaLnBrk="1" hangingPunct="1">
              <a:lnSpc>
                <a:spcPct val="90000"/>
              </a:lnSpc>
              <a:buFontTx/>
              <a:buNone/>
            </a:pPr>
            <a:r>
              <a:rPr lang="en-GB" sz="3600" dirty="0">
                <a:latin typeface="Calibri" pitchFamily="34" charset="0"/>
                <a:cs typeface="Calibri" pitchFamily="34" charset="0"/>
              </a:rPr>
              <a:t>…we could add </a:t>
            </a:r>
            <a:r>
              <a:rPr lang="en-GB" sz="3600" b="1" i="1" dirty="0">
                <a:latin typeface="Calibri" pitchFamily="34" charset="0"/>
                <a:cs typeface="Calibri" pitchFamily="34" charset="0"/>
              </a:rPr>
              <a:t>learnability</a:t>
            </a:r>
            <a:r>
              <a:rPr lang="en-GB" sz="3600" dirty="0">
                <a:latin typeface="Calibri" pitchFamily="34" charset="0"/>
                <a:cs typeface="Calibri" pitchFamily="34" charset="0"/>
              </a:rPr>
              <a:t> to this list.</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a:xfrm>
            <a:off x="228600" y="228600"/>
            <a:ext cx="7772400" cy="381000"/>
          </a:xfrm>
        </p:spPr>
        <p:txBody>
          <a:bodyPr>
            <a:normAutofit fontScale="90000"/>
          </a:bodyPr>
          <a:lstStyle/>
          <a:p>
            <a:r>
              <a:rPr lang="en-GB" sz="5400" dirty="0">
                <a:latin typeface="Calibri" pitchFamily="34" charset="0"/>
                <a:cs typeface="Calibri" pitchFamily="34" charset="0"/>
              </a:rPr>
              <a:t>Poor reporting</a:t>
            </a:r>
          </a:p>
        </p:txBody>
      </p:sp>
      <p:sp>
        <p:nvSpPr>
          <p:cNvPr id="2051" name="Rectangle 3"/>
          <p:cNvSpPr>
            <a:spLocks noGrp="1" noChangeArrowheads="1"/>
          </p:cNvSpPr>
          <p:nvPr>
            <p:ph type="body" idx="1"/>
          </p:nvPr>
        </p:nvSpPr>
        <p:spPr>
          <a:xfrm>
            <a:off x="228600" y="990600"/>
            <a:ext cx="8686800" cy="5638800"/>
          </a:xfrm>
        </p:spPr>
        <p:txBody>
          <a:bodyPr/>
          <a:lstStyle/>
          <a:p>
            <a:r>
              <a:rPr lang="en-GB" sz="2800" dirty="0">
                <a:latin typeface="Calibri" pitchFamily="34" charset="0"/>
                <a:cs typeface="Calibri" pitchFamily="34" charset="0"/>
              </a:rPr>
              <a:t>A usability test report has to be accurate and data driven to be of use to anyone</a:t>
            </a:r>
          </a:p>
          <a:p>
            <a:pPr>
              <a:buFontTx/>
              <a:buNone/>
            </a:pPr>
            <a:endParaRPr lang="en-GB" sz="2800" dirty="0">
              <a:latin typeface="Calibri" pitchFamily="34" charset="0"/>
              <a:cs typeface="Calibri" pitchFamily="34" charset="0"/>
            </a:endParaRPr>
          </a:p>
          <a:p>
            <a:pPr>
              <a:buFontTx/>
              <a:buNone/>
            </a:pPr>
            <a:r>
              <a:rPr lang="en-GB" sz="2800" dirty="0">
                <a:latin typeface="Calibri" pitchFamily="34" charset="0"/>
                <a:cs typeface="Calibri" pitchFamily="34" charset="0"/>
              </a:rPr>
              <a:t>	A big problem (in the world) as well as in student reports:</a:t>
            </a:r>
          </a:p>
          <a:p>
            <a:pPr>
              <a:buFontTx/>
              <a:buNone/>
            </a:pPr>
            <a:endParaRPr lang="en-GB" sz="2800" dirty="0">
              <a:latin typeface="Calibri" pitchFamily="34" charset="0"/>
              <a:cs typeface="Calibri" pitchFamily="34" charset="0"/>
            </a:endParaRPr>
          </a:p>
          <a:p>
            <a:pPr lvl="1"/>
            <a:r>
              <a:rPr lang="en-GB" sz="2400" dirty="0">
                <a:latin typeface="Calibri" pitchFamily="34" charset="0"/>
                <a:cs typeface="Calibri" pitchFamily="34" charset="0"/>
              </a:rPr>
              <a:t>Ad-hoc usability problem reporting</a:t>
            </a:r>
          </a:p>
          <a:p>
            <a:pPr lvl="1"/>
            <a:r>
              <a:rPr lang="en-GB" sz="2400" dirty="0">
                <a:latin typeface="Calibri" pitchFamily="34" charset="0"/>
                <a:cs typeface="Calibri" pitchFamily="34" charset="0"/>
              </a:rPr>
              <a:t>Evaluators write down what they believe based on what they notice and what they are thinking at the time</a:t>
            </a:r>
          </a:p>
          <a:p>
            <a:pPr lvl="1"/>
            <a:r>
              <a:rPr lang="en-GB" sz="2400" dirty="0">
                <a:latin typeface="Calibri" pitchFamily="34" charset="0"/>
                <a:cs typeface="Calibri" pitchFamily="34" charset="0"/>
              </a:rPr>
              <a:t>Laundry list of raw usability problems</a:t>
            </a:r>
          </a:p>
          <a:p>
            <a:pPr lvl="1"/>
            <a:r>
              <a:rPr lang="en-GB" sz="2400" dirty="0">
                <a:latin typeface="Calibri" pitchFamily="34" charset="0"/>
                <a:cs typeface="Calibri" pitchFamily="34" charset="0"/>
              </a:rPr>
              <a:t>Inconsistent quality, vague, incomplete descriptions</a:t>
            </a:r>
          </a:p>
        </p:txBody>
      </p:sp>
    </p:spTree>
    <p:extLst>
      <p:ext uri="{BB962C8B-B14F-4D97-AF65-F5344CB8AC3E}">
        <p14:creationId xmlns:p14="http://schemas.microsoft.com/office/powerpoint/2010/main" val="171349433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9512" y="1484784"/>
            <a:ext cx="8964488" cy="4114800"/>
          </a:xfrm>
        </p:spPr>
        <p:txBody>
          <a:bodyPr>
            <a:normAutofit lnSpcReduction="10000"/>
          </a:bodyPr>
          <a:lstStyle/>
          <a:p>
            <a:pPr>
              <a:buNone/>
            </a:pPr>
            <a:r>
              <a:rPr lang="en-GB" sz="2800" dirty="0">
                <a:latin typeface="Calibri" pitchFamily="34" charset="0"/>
                <a:cs typeface="Calibri" pitchFamily="34" charset="0"/>
              </a:rPr>
              <a:t>	</a:t>
            </a:r>
            <a:r>
              <a:rPr lang="en-GB" sz="3200" dirty="0">
                <a:latin typeface="Calibri" pitchFamily="34" charset="0"/>
                <a:cs typeface="Calibri" pitchFamily="34" charset="0"/>
              </a:rPr>
              <a:t>You may not realise it, but simply carrying out a couple of usability tests generates a huge amount of documentation and data</a:t>
            </a:r>
          </a:p>
          <a:p>
            <a:endParaRPr lang="en-GB" sz="3200" dirty="0">
              <a:latin typeface="Calibri" pitchFamily="34" charset="0"/>
              <a:cs typeface="Calibri" pitchFamily="34" charset="0"/>
            </a:endParaRPr>
          </a:p>
          <a:p>
            <a:pPr>
              <a:buNone/>
            </a:pPr>
            <a:r>
              <a:rPr lang="en-GB" sz="3200" dirty="0">
                <a:latin typeface="Calibri" pitchFamily="34" charset="0"/>
                <a:cs typeface="Calibri" pitchFamily="34" charset="0"/>
              </a:rPr>
              <a:t>	This means you already have plenty of content to put into a report</a:t>
            </a:r>
          </a:p>
          <a:p>
            <a:pPr>
              <a:buNone/>
            </a:pPr>
            <a:endParaRPr lang="en-GB" sz="3200" dirty="0">
              <a:latin typeface="Calibri" pitchFamily="34" charset="0"/>
              <a:cs typeface="Calibri" pitchFamily="34" charset="0"/>
            </a:endParaRPr>
          </a:p>
          <a:p>
            <a:pPr>
              <a:buNone/>
            </a:pPr>
            <a:r>
              <a:rPr lang="en-GB" sz="3200" dirty="0">
                <a:latin typeface="Calibri" pitchFamily="34" charset="0"/>
                <a:cs typeface="Calibri" pitchFamily="34" charset="0"/>
              </a:rPr>
              <a:t>	But also means that you must organising it well</a:t>
            </a:r>
          </a:p>
        </p:txBody>
      </p:sp>
      <p:sp>
        <p:nvSpPr>
          <p:cNvPr id="4" name="Rectangle 2"/>
          <p:cNvSpPr txBox="1">
            <a:spLocks noGrp="1" noChangeArrowheads="1"/>
          </p:cNvSpPr>
          <p:nvPr>
            <p:ph type="title"/>
          </p:nvPr>
        </p:nvSpPr>
        <p:spPr bwMode="auto">
          <a:xfrm>
            <a:off x="251520" y="188640"/>
            <a:ext cx="77724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GB" sz="4400" b="1" i="0" u="none" strike="noStrike" kern="0" cap="none" spc="0" normalizeH="0" baseline="0" noProof="0" dirty="0">
                <a:ln>
                  <a:noFill/>
                </a:ln>
                <a:solidFill>
                  <a:schemeClr val="tx2"/>
                </a:solidFill>
                <a:effectLst/>
                <a:uLnTx/>
                <a:uFillTx/>
                <a:latin typeface="Calibri" pitchFamily="34" charset="0"/>
                <a:cs typeface="Calibri" pitchFamily="34" charset="0"/>
              </a:rPr>
              <a:t>Collecting data - Test materials</a:t>
            </a:r>
          </a:p>
        </p:txBody>
      </p:sp>
    </p:spTree>
    <p:extLst>
      <p:ext uri="{BB962C8B-B14F-4D97-AF65-F5344CB8AC3E}">
        <p14:creationId xmlns:p14="http://schemas.microsoft.com/office/powerpoint/2010/main" val="160816199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type="body" idx="1"/>
          </p:nvPr>
        </p:nvSpPr>
        <p:spPr>
          <a:xfrm>
            <a:off x="179512" y="188640"/>
            <a:ext cx="8784976" cy="6552728"/>
          </a:xfrm>
        </p:spPr>
        <p:txBody>
          <a:bodyPr/>
          <a:lstStyle/>
          <a:p>
            <a:pPr>
              <a:lnSpc>
                <a:spcPct val="90000"/>
              </a:lnSpc>
            </a:pPr>
            <a:r>
              <a:rPr lang="en-US" sz="2800" b="1" dirty="0">
                <a:latin typeface="Calibri" pitchFamily="34" charset="0"/>
                <a:cs typeface="Calibri" pitchFamily="34" charset="0"/>
              </a:rPr>
              <a:t>Screening questionnaire</a:t>
            </a:r>
          </a:p>
          <a:p>
            <a:pPr lvl="1">
              <a:lnSpc>
                <a:spcPct val="90000"/>
              </a:lnSpc>
            </a:pPr>
            <a:r>
              <a:rPr lang="en-US" sz="2400" dirty="0">
                <a:latin typeface="Calibri" pitchFamily="34" charset="0"/>
                <a:cs typeface="Calibri" pitchFamily="34" charset="0"/>
              </a:rPr>
              <a:t>Provides user profile</a:t>
            </a:r>
          </a:p>
          <a:p>
            <a:pPr lvl="2">
              <a:lnSpc>
                <a:spcPct val="90000"/>
              </a:lnSpc>
            </a:pPr>
            <a:r>
              <a:rPr lang="en-US" sz="2000" dirty="0">
                <a:latin typeface="Calibri" pitchFamily="34" charset="0"/>
                <a:cs typeface="Calibri" pitchFamily="34" charset="0"/>
              </a:rPr>
              <a:t>Ascertains pretest attitudes and background information</a:t>
            </a:r>
          </a:p>
          <a:p>
            <a:pPr lvl="2">
              <a:lnSpc>
                <a:spcPct val="90000"/>
              </a:lnSpc>
            </a:pPr>
            <a:r>
              <a:rPr lang="en-US" sz="2000" dirty="0">
                <a:latin typeface="Calibri" pitchFamily="34" charset="0"/>
                <a:cs typeface="Calibri" pitchFamily="34" charset="0"/>
              </a:rPr>
              <a:t>Provides information about participants’ previous knowledge and experience</a:t>
            </a:r>
          </a:p>
          <a:p>
            <a:pPr>
              <a:lnSpc>
                <a:spcPct val="90000"/>
              </a:lnSpc>
            </a:pPr>
            <a:r>
              <a:rPr lang="en-US" sz="2800" b="1" dirty="0">
                <a:latin typeface="Calibri" pitchFamily="34" charset="0"/>
                <a:cs typeface="Calibri" pitchFamily="34" charset="0"/>
              </a:rPr>
              <a:t>Orientation script</a:t>
            </a:r>
          </a:p>
          <a:p>
            <a:pPr lvl="1">
              <a:lnSpc>
                <a:spcPct val="90000"/>
              </a:lnSpc>
            </a:pPr>
            <a:r>
              <a:rPr lang="en-US" sz="2400" dirty="0">
                <a:latin typeface="Calibri" pitchFamily="34" charset="0"/>
                <a:cs typeface="Calibri" pitchFamily="34" charset="0"/>
              </a:rPr>
              <a:t>Describes the test to participants</a:t>
            </a:r>
          </a:p>
          <a:p>
            <a:pPr>
              <a:lnSpc>
                <a:spcPct val="90000"/>
              </a:lnSpc>
            </a:pPr>
            <a:r>
              <a:rPr lang="en-US" sz="2800" b="1" dirty="0">
                <a:latin typeface="Calibri" pitchFamily="34" charset="0"/>
                <a:cs typeface="Calibri" pitchFamily="34" charset="0"/>
              </a:rPr>
              <a:t>Data logging materials / Screen capture videos</a:t>
            </a:r>
          </a:p>
          <a:p>
            <a:pPr lvl="1">
              <a:lnSpc>
                <a:spcPct val="90000"/>
              </a:lnSpc>
            </a:pPr>
            <a:r>
              <a:rPr lang="en-US" sz="2400" dirty="0">
                <a:latin typeface="Calibri" pitchFamily="34" charset="0"/>
                <a:cs typeface="Calibri" pitchFamily="34" charset="0"/>
              </a:rPr>
              <a:t>Data collection instrument for </a:t>
            </a:r>
            <a:r>
              <a:rPr lang="en-US" sz="2400" dirty="0" err="1">
                <a:latin typeface="Calibri" pitchFamily="34" charset="0"/>
                <a:cs typeface="Calibri" pitchFamily="34" charset="0"/>
              </a:rPr>
              <a:t>categorising</a:t>
            </a:r>
            <a:r>
              <a:rPr lang="en-US" sz="2400" dirty="0">
                <a:latin typeface="Calibri" pitchFamily="34" charset="0"/>
                <a:cs typeface="Calibri" pitchFamily="34" charset="0"/>
              </a:rPr>
              <a:t> participants’ actions (video / screen recorder / printouts &amp; notes)</a:t>
            </a:r>
          </a:p>
          <a:p>
            <a:pPr>
              <a:lnSpc>
                <a:spcPct val="90000"/>
              </a:lnSpc>
            </a:pPr>
            <a:r>
              <a:rPr lang="en-US" sz="2800" b="1" dirty="0">
                <a:latin typeface="Calibri" pitchFamily="34" charset="0"/>
                <a:cs typeface="Calibri" pitchFamily="34" charset="0"/>
              </a:rPr>
              <a:t>Task list</a:t>
            </a:r>
          </a:p>
          <a:p>
            <a:pPr lvl="1">
              <a:lnSpc>
                <a:spcPct val="90000"/>
              </a:lnSpc>
            </a:pPr>
            <a:r>
              <a:rPr lang="en-US" sz="2400" dirty="0">
                <a:latin typeface="Calibri" pitchFamily="34" charset="0"/>
                <a:cs typeface="Calibri" pitchFamily="34" charset="0"/>
              </a:rPr>
              <a:t>List of actions participants will execute</a:t>
            </a:r>
          </a:p>
          <a:p>
            <a:pPr lvl="2">
              <a:lnSpc>
                <a:spcPct val="90000"/>
              </a:lnSpc>
            </a:pPr>
            <a:r>
              <a:rPr lang="en-US" sz="2000" dirty="0">
                <a:latin typeface="Calibri" pitchFamily="34" charset="0"/>
                <a:cs typeface="Calibri" pitchFamily="34" charset="0"/>
              </a:rPr>
              <a:t>Desired end results</a:t>
            </a:r>
          </a:p>
          <a:p>
            <a:pPr lvl="2">
              <a:lnSpc>
                <a:spcPct val="90000"/>
              </a:lnSpc>
            </a:pPr>
            <a:r>
              <a:rPr lang="en-US" sz="2000" dirty="0">
                <a:latin typeface="Calibri" pitchFamily="34" charset="0"/>
                <a:cs typeface="Calibri" pitchFamily="34" charset="0"/>
              </a:rPr>
              <a:t>Motives for performing task</a:t>
            </a:r>
          </a:p>
          <a:p>
            <a:pPr lvl="2">
              <a:lnSpc>
                <a:spcPct val="90000"/>
              </a:lnSpc>
            </a:pPr>
            <a:r>
              <a:rPr lang="en-US" sz="2000" dirty="0">
                <a:latin typeface="Calibri" pitchFamily="34" charset="0"/>
                <a:cs typeface="Calibri" pitchFamily="34" charset="0"/>
              </a:rPr>
              <a:t>Actual observations to be recorded</a:t>
            </a:r>
          </a:p>
          <a:p>
            <a:pPr lvl="2">
              <a:lnSpc>
                <a:spcPct val="90000"/>
              </a:lnSpc>
            </a:pPr>
            <a:r>
              <a:rPr lang="en-US" sz="2000" dirty="0">
                <a:latin typeface="Calibri" pitchFamily="34" charset="0"/>
                <a:cs typeface="Calibri" pitchFamily="34" charset="0"/>
              </a:rPr>
              <a:t>State of system before/after</a:t>
            </a:r>
          </a:p>
        </p:txBody>
      </p:sp>
    </p:spTree>
    <p:extLst>
      <p:ext uri="{BB962C8B-B14F-4D97-AF65-F5344CB8AC3E}">
        <p14:creationId xmlns:p14="http://schemas.microsoft.com/office/powerpoint/2010/main" val="224732786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morae_interface_3"/>
          <p:cNvPicPr>
            <a:picLocks noChangeAspect="1" noChangeArrowheads="1"/>
          </p:cNvPicPr>
          <p:nvPr/>
        </p:nvPicPr>
        <p:blipFill>
          <a:blip r:embed="rId2" cstate="print"/>
          <a:srcRect/>
          <a:stretch>
            <a:fillRect/>
          </a:stretch>
        </p:blipFill>
        <p:spPr bwMode="auto">
          <a:xfrm>
            <a:off x="0" y="304800"/>
            <a:ext cx="9144000" cy="6121400"/>
          </a:xfrm>
          <a:prstGeom prst="rect">
            <a:avLst/>
          </a:prstGeom>
          <a:noFill/>
        </p:spPr>
      </p:pic>
    </p:spTree>
    <p:extLst>
      <p:ext uri="{BB962C8B-B14F-4D97-AF65-F5344CB8AC3E}">
        <p14:creationId xmlns:p14="http://schemas.microsoft.com/office/powerpoint/2010/main" val="103577746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228600" y="0"/>
            <a:ext cx="7772400" cy="1143000"/>
          </a:xfrm>
        </p:spPr>
        <p:txBody>
          <a:bodyPr/>
          <a:lstStyle/>
          <a:p>
            <a:r>
              <a:rPr lang="en-GB" sz="4000" dirty="0">
                <a:latin typeface="Calibri" pitchFamily="34" charset="0"/>
                <a:cs typeface="Calibri" pitchFamily="34" charset="0"/>
              </a:rPr>
              <a:t>What about user satisfaction?</a:t>
            </a:r>
          </a:p>
        </p:txBody>
      </p:sp>
      <p:sp>
        <p:nvSpPr>
          <p:cNvPr id="9219" name="Rectangle 3"/>
          <p:cNvSpPr>
            <a:spLocks noGrp="1" noChangeArrowheads="1"/>
          </p:cNvSpPr>
          <p:nvPr>
            <p:ph type="body" idx="1"/>
          </p:nvPr>
        </p:nvSpPr>
        <p:spPr>
          <a:xfrm>
            <a:off x="533400" y="1143000"/>
            <a:ext cx="8229600" cy="5257800"/>
          </a:xfrm>
        </p:spPr>
        <p:txBody>
          <a:bodyPr>
            <a:normAutofit fontScale="92500"/>
          </a:bodyPr>
          <a:lstStyle/>
          <a:p>
            <a:pPr>
              <a:buNone/>
            </a:pPr>
            <a:r>
              <a:rPr lang="en-US" sz="3900" dirty="0">
                <a:latin typeface="Calibri" pitchFamily="34" charset="0"/>
                <a:cs typeface="Calibri" pitchFamily="34" charset="0"/>
              </a:rPr>
              <a:t>Post-test questionnaire</a:t>
            </a:r>
          </a:p>
          <a:p>
            <a:pPr>
              <a:buNone/>
            </a:pPr>
            <a:r>
              <a:rPr lang="en-US" sz="4000" dirty="0">
                <a:latin typeface="Calibri" pitchFamily="34" charset="0"/>
                <a:cs typeface="Calibri" pitchFamily="34" charset="0"/>
              </a:rPr>
              <a:t>All participants asked the same questions (</a:t>
            </a:r>
            <a:r>
              <a:rPr lang="en-US" sz="4000" dirty="0">
                <a:solidFill>
                  <a:srgbClr val="FF0000"/>
                </a:solidFill>
                <a:latin typeface="Calibri" pitchFamily="34" charset="0"/>
                <a:cs typeface="Calibri" pitchFamily="34" charset="0"/>
              </a:rPr>
              <a:t>Why</a:t>
            </a:r>
            <a:r>
              <a:rPr lang="en-US" sz="4000" dirty="0">
                <a:latin typeface="Calibri" pitchFamily="34" charset="0"/>
                <a:cs typeface="Calibri" pitchFamily="34" charset="0"/>
              </a:rPr>
              <a:t>?)</a:t>
            </a:r>
          </a:p>
          <a:p>
            <a:pPr>
              <a:buNone/>
            </a:pPr>
            <a:r>
              <a:rPr lang="en-US" sz="4000" dirty="0">
                <a:latin typeface="Calibri" pitchFamily="34" charset="0"/>
                <a:cs typeface="Calibri" pitchFamily="34" charset="0"/>
              </a:rPr>
              <a:t>Gather qualitative (text rather than numbers-quantitative) information and precision measurements</a:t>
            </a:r>
          </a:p>
          <a:p>
            <a:pPr>
              <a:buNone/>
            </a:pPr>
            <a:r>
              <a:rPr lang="en-US" sz="4000" dirty="0">
                <a:latin typeface="Calibri" pitchFamily="34" charset="0"/>
                <a:cs typeface="Calibri" pitchFamily="34" charset="0"/>
              </a:rPr>
              <a:t>Use </a:t>
            </a:r>
            <a:r>
              <a:rPr lang="en-US" sz="4000" b="1" i="1" dirty="0" err="1">
                <a:solidFill>
                  <a:srgbClr val="FF0000"/>
                </a:solidFill>
                <a:latin typeface="Calibri" pitchFamily="34" charset="0"/>
                <a:cs typeface="Calibri" pitchFamily="34" charset="0"/>
              </a:rPr>
              <a:t>Lickert</a:t>
            </a:r>
            <a:r>
              <a:rPr lang="en-US" sz="4000" b="1" i="1" dirty="0">
                <a:solidFill>
                  <a:srgbClr val="FF0000"/>
                </a:solidFill>
                <a:latin typeface="Calibri" pitchFamily="34" charset="0"/>
                <a:cs typeface="Calibri" pitchFamily="34" charset="0"/>
              </a:rPr>
              <a:t> scale </a:t>
            </a:r>
            <a:r>
              <a:rPr lang="en-US" sz="4000" dirty="0">
                <a:latin typeface="Calibri" pitchFamily="34" charset="0"/>
                <a:cs typeface="Calibri" pitchFamily="34" charset="0"/>
              </a:rPr>
              <a:t>questions – scale that represents people’s attitudes to a topic</a:t>
            </a:r>
          </a:p>
          <a:p>
            <a:pPr marL="0" indent="0">
              <a:buNone/>
            </a:pPr>
            <a:endParaRPr lang="en-GB" dirty="0"/>
          </a:p>
        </p:txBody>
      </p:sp>
    </p:spTree>
    <p:extLst>
      <p:ext uri="{BB962C8B-B14F-4D97-AF65-F5344CB8AC3E}">
        <p14:creationId xmlns:p14="http://schemas.microsoft.com/office/powerpoint/2010/main" val="378335298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Example of </a:t>
            </a:r>
            <a:r>
              <a:rPr lang="en-GB" i="1" dirty="0" err="1">
                <a:solidFill>
                  <a:srgbClr val="FF0000"/>
                </a:solidFill>
              </a:rPr>
              <a:t>Lickert</a:t>
            </a:r>
            <a:r>
              <a:rPr lang="en-GB" dirty="0"/>
              <a:t> scale question</a:t>
            </a:r>
          </a:p>
        </p:txBody>
      </p:sp>
      <p:sp>
        <p:nvSpPr>
          <p:cNvPr id="3" name="Content Placeholder 2"/>
          <p:cNvSpPr>
            <a:spLocks noGrp="1"/>
          </p:cNvSpPr>
          <p:nvPr>
            <p:ph idx="1"/>
          </p:nvPr>
        </p:nvSpPr>
        <p:spPr>
          <a:xfrm>
            <a:off x="457200" y="1600200"/>
            <a:ext cx="8229600" cy="5069160"/>
          </a:xfrm>
        </p:spPr>
        <p:txBody>
          <a:bodyPr>
            <a:normAutofit fontScale="92500" lnSpcReduction="20000"/>
          </a:bodyPr>
          <a:lstStyle/>
          <a:p>
            <a:r>
              <a:rPr lang="en-GB" sz="3600" dirty="0">
                <a:solidFill>
                  <a:schemeClr val="accent1">
                    <a:lumMod val="50000"/>
                  </a:schemeClr>
                </a:solidFill>
              </a:rPr>
              <a:t>Question: </a:t>
            </a:r>
          </a:p>
          <a:p>
            <a:pPr lvl="1"/>
            <a:r>
              <a:rPr lang="en-GB" sz="2400" b="1" i="1" dirty="0">
                <a:solidFill>
                  <a:schemeClr val="accent1">
                    <a:lumMod val="50000"/>
                  </a:schemeClr>
                </a:solidFill>
              </a:rPr>
              <a:t>Observation method in science is a compelling method to extract information on how things are done to find issues and design solutions</a:t>
            </a:r>
          </a:p>
          <a:p>
            <a:r>
              <a:rPr lang="en-GB" sz="3200" dirty="0">
                <a:solidFill>
                  <a:srgbClr val="FF0000"/>
                </a:solidFill>
              </a:rPr>
              <a:t>*</a:t>
            </a:r>
            <a:r>
              <a:rPr lang="en-GB" sz="3200" dirty="0" err="1">
                <a:solidFill>
                  <a:srgbClr val="FF0000"/>
                </a:solidFill>
              </a:rPr>
              <a:t>Lickert</a:t>
            </a:r>
            <a:r>
              <a:rPr lang="en-GB" sz="3200" dirty="0">
                <a:solidFill>
                  <a:srgbClr val="FF0000"/>
                </a:solidFill>
              </a:rPr>
              <a:t> scale responses:</a:t>
            </a:r>
          </a:p>
          <a:p>
            <a:pPr lvl="1"/>
            <a:r>
              <a:rPr lang="en-GB" sz="2800" dirty="0">
                <a:solidFill>
                  <a:srgbClr val="0070C0"/>
                </a:solidFill>
              </a:rPr>
              <a:t>Strongly Agree</a:t>
            </a:r>
          </a:p>
          <a:p>
            <a:pPr lvl="1"/>
            <a:r>
              <a:rPr lang="en-GB" sz="2800" dirty="0">
                <a:solidFill>
                  <a:srgbClr val="0070C0"/>
                </a:solidFill>
              </a:rPr>
              <a:t>Agree</a:t>
            </a:r>
          </a:p>
          <a:p>
            <a:pPr lvl="1"/>
            <a:r>
              <a:rPr lang="en-GB" sz="2800" dirty="0">
                <a:solidFill>
                  <a:srgbClr val="0070C0"/>
                </a:solidFill>
              </a:rPr>
              <a:t>Unsure</a:t>
            </a:r>
          </a:p>
          <a:p>
            <a:pPr lvl="1"/>
            <a:r>
              <a:rPr lang="en-GB" sz="2800" dirty="0">
                <a:solidFill>
                  <a:srgbClr val="0070C0"/>
                </a:solidFill>
              </a:rPr>
              <a:t>Disagree</a:t>
            </a:r>
          </a:p>
          <a:p>
            <a:pPr lvl="1"/>
            <a:r>
              <a:rPr lang="en-GB" sz="2800" dirty="0">
                <a:solidFill>
                  <a:srgbClr val="0070C0"/>
                </a:solidFill>
              </a:rPr>
              <a:t>Strongly Disagree</a:t>
            </a:r>
          </a:p>
          <a:p>
            <a:pPr marL="57150" indent="0">
              <a:buNone/>
            </a:pPr>
            <a:endParaRPr lang="en-GB" sz="3200" dirty="0">
              <a:solidFill>
                <a:srgbClr val="0070C0"/>
              </a:solidFill>
            </a:endParaRPr>
          </a:p>
          <a:p>
            <a:pPr marL="57150" indent="0">
              <a:buNone/>
            </a:pPr>
            <a:r>
              <a:rPr lang="en-GB" dirty="0">
                <a:solidFill>
                  <a:schemeClr val="accent1">
                    <a:lumMod val="50000"/>
                  </a:schemeClr>
                </a:solidFill>
              </a:rPr>
              <a:t>*From: https://www.simplypsychology.org/likert-scale.html</a:t>
            </a:r>
          </a:p>
        </p:txBody>
      </p:sp>
    </p:spTree>
    <p:extLst>
      <p:ext uri="{BB962C8B-B14F-4D97-AF65-F5344CB8AC3E}">
        <p14:creationId xmlns:p14="http://schemas.microsoft.com/office/powerpoint/2010/main" val="223747577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304800" y="228600"/>
            <a:ext cx="8382000" cy="533400"/>
          </a:xfrm>
        </p:spPr>
        <p:txBody>
          <a:bodyPr>
            <a:normAutofit fontScale="90000"/>
          </a:bodyPr>
          <a:lstStyle/>
          <a:p>
            <a:r>
              <a:rPr lang="en-GB" sz="6600" dirty="0">
                <a:latin typeface="Calibri" pitchFamily="34" charset="0"/>
                <a:cs typeface="Calibri" pitchFamily="34" charset="0"/>
              </a:rPr>
              <a:t>Analysis</a:t>
            </a:r>
          </a:p>
        </p:txBody>
      </p:sp>
      <p:sp>
        <p:nvSpPr>
          <p:cNvPr id="5123" name="Rectangle 3"/>
          <p:cNvSpPr>
            <a:spLocks noGrp="1" noChangeArrowheads="1"/>
          </p:cNvSpPr>
          <p:nvPr>
            <p:ph type="body" idx="1"/>
          </p:nvPr>
        </p:nvSpPr>
        <p:spPr>
          <a:xfrm>
            <a:off x="533400" y="1340768"/>
            <a:ext cx="8229600" cy="4679032"/>
          </a:xfrm>
        </p:spPr>
        <p:txBody>
          <a:bodyPr/>
          <a:lstStyle/>
          <a:p>
            <a:pPr>
              <a:lnSpc>
                <a:spcPct val="90000"/>
              </a:lnSpc>
              <a:buFontTx/>
              <a:buNone/>
            </a:pPr>
            <a:r>
              <a:rPr lang="en-GB" sz="2800" b="1" dirty="0">
                <a:latin typeface="Calibri" pitchFamily="34" charset="0"/>
                <a:cs typeface="Calibri" pitchFamily="34" charset="0"/>
              </a:rPr>
              <a:t>Once data is collected we need to analyse it</a:t>
            </a:r>
          </a:p>
          <a:p>
            <a:pPr lvl="1">
              <a:lnSpc>
                <a:spcPct val="90000"/>
              </a:lnSpc>
            </a:pPr>
            <a:r>
              <a:rPr lang="en-GB" sz="2400" dirty="0">
                <a:latin typeface="Calibri" pitchFamily="34" charset="0"/>
                <a:cs typeface="Calibri" pitchFamily="34" charset="0"/>
              </a:rPr>
              <a:t>Surprising how little analysis is done</a:t>
            </a:r>
          </a:p>
          <a:p>
            <a:pPr lvl="1">
              <a:lnSpc>
                <a:spcPct val="90000"/>
              </a:lnSpc>
            </a:pPr>
            <a:r>
              <a:rPr lang="en-GB" sz="2400" dirty="0">
                <a:latin typeface="Calibri" pitchFamily="34" charset="0"/>
                <a:cs typeface="Calibri" pitchFamily="34" charset="0"/>
              </a:rPr>
              <a:t>What’s the difference between analysis and reporting?</a:t>
            </a:r>
          </a:p>
          <a:p>
            <a:pPr>
              <a:lnSpc>
                <a:spcPct val="90000"/>
              </a:lnSpc>
              <a:buFontTx/>
              <a:buNone/>
            </a:pPr>
            <a:endParaRPr lang="en-GB" sz="2800" dirty="0">
              <a:latin typeface="Calibri" pitchFamily="34" charset="0"/>
              <a:cs typeface="Calibri" pitchFamily="34" charset="0"/>
            </a:endParaRPr>
          </a:p>
          <a:p>
            <a:pPr>
              <a:lnSpc>
                <a:spcPct val="90000"/>
              </a:lnSpc>
              <a:buFontTx/>
              <a:buNone/>
            </a:pPr>
            <a:r>
              <a:rPr lang="en-GB" sz="2800" b="1" dirty="0">
                <a:latin typeface="Calibri" pitchFamily="34" charset="0"/>
                <a:cs typeface="Calibri" pitchFamily="34" charset="0"/>
              </a:rPr>
              <a:t>Analysis =  problem diagnosis</a:t>
            </a:r>
          </a:p>
          <a:p>
            <a:pPr>
              <a:lnSpc>
                <a:spcPct val="90000"/>
              </a:lnSpc>
              <a:buFontTx/>
              <a:buNone/>
            </a:pPr>
            <a:endParaRPr lang="en-GB" sz="2800" dirty="0">
              <a:latin typeface="Calibri" pitchFamily="34" charset="0"/>
              <a:cs typeface="Calibri" pitchFamily="34" charset="0"/>
            </a:endParaRPr>
          </a:p>
          <a:p>
            <a:pPr>
              <a:lnSpc>
                <a:spcPct val="90000"/>
              </a:lnSpc>
              <a:buFontTx/>
              <a:buNone/>
            </a:pPr>
            <a:r>
              <a:rPr lang="en-GB" sz="2800" dirty="0">
                <a:solidFill>
                  <a:srgbClr val="FF0000"/>
                </a:solidFill>
                <a:latin typeface="Calibri" pitchFamily="34" charset="0"/>
                <a:cs typeface="Calibri" pitchFamily="34" charset="0"/>
              </a:rPr>
              <a:t>So what is the problem being analysed?</a:t>
            </a:r>
          </a:p>
          <a:p>
            <a:pPr>
              <a:lnSpc>
                <a:spcPct val="90000"/>
              </a:lnSpc>
              <a:buFontTx/>
              <a:buNone/>
            </a:pPr>
            <a:endParaRPr lang="en-GB" sz="2800" dirty="0">
              <a:solidFill>
                <a:srgbClr val="FF0000"/>
              </a:solidFill>
              <a:latin typeface="Calibri" pitchFamily="34" charset="0"/>
              <a:cs typeface="Calibri" pitchFamily="34" charset="0"/>
            </a:endParaRPr>
          </a:p>
          <a:p>
            <a:pPr>
              <a:lnSpc>
                <a:spcPct val="90000"/>
              </a:lnSpc>
            </a:pPr>
            <a:r>
              <a:rPr lang="en-GB" sz="2800" b="1" dirty="0">
                <a:latin typeface="Calibri" pitchFamily="34" charset="0"/>
                <a:cs typeface="Calibri" pitchFamily="34" charset="0"/>
              </a:rPr>
              <a:t>How the design fails to support user, NOT how user fails to cope with the design</a:t>
            </a:r>
          </a:p>
        </p:txBody>
      </p:sp>
    </p:spTree>
    <p:extLst>
      <p:ext uri="{BB962C8B-B14F-4D97-AF65-F5344CB8AC3E}">
        <p14:creationId xmlns:p14="http://schemas.microsoft.com/office/powerpoint/2010/main" val="382788492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228600" y="0"/>
            <a:ext cx="7772400" cy="1143000"/>
          </a:xfrm>
        </p:spPr>
        <p:txBody>
          <a:bodyPr/>
          <a:lstStyle/>
          <a:p>
            <a:r>
              <a:rPr lang="en-US"/>
              <a:t>Analysis – the data</a:t>
            </a:r>
            <a:endParaRPr lang="en-GB"/>
          </a:p>
        </p:txBody>
      </p:sp>
      <p:sp>
        <p:nvSpPr>
          <p:cNvPr id="12291" name="Rectangle 3"/>
          <p:cNvSpPr>
            <a:spLocks noGrp="1" noChangeArrowheads="1"/>
          </p:cNvSpPr>
          <p:nvPr>
            <p:ph type="body" idx="1"/>
          </p:nvPr>
        </p:nvSpPr>
        <p:spPr>
          <a:xfrm>
            <a:off x="228600" y="914400"/>
            <a:ext cx="8610600" cy="5410200"/>
          </a:xfrm>
        </p:spPr>
        <p:txBody>
          <a:bodyPr>
            <a:normAutofit lnSpcReduction="10000"/>
          </a:bodyPr>
          <a:lstStyle/>
          <a:p>
            <a:pPr>
              <a:lnSpc>
                <a:spcPct val="90000"/>
              </a:lnSpc>
            </a:pPr>
            <a:r>
              <a:rPr lang="en-US" sz="2600" dirty="0">
                <a:solidFill>
                  <a:schemeClr val="tx1"/>
                </a:solidFill>
                <a:latin typeface="Calibri" pitchFamily="34" charset="0"/>
                <a:cs typeface="Calibri" pitchFamily="34" charset="0"/>
              </a:rPr>
              <a:t>Quantitative analysis</a:t>
            </a:r>
          </a:p>
          <a:p>
            <a:pPr lvl="1">
              <a:lnSpc>
                <a:spcPct val="90000"/>
              </a:lnSpc>
            </a:pPr>
            <a:r>
              <a:rPr lang="en-US" dirty="0">
                <a:solidFill>
                  <a:srgbClr val="FF0000"/>
                </a:solidFill>
                <a:latin typeface="Calibri" pitchFamily="34" charset="0"/>
                <a:cs typeface="Calibri" pitchFamily="34" charset="0"/>
              </a:rPr>
              <a:t>Four factors </a:t>
            </a:r>
            <a:r>
              <a:rPr lang="en-US" dirty="0">
                <a:solidFill>
                  <a:schemeClr val="tx1"/>
                </a:solidFill>
                <a:latin typeface="Calibri" pitchFamily="34" charset="0"/>
                <a:cs typeface="Calibri" pitchFamily="34" charset="0"/>
              </a:rPr>
              <a:t>for benchmarking the usability of an interface (*</a:t>
            </a:r>
            <a:r>
              <a:rPr lang="en-US" dirty="0" err="1">
                <a:solidFill>
                  <a:schemeClr val="tx1"/>
                </a:solidFill>
                <a:latin typeface="Calibri" pitchFamily="34" charset="0"/>
                <a:cs typeface="Calibri" pitchFamily="34" charset="0"/>
              </a:rPr>
              <a:t>Shneiderman</a:t>
            </a:r>
            <a:r>
              <a:rPr lang="en-US" dirty="0">
                <a:solidFill>
                  <a:schemeClr val="tx1"/>
                </a:solidFill>
                <a:latin typeface="Calibri" pitchFamily="34" charset="0"/>
                <a:cs typeface="Calibri" pitchFamily="34" charset="0"/>
              </a:rPr>
              <a:t> and </a:t>
            </a:r>
            <a:r>
              <a:rPr lang="en-US" dirty="0" err="1">
                <a:solidFill>
                  <a:schemeClr val="tx1"/>
                </a:solidFill>
                <a:latin typeface="Calibri" pitchFamily="34" charset="0"/>
                <a:cs typeface="Calibri" pitchFamily="34" charset="0"/>
              </a:rPr>
              <a:t>Plaisant</a:t>
            </a:r>
            <a:r>
              <a:rPr lang="en-US" dirty="0">
                <a:solidFill>
                  <a:schemeClr val="tx1"/>
                </a:solidFill>
                <a:latin typeface="Calibri" pitchFamily="34" charset="0"/>
                <a:cs typeface="Calibri" pitchFamily="34" charset="0"/>
              </a:rPr>
              <a:t>, 2004)</a:t>
            </a:r>
          </a:p>
          <a:p>
            <a:pPr lvl="3">
              <a:lnSpc>
                <a:spcPct val="90000"/>
              </a:lnSpc>
            </a:pPr>
            <a:r>
              <a:rPr lang="en-US" dirty="0">
                <a:solidFill>
                  <a:srgbClr val="FF0000"/>
                </a:solidFill>
                <a:latin typeface="Calibri" pitchFamily="34" charset="0"/>
                <a:cs typeface="Calibri" pitchFamily="34" charset="0"/>
              </a:rPr>
              <a:t>Speed of performance</a:t>
            </a:r>
          </a:p>
          <a:p>
            <a:pPr lvl="3">
              <a:lnSpc>
                <a:spcPct val="90000"/>
              </a:lnSpc>
            </a:pPr>
            <a:r>
              <a:rPr lang="en-US" dirty="0">
                <a:solidFill>
                  <a:srgbClr val="FF0000"/>
                </a:solidFill>
                <a:latin typeface="Calibri" pitchFamily="34" charset="0"/>
                <a:cs typeface="Calibri" pitchFamily="34" charset="0"/>
              </a:rPr>
              <a:t>Time to learn</a:t>
            </a:r>
          </a:p>
          <a:p>
            <a:pPr lvl="3">
              <a:lnSpc>
                <a:spcPct val="90000"/>
              </a:lnSpc>
            </a:pPr>
            <a:r>
              <a:rPr lang="en-US" dirty="0">
                <a:solidFill>
                  <a:srgbClr val="FF0000"/>
                </a:solidFill>
                <a:latin typeface="Calibri" pitchFamily="34" charset="0"/>
                <a:cs typeface="Calibri" pitchFamily="34" charset="0"/>
              </a:rPr>
              <a:t>Rate of errors</a:t>
            </a:r>
          </a:p>
          <a:p>
            <a:pPr lvl="3">
              <a:lnSpc>
                <a:spcPct val="90000"/>
              </a:lnSpc>
            </a:pPr>
            <a:r>
              <a:rPr lang="en-US" dirty="0">
                <a:solidFill>
                  <a:srgbClr val="FF0000"/>
                </a:solidFill>
                <a:latin typeface="Calibri" pitchFamily="34" charset="0"/>
                <a:cs typeface="Calibri" pitchFamily="34" charset="0"/>
              </a:rPr>
              <a:t>Retention over time</a:t>
            </a:r>
          </a:p>
          <a:p>
            <a:pPr lvl="1">
              <a:lnSpc>
                <a:spcPct val="90000"/>
              </a:lnSpc>
            </a:pPr>
            <a:r>
              <a:rPr lang="en-US" dirty="0">
                <a:solidFill>
                  <a:srgbClr val="FF0000"/>
                </a:solidFill>
                <a:latin typeface="Calibri" pitchFamily="34" charset="0"/>
                <a:cs typeface="Calibri" pitchFamily="34" charset="0"/>
              </a:rPr>
              <a:t>Severity ratings </a:t>
            </a:r>
          </a:p>
          <a:p>
            <a:pPr lvl="3">
              <a:lnSpc>
                <a:spcPct val="90000"/>
              </a:lnSpc>
            </a:pPr>
            <a:r>
              <a:rPr lang="en-US" b="1" dirty="0">
                <a:solidFill>
                  <a:schemeClr val="tx1"/>
                </a:solidFill>
                <a:latin typeface="Calibri" pitchFamily="34" charset="0"/>
                <a:cs typeface="Calibri" pitchFamily="34" charset="0"/>
              </a:rPr>
              <a:t>Time required to complete task</a:t>
            </a:r>
          </a:p>
          <a:p>
            <a:pPr lvl="3">
              <a:lnSpc>
                <a:spcPct val="90000"/>
              </a:lnSpc>
            </a:pPr>
            <a:r>
              <a:rPr lang="en-US" b="1" dirty="0">
                <a:solidFill>
                  <a:schemeClr val="tx1"/>
                </a:solidFill>
                <a:latin typeface="Calibri" pitchFamily="34" charset="0"/>
                <a:cs typeface="Calibri" pitchFamily="34" charset="0"/>
              </a:rPr>
              <a:t>Number of users who encountered problem</a:t>
            </a:r>
          </a:p>
          <a:p>
            <a:pPr lvl="3">
              <a:lnSpc>
                <a:spcPct val="90000"/>
              </a:lnSpc>
            </a:pPr>
            <a:r>
              <a:rPr lang="en-US" b="1" dirty="0">
                <a:solidFill>
                  <a:schemeClr val="tx1"/>
                </a:solidFill>
                <a:latin typeface="Calibri" pitchFamily="34" charset="0"/>
                <a:cs typeface="Calibri" pitchFamily="34" charset="0"/>
              </a:rPr>
              <a:t>Negative impact on users’ perception of the product</a:t>
            </a:r>
          </a:p>
          <a:p>
            <a:pPr lvl="2">
              <a:lnSpc>
                <a:spcPct val="90000"/>
              </a:lnSpc>
              <a:buFontTx/>
              <a:buNone/>
            </a:pPr>
            <a:r>
              <a:rPr lang="en-US" dirty="0">
                <a:solidFill>
                  <a:schemeClr val="tx1"/>
                </a:solidFill>
                <a:latin typeface="Calibri" pitchFamily="34" charset="0"/>
                <a:cs typeface="Calibri" pitchFamily="34" charset="0"/>
              </a:rPr>
              <a:t>Interface is difficult to use if 70% of users cannot perform task (*</a:t>
            </a:r>
            <a:r>
              <a:rPr lang="en-US" dirty="0" err="1">
                <a:solidFill>
                  <a:schemeClr val="tx1"/>
                </a:solidFill>
                <a:latin typeface="Calibri" pitchFamily="34" charset="0"/>
                <a:cs typeface="Calibri" pitchFamily="34" charset="0"/>
              </a:rPr>
              <a:t>Schneiderman</a:t>
            </a:r>
            <a:r>
              <a:rPr lang="en-US" dirty="0">
                <a:solidFill>
                  <a:schemeClr val="tx1"/>
                </a:solidFill>
                <a:latin typeface="Calibri" pitchFamily="34" charset="0"/>
                <a:cs typeface="Calibri" pitchFamily="34" charset="0"/>
              </a:rPr>
              <a:t>, 2000)</a:t>
            </a:r>
          </a:p>
          <a:p>
            <a:pPr lvl="2">
              <a:lnSpc>
                <a:spcPct val="90000"/>
              </a:lnSpc>
              <a:buFontTx/>
              <a:buNone/>
            </a:pPr>
            <a:endParaRPr lang="en-US" dirty="0">
              <a:solidFill>
                <a:schemeClr val="tx1"/>
              </a:solidFill>
              <a:latin typeface="Calibri" pitchFamily="34" charset="0"/>
              <a:cs typeface="Calibri" pitchFamily="34" charset="0"/>
            </a:endParaRPr>
          </a:p>
          <a:p>
            <a:pPr>
              <a:lnSpc>
                <a:spcPct val="90000"/>
              </a:lnSpc>
              <a:buNone/>
            </a:pPr>
            <a:r>
              <a:rPr lang="en-US" dirty="0">
                <a:solidFill>
                  <a:schemeClr val="tx1"/>
                </a:solidFill>
                <a:latin typeface="Calibri" pitchFamily="34" charset="0"/>
                <a:cs typeface="Calibri" pitchFamily="34" charset="0"/>
              </a:rPr>
              <a:t>*</a:t>
            </a:r>
            <a:r>
              <a:rPr lang="en-US" sz="1900" dirty="0" err="1">
                <a:solidFill>
                  <a:schemeClr val="tx1"/>
                </a:solidFill>
                <a:latin typeface="Calibri" pitchFamily="34" charset="0"/>
                <a:cs typeface="Calibri" pitchFamily="34" charset="0"/>
              </a:rPr>
              <a:t>Shneiderman</a:t>
            </a:r>
            <a:r>
              <a:rPr lang="en-US" sz="1900" dirty="0">
                <a:solidFill>
                  <a:schemeClr val="tx1"/>
                </a:solidFill>
                <a:latin typeface="Calibri" pitchFamily="34" charset="0"/>
                <a:cs typeface="Calibri" pitchFamily="34" charset="0"/>
              </a:rPr>
              <a:t>, B. &amp; </a:t>
            </a:r>
            <a:r>
              <a:rPr lang="en-US" sz="1900" dirty="0" err="1">
                <a:solidFill>
                  <a:schemeClr val="tx1"/>
                </a:solidFill>
                <a:latin typeface="Calibri" pitchFamily="34" charset="0"/>
                <a:cs typeface="Calibri" pitchFamily="34" charset="0"/>
              </a:rPr>
              <a:t>Plaisant</a:t>
            </a:r>
            <a:r>
              <a:rPr lang="en-US" sz="1900" dirty="0">
                <a:solidFill>
                  <a:schemeClr val="tx1"/>
                </a:solidFill>
                <a:latin typeface="Calibri" pitchFamily="34" charset="0"/>
                <a:cs typeface="Calibri" pitchFamily="34" charset="0"/>
              </a:rPr>
              <a:t>, C. 2004. </a:t>
            </a:r>
            <a:r>
              <a:rPr lang="en-GB" sz="1900" b="1" dirty="0">
                <a:solidFill>
                  <a:schemeClr val="tx1"/>
                </a:solidFill>
              </a:rPr>
              <a:t>Designing the User Interface: Strategies for Effective Human-Computer Interaction, 4</a:t>
            </a:r>
            <a:r>
              <a:rPr lang="en-GB" sz="1900" b="1" baseline="30000" dirty="0">
                <a:solidFill>
                  <a:schemeClr val="tx1"/>
                </a:solidFill>
              </a:rPr>
              <a:t>th</a:t>
            </a:r>
            <a:r>
              <a:rPr lang="en-GB" sz="1900" b="1" dirty="0">
                <a:solidFill>
                  <a:schemeClr val="tx1"/>
                </a:solidFill>
              </a:rPr>
              <a:t> Edition. </a:t>
            </a:r>
            <a:r>
              <a:rPr lang="en-GB" sz="1900" dirty="0">
                <a:solidFill>
                  <a:schemeClr val="tx1"/>
                </a:solidFill>
              </a:rPr>
              <a:t>Pearson Addison Wesley </a:t>
            </a:r>
            <a:br>
              <a:rPr lang="en-GB" sz="1900" dirty="0">
                <a:solidFill>
                  <a:schemeClr val="tx1"/>
                </a:solidFill>
              </a:rPr>
            </a:br>
            <a:r>
              <a:rPr lang="en-GB" sz="1900" dirty="0">
                <a:solidFill>
                  <a:schemeClr val="tx1"/>
                </a:solidFill>
              </a:rPr>
              <a:t>ISBN:0321197860</a:t>
            </a:r>
          </a:p>
          <a:p>
            <a:pPr>
              <a:lnSpc>
                <a:spcPct val="90000"/>
              </a:lnSpc>
              <a:buNone/>
            </a:pPr>
            <a:r>
              <a:rPr lang="en-GB" sz="1900" dirty="0">
                <a:solidFill>
                  <a:schemeClr val="tx1"/>
                </a:solidFill>
              </a:rPr>
              <a:t>*</a:t>
            </a:r>
            <a:r>
              <a:rPr lang="en-GB" sz="1900" dirty="0" err="1">
                <a:solidFill>
                  <a:schemeClr val="tx1"/>
                </a:solidFill>
              </a:rPr>
              <a:t>Schneidermann</a:t>
            </a:r>
            <a:r>
              <a:rPr lang="en-GB" sz="1900" dirty="0">
                <a:solidFill>
                  <a:schemeClr val="tx1"/>
                </a:solidFill>
              </a:rPr>
              <a:t>, B. 2000. </a:t>
            </a:r>
            <a:r>
              <a:rPr lang="en-GB" sz="1900" b="1" dirty="0">
                <a:solidFill>
                  <a:schemeClr val="tx1"/>
                </a:solidFill>
              </a:rPr>
              <a:t>Universal Usability</a:t>
            </a:r>
            <a:r>
              <a:rPr lang="en-GB" sz="1900" dirty="0">
                <a:solidFill>
                  <a:schemeClr val="tx1"/>
                </a:solidFill>
              </a:rPr>
              <a:t>.</a:t>
            </a:r>
            <a:r>
              <a:rPr lang="en-GB" sz="1900" i="1" dirty="0">
                <a:solidFill>
                  <a:schemeClr val="tx1"/>
                </a:solidFill>
              </a:rPr>
              <a:t> Communications of the ACM</a:t>
            </a:r>
            <a:r>
              <a:rPr lang="en-GB" sz="1900" dirty="0">
                <a:solidFill>
                  <a:schemeClr val="tx1"/>
                </a:solidFill>
              </a:rPr>
              <a:t>, Vol 43, issue 5, p. 85</a:t>
            </a:r>
            <a:endParaRPr lang="en-GB" sz="1900" b="1" dirty="0">
              <a:solidFill>
                <a:schemeClr val="tx1"/>
              </a:solidFill>
            </a:endParaRPr>
          </a:p>
          <a:p>
            <a:pPr>
              <a:lnSpc>
                <a:spcPct val="90000"/>
              </a:lnSpc>
              <a:buFontTx/>
              <a:buNone/>
            </a:pPr>
            <a:endParaRPr lang="en-US" sz="1900" dirty="0">
              <a:solidFill>
                <a:schemeClr val="accent1">
                  <a:lumMod val="50000"/>
                </a:schemeClr>
              </a:solidFill>
              <a:latin typeface="Calibri" pitchFamily="34" charset="0"/>
              <a:cs typeface="Calibri" pitchFamily="34" charset="0"/>
            </a:endParaRPr>
          </a:p>
        </p:txBody>
      </p:sp>
    </p:spTree>
    <p:extLst>
      <p:ext uri="{BB962C8B-B14F-4D97-AF65-F5344CB8AC3E}">
        <p14:creationId xmlns:p14="http://schemas.microsoft.com/office/powerpoint/2010/main" val="165608666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381000" y="228600"/>
            <a:ext cx="7315200" cy="685800"/>
          </a:xfrm>
        </p:spPr>
        <p:txBody>
          <a:bodyPr>
            <a:normAutofit fontScale="90000"/>
          </a:bodyPr>
          <a:lstStyle/>
          <a:p>
            <a:r>
              <a:rPr lang="en-US" sz="6000" dirty="0">
                <a:latin typeface="Calibri" pitchFamily="34" charset="0"/>
                <a:cs typeface="Calibri" pitchFamily="34" charset="0"/>
              </a:rPr>
              <a:t>Analysis -  the data</a:t>
            </a:r>
            <a:endParaRPr lang="en-GB" sz="6000" dirty="0">
              <a:latin typeface="Calibri" pitchFamily="34" charset="0"/>
              <a:cs typeface="Calibri" pitchFamily="34" charset="0"/>
            </a:endParaRPr>
          </a:p>
        </p:txBody>
      </p:sp>
      <p:sp>
        <p:nvSpPr>
          <p:cNvPr id="10243" name="Rectangle 3"/>
          <p:cNvSpPr>
            <a:spLocks noGrp="1" noChangeArrowheads="1"/>
          </p:cNvSpPr>
          <p:nvPr>
            <p:ph type="body" idx="1"/>
          </p:nvPr>
        </p:nvSpPr>
        <p:spPr>
          <a:xfrm>
            <a:off x="228600" y="1371600"/>
            <a:ext cx="8686800" cy="5181600"/>
          </a:xfrm>
        </p:spPr>
        <p:txBody>
          <a:bodyPr/>
          <a:lstStyle/>
          <a:p>
            <a:pPr>
              <a:lnSpc>
                <a:spcPct val="90000"/>
              </a:lnSpc>
            </a:pPr>
            <a:r>
              <a:rPr lang="en-US" sz="3200" b="1" dirty="0">
                <a:latin typeface="Calibri" pitchFamily="34" charset="0"/>
                <a:cs typeface="Calibri" pitchFamily="34" charset="0"/>
              </a:rPr>
              <a:t>Qualitative analysis </a:t>
            </a:r>
            <a:r>
              <a:rPr lang="en-US" sz="3200" dirty="0">
                <a:latin typeface="Calibri" pitchFamily="34" charset="0"/>
                <a:cs typeface="Calibri" pitchFamily="34" charset="0"/>
              </a:rPr>
              <a:t>(not statistics)</a:t>
            </a:r>
          </a:p>
          <a:p>
            <a:pPr lvl="1">
              <a:lnSpc>
                <a:spcPct val="90000"/>
              </a:lnSpc>
            </a:pPr>
            <a:r>
              <a:rPr lang="en-US" sz="2400" b="1" dirty="0">
                <a:latin typeface="Calibri" pitchFamily="34" charset="0"/>
                <a:cs typeface="Calibri" pitchFamily="34" charset="0"/>
              </a:rPr>
              <a:t>Comments during the test</a:t>
            </a:r>
          </a:p>
          <a:p>
            <a:pPr lvl="1">
              <a:lnSpc>
                <a:spcPct val="90000"/>
              </a:lnSpc>
            </a:pPr>
            <a:r>
              <a:rPr lang="en-US" sz="2400" b="1" dirty="0">
                <a:latin typeface="Calibri" pitchFamily="34" charset="0"/>
                <a:cs typeface="Calibri" pitchFamily="34" charset="0"/>
              </a:rPr>
              <a:t>Notes from user debriefing</a:t>
            </a:r>
          </a:p>
          <a:p>
            <a:pPr lvl="1">
              <a:lnSpc>
                <a:spcPct val="90000"/>
              </a:lnSpc>
            </a:pPr>
            <a:r>
              <a:rPr lang="en-US" sz="2400" b="1" dirty="0">
                <a:latin typeface="Calibri" pitchFamily="34" charset="0"/>
                <a:cs typeface="Calibri" pitchFamily="34" charset="0"/>
              </a:rPr>
              <a:t>Questionnaire responses</a:t>
            </a:r>
          </a:p>
          <a:p>
            <a:pPr lvl="1">
              <a:lnSpc>
                <a:spcPct val="90000"/>
              </a:lnSpc>
            </a:pPr>
            <a:endParaRPr lang="en-US" sz="2400" b="1" dirty="0">
              <a:latin typeface="Calibri" pitchFamily="34" charset="0"/>
              <a:cs typeface="Calibri" pitchFamily="34" charset="0"/>
            </a:endParaRPr>
          </a:p>
          <a:p>
            <a:pPr lvl="1">
              <a:lnSpc>
                <a:spcPct val="90000"/>
              </a:lnSpc>
              <a:buFontTx/>
              <a:buNone/>
            </a:pPr>
            <a:r>
              <a:rPr lang="en-US" sz="2400" b="1" dirty="0">
                <a:latin typeface="Calibri" pitchFamily="34" charset="0"/>
                <a:cs typeface="Calibri" pitchFamily="34" charset="0"/>
              </a:rPr>
              <a:t>  Summarize findings / look for similarities in responses = Quantitative analysis</a:t>
            </a:r>
          </a:p>
          <a:p>
            <a:pPr lvl="1">
              <a:lnSpc>
                <a:spcPct val="90000"/>
              </a:lnSpc>
              <a:buFontTx/>
              <a:buNone/>
            </a:pPr>
            <a:endParaRPr lang="en-US" sz="2400" b="1" dirty="0">
              <a:latin typeface="Calibri" pitchFamily="34" charset="0"/>
              <a:cs typeface="Calibri" pitchFamily="34" charset="0"/>
            </a:endParaRPr>
          </a:p>
          <a:p>
            <a:pPr lvl="1">
              <a:lnSpc>
                <a:spcPct val="90000"/>
              </a:lnSpc>
            </a:pPr>
            <a:r>
              <a:rPr lang="en-US" sz="2400" b="1" dirty="0">
                <a:latin typeface="Calibri" pitchFamily="34" charset="0"/>
                <a:cs typeface="Calibri" pitchFamily="34" charset="0"/>
              </a:rPr>
              <a:t>Triangulation:  Do error rates (quantitative) and user comments (qualitative) concur with each other?</a:t>
            </a:r>
          </a:p>
          <a:p>
            <a:pPr>
              <a:lnSpc>
                <a:spcPct val="90000"/>
              </a:lnSpc>
            </a:pPr>
            <a:endParaRPr lang="en-US" dirty="0"/>
          </a:p>
        </p:txBody>
      </p:sp>
    </p:spTree>
    <p:extLst>
      <p:ext uri="{BB962C8B-B14F-4D97-AF65-F5344CB8AC3E}">
        <p14:creationId xmlns:p14="http://schemas.microsoft.com/office/powerpoint/2010/main" val="428790024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467544" y="0"/>
            <a:ext cx="7772400" cy="1143000"/>
          </a:xfrm>
        </p:spPr>
        <p:txBody>
          <a:bodyPr/>
          <a:lstStyle/>
          <a:p>
            <a:r>
              <a:rPr lang="en-GB" sz="4000" dirty="0">
                <a:latin typeface="Calibri" pitchFamily="34" charset="0"/>
                <a:cs typeface="Calibri" pitchFamily="34" charset="0"/>
              </a:rPr>
              <a:t>How reliable is the test analysis?</a:t>
            </a:r>
          </a:p>
        </p:txBody>
      </p:sp>
      <p:sp>
        <p:nvSpPr>
          <p:cNvPr id="15363" name="Rectangle 3"/>
          <p:cNvSpPr>
            <a:spLocks noGrp="1" noChangeArrowheads="1"/>
          </p:cNvSpPr>
          <p:nvPr>
            <p:ph type="body" idx="1"/>
          </p:nvPr>
        </p:nvSpPr>
        <p:spPr>
          <a:xfrm>
            <a:off x="457200" y="1219200"/>
            <a:ext cx="8229600" cy="5105400"/>
          </a:xfrm>
        </p:spPr>
        <p:txBody>
          <a:bodyPr/>
          <a:lstStyle/>
          <a:p>
            <a:pPr>
              <a:buNone/>
            </a:pPr>
            <a:r>
              <a:rPr lang="en-GB" sz="2400" dirty="0">
                <a:solidFill>
                  <a:schemeClr val="tx1"/>
                </a:solidFill>
                <a:latin typeface="Calibri" pitchFamily="34" charset="0"/>
                <a:cs typeface="Calibri" pitchFamily="34" charset="0"/>
              </a:rPr>
              <a:t>There are two specific limitations with usability test data.</a:t>
            </a:r>
          </a:p>
          <a:p>
            <a:pPr>
              <a:buNone/>
            </a:pPr>
            <a:r>
              <a:rPr lang="en-GB" sz="2400" b="1" i="1" dirty="0">
                <a:solidFill>
                  <a:schemeClr val="tx1"/>
                </a:solidFill>
                <a:latin typeface="Calibri" pitchFamily="34" charset="0"/>
                <a:cs typeface="Calibri" pitchFamily="34" charset="0"/>
              </a:rPr>
              <a:t> </a:t>
            </a:r>
            <a:endParaRPr lang="en-GB" sz="2400" dirty="0">
              <a:solidFill>
                <a:schemeClr val="tx1"/>
              </a:solidFill>
              <a:latin typeface="Calibri" pitchFamily="34" charset="0"/>
              <a:cs typeface="Calibri" pitchFamily="34" charset="0"/>
            </a:endParaRPr>
          </a:p>
          <a:p>
            <a:r>
              <a:rPr lang="en-GB" sz="2400" b="1" i="1" dirty="0">
                <a:solidFill>
                  <a:schemeClr val="tx1"/>
                </a:solidFill>
                <a:latin typeface="Calibri" pitchFamily="34" charset="0"/>
                <a:cs typeface="Calibri" pitchFamily="34" charset="0"/>
              </a:rPr>
              <a:t>The reliability limitation: </a:t>
            </a:r>
            <a:r>
              <a:rPr lang="en-GB" sz="2400" i="1" dirty="0">
                <a:solidFill>
                  <a:schemeClr val="tx1"/>
                </a:solidFill>
                <a:latin typeface="Calibri" pitchFamily="34" charset="0"/>
                <a:cs typeface="Calibri" pitchFamily="34" charset="0"/>
              </a:rPr>
              <a:t>Is the data reliable?</a:t>
            </a:r>
            <a:endParaRPr lang="en-GB" sz="2400" dirty="0">
              <a:solidFill>
                <a:schemeClr val="tx1"/>
              </a:solidFill>
              <a:latin typeface="Calibri" pitchFamily="34" charset="0"/>
              <a:cs typeface="Calibri" pitchFamily="34" charset="0"/>
            </a:endParaRPr>
          </a:p>
          <a:p>
            <a:pPr lvl="1">
              <a:buNone/>
            </a:pPr>
            <a:r>
              <a:rPr lang="en-GB" sz="2000" dirty="0">
                <a:solidFill>
                  <a:schemeClr val="tx1"/>
                </a:solidFill>
                <a:latin typeface="Calibri" pitchFamily="34" charset="0"/>
                <a:cs typeface="Calibri" pitchFamily="34" charset="0"/>
              </a:rPr>
              <a:t>	No, if you are testing users who are not typical of the true intended user group,  or if there are significant individual variations within the test group (this is made worse by small sample sizes*)</a:t>
            </a:r>
            <a:br>
              <a:rPr lang="en-GB" sz="2000" dirty="0">
                <a:solidFill>
                  <a:schemeClr val="tx1"/>
                </a:solidFill>
                <a:latin typeface="Calibri" pitchFamily="34" charset="0"/>
                <a:cs typeface="Calibri" pitchFamily="34" charset="0"/>
              </a:rPr>
            </a:br>
            <a:endParaRPr lang="en-GB" sz="2000" dirty="0">
              <a:solidFill>
                <a:schemeClr val="tx1"/>
              </a:solidFill>
              <a:latin typeface="Calibri" pitchFamily="34" charset="0"/>
              <a:cs typeface="Calibri" pitchFamily="34" charset="0"/>
            </a:endParaRPr>
          </a:p>
          <a:p>
            <a:r>
              <a:rPr lang="en-GB" sz="2400" b="1" i="1" dirty="0">
                <a:solidFill>
                  <a:schemeClr val="tx1"/>
                </a:solidFill>
                <a:latin typeface="Calibri" pitchFamily="34" charset="0"/>
                <a:cs typeface="Calibri" pitchFamily="34" charset="0"/>
              </a:rPr>
              <a:t>The validity limitation:</a:t>
            </a:r>
            <a:r>
              <a:rPr lang="en-GB" sz="2400" i="1" dirty="0">
                <a:solidFill>
                  <a:schemeClr val="tx1"/>
                </a:solidFill>
                <a:latin typeface="Calibri" pitchFamily="34" charset="0"/>
                <a:cs typeface="Calibri" pitchFamily="34" charset="0"/>
              </a:rPr>
              <a:t>  Are the conditions under which the data was recorded reproducible?</a:t>
            </a:r>
            <a:endParaRPr lang="en-GB" sz="2400" dirty="0">
              <a:solidFill>
                <a:schemeClr val="tx1"/>
              </a:solidFill>
              <a:latin typeface="Calibri" pitchFamily="34" charset="0"/>
              <a:cs typeface="Calibri" pitchFamily="34" charset="0"/>
            </a:endParaRPr>
          </a:p>
          <a:p>
            <a:pPr lvl="1"/>
            <a:r>
              <a:rPr lang="en-GB" sz="2000" dirty="0">
                <a:solidFill>
                  <a:schemeClr val="tx1"/>
                </a:solidFill>
                <a:latin typeface="Calibri" pitchFamily="34" charset="0"/>
                <a:cs typeface="Calibri" pitchFamily="34" charset="0"/>
              </a:rPr>
              <a:t>No, if the test is run differently each time (users briefed differently, different equipment used, not quite the same test questions asked)</a:t>
            </a:r>
          </a:p>
          <a:p>
            <a:pPr lvl="2"/>
            <a:endParaRPr lang="en-US" sz="1800" dirty="0">
              <a:latin typeface="Calibri" pitchFamily="34" charset="0"/>
              <a:cs typeface="Calibri" pitchFamily="34" charset="0"/>
            </a:endParaRPr>
          </a:p>
          <a:p>
            <a:endParaRPr lang="en-GB" sz="1200" b="1" dirty="0">
              <a:latin typeface="Calibri" pitchFamily="34" charset="0"/>
              <a:cs typeface="Calibri" pitchFamily="34" charset="0"/>
            </a:endParaRPr>
          </a:p>
        </p:txBody>
      </p:sp>
    </p:spTree>
    <p:extLst>
      <p:ext uri="{BB962C8B-B14F-4D97-AF65-F5344CB8AC3E}">
        <p14:creationId xmlns:p14="http://schemas.microsoft.com/office/powerpoint/2010/main" val="25192908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3"/>
          <p:cNvSpPr>
            <a:spLocks noGrp="1" noChangeArrowheads="1"/>
          </p:cNvSpPr>
          <p:nvPr>
            <p:ph idx="1"/>
          </p:nvPr>
        </p:nvSpPr>
        <p:spPr>
          <a:xfrm>
            <a:off x="323528" y="836712"/>
            <a:ext cx="8101564" cy="4510854"/>
          </a:xfrm>
        </p:spPr>
        <p:txBody>
          <a:bodyPr>
            <a:normAutofit fontScale="92500" lnSpcReduction="10000"/>
          </a:bodyPr>
          <a:lstStyle/>
          <a:p>
            <a:pPr marL="0" indent="0" defTabSz="673100" eaLnBrk="1" hangingPunct="1">
              <a:lnSpc>
                <a:spcPct val="90000"/>
              </a:lnSpc>
              <a:buFontTx/>
              <a:buNone/>
            </a:pPr>
            <a:r>
              <a:rPr lang="en-GB" sz="2800" b="1" dirty="0">
                <a:latin typeface="Calibri" pitchFamily="34" charset="0"/>
                <a:cs typeface="Calibri" pitchFamily="34" charset="0"/>
              </a:rPr>
              <a:t>Effectiveness: </a:t>
            </a:r>
          </a:p>
          <a:p>
            <a:pPr marL="0" indent="0" defTabSz="673100" eaLnBrk="1" hangingPunct="1">
              <a:lnSpc>
                <a:spcPct val="90000"/>
              </a:lnSpc>
              <a:buFontTx/>
              <a:buNone/>
            </a:pPr>
            <a:r>
              <a:rPr lang="en-GB" dirty="0">
                <a:latin typeface="Calibri" pitchFamily="34" charset="0"/>
                <a:cs typeface="Calibri" pitchFamily="34" charset="0"/>
              </a:rPr>
              <a:t>Can you actually do a specified task?</a:t>
            </a:r>
            <a:r>
              <a:rPr lang="en-GB" b="1" dirty="0">
                <a:latin typeface="Calibri" pitchFamily="34" charset="0"/>
                <a:cs typeface="Calibri" pitchFamily="34" charset="0"/>
              </a:rPr>
              <a:t> </a:t>
            </a:r>
          </a:p>
          <a:p>
            <a:pPr marL="0" indent="0" defTabSz="673100" eaLnBrk="1" hangingPunct="1">
              <a:lnSpc>
                <a:spcPct val="90000"/>
              </a:lnSpc>
              <a:buFontTx/>
              <a:buNone/>
            </a:pPr>
            <a:endParaRPr lang="en-GB" dirty="0">
              <a:latin typeface="Calibri" pitchFamily="34" charset="0"/>
              <a:cs typeface="Calibri" pitchFamily="34" charset="0"/>
            </a:endParaRPr>
          </a:p>
          <a:p>
            <a:pPr marL="0" indent="0" defTabSz="673100" eaLnBrk="1" hangingPunct="1">
              <a:lnSpc>
                <a:spcPct val="90000"/>
              </a:lnSpc>
              <a:buFontTx/>
              <a:buNone/>
            </a:pPr>
            <a:r>
              <a:rPr lang="en-GB" sz="2800" b="1" dirty="0">
                <a:latin typeface="Calibri" pitchFamily="34" charset="0"/>
                <a:cs typeface="Calibri" pitchFamily="34" charset="0"/>
              </a:rPr>
              <a:t>Efficiency:</a:t>
            </a:r>
          </a:p>
          <a:p>
            <a:pPr marL="0" indent="0" defTabSz="673100" eaLnBrk="1" hangingPunct="1">
              <a:lnSpc>
                <a:spcPct val="90000"/>
              </a:lnSpc>
              <a:buFontTx/>
              <a:buNone/>
            </a:pPr>
            <a:r>
              <a:rPr lang="en-GB" dirty="0">
                <a:latin typeface="Calibri" pitchFamily="34" charset="0"/>
                <a:cs typeface="Calibri" pitchFamily="34" charset="0"/>
              </a:rPr>
              <a:t>Can you do it quickly, without getting bored or frustrated?</a:t>
            </a:r>
          </a:p>
          <a:p>
            <a:pPr marL="0" indent="0" defTabSz="673100" eaLnBrk="1" hangingPunct="1">
              <a:lnSpc>
                <a:spcPct val="90000"/>
              </a:lnSpc>
              <a:buFontTx/>
              <a:buNone/>
            </a:pPr>
            <a:endParaRPr lang="en-GB" dirty="0">
              <a:latin typeface="Calibri" pitchFamily="34" charset="0"/>
              <a:cs typeface="Calibri" pitchFamily="34" charset="0"/>
            </a:endParaRPr>
          </a:p>
          <a:p>
            <a:pPr marL="0" indent="0" defTabSz="673100" eaLnBrk="1" hangingPunct="1">
              <a:lnSpc>
                <a:spcPct val="90000"/>
              </a:lnSpc>
              <a:buFontTx/>
              <a:buNone/>
            </a:pPr>
            <a:r>
              <a:rPr lang="en-GB" sz="2800" b="1" dirty="0">
                <a:latin typeface="Calibri" pitchFamily="34" charset="0"/>
                <a:cs typeface="Calibri" pitchFamily="34" charset="0"/>
              </a:rPr>
              <a:t>Satisfaction:</a:t>
            </a:r>
          </a:p>
          <a:p>
            <a:pPr marL="0" indent="0" defTabSz="673100" eaLnBrk="1" hangingPunct="1">
              <a:lnSpc>
                <a:spcPct val="90000"/>
              </a:lnSpc>
              <a:buFontTx/>
              <a:buNone/>
            </a:pPr>
            <a:r>
              <a:rPr lang="en-GB" dirty="0">
                <a:latin typeface="Calibri" pitchFamily="34" charset="0"/>
                <a:cs typeface="Calibri" pitchFamily="34" charset="0"/>
              </a:rPr>
              <a:t>Is it fun, or at least pleasant to use?</a:t>
            </a:r>
          </a:p>
          <a:p>
            <a:pPr marL="0" indent="0" defTabSz="673100" eaLnBrk="1" hangingPunct="1">
              <a:lnSpc>
                <a:spcPct val="90000"/>
              </a:lnSpc>
              <a:buFontTx/>
              <a:buNone/>
            </a:pPr>
            <a:endParaRPr lang="en-GB" b="1" dirty="0">
              <a:latin typeface="Calibri" pitchFamily="34" charset="0"/>
              <a:cs typeface="Calibri" pitchFamily="34" charset="0"/>
            </a:endParaRPr>
          </a:p>
          <a:p>
            <a:pPr marL="0" indent="0" defTabSz="673100" eaLnBrk="1" hangingPunct="1">
              <a:lnSpc>
                <a:spcPct val="90000"/>
              </a:lnSpc>
              <a:buFontTx/>
              <a:buNone/>
            </a:pPr>
            <a:r>
              <a:rPr lang="en-GB" sz="2800" b="1" dirty="0" err="1">
                <a:latin typeface="Calibri" pitchFamily="34" charset="0"/>
                <a:cs typeface="Calibri" pitchFamily="34" charset="0"/>
              </a:rPr>
              <a:t>Learnability</a:t>
            </a:r>
            <a:r>
              <a:rPr lang="en-GB" sz="2800" b="1" dirty="0">
                <a:latin typeface="Calibri" pitchFamily="34" charset="0"/>
                <a:cs typeface="Calibri" pitchFamily="34" charset="0"/>
              </a:rPr>
              <a:t>:</a:t>
            </a:r>
          </a:p>
          <a:p>
            <a:pPr marL="0" indent="0" defTabSz="673100" eaLnBrk="1" hangingPunct="1">
              <a:lnSpc>
                <a:spcPct val="90000"/>
              </a:lnSpc>
              <a:buFontTx/>
              <a:buNone/>
            </a:pPr>
            <a:r>
              <a:rPr lang="en-GB" dirty="0">
                <a:latin typeface="Calibri" pitchFamily="34" charset="0"/>
                <a:cs typeface="Calibri" pitchFamily="34" charset="0"/>
              </a:rPr>
              <a:t>Can you use it without constantly reaching for the manual or asking for help.</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228600" y="304800"/>
            <a:ext cx="7772400" cy="304800"/>
          </a:xfrm>
        </p:spPr>
        <p:txBody>
          <a:bodyPr>
            <a:normAutofit fontScale="90000"/>
          </a:bodyPr>
          <a:lstStyle/>
          <a:p>
            <a:r>
              <a:rPr lang="en-GB" sz="5400" dirty="0">
                <a:latin typeface="Calibri" pitchFamily="34" charset="0"/>
                <a:cs typeface="Calibri" pitchFamily="34" charset="0"/>
              </a:rPr>
              <a:t>Reporting: simple form </a:t>
            </a:r>
            <a:r>
              <a:rPr lang="en-GB" sz="5400" i="1" dirty="0">
                <a:latin typeface="Calibri" pitchFamily="34" charset="0"/>
                <a:cs typeface="Calibri" pitchFamily="34" charset="0"/>
              </a:rPr>
              <a:t>CIF</a:t>
            </a:r>
          </a:p>
        </p:txBody>
      </p:sp>
      <p:sp>
        <p:nvSpPr>
          <p:cNvPr id="14339" name="Rectangle 3"/>
          <p:cNvSpPr>
            <a:spLocks noGrp="1" noChangeArrowheads="1"/>
          </p:cNvSpPr>
          <p:nvPr>
            <p:ph type="body" idx="1"/>
          </p:nvPr>
        </p:nvSpPr>
        <p:spPr>
          <a:xfrm>
            <a:off x="395536" y="1124744"/>
            <a:ext cx="8153400" cy="5410200"/>
          </a:xfrm>
        </p:spPr>
        <p:txBody>
          <a:bodyPr>
            <a:normAutofit lnSpcReduction="10000"/>
          </a:bodyPr>
          <a:lstStyle/>
          <a:p>
            <a:pPr>
              <a:lnSpc>
                <a:spcPct val="90000"/>
              </a:lnSpc>
            </a:pPr>
            <a:r>
              <a:rPr lang="en-US" sz="2800" b="1" i="1" dirty="0">
                <a:latin typeface="Calibri" pitchFamily="34" charset="0"/>
                <a:cs typeface="Calibri" pitchFamily="34" charset="0"/>
              </a:rPr>
              <a:t>CIF</a:t>
            </a:r>
            <a:r>
              <a:rPr lang="en-US" sz="2800" b="1" dirty="0">
                <a:latin typeface="Calibri" pitchFamily="34" charset="0"/>
                <a:cs typeface="Calibri" pitchFamily="34" charset="0"/>
              </a:rPr>
              <a:t>: common industry format: </a:t>
            </a:r>
          </a:p>
          <a:p>
            <a:pPr marL="0" indent="0">
              <a:lnSpc>
                <a:spcPct val="90000"/>
              </a:lnSpc>
              <a:buNone/>
            </a:pPr>
            <a:r>
              <a:rPr lang="en-US" sz="1300" dirty="0">
                <a:latin typeface="Calibri" pitchFamily="34" charset="0"/>
                <a:cs typeface="Calibri" pitchFamily="34" charset="0"/>
              </a:rPr>
              <a:t>https://www.usability.gov/how-to-and-tools/resources/templates/common-industry-format-cif.html</a:t>
            </a:r>
          </a:p>
          <a:p>
            <a:pPr>
              <a:lnSpc>
                <a:spcPct val="90000"/>
              </a:lnSpc>
            </a:pPr>
            <a:r>
              <a:rPr lang="en-US" sz="2800" b="1" dirty="0">
                <a:latin typeface="Calibri" pitchFamily="34" charset="0"/>
                <a:cs typeface="Calibri" pitchFamily="34" charset="0"/>
              </a:rPr>
              <a:t>Executive summary</a:t>
            </a:r>
          </a:p>
          <a:p>
            <a:pPr>
              <a:lnSpc>
                <a:spcPct val="90000"/>
              </a:lnSpc>
            </a:pPr>
            <a:r>
              <a:rPr lang="en-US" sz="2800" b="1" dirty="0">
                <a:latin typeface="Calibri" pitchFamily="34" charset="0"/>
                <a:cs typeface="Calibri" pitchFamily="34" charset="0"/>
              </a:rPr>
              <a:t>Main report</a:t>
            </a:r>
          </a:p>
          <a:p>
            <a:pPr lvl="1">
              <a:lnSpc>
                <a:spcPct val="90000"/>
              </a:lnSpc>
            </a:pPr>
            <a:r>
              <a:rPr lang="en-US" sz="2400" b="1" dirty="0">
                <a:latin typeface="Calibri" pitchFamily="34" charset="0"/>
                <a:cs typeface="Calibri" pitchFamily="34" charset="0"/>
              </a:rPr>
              <a:t>Describe the test method</a:t>
            </a:r>
          </a:p>
          <a:p>
            <a:pPr lvl="2">
              <a:lnSpc>
                <a:spcPct val="90000"/>
              </a:lnSpc>
            </a:pPr>
            <a:r>
              <a:rPr lang="en-US" sz="2000" dirty="0">
                <a:latin typeface="Calibri" pitchFamily="34" charset="0"/>
                <a:cs typeface="Calibri" pitchFamily="34" charset="0"/>
              </a:rPr>
              <a:t>Who, what, when, where, and how</a:t>
            </a:r>
          </a:p>
          <a:p>
            <a:pPr lvl="2">
              <a:lnSpc>
                <a:spcPct val="90000"/>
              </a:lnSpc>
            </a:pPr>
            <a:r>
              <a:rPr lang="en-US" sz="2000" dirty="0">
                <a:latin typeface="Calibri" pitchFamily="34" charset="0"/>
                <a:cs typeface="Calibri" pitchFamily="34" charset="0"/>
              </a:rPr>
              <a:t>Describe how tests were conducted</a:t>
            </a:r>
          </a:p>
          <a:p>
            <a:pPr lvl="2">
              <a:lnSpc>
                <a:spcPct val="90000"/>
              </a:lnSpc>
            </a:pPr>
            <a:r>
              <a:rPr lang="en-US" sz="2000" dirty="0">
                <a:latin typeface="Calibri" pitchFamily="34" charset="0"/>
                <a:cs typeface="Calibri" pitchFamily="34" charset="0"/>
              </a:rPr>
              <a:t>Profile users and describe sampling (are they the right users?)</a:t>
            </a:r>
          </a:p>
          <a:p>
            <a:pPr lvl="2">
              <a:lnSpc>
                <a:spcPct val="90000"/>
              </a:lnSpc>
            </a:pPr>
            <a:r>
              <a:rPr lang="en-US" sz="2000" dirty="0">
                <a:latin typeface="Calibri" pitchFamily="34" charset="0"/>
                <a:cs typeface="Calibri" pitchFamily="34" charset="0"/>
              </a:rPr>
              <a:t>Outline data collection methods / equipment</a:t>
            </a:r>
          </a:p>
          <a:p>
            <a:pPr lvl="1">
              <a:lnSpc>
                <a:spcPct val="90000"/>
              </a:lnSpc>
            </a:pPr>
            <a:r>
              <a:rPr lang="en-US" sz="2400" b="1" dirty="0">
                <a:latin typeface="Calibri" pitchFamily="34" charset="0"/>
                <a:cs typeface="Calibri" pitchFamily="34" charset="0"/>
              </a:rPr>
              <a:t>Succinctly explain the analysis</a:t>
            </a:r>
          </a:p>
          <a:p>
            <a:pPr lvl="2">
              <a:lnSpc>
                <a:spcPct val="90000"/>
              </a:lnSpc>
            </a:pPr>
            <a:r>
              <a:rPr lang="en-US" sz="2000" dirty="0">
                <a:latin typeface="Calibri" pitchFamily="34" charset="0"/>
                <a:cs typeface="Calibri" pitchFamily="34" charset="0"/>
              </a:rPr>
              <a:t>Provide screen captures</a:t>
            </a:r>
          </a:p>
          <a:p>
            <a:pPr lvl="2">
              <a:lnSpc>
                <a:spcPct val="90000"/>
              </a:lnSpc>
            </a:pPr>
            <a:r>
              <a:rPr lang="en-US" sz="2000" dirty="0">
                <a:latin typeface="Calibri" pitchFamily="34" charset="0"/>
                <a:cs typeface="Calibri" pitchFamily="34" charset="0"/>
              </a:rPr>
              <a:t>Include tables and graphs</a:t>
            </a:r>
          </a:p>
          <a:p>
            <a:pPr lvl="2">
              <a:lnSpc>
                <a:spcPct val="90000"/>
              </a:lnSpc>
            </a:pPr>
            <a:r>
              <a:rPr lang="en-US" sz="2000" dirty="0">
                <a:latin typeface="Calibri" pitchFamily="34" charset="0"/>
                <a:cs typeface="Calibri" pitchFamily="34" charset="0"/>
              </a:rPr>
              <a:t>Provide examples</a:t>
            </a:r>
          </a:p>
          <a:p>
            <a:pPr lvl="1">
              <a:lnSpc>
                <a:spcPct val="90000"/>
              </a:lnSpc>
            </a:pPr>
            <a:r>
              <a:rPr lang="en-US" sz="2400" b="1" dirty="0">
                <a:latin typeface="Calibri" pitchFamily="34" charset="0"/>
                <a:cs typeface="Calibri" pitchFamily="34" charset="0"/>
              </a:rPr>
              <a:t>Identify strengths and weaknesses of the application tested</a:t>
            </a:r>
          </a:p>
          <a:p>
            <a:pPr lvl="1">
              <a:lnSpc>
                <a:spcPct val="90000"/>
              </a:lnSpc>
            </a:pPr>
            <a:r>
              <a:rPr lang="en-US" sz="2400" b="1" dirty="0">
                <a:latin typeface="Calibri" pitchFamily="34" charset="0"/>
                <a:cs typeface="Calibri" pitchFamily="34" charset="0"/>
              </a:rPr>
              <a:t>Recommend specific improvements (actions)</a:t>
            </a:r>
          </a:p>
          <a:p>
            <a:pPr>
              <a:lnSpc>
                <a:spcPct val="90000"/>
              </a:lnSpc>
            </a:pPr>
            <a:endParaRPr lang="en-GB" sz="2800" dirty="0"/>
          </a:p>
        </p:txBody>
      </p:sp>
    </p:spTree>
    <p:extLst>
      <p:ext uri="{BB962C8B-B14F-4D97-AF65-F5344CB8AC3E}">
        <p14:creationId xmlns:p14="http://schemas.microsoft.com/office/powerpoint/2010/main" val="355004403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2"/>
          <p:cNvPicPr>
            <a:picLocks noChangeAspect="1" noChangeArrowheads="1"/>
          </p:cNvPicPr>
          <p:nvPr/>
        </p:nvPicPr>
        <p:blipFill>
          <a:blip r:embed="rId2" cstate="print"/>
          <a:srcRect/>
          <a:stretch>
            <a:fillRect/>
          </a:stretch>
        </p:blipFill>
        <p:spPr bwMode="auto">
          <a:xfrm>
            <a:off x="-304800" y="-228600"/>
            <a:ext cx="9753600" cy="7315200"/>
          </a:xfrm>
          <a:prstGeom prst="rect">
            <a:avLst/>
          </a:prstGeom>
          <a:noFill/>
          <a:ln w="9525">
            <a:noFill/>
            <a:miter lim="800000"/>
            <a:headEnd/>
            <a:tailEnd/>
          </a:ln>
          <a:effectLst/>
        </p:spPr>
      </p:pic>
    </p:spTree>
    <p:extLst>
      <p:ext uri="{BB962C8B-B14F-4D97-AF65-F5344CB8AC3E}">
        <p14:creationId xmlns:p14="http://schemas.microsoft.com/office/powerpoint/2010/main" val="4188012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2"/>
          <p:cNvPicPr>
            <a:picLocks noChangeAspect="1" noChangeArrowheads="1"/>
          </p:cNvPicPr>
          <p:nvPr/>
        </p:nvPicPr>
        <p:blipFill>
          <a:blip r:embed="rId2" cstate="print"/>
          <a:srcRect/>
          <a:stretch>
            <a:fillRect/>
          </a:stretch>
        </p:blipFill>
        <p:spPr bwMode="auto">
          <a:xfrm>
            <a:off x="-304800" y="-228600"/>
            <a:ext cx="9753600" cy="7315200"/>
          </a:xfrm>
          <a:prstGeom prst="rect">
            <a:avLst/>
          </a:prstGeom>
          <a:noFill/>
          <a:ln w="9525">
            <a:noFill/>
            <a:miter lim="800000"/>
            <a:headEnd/>
            <a:tailEnd/>
          </a:ln>
          <a:effectLst/>
        </p:spPr>
      </p:pic>
    </p:spTree>
    <p:extLst>
      <p:ext uri="{BB962C8B-B14F-4D97-AF65-F5344CB8AC3E}">
        <p14:creationId xmlns:p14="http://schemas.microsoft.com/office/powerpoint/2010/main" val="2416143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2"/>
          <p:cNvPicPr>
            <a:picLocks noChangeAspect="1" noChangeArrowheads="1"/>
          </p:cNvPicPr>
          <p:nvPr/>
        </p:nvPicPr>
        <p:blipFill>
          <a:blip r:embed="rId2" cstate="print"/>
          <a:srcRect/>
          <a:stretch>
            <a:fillRect/>
          </a:stretch>
        </p:blipFill>
        <p:spPr bwMode="auto">
          <a:xfrm>
            <a:off x="-304800" y="-228600"/>
            <a:ext cx="9753600" cy="7315200"/>
          </a:xfrm>
          <a:prstGeom prst="rect">
            <a:avLst/>
          </a:prstGeom>
          <a:noFill/>
          <a:ln w="9525">
            <a:noFill/>
            <a:miter lim="800000"/>
            <a:headEnd/>
            <a:tailEnd/>
          </a:ln>
          <a:effectLst/>
        </p:spPr>
      </p:pic>
    </p:spTree>
    <p:extLst>
      <p:ext uri="{BB962C8B-B14F-4D97-AF65-F5344CB8AC3E}">
        <p14:creationId xmlns:p14="http://schemas.microsoft.com/office/powerpoint/2010/main" val="21153059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a:xfrm>
            <a:off x="228600" y="152400"/>
            <a:ext cx="7702550" cy="587375"/>
          </a:xfrm>
        </p:spPr>
        <p:txBody>
          <a:bodyPr>
            <a:normAutofit fontScale="90000"/>
          </a:bodyPr>
          <a:lstStyle/>
          <a:p>
            <a:r>
              <a:rPr lang="en-GB" sz="5400" dirty="0">
                <a:latin typeface="Calibri" pitchFamily="34" charset="0"/>
                <a:cs typeface="Calibri" pitchFamily="34" charset="0"/>
              </a:rPr>
              <a:t>Key questions</a:t>
            </a:r>
          </a:p>
        </p:txBody>
      </p:sp>
      <p:sp>
        <p:nvSpPr>
          <p:cNvPr id="80899" name="Rectangle 3"/>
          <p:cNvSpPr>
            <a:spLocks noGrp="1" noChangeArrowheads="1"/>
          </p:cNvSpPr>
          <p:nvPr>
            <p:ph idx="1"/>
          </p:nvPr>
        </p:nvSpPr>
        <p:spPr>
          <a:xfrm>
            <a:off x="228600" y="1066800"/>
            <a:ext cx="8763000" cy="5638800"/>
          </a:xfrm>
        </p:spPr>
        <p:txBody>
          <a:bodyPr/>
          <a:lstStyle/>
          <a:p>
            <a:pPr marL="457200" indent="-457200" defTabSz="673100">
              <a:lnSpc>
                <a:spcPct val="80000"/>
              </a:lnSpc>
              <a:buFontTx/>
              <a:buNone/>
            </a:pPr>
            <a:r>
              <a:rPr lang="en-GB" sz="2000" dirty="0">
                <a:latin typeface="Calibri" pitchFamily="34" charset="0"/>
                <a:cs typeface="Calibri" pitchFamily="34" charset="0"/>
              </a:rPr>
              <a:t>	</a:t>
            </a:r>
            <a:r>
              <a:rPr lang="en-GB" b="1" dirty="0">
                <a:solidFill>
                  <a:schemeClr val="accent1">
                    <a:lumMod val="50000"/>
                  </a:schemeClr>
                </a:solidFill>
                <a:latin typeface="Calibri" pitchFamily="34" charset="0"/>
                <a:cs typeface="Calibri" pitchFamily="34" charset="0"/>
              </a:rPr>
              <a:t>Usability evaluation should be considered at all stages of the design and implementation of an application</a:t>
            </a:r>
            <a:r>
              <a:rPr lang="en-GB" dirty="0">
                <a:solidFill>
                  <a:schemeClr val="accent1">
                    <a:lumMod val="50000"/>
                  </a:schemeClr>
                </a:solidFill>
                <a:latin typeface="Calibri" pitchFamily="34" charset="0"/>
                <a:cs typeface="Calibri" pitchFamily="34" charset="0"/>
              </a:rPr>
              <a:t>. </a:t>
            </a:r>
            <a:r>
              <a:rPr lang="en-GB" b="1" dirty="0">
                <a:solidFill>
                  <a:schemeClr val="accent1">
                    <a:lumMod val="50000"/>
                  </a:schemeClr>
                </a:solidFill>
                <a:latin typeface="Calibri" pitchFamily="34" charset="0"/>
                <a:cs typeface="Calibri" pitchFamily="34" charset="0"/>
              </a:rPr>
              <a:t>Meaningful</a:t>
            </a:r>
            <a:r>
              <a:rPr lang="en-GB" dirty="0">
                <a:solidFill>
                  <a:schemeClr val="accent1">
                    <a:lumMod val="50000"/>
                  </a:schemeClr>
                </a:solidFill>
                <a:latin typeface="Calibri" pitchFamily="34" charset="0"/>
                <a:cs typeface="Calibri" pitchFamily="34" charset="0"/>
              </a:rPr>
              <a:t> evaluation involves the designer being able to answer some key questions:</a:t>
            </a:r>
          </a:p>
          <a:p>
            <a:pPr marL="457200" indent="-457200" defTabSz="673100">
              <a:lnSpc>
                <a:spcPct val="80000"/>
              </a:lnSpc>
              <a:buFontTx/>
              <a:buNone/>
            </a:pPr>
            <a:endParaRPr lang="en-GB" dirty="0">
              <a:solidFill>
                <a:schemeClr val="accent1">
                  <a:lumMod val="50000"/>
                </a:schemeClr>
              </a:solidFill>
              <a:latin typeface="Calibri" pitchFamily="34" charset="0"/>
              <a:cs typeface="Calibri" pitchFamily="34" charset="0"/>
            </a:endParaRPr>
          </a:p>
          <a:p>
            <a:pPr marL="457200" indent="-457200" defTabSz="673100">
              <a:lnSpc>
                <a:spcPct val="80000"/>
              </a:lnSpc>
              <a:spcAft>
                <a:spcPts val="1200"/>
              </a:spcAft>
              <a:buFontTx/>
              <a:buAutoNum type="arabicPeriod"/>
            </a:pPr>
            <a:r>
              <a:rPr lang="en-GB" sz="2400" b="1" dirty="0">
                <a:solidFill>
                  <a:srgbClr val="FF0000"/>
                </a:solidFill>
                <a:effectLst>
                  <a:outerShdw blurRad="38100" dist="38100" dir="2700000" algn="tl">
                    <a:srgbClr val="000000">
                      <a:alpha val="43137"/>
                    </a:srgbClr>
                  </a:outerShdw>
                </a:effectLst>
                <a:latin typeface="Calibri" pitchFamily="34" charset="0"/>
                <a:cs typeface="Calibri" pitchFamily="34" charset="0"/>
              </a:rPr>
              <a:t>Why are we testing</a:t>
            </a:r>
            <a:r>
              <a:rPr lang="en-GB" sz="2400" dirty="0">
                <a:solidFill>
                  <a:srgbClr val="FF0000"/>
                </a:solidFill>
                <a:latin typeface="Calibri" pitchFamily="34" charset="0"/>
                <a:cs typeface="Calibri" pitchFamily="34" charset="0"/>
              </a:rPr>
              <a:t>? </a:t>
            </a:r>
            <a:r>
              <a:rPr lang="en-GB" sz="2400" dirty="0">
                <a:solidFill>
                  <a:schemeClr val="accent1">
                    <a:lumMod val="50000"/>
                  </a:schemeClr>
                </a:solidFill>
                <a:latin typeface="Calibri" pitchFamily="34" charset="0"/>
                <a:cs typeface="Calibri" pitchFamily="34" charset="0"/>
              </a:rPr>
              <a:t>(e.g. to help us make design choices, to fix design mistakes? Or to test whether some users can complete typical supported tasks?)</a:t>
            </a:r>
          </a:p>
          <a:p>
            <a:pPr marL="457200" indent="-457200" defTabSz="673100">
              <a:lnSpc>
                <a:spcPct val="80000"/>
              </a:lnSpc>
              <a:spcAft>
                <a:spcPts val="1200"/>
              </a:spcAft>
              <a:buFontTx/>
              <a:buAutoNum type="arabicPeriod"/>
            </a:pPr>
            <a:r>
              <a:rPr lang="en-GB" sz="2400" b="1" u="sng" dirty="0">
                <a:solidFill>
                  <a:srgbClr val="FF0000"/>
                </a:solidFill>
                <a:latin typeface="Calibri" pitchFamily="34" charset="0"/>
                <a:cs typeface="Calibri" pitchFamily="34" charset="0"/>
              </a:rPr>
              <a:t>When can we test?</a:t>
            </a:r>
            <a:r>
              <a:rPr lang="en-GB" sz="2400" dirty="0">
                <a:solidFill>
                  <a:srgbClr val="FF0000"/>
                </a:solidFill>
                <a:latin typeface="Calibri" pitchFamily="34" charset="0"/>
                <a:cs typeface="Calibri" pitchFamily="34" charset="0"/>
              </a:rPr>
              <a:t>  </a:t>
            </a:r>
            <a:r>
              <a:rPr lang="en-GB" sz="2400" dirty="0">
                <a:solidFill>
                  <a:schemeClr val="accent1">
                    <a:lumMod val="50000"/>
                  </a:schemeClr>
                </a:solidFill>
                <a:latin typeface="Calibri" pitchFamily="34" charset="0"/>
                <a:cs typeface="Calibri" pitchFamily="34" charset="0"/>
              </a:rPr>
              <a:t>Pre-design, Initial prototypes, finished interface.</a:t>
            </a:r>
          </a:p>
          <a:p>
            <a:pPr marL="457200" indent="-457200" defTabSz="673100">
              <a:lnSpc>
                <a:spcPct val="80000"/>
              </a:lnSpc>
              <a:spcAft>
                <a:spcPts val="1200"/>
              </a:spcAft>
              <a:buFontTx/>
              <a:buAutoNum type="arabicPeriod"/>
            </a:pPr>
            <a:r>
              <a:rPr lang="en-GB" sz="2400" b="1" dirty="0">
                <a:solidFill>
                  <a:srgbClr val="FF0000"/>
                </a:solidFill>
                <a:latin typeface="Calibri" pitchFamily="34" charset="0"/>
                <a:cs typeface="Calibri" pitchFamily="34" charset="0"/>
              </a:rPr>
              <a:t>What are we testing for?</a:t>
            </a:r>
            <a:r>
              <a:rPr lang="en-GB" sz="2400" dirty="0">
                <a:solidFill>
                  <a:schemeClr val="accent1">
                    <a:lumMod val="50000"/>
                  </a:schemeClr>
                </a:solidFill>
                <a:latin typeface="Calibri" pitchFamily="34" charset="0"/>
                <a:cs typeface="Calibri" pitchFamily="34" charset="0"/>
              </a:rPr>
              <a:t>  (Effectiveness, efficiency, satisfaction, learnability)</a:t>
            </a:r>
          </a:p>
          <a:p>
            <a:pPr marL="457200" indent="-457200" defTabSz="673100">
              <a:lnSpc>
                <a:spcPct val="80000"/>
              </a:lnSpc>
              <a:buFontTx/>
              <a:buAutoNum type="arabicPeriod"/>
            </a:pPr>
            <a:r>
              <a:rPr lang="en-GB" sz="2400" dirty="0">
                <a:solidFill>
                  <a:schemeClr val="accent1">
                    <a:lumMod val="50000"/>
                  </a:schemeClr>
                </a:solidFill>
                <a:latin typeface="Calibri" pitchFamily="34" charset="0"/>
                <a:cs typeface="Calibri" pitchFamily="34" charset="0"/>
              </a:rPr>
              <a:t>What evaluation method is most suitable, given 1, 2 and 3 above.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2"/>
          <p:cNvSpPr txBox="1">
            <a:spLocks noChangeArrowheads="1"/>
          </p:cNvSpPr>
          <p:nvPr/>
        </p:nvSpPr>
        <p:spPr bwMode="auto">
          <a:xfrm>
            <a:off x="519113" y="466725"/>
            <a:ext cx="7924800" cy="5650265"/>
          </a:xfrm>
          <a:prstGeom prst="rect">
            <a:avLst/>
          </a:prstGeom>
          <a:noFill/>
          <a:ln w="9525">
            <a:noFill/>
            <a:miter lim="800000"/>
            <a:headEnd/>
            <a:tailEnd/>
          </a:ln>
        </p:spPr>
        <p:txBody>
          <a:bodyPr>
            <a:spAutoFit/>
          </a:bodyPr>
          <a:lstStyle/>
          <a:p>
            <a:pPr>
              <a:spcBef>
                <a:spcPts val="500"/>
              </a:spcBef>
              <a:spcAft>
                <a:spcPts val="500"/>
              </a:spcAft>
            </a:pPr>
            <a:r>
              <a:rPr lang="en-GB" sz="4800" b="1" dirty="0">
                <a:latin typeface="Calibri" pitchFamily="34" charset="0"/>
                <a:cs typeface="Calibri" pitchFamily="34" charset="0"/>
              </a:rPr>
              <a:t>Usability tests</a:t>
            </a:r>
            <a:r>
              <a:rPr lang="en-GB" sz="4000" dirty="0">
                <a:latin typeface="Calibri" pitchFamily="34" charset="0"/>
                <a:cs typeface="Calibri" pitchFamily="34" charset="0"/>
              </a:rPr>
              <a:t> </a:t>
            </a:r>
          </a:p>
          <a:p>
            <a:pPr>
              <a:spcBef>
                <a:spcPts val="500"/>
              </a:spcBef>
              <a:spcAft>
                <a:spcPts val="500"/>
              </a:spcAft>
            </a:pPr>
            <a:endParaRPr lang="en-GB" sz="2000" dirty="0">
              <a:latin typeface="Calibri" pitchFamily="34" charset="0"/>
              <a:cs typeface="Calibri" pitchFamily="34" charset="0"/>
            </a:endParaRPr>
          </a:p>
          <a:p>
            <a:pPr>
              <a:spcBef>
                <a:spcPts val="500"/>
              </a:spcBef>
              <a:spcAft>
                <a:spcPts val="500"/>
              </a:spcAft>
            </a:pPr>
            <a:r>
              <a:rPr lang="en-GB" sz="2000" dirty="0">
                <a:latin typeface="Calibri" pitchFamily="34" charset="0"/>
                <a:cs typeface="Calibri" pitchFamily="34" charset="0"/>
              </a:rPr>
              <a:t>Developed by Whiteside at DEC/Digital &amp; Nielsen at </a:t>
            </a:r>
            <a:r>
              <a:rPr lang="en-GB" sz="2000" dirty="0" err="1">
                <a:latin typeface="Calibri" pitchFamily="34" charset="0"/>
                <a:cs typeface="Calibri" pitchFamily="34" charset="0"/>
              </a:rPr>
              <a:t>Bellcore</a:t>
            </a:r>
            <a:r>
              <a:rPr lang="en-GB" sz="2000" dirty="0">
                <a:latin typeface="Calibri" pitchFamily="34" charset="0"/>
                <a:cs typeface="Calibri" pitchFamily="34" charset="0"/>
              </a:rPr>
              <a:t> (Jacob </a:t>
            </a:r>
            <a:r>
              <a:rPr lang="en-GB" sz="2000" dirty="0" err="1">
                <a:latin typeface="Calibri" pitchFamily="34" charset="0"/>
                <a:cs typeface="Calibri" pitchFamily="34" charset="0"/>
              </a:rPr>
              <a:t>Neilsen</a:t>
            </a:r>
            <a:r>
              <a:rPr lang="en-GB" sz="2000" dirty="0">
                <a:latin typeface="Calibri" pitchFamily="34" charset="0"/>
                <a:cs typeface="Calibri" pitchFamily="34" charset="0"/>
              </a:rPr>
              <a:t> Usability Engineering. Academic Press, New York, 1992.) :</a:t>
            </a:r>
          </a:p>
          <a:p>
            <a:endParaRPr lang="en-GB" sz="2000" dirty="0">
              <a:latin typeface="Calibri" pitchFamily="34" charset="0"/>
              <a:cs typeface="Calibri" pitchFamily="34" charset="0"/>
            </a:endParaRPr>
          </a:p>
          <a:p>
            <a:pPr lvl="1">
              <a:spcBef>
                <a:spcPts val="500"/>
              </a:spcBef>
              <a:spcAft>
                <a:spcPts val="500"/>
              </a:spcAft>
            </a:pPr>
            <a:r>
              <a:rPr lang="en-GB" i="1" dirty="0">
                <a:latin typeface="Calibri" pitchFamily="34" charset="0"/>
                <a:cs typeface="Calibri" pitchFamily="34" charset="0"/>
              </a:rPr>
              <a:t>A procedure that critically examines the actual performance of a user involved in a communication process. Usability tests are conducted with end-users, ideally in their own environments, while performing real tasks. </a:t>
            </a:r>
          </a:p>
          <a:p>
            <a:endParaRPr lang="en-GB" b="1" i="1" dirty="0">
              <a:latin typeface="Calibri" pitchFamily="34" charset="0"/>
              <a:cs typeface="Calibri" pitchFamily="34" charset="0"/>
            </a:endParaRPr>
          </a:p>
          <a:p>
            <a:r>
              <a:rPr lang="en-GB" sz="2000" b="1" dirty="0">
                <a:solidFill>
                  <a:srgbClr val="FF0000"/>
                </a:solidFill>
                <a:latin typeface="Calibri" pitchFamily="34" charset="0"/>
                <a:cs typeface="Calibri" pitchFamily="34" charset="0"/>
              </a:rPr>
              <a:t>Research conducted by </a:t>
            </a:r>
            <a:r>
              <a:rPr lang="en-GB" sz="2000" b="1" dirty="0" err="1">
                <a:solidFill>
                  <a:srgbClr val="FF0000"/>
                </a:solidFill>
                <a:latin typeface="Calibri" pitchFamily="34" charset="0"/>
                <a:cs typeface="Calibri" pitchFamily="34" charset="0"/>
              </a:rPr>
              <a:t>Jakob</a:t>
            </a:r>
            <a:r>
              <a:rPr lang="en-GB" sz="2000" b="1" dirty="0">
                <a:solidFill>
                  <a:srgbClr val="FF0000"/>
                </a:solidFill>
                <a:latin typeface="Calibri" pitchFamily="34" charset="0"/>
                <a:cs typeface="Calibri" pitchFamily="34" charset="0"/>
              </a:rPr>
              <a:t> Nielson has shown that as much as 85% of usability problems can be identified in the first usability test with a small group (less than 5). </a:t>
            </a: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Text Box 2"/>
          <p:cNvSpPr txBox="1">
            <a:spLocks noChangeArrowheads="1"/>
          </p:cNvSpPr>
          <p:nvPr/>
        </p:nvSpPr>
        <p:spPr bwMode="auto">
          <a:xfrm>
            <a:off x="519113" y="466725"/>
            <a:ext cx="7924800" cy="5327099"/>
          </a:xfrm>
          <a:prstGeom prst="rect">
            <a:avLst/>
          </a:prstGeom>
          <a:noFill/>
          <a:ln w="9525">
            <a:noFill/>
            <a:miter lim="800000"/>
            <a:headEnd/>
            <a:tailEnd/>
          </a:ln>
          <a:effectLst/>
        </p:spPr>
        <p:txBody>
          <a:bodyPr>
            <a:spAutoFit/>
          </a:bodyPr>
          <a:lstStyle/>
          <a:p>
            <a:pPr>
              <a:spcBef>
                <a:spcPts val="500"/>
              </a:spcBef>
              <a:spcAft>
                <a:spcPts val="500"/>
              </a:spcAft>
              <a:defRPr/>
            </a:pPr>
            <a:r>
              <a:rPr lang="en-GB" sz="4800" b="1" dirty="0">
                <a:latin typeface="Calibri" pitchFamily="34" charset="0"/>
                <a:cs typeface="Calibri" pitchFamily="34" charset="0"/>
              </a:rPr>
              <a:t>Usability tests.</a:t>
            </a:r>
            <a:r>
              <a:rPr lang="en-GB" sz="4000" dirty="0">
                <a:latin typeface="Calibri" pitchFamily="34" charset="0"/>
                <a:cs typeface="Calibri" pitchFamily="34" charset="0"/>
              </a:rPr>
              <a:t> </a:t>
            </a:r>
          </a:p>
          <a:p>
            <a:pPr>
              <a:defRPr/>
            </a:pPr>
            <a:endParaRPr lang="en-GB" sz="3600" dirty="0">
              <a:latin typeface="Calibri" pitchFamily="34" charset="0"/>
              <a:cs typeface="Calibri" pitchFamily="34" charset="0"/>
            </a:endParaRPr>
          </a:p>
          <a:p>
            <a:pPr>
              <a:defRPr/>
            </a:pPr>
            <a:r>
              <a:rPr lang="en-GB" sz="3600" dirty="0">
                <a:latin typeface="Calibri" pitchFamily="34" charset="0"/>
                <a:cs typeface="Calibri" pitchFamily="34" charset="0"/>
              </a:rPr>
              <a:t>Usability testing reveals the problems real users experience with a product or web site under the actual conditions of use. </a:t>
            </a:r>
          </a:p>
          <a:p>
            <a:pPr>
              <a:defRPr/>
            </a:pPr>
            <a:r>
              <a:rPr lang="en-GB" sz="3600" dirty="0">
                <a:latin typeface="Calibri" pitchFamily="34" charset="0"/>
                <a:cs typeface="Calibri" pitchFamily="34" charset="0"/>
              </a:rPr>
              <a:t>Participants are asked to carry out realistic tasks and inform where they experience problems. </a:t>
            </a: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 Box 2"/>
          <p:cNvSpPr txBox="1">
            <a:spLocks noChangeArrowheads="1"/>
          </p:cNvSpPr>
          <p:nvPr/>
        </p:nvSpPr>
        <p:spPr bwMode="auto">
          <a:xfrm>
            <a:off x="519113" y="452438"/>
            <a:ext cx="7848600" cy="5386090"/>
          </a:xfrm>
          <a:prstGeom prst="rect">
            <a:avLst/>
          </a:prstGeom>
          <a:noFill/>
          <a:ln w="9525">
            <a:noFill/>
            <a:miter lim="800000"/>
            <a:headEnd/>
            <a:tailEnd/>
          </a:ln>
        </p:spPr>
        <p:txBody>
          <a:bodyPr>
            <a:spAutoFit/>
          </a:bodyPr>
          <a:lstStyle/>
          <a:p>
            <a:pPr>
              <a:spcBef>
                <a:spcPts val="500"/>
              </a:spcBef>
              <a:spcAft>
                <a:spcPts val="500"/>
              </a:spcAft>
            </a:pPr>
            <a:r>
              <a:rPr lang="en-GB" sz="5400" b="1" dirty="0">
                <a:latin typeface="Calibri" pitchFamily="34" charset="0"/>
                <a:cs typeface="Calibri" pitchFamily="34" charset="0"/>
              </a:rPr>
              <a:t>Usability tests.</a:t>
            </a:r>
            <a:endParaRPr lang="en-GB" sz="4800" dirty="0">
              <a:latin typeface="Calibri" pitchFamily="34" charset="0"/>
              <a:cs typeface="Calibri" pitchFamily="34" charset="0"/>
            </a:endParaRPr>
          </a:p>
          <a:p>
            <a:pPr>
              <a:spcBef>
                <a:spcPts val="500"/>
              </a:spcBef>
              <a:spcAft>
                <a:spcPts val="500"/>
              </a:spcAft>
            </a:pPr>
            <a:endParaRPr lang="en-GB" dirty="0">
              <a:latin typeface="Calibri" pitchFamily="34" charset="0"/>
              <a:cs typeface="Calibri" pitchFamily="34" charset="0"/>
            </a:endParaRPr>
          </a:p>
          <a:p>
            <a:pPr>
              <a:spcBef>
                <a:spcPts val="500"/>
              </a:spcBef>
              <a:spcAft>
                <a:spcPts val="500"/>
              </a:spcAft>
            </a:pPr>
            <a:r>
              <a:rPr lang="en-GB" dirty="0">
                <a:latin typeface="Calibri" pitchFamily="34" charset="0"/>
                <a:cs typeface="Calibri" pitchFamily="34" charset="0"/>
              </a:rPr>
              <a:t>Nielson states that the best usability tests involve frequent small tests rather than a few big ones. </a:t>
            </a:r>
          </a:p>
          <a:p>
            <a:pPr>
              <a:spcBef>
                <a:spcPts val="500"/>
              </a:spcBef>
              <a:spcAft>
                <a:spcPts val="500"/>
              </a:spcAft>
            </a:pPr>
            <a:endParaRPr lang="en-GB" dirty="0">
              <a:latin typeface="Calibri" pitchFamily="34" charset="0"/>
              <a:cs typeface="Calibri" pitchFamily="34" charset="0"/>
            </a:endParaRPr>
          </a:p>
          <a:p>
            <a:pPr>
              <a:spcBef>
                <a:spcPts val="500"/>
              </a:spcBef>
              <a:spcAft>
                <a:spcPts val="500"/>
              </a:spcAft>
            </a:pPr>
            <a:r>
              <a:rPr lang="en-GB" dirty="0">
                <a:latin typeface="Calibri" pitchFamily="34" charset="0"/>
                <a:cs typeface="Calibri" pitchFamily="34" charset="0"/>
              </a:rPr>
              <a:t>You gain maximum insight by working with 4-5 users and asking them to think out loud during the test. </a:t>
            </a:r>
          </a:p>
          <a:p>
            <a:pPr>
              <a:spcBef>
                <a:spcPts val="500"/>
              </a:spcBef>
              <a:spcAft>
                <a:spcPts val="500"/>
              </a:spcAft>
            </a:pPr>
            <a:endParaRPr lang="en-GB" dirty="0">
              <a:latin typeface="Calibri" pitchFamily="34" charset="0"/>
              <a:cs typeface="Calibri" pitchFamily="34" charset="0"/>
            </a:endParaRPr>
          </a:p>
          <a:p>
            <a:pPr>
              <a:spcBef>
                <a:spcPts val="500"/>
              </a:spcBef>
              <a:spcAft>
                <a:spcPts val="500"/>
              </a:spcAft>
            </a:pPr>
            <a:r>
              <a:rPr lang="en-GB" dirty="0">
                <a:latin typeface="Calibri" pitchFamily="34" charset="0"/>
                <a:cs typeface="Calibri" pitchFamily="34" charset="0"/>
              </a:rPr>
              <a:t>As soon as users identify a problem, you fix it immediately (rather than continue testing to see how bad it is). You then test again to see if the "fix" solved the problem. </a:t>
            </a: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idx="1"/>
          </p:nvPr>
        </p:nvSpPr>
        <p:spPr>
          <a:xfrm>
            <a:off x="642938" y="1581150"/>
            <a:ext cx="7772400" cy="4584154"/>
          </a:xfrm>
          <a:noFill/>
        </p:spPr>
        <p:txBody>
          <a:bodyPr lIns="90488" tIns="44450" rIns="90488" bIns="44450">
            <a:normAutofit/>
          </a:bodyPr>
          <a:lstStyle/>
          <a:p>
            <a:pPr eaLnBrk="1" hangingPunct="1">
              <a:buFontTx/>
              <a:buNone/>
            </a:pPr>
            <a:r>
              <a:rPr lang="en-US" sz="2600" b="1" dirty="0">
                <a:solidFill>
                  <a:srgbClr val="0070C0"/>
                </a:solidFill>
                <a:latin typeface="Calibri" pitchFamily="34" charset="0"/>
                <a:cs typeface="Calibri" pitchFamily="34" charset="0"/>
              </a:rPr>
              <a:t>Usability testing is not</a:t>
            </a:r>
            <a:r>
              <a:rPr lang="en-US" sz="2600" dirty="0">
                <a:solidFill>
                  <a:schemeClr val="accent1">
                    <a:lumMod val="50000"/>
                  </a:schemeClr>
                </a:solidFill>
                <a:latin typeface="Calibri" pitchFamily="34" charset="0"/>
                <a:cs typeface="Calibri" pitchFamily="34" charset="0"/>
              </a:rPr>
              <a:t>:</a:t>
            </a:r>
          </a:p>
          <a:p>
            <a:pPr eaLnBrk="1" hangingPunct="1"/>
            <a:r>
              <a:rPr lang="en-US" sz="2600" dirty="0">
                <a:solidFill>
                  <a:schemeClr val="accent1">
                    <a:lumMod val="50000"/>
                  </a:schemeClr>
                </a:solidFill>
                <a:latin typeface="Calibri" pitchFamily="34" charset="0"/>
                <a:cs typeface="Calibri" pitchFamily="34" charset="0"/>
              </a:rPr>
              <a:t>Link or load or code testing</a:t>
            </a:r>
          </a:p>
          <a:p>
            <a:pPr eaLnBrk="1" hangingPunct="1"/>
            <a:r>
              <a:rPr lang="en-US" sz="2600" dirty="0">
                <a:solidFill>
                  <a:schemeClr val="accent1">
                    <a:lumMod val="50000"/>
                  </a:schemeClr>
                </a:solidFill>
                <a:latin typeface="Calibri" pitchFamily="34" charset="0"/>
                <a:cs typeface="Calibri" pitchFamily="34" charset="0"/>
              </a:rPr>
              <a:t>Having friends / family view your pages on their computers</a:t>
            </a:r>
          </a:p>
          <a:p>
            <a:pPr eaLnBrk="1" hangingPunct="1"/>
            <a:r>
              <a:rPr lang="en-US" sz="2600" dirty="0">
                <a:solidFill>
                  <a:schemeClr val="accent1">
                    <a:lumMod val="50000"/>
                  </a:schemeClr>
                </a:solidFill>
                <a:latin typeface="Calibri" pitchFamily="34" charset="0"/>
                <a:cs typeface="Calibri" pitchFamily="34" charset="0"/>
              </a:rPr>
              <a:t>Online surveys or focus groups</a:t>
            </a:r>
          </a:p>
          <a:p>
            <a:pPr eaLnBrk="1" hangingPunct="1"/>
            <a:endParaRPr lang="en-US" sz="2600" dirty="0">
              <a:solidFill>
                <a:schemeClr val="accent1">
                  <a:lumMod val="50000"/>
                </a:schemeClr>
              </a:solidFill>
              <a:latin typeface="Calibri" pitchFamily="34" charset="0"/>
              <a:cs typeface="Calibri" pitchFamily="34" charset="0"/>
            </a:endParaRPr>
          </a:p>
          <a:p>
            <a:pPr>
              <a:buNone/>
            </a:pPr>
            <a:r>
              <a:rPr lang="en-US" sz="2600" dirty="0">
                <a:solidFill>
                  <a:srgbClr val="FF0000"/>
                </a:solidFill>
                <a:latin typeface="Calibri" pitchFamily="34" charset="0"/>
                <a:cs typeface="Calibri" pitchFamily="34" charset="0"/>
              </a:rPr>
              <a:t>Usability Tests:</a:t>
            </a:r>
          </a:p>
          <a:p>
            <a:r>
              <a:rPr lang="en-US" sz="2600" dirty="0">
                <a:solidFill>
                  <a:schemeClr val="accent1">
                    <a:lumMod val="50000"/>
                  </a:schemeClr>
                </a:solidFill>
                <a:latin typeface="Calibri" pitchFamily="34" charset="0"/>
                <a:cs typeface="Calibri" pitchFamily="34" charset="0"/>
              </a:rPr>
              <a:t>Pick some important tasks and watch/observe how as people perform the tasks.</a:t>
            </a:r>
          </a:p>
          <a:p>
            <a:endParaRPr lang="en-US" sz="2600" dirty="0">
              <a:solidFill>
                <a:schemeClr val="accent1">
                  <a:lumMod val="50000"/>
                </a:schemeClr>
              </a:solidFill>
              <a:latin typeface="Calibri" pitchFamily="34" charset="0"/>
              <a:cs typeface="Calibri" pitchFamily="34" charset="0"/>
            </a:endParaRPr>
          </a:p>
          <a:p>
            <a:pPr eaLnBrk="1" hangingPunct="1"/>
            <a:endParaRPr lang="en-US" sz="2600" dirty="0">
              <a:solidFill>
                <a:schemeClr val="accent1">
                  <a:lumMod val="50000"/>
                </a:schemeClr>
              </a:solidFill>
              <a:latin typeface="Calibri" pitchFamily="34" charset="0"/>
              <a:cs typeface="Calibri" pitchFamily="34" charset="0"/>
            </a:endParaRPr>
          </a:p>
        </p:txBody>
      </p:sp>
      <p:sp>
        <p:nvSpPr>
          <p:cNvPr id="9219" name="Text Box 3"/>
          <p:cNvSpPr txBox="1">
            <a:spLocks noChangeArrowheads="1"/>
          </p:cNvSpPr>
          <p:nvPr/>
        </p:nvSpPr>
        <p:spPr bwMode="auto">
          <a:xfrm>
            <a:off x="671513" y="471488"/>
            <a:ext cx="7458075" cy="923330"/>
          </a:xfrm>
          <a:prstGeom prst="rect">
            <a:avLst/>
          </a:prstGeom>
          <a:noFill/>
          <a:ln w="9525">
            <a:noFill/>
            <a:miter lim="800000"/>
            <a:headEnd/>
            <a:tailEnd/>
          </a:ln>
        </p:spPr>
        <p:txBody>
          <a:bodyPr>
            <a:spAutoFit/>
          </a:bodyPr>
          <a:lstStyle/>
          <a:p>
            <a:pPr>
              <a:spcBef>
                <a:spcPct val="50000"/>
              </a:spcBef>
            </a:pPr>
            <a:r>
              <a:rPr lang="en-GB" sz="5400" b="1" dirty="0">
                <a:latin typeface="Calibri" pitchFamily="34" charset="0"/>
                <a:cs typeface="Calibri" pitchFamily="34" charset="0"/>
              </a:rPr>
              <a:t>Usability Test: How?</a:t>
            </a:r>
          </a:p>
        </p:txBody>
      </p:sp>
    </p:spTree>
  </p:cSld>
  <p:clrMapOvr>
    <a:masterClrMapping/>
  </p:clrMapOvr>
  <p:transition spd="slow"/>
</p:sld>
</file>

<file path=ppt/theme/theme1.xml><?xml version="1.0" encoding="utf-8"?>
<a:theme xmlns:a="http://schemas.openxmlformats.org/drawingml/2006/main" name="Business design slide">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07 ITIL Transition processes</Template>
  <TotalTime>1116</TotalTime>
  <Words>2260</Words>
  <Application>Microsoft Macintosh PowerPoint</Application>
  <PresentationFormat>On-screen Show (4:3)</PresentationFormat>
  <Paragraphs>285</Paragraphs>
  <Slides>43</Slides>
  <Notes>13</Notes>
  <HiddenSlides>0</HiddenSlides>
  <MMClips>1</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43</vt:i4>
      </vt:variant>
    </vt:vector>
  </HeadingPairs>
  <TitlesOfParts>
    <vt:vector size="50" baseType="lpstr">
      <vt:lpstr>Arial</vt:lpstr>
      <vt:lpstr>Calibri</vt:lpstr>
      <vt:lpstr>Lato</vt:lpstr>
      <vt:lpstr>Tahoma</vt:lpstr>
      <vt:lpstr>Times</vt:lpstr>
      <vt:lpstr>Times New Roman</vt:lpstr>
      <vt:lpstr>Business design slide</vt:lpstr>
      <vt:lpstr>   Usability Testing</vt:lpstr>
      <vt:lpstr>PowerPoint Presentation</vt:lpstr>
      <vt:lpstr>Usability</vt:lpstr>
      <vt:lpstr>PowerPoint Presentation</vt:lpstr>
      <vt:lpstr>Key questions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How to Test for Usability</vt:lpstr>
      <vt:lpstr>Plan</vt:lpstr>
      <vt:lpstr>Do</vt:lpstr>
      <vt:lpstr>Observation experiment: Turing tests in action</vt:lpstr>
      <vt:lpstr>Follow-up</vt:lpstr>
      <vt:lpstr>How formal should the test be?  1:  Speedy</vt:lpstr>
      <vt:lpstr> How formal should the test be?  2:  Multipurpose lab space</vt:lpstr>
      <vt:lpstr>How formal should the test be?  3: Full usability labs</vt:lpstr>
      <vt:lpstr>PowerPoint Presentation</vt:lpstr>
      <vt:lpstr>PowerPoint Presentation</vt:lpstr>
      <vt:lpstr>PowerPoint Presentation</vt:lpstr>
      <vt:lpstr>Tips: Note-taking</vt:lpstr>
      <vt:lpstr>Tips: Participants think they are ‘dumb’, so:</vt:lpstr>
      <vt:lpstr>Tips: Uses for video/audio tapes</vt:lpstr>
      <vt:lpstr>Tips: Recruiting users</vt:lpstr>
      <vt:lpstr>We’ve done the test, Now What? Analysing Usability Study Results</vt:lpstr>
      <vt:lpstr>Poor reporting</vt:lpstr>
      <vt:lpstr>Collecting data - Test materials</vt:lpstr>
      <vt:lpstr>PowerPoint Presentation</vt:lpstr>
      <vt:lpstr>PowerPoint Presentation</vt:lpstr>
      <vt:lpstr>What about user satisfaction?</vt:lpstr>
      <vt:lpstr>Example of Lickert scale question</vt:lpstr>
      <vt:lpstr>Analysis</vt:lpstr>
      <vt:lpstr>Analysis – the data</vt:lpstr>
      <vt:lpstr>Analysis -  the data</vt:lpstr>
      <vt:lpstr>How reliable is the test analysis?</vt:lpstr>
      <vt:lpstr>Reporting: simple form CIF</vt:lpstr>
      <vt:lpstr>PowerPoint Presentation</vt:lpstr>
      <vt:lpstr>PowerPoint Presentation</vt:lpstr>
      <vt:lpstr>PowerPoint Presentation</vt:lpstr>
    </vt:vector>
  </TitlesOfParts>
  <Company>Lancaster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Alan Dix</dc:creator>
  <cp:lastModifiedBy>Microsoft Office User</cp:lastModifiedBy>
  <cp:revision>55</cp:revision>
  <dcterms:created xsi:type="dcterms:W3CDTF">2003-08-07T14:10:51Z</dcterms:created>
  <dcterms:modified xsi:type="dcterms:W3CDTF">2020-06-23T15:30:36Z</dcterms:modified>
</cp:coreProperties>
</file>