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2019-09-17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2019-09-17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2019-09-17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2019-09-17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2019-09-17</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2019-09-17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2019-09-17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2019-09-17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2019-09-17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2019-09-17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2019-09-17</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2019-09-17</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smtClean="0"/>
              <a:t>ACTIVITY DIAGRAM</a:t>
            </a:r>
            <a:endParaRPr lang="en-US" sz="8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Activity Diagram Notations</a:t>
            </a:r>
            <a:endParaRPr lang="en-US" dirty="0"/>
          </a:p>
        </p:txBody>
      </p:sp>
      <p:sp>
        <p:nvSpPr>
          <p:cNvPr id="3" name="Content Placeholder 2"/>
          <p:cNvSpPr>
            <a:spLocks noGrp="1"/>
          </p:cNvSpPr>
          <p:nvPr>
            <p:ph sz="quarter" idx="1"/>
          </p:nvPr>
        </p:nvSpPr>
        <p:spPr/>
        <p:txBody>
          <a:bodyPr/>
          <a:lstStyle/>
          <a:p>
            <a:r>
              <a:rPr lang="en-US" b="1" dirty="0" smtClean="0"/>
              <a:t>join </a:t>
            </a:r>
            <a:r>
              <a:rPr lang="en-US" b="1" dirty="0" smtClean="0"/>
              <a:t>–</a:t>
            </a:r>
            <a:r>
              <a:rPr lang="en-US" dirty="0" smtClean="0"/>
              <a:t> Join nodes are used to support concurrent activities converging into one. For join notations we have two or more incoming edges and </a:t>
            </a:r>
            <a:r>
              <a:rPr lang="en-US" dirty="0" smtClean="0"/>
              <a:t>one outgoing </a:t>
            </a:r>
            <a:r>
              <a:rPr lang="en-US" dirty="0" smtClean="0"/>
              <a:t>edge</a:t>
            </a:r>
            <a:r>
              <a:rPr lang="en-US" dirty="0" smtClean="0"/>
              <a:t>.</a:t>
            </a:r>
          </a:p>
          <a:p>
            <a:pPr>
              <a:buNone/>
            </a:pPr>
            <a:endParaRPr lang="en-US" dirty="0" smtClean="0"/>
          </a:p>
          <a:p>
            <a:pPr>
              <a:buNone/>
            </a:pPr>
            <a:endParaRPr lang="en-US" dirty="0"/>
          </a:p>
        </p:txBody>
      </p:sp>
      <p:pic>
        <p:nvPicPr>
          <p:cNvPr id="4" name="Picture 3" descr="UML-Activity-Diagram-24-1.png"/>
          <p:cNvPicPr>
            <a:picLocks noChangeAspect="1"/>
          </p:cNvPicPr>
          <p:nvPr/>
        </p:nvPicPr>
        <p:blipFill>
          <a:blip r:embed="rId2"/>
          <a:stretch>
            <a:fillRect/>
          </a:stretch>
        </p:blipFill>
        <p:spPr>
          <a:xfrm>
            <a:off x="2286000" y="3505200"/>
            <a:ext cx="3057525" cy="2438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descr="UML-Activity-Diagram-23-1.png"/>
          <p:cNvPicPr>
            <a:picLocks noGrp="1" noChangeAspect="1"/>
          </p:cNvPicPr>
          <p:nvPr>
            <p:ph sz="quarter" idx="1"/>
          </p:nvPr>
        </p:nvPicPr>
        <p:blipFill>
          <a:blip r:embed="rId2"/>
          <a:stretch>
            <a:fillRect/>
          </a:stretch>
        </p:blipFill>
        <p:spPr>
          <a:xfrm>
            <a:off x="2133600" y="1466850"/>
            <a:ext cx="3857625" cy="45339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Activity Diagram Notations</a:t>
            </a:r>
            <a:endParaRPr lang="en-US" dirty="0"/>
          </a:p>
        </p:txBody>
      </p:sp>
      <p:sp>
        <p:nvSpPr>
          <p:cNvPr id="3" name="Content Placeholder 2"/>
          <p:cNvSpPr>
            <a:spLocks noGrp="1"/>
          </p:cNvSpPr>
          <p:nvPr>
            <p:ph sz="quarter" idx="1"/>
          </p:nvPr>
        </p:nvSpPr>
        <p:spPr/>
        <p:txBody>
          <a:bodyPr/>
          <a:lstStyle/>
          <a:p>
            <a:r>
              <a:rPr lang="en-US" b="1" dirty="0" smtClean="0"/>
              <a:t>Merge or Merge Event – </a:t>
            </a:r>
            <a:r>
              <a:rPr lang="en-US" dirty="0" smtClean="0"/>
              <a:t>Scenarios arise when activities which are not being executed concurrently have to be merged. We use the merge notation for such scenarios. We can merge two or more activities into one if the control proceeds onto the next activity irrespective of the path chosen</a:t>
            </a:r>
            <a:r>
              <a:rPr lang="en-US" dirty="0" smtClean="0"/>
              <a:t>.</a:t>
            </a:r>
          </a:p>
          <a:p>
            <a:endParaRPr lang="en-US" dirty="0"/>
          </a:p>
        </p:txBody>
      </p:sp>
      <p:pic>
        <p:nvPicPr>
          <p:cNvPr id="4" name="Picture 3" descr="UML-Activity-Diagram-25.png"/>
          <p:cNvPicPr>
            <a:picLocks noChangeAspect="1"/>
          </p:cNvPicPr>
          <p:nvPr/>
        </p:nvPicPr>
        <p:blipFill>
          <a:blip r:embed="rId2"/>
          <a:stretch>
            <a:fillRect/>
          </a:stretch>
        </p:blipFill>
        <p:spPr>
          <a:xfrm>
            <a:off x="3276600" y="3962400"/>
            <a:ext cx="1914525" cy="23431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descr="UML-Activity-Diagram-26.png"/>
          <p:cNvPicPr>
            <a:picLocks noGrp="1" noChangeAspect="1"/>
          </p:cNvPicPr>
          <p:nvPr>
            <p:ph sz="quarter" idx="1"/>
          </p:nvPr>
        </p:nvPicPr>
        <p:blipFill>
          <a:blip r:embed="rId2"/>
          <a:stretch>
            <a:fillRect/>
          </a:stretch>
        </p:blipFill>
        <p:spPr>
          <a:xfrm>
            <a:off x="1905000" y="1447800"/>
            <a:ext cx="5410200" cy="45720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endParaRPr lang="en-US" dirty="0"/>
          </a:p>
        </p:txBody>
      </p:sp>
      <p:sp>
        <p:nvSpPr>
          <p:cNvPr id="3" name="Content Placeholder 2"/>
          <p:cNvSpPr>
            <a:spLocks noGrp="1"/>
          </p:cNvSpPr>
          <p:nvPr>
            <p:ph sz="quarter" idx="1"/>
          </p:nvPr>
        </p:nvSpPr>
        <p:spPr>
          <a:xfrm>
            <a:off x="914400" y="990600"/>
            <a:ext cx="7772400" cy="5562600"/>
          </a:xfrm>
        </p:spPr>
        <p:txBody>
          <a:bodyPr/>
          <a:lstStyle/>
          <a:p>
            <a:r>
              <a:rPr lang="en-US" b="1" dirty="0" err="1" smtClean="0"/>
              <a:t>Swimlanes</a:t>
            </a:r>
            <a:r>
              <a:rPr lang="en-US" b="1" dirty="0" smtClean="0"/>
              <a:t> –</a:t>
            </a:r>
            <a:r>
              <a:rPr lang="en-US" dirty="0" smtClean="0"/>
              <a:t> We use </a:t>
            </a:r>
            <a:r>
              <a:rPr lang="en-US" dirty="0" err="1" smtClean="0"/>
              <a:t>swimlanes</a:t>
            </a:r>
            <a:r>
              <a:rPr lang="en-US" dirty="0" smtClean="0"/>
              <a:t> for grouping related activities in one column. </a:t>
            </a:r>
            <a:r>
              <a:rPr lang="en-US" dirty="0" err="1" smtClean="0"/>
              <a:t>Swimlanes</a:t>
            </a:r>
            <a:r>
              <a:rPr lang="en-US" dirty="0" smtClean="0"/>
              <a:t> group related activities into one column or one row. </a:t>
            </a:r>
            <a:r>
              <a:rPr lang="en-US" dirty="0" err="1" smtClean="0"/>
              <a:t>Swimlanes</a:t>
            </a:r>
            <a:r>
              <a:rPr lang="en-US" dirty="0" smtClean="0"/>
              <a:t> can be vertical and horizontal. </a:t>
            </a:r>
            <a:r>
              <a:rPr lang="en-US" dirty="0" err="1" smtClean="0"/>
              <a:t>Swimlanes</a:t>
            </a:r>
            <a:r>
              <a:rPr lang="en-US" dirty="0" smtClean="0"/>
              <a:t> are used to add modularity to the activity diagram. It is not mandatory to use </a:t>
            </a:r>
            <a:r>
              <a:rPr lang="en-US" dirty="0" err="1" smtClean="0"/>
              <a:t>swimlanes</a:t>
            </a:r>
            <a:r>
              <a:rPr lang="en-US" dirty="0" smtClean="0"/>
              <a:t>. They usually give more clarity to the activity diagram. It’s similar to creating a function in a program. It’s not mandatory to do so, but, it is a recommended practice</a:t>
            </a:r>
            <a:r>
              <a:rPr lang="en-US" dirty="0" smtClean="0"/>
              <a:t>.</a:t>
            </a:r>
          </a:p>
          <a:p>
            <a:endParaRPr lang="en-US" dirty="0"/>
          </a:p>
        </p:txBody>
      </p:sp>
      <p:pic>
        <p:nvPicPr>
          <p:cNvPr id="4" name="Picture 3" descr="UML-Activity-Diagram-27.png"/>
          <p:cNvPicPr>
            <a:picLocks noChangeAspect="1"/>
          </p:cNvPicPr>
          <p:nvPr/>
        </p:nvPicPr>
        <p:blipFill>
          <a:blip r:embed="rId2"/>
          <a:stretch>
            <a:fillRect/>
          </a:stretch>
        </p:blipFill>
        <p:spPr>
          <a:xfrm>
            <a:off x="2895600" y="4495800"/>
            <a:ext cx="2667000" cy="2133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descr="UML-Activity-Diagram-28.png"/>
          <p:cNvPicPr>
            <a:picLocks noGrp="1" noChangeAspect="1"/>
          </p:cNvPicPr>
          <p:nvPr>
            <p:ph sz="quarter" idx="1"/>
          </p:nvPr>
        </p:nvPicPr>
        <p:blipFill>
          <a:blip r:embed="rId2"/>
          <a:stretch>
            <a:fillRect/>
          </a:stretch>
        </p:blipFill>
        <p:spPr>
          <a:xfrm>
            <a:off x="2209800" y="1447800"/>
            <a:ext cx="5562600" cy="50292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Activity Diagram Notations</a:t>
            </a:r>
            <a:endParaRPr lang="en-US" dirty="0"/>
          </a:p>
        </p:txBody>
      </p:sp>
      <p:sp>
        <p:nvSpPr>
          <p:cNvPr id="3" name="Content Placeholder 2"/>
          <p:cNvSpPr>
            <a:spLocks noGrp="1"/>
          </p:cNvSpPr>
          <p:nvPr>
            <p:ph sz="quarter" idx="1"/>
          </p:nvPr>
        </p:nvSpPr>
        <p:spPr/>
        <p:txBody>
          <a:bodyPr/>
          <a:lstStyle/>
          <a:p>
            <a:r>
              <a:rPr lang="en-US" b="1" dirty="0" smtClean="0"/>
              <a:t>Time </a:t>
            </a:r>
            <a:r>
              <a:rPr lang="en-US" b="1" dirty="0" smtClean="0"/>
              <a:t>Event: </a:t>
            </a:r>
            <a:r>
              <a:rPr lang="en-US" dirty="0" smtClean="0"/>
              <a:t>We can have a scenario where an event takes some time to complete. We use an hourglass to represent a time event</a:t>
            </a:r>
            <a:r>
              <a:rPr lang="en-US" dirty="0" smtClean="0"/>
              <a:t>.</a:t>
            </a:r>
          </a:p>
          <a:p>
            <a:pPr lvl="1"/>
            <a:endParaRPr lang="en-US" dirty="0"/>
          </a:p>
        </p:txBody>
      </p:sp>
      <p:pic>
        <p:nvPicPr>
          <p:cNvPr id="4" name="Picture 3" descr="UML-Activity-Diagram-29.png"/>
          <p:cNvPicPr>
            <a:picLocks noChangeAspect="1"/>
          </p:cNvPicPr>
          <p:nvPr/>
        </p:nvPicPr>
        <p:blipFill>
          <a:blip r:embed="rId2"/>
          <a:stretch>
            <a:fillRect/>
          </a:stretch>
        </p:blipFill>
        <p:spPr>
          <a:xfrm>
            <a:off x="3733800" y="3429000"/>
            <a:ext cx="1476375" cy="15144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descr="UML-Activity-Diagram-210.png"/>
          <p:cNvPicPr>
            <a:picLocks noGrp="1" noChangeAspect="1"/>
          </p:cNvPicPr>
          <p:nvPr>
            <p:ph sz="quarter" idx="1"/>
          </p:nvPr>
        </p:nvPicPr>
        <p:blipFill>
          <a:blip r:embed="rId2"/>
          <a:stretch>
            <a:fillRect/>
          </a:stretch>
        </p:blipFill>
        <p:spPr>
          <a:xfrm>
            <a:off x="3733800" y="2133600"/>
            <a:ext cx="2257425" cy="300990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Activity Diagram Notations</a:t>
            </a:r>
            <a:endParaRPr lang="en-US" dirty="0"/>
          </a:p>
        </p:txBody>
      </p:sp>
      <p:sp>
        <p:nvSpPr>
          <p:cNvPr id="3" name="Content Placeholder 2"/>
          <p:cNvSpPr>
            <a:spLocks noGrp="1"/>
          </p:cNvSpPr>
          <p:nvPr>
            <p:ph sz="quarter" idx="1"/>
          </p:nvPr>
        </p:nvSpPr>
        <p:spPr/>
        <p:txBody>
          <a:bodyPr/>
          <a:lstStyle/>
          <a:p>
            <a:r>
              <a:rPr lang="en-US" b="1" dirty="0" smtClean="0"/>
              <a:t>Final State or End State –</a:t>
            </a:r>
            <a:r>
              <a:rPr lang="en-US" dirty="0" smtClean="0"/>
              <a:t> The state which the system reaches when a particular process or activity ends is known as a Final State or End State. We use a filled circle within a circle notation to represent the final state in a state machine diagram. A system or a process can have multiple final states.</a:t>
            </a:r>
            <a:endParaRPr lang="en-US" dirty="0"/>
          </a:p>
        </p:txBody>
      </p:sp>
      <p:pic>
        <p:nvPicPr>
          <p:cNvPr id="4" name="Picture 3" descr="UML-State-Diagram-13-1.png"/>
          <p:cNvPicPr>
            <a:picLocks noChangeAspect="1"/>
          </p:cNvPicPr>
          <p:nvPr/>
        </p:nvPicPr>
        <p:blipFill>
          <a:blip r:embed="rId2"/>
          <a:stretch>
            <a:fillRect/>
          </a:stretch>
        </p:blipFill>
        <p:spPr>
          <a:xfrm>
            <a:off x="3352800" y="4419600"/>
            <a:ext cx="1114425" cy="9906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solidFill>
                  <a:srgbClr val="00B050"/>
                </a:solidFill>
              </a:rPr>
              <a:t>ACTIVITY DIAGRAM</a:t>
            </a:r>
            <a:endParaRPr lang="en-US" dirty="0">
              <a:solidFill>
                <a:srgbClr val="00B050"/>
              </a:solidFill>
            </a:endParaRPr>
          </a:p>
        </p:txBody>
      </p:sp>
      <p:sp>
        <p:nvSpPr>
          <p:cNvPr id="3" name="Content Placeholder 2"/>
          <p:cNvSpPr>
            <a:spLocks noGrp="1"/>
          </p:cNvSpPr>
          <p:nvPr>
            <p:ph sz="quarter" idx="1"/>
          </p:nvPr>
        </p:nvSpPr>
        <p:spPr>
          <a:xfrm>
            <a:off x="304800" y="1066800"/>
            <a:ext cx="8305800" cy="5257800"/>
          </a:xfrm>
        </p:spPr>
        <p:txBody>
          <a:bodyPr/>
          <a:lstStyle/>
          <a:p>
            <a:pPr>
              <a:buFont typeface="Wingdings" pitchFamily="2" charset="2"/>
              <a:buChar char="ü"/>
            </a:pPr>
            <a:r>
              <a:rPr lang="en-US" dirty="0" smtClean="0"/>
              <a:t>Activity Diagram describe the dynamic aspects of the system</a:t>
            </a:r>
          </a:p>
          <a:p>
            <a:pPr>
              <a:buFont typeface="Wingdings" pitchFamily="2" charset="2"/>
              <a:buChar char="ü"/>
            </a:pPr>
            <a:r>
              <a:rPr lang="en-US" dirty="0" smtClean="0"/>
              <a:t>Activity Diagram is basically a flowchart to represent the flow from one activity to another activity</a:t>
            </a:r>
          </a:p>
          <a:p>
            <a:pPr>
              <a:buFont typeface="Wingdings" pitchFamily="2" charset="2"/>
              <a:buChar char="ü"/>
            </a:pPr>
            <a:r>
              <a:rPr lang="en-US" dirty="0" smtClean="0"/>
              <a:t> </a:t>
            </a:r>
            <a:r>
              <a:rPr lang="en-US" dirty="0" smtClean="0">
                <a:solidFill>
                  <a:srgbClr val="C00000"/>
                </a:solidFill>
              </a:rPr>
              <a:t>Activity Diagram is closely related to use case diagram</a:t>
            </a:r>
          </a:p>
          <a:p>
            <a:pPr>
              <a:buFont typeface="Wingdings" pitchFamily="2" charset="2"/>
              <a:buChar char="ü"/>
            </a:pPr>
            <a:r>
              <a:rPr lang="en-US" dirty="0" smtClean="0">
                <a:solidFill>
                  <a:srgbClr val="0070C0"/>
                </a:solidFill>
              </a:rPr>
              <a:t>We use </a:t>
            </a:r>
            <a:r>
              <a:rPr lang="en-US" b="1" dirty="0" smtClean="0">
                <a:solidFill>
                  <a:srgbClr val="0070C0"/>
                </a:solidFill>
              </a:rPr>
              <a:t>Activity Diagrams</a:t>
            </a:r>
            <a:r>
              <a:rPr lang="en-US" dirty="0" smtClean="0">
                <a:solidFill>
                  <a:srgbClr val="0070C0"/>
                </a:solidFill>
              </a:rPr>
              <a:t> to illustrate the flow of control in a system and refer to the steps involved in the execution of a use case</a:t>
            </a:r>
            <a:r>
              <a:rPr lang="en-US" dirty="0" smtClean="0">
                <a:solidFill>
                  <a:srgbClr val="0070C0"/>
                </a:solidFill>
              </a:rPr>
              <a:t>.</a:t>
            </a:r>
          </a:p>
          <a:p>
            <a:pPr>
              <a:buFont typeface="Wingdings" pitchFamily="2" charset="2"/>
              <a:buChar char="ü"/>
            </a:pPr>
            <a:r>
              <a:rPr lang="en-US" dirty="0" smtClean="0"/>
              <a:t>An activity diagram portrays the control flow from a start point to a finish point showing the various decision paths that exist while the activity is being executed</a:t>
            </a:r>
            <a:r>
              <a:rPr lang="en-US" dirty="0" smtClean="0"/>
              <a:t>.</a:t>
            </a:r>
          </a:p>
          <a:p>
            <a:pPr>
              <a:buFont typeface="Wingdings" pitchFamily="2" charset="2"/>
              <a:buChar char="ü"/>
            </a:pPr>
            <a:r>
              <a:rPr lang="en-US" dirty="0" smtClean="0">
                <a:solidFill>
                  <a:srgbClr val="0070C0"/>
                </a:solidFill>
              </a:rPr>
              <a:t>In simple: Activity Diagram shows </a:t>
            </a:r>
            <a:r>
              <a:rPr lang="en-US" dirty="0" smtClean="0">
                <a:solidFill>
                  <a:srgbClr val="00B050"/>
                </a:solidFill>
              </a:rPr>
              <a:t>‘HOW’ </a:t>
            </a:r>
            <a:r>
              <a:rPr lang="en-US" dirty="0" smtClean="0">
                <a:solidFill>
                  <a:srgbClr val="0070C0"/>
                </a:solidFill>
              </a:rPr>
              <a:t>while a use case shows </a:t>
            </a:r>
            <a:r>
              <a:rPr lang="en-US" dirty="0" smtClean="0">
                <a:solidFill>
                  <a:srgbClr val="FF0000"/>
                </a:solidFill>
              </a:rPr>
              <a:t>‘What’ </a:t>
            </a:r>
            <a:r>
              <a:rPr lang="en-US" dirty="0" smtClean="0">
                <a:solidFill>
                  <a:srgbClr val="0070C0"/>
                </a:solidFill>
              </a:rPr>
              <a:t>for particular system</a:t>
            </a:r>
            <a:endParaRPr lang="en-US" dirty="0">
              <a:solidFill>
                <a:srgbClr val="0070C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smtClean="0">
                <a:solidFill>
                  <a:srgbClr val="00B050"/>
                </a:solidFill>
              </a:rPr>
              <a:t>Activity Diagram Notations </a:t>
            </a:r>
            <a:r>
              <a:rPr lang="en-US" b="1" dirty="0" smtClean="0"/>
              <a:t>–</a:t>
            </a:r>
            <a:endParaRPr lang="en-US" b="1" dirty="0"/>
          </a:p>
        </p:txBody>
      </p:sp>
      <p:sp>
        <p:nvSpPr>
          <p:cNvPr id="3" name="Content Placeholder 2"/>
          <p:cNvSpPr>
            <a:spLocks noGrp="1"/>
          </p:cNvSpPr>
          <p:nvPr>
            <p:ph sz="quarter" idx="1"/>
          </p:nvPr>
        </p:nvSpPr>
        <p:spPr/>
        <p:txBody>
          <a:bodyPr>
            <a:normAutofit lnSpcReduction="10000"/>
          </a:bodyPr>
          <a:lstStyle/>
          <a:p>
            <a:pPr>
              <a:buNone/>
            </a:pPr>
            <a:endParaRPr lang="en-US" dirty="0" smtClean="0"/>
          </a:p>
          <a:p>
            <a:pPr fontAlgn="base"/>
            <a:r>
              <a:rPr lang="en-US" b="1" dirty="0" smtClean="0"/>
              <a:t>Initial State –</a:t>
            </a:r>
            <a:r>
              <a:rPr lang="en-US" dirty="0" smtClean="0"/>
              <a:t> The starting state before an activity takes place is depicted using the initial state</a:t>
            </a:r>
            <a:r>
              <a:rPr lang="en-US" dirty="0" smtClean="0"/>
              <a:t>.</a:t>
            </a:r>
          </a:p>
          <a:p>
            <a:pPr fontAlgn="base"/>
            <a:endParaRPr lang="en-US" dirty="0" smtClean="0"/>
          </a:p>
          <a:p>
            <a:pPr fontAlgn="base"/>
            <a:endParaRPr lang="en-US" dirty="0" smtClean="0"/>
          </a:p>
          <a:p>
            <a:pPr fontAlgn="base"/>
            <a:endParaRPr lang="en-US" dirty="0" smtClean="0"/>
          </a:p>
          <a:p>
            <a:pPr fontAlgn="base"/>
            <a:endParaRPr lang="en-US" dirty="0" smtClean="0"/>
          </a:p>
          <a:p>
            <a:pPr fontAlgn="base">
              <a:buNone/>
            </a:pPr>
            <a:r>
              <a:rPr lang="en-US" b="1" dirty="0" smtClean="0"/>
              <a:t>		Figure </a:t>
            </a:r>
            <a:r>
              <a:rPr lang="en-US" b="1" dirty="0" smtClean="0"/>
              <a:t>–</a:t>
            </a:r>
            <a:r>
              <a:rPr lang="en-US" dirty="0" smtClean="0"/>
              <a:t> notation for initial state or start state</a:t>
            </a:r>
          </a:p>
          <a:p>
            <a:pPr>
              <a:buNone/>
            </a:pPr>
            <a:r>
              <a:rPr lang="en-US" dirty="0" smtClean="0"/>
              <a:t/>
            </a:r>
            <a:br>
              <a:rPr lang="en-US" dirty="0" smtClean="0"/>
            </a:br>
            <a:endParaRPr lang="en-US" dirty="0" smtClean="0"/>
          </a:p>
        </p:txBody>
      </p:sp>
      <p:pic>
        <p:nvPicPr>
          <p:cNvPr id="4" name="Picture 3" descr="UML-State-Diagram-11.png"/>
          <p:cNvPicPr>
            <a:picLocks noChangeAspect="1"/>
          </p:cNvPicPr>
          <p:nvPr/>
        </p:nvPicPr>
        <p:blipFill>
          <a:blip r:embed="rId2"/>
          <a:stretch>
            <a:fillRect/>
          </a:stretch>
        </p:blipFill>
        <p:spPr>
          <a:xfrm>
            <a:off x="3733801" y="3233737"/>
            <a:ext cx="1033462" cy="103346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Activity Diagram Notations </a:t>
            </a:r>
            <a:r>
              <a:rPr lang="en-US" b="1" dirty="0" smtClean="0"/>
              <a:t>–</a:t>
            </a:r>
            <a:endParaRPr lang="en-US" dirty="0"/>
          </a:p>
        </p:txBody>
      </p:sp>
      <p:sp>
        <p:nvSpPr>
          <p:cNvPr id="3" name="Content Placeholder 2"/>
          <p:cNvSpPr>
            <a:spLocks noGrp="1"/>
          </p:cNvSpPr>
          <p:nvPr>
            <p:ph sz="quarter" idx="1"/>
          </p:nvPr>
        </p:nvSpPr>
        <p:spPr/>
        <p:txBody>
          <a:bodyPr/>
          <a:lstStyle/>
          <a:p>
            <a:r>
              <a:rPr lang="en-US" b="1" dirty="0" smtClean="0"/>
              <a:t>Action or Activity State –</a:t>
            </a:r>
            <a:r>
              <a:rPr lang="en-US" dirty="0" smtClean="0"/>
              <a:t> An activity represents execution of an action on objects or by objects. We represent an activity using a rectangle with rounded corners. Basically any action or event that takes place is represented using an </a:t>
            </a:r>
            <a:r>
              <a:rPr lang="en-US" dirty="0" smtClean="0"/>
              <a:t>activity</a:t>
            </a:r>
          </a:p>
          <a:p>
            <a:pPr>
              <a:buNone/>
            </a:pPr>
            <a:r>
              <a:rPr lang="en-US" dirty="0" smtClean="0"/>
              <a:t>	</a:t>
            </a:r>
            <a:endParaRPr lang="en-US" dirty="0" smtClean="0"/>
          </a:p>
          <a:p>
            <a:pPr>
              <a:buNone/>
            </a:pPr>
            <a:r>
              <a:rPr lang="en-US" dirty="0" smtClean="0"/>
              <a:t>	</a:t>
            </a:r>
            <a:endParaRPr lang="en-US" dirty="0"/>
          </a:p>
        </p:txBody>
      </p:sp>
      <p:pic>
        <p:nvPicPr>
          <p:cNvPr id="4" name="Picture 3" descr="UML-Activity-Diagram-21.png"/>
          <p:cNvPicPr>
            <a:picLocks noChangeAspect="1"/>
          </p:cNvPicPr>
          <p:nvPr/>
        </p:nvPicPr>
        <p:blipFill>
          <a:blip r:embed="rId2"/>
          <a:stretch>
            <a:fillRect/>
          </a:stretch>
        </p:blipFill>
        <p:spPr>
          <a:xfrm>
            <a:off x="3124200" y="3581400"/>
            <a:ext cx="2447925" cy="123407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Activity Diagram Notations</a:t>
            </a:r>
            <a:endParaRPr lang="en-US" dirty="0"/>
          </a:p>
        </p:txBody>
      </p:sp>
      <p:sp>
        <p:nvSpPr>
          <p:cNvPr id="3" name="Content Placeholder 2"/>
          <p:cNvSpPr>
            <a:spLocks noGrp="1"/>
          </p:cNvSpPr>
          <p:nvPr>
            <p:ph sz="quarter" idx="1"/>
          </p:nvPr>
        </p:nvSpPr>
        <p:spPr/>
        <p:txBody>
          <a:bodyPr/>
          <a:lstStyle/>
          <a:p>
            <a:r>
              <a:rPr lang="en-US" b="1" dirty="0" smtClean="0"/>
              <a:t>Action Flow or Control flows –</a:t>
            </a:r>
            <a:r>
              <a:rPr lang="en-US" dirty="0" smtClean="0"/>
              <a:t> Action flows or Control flows are also referred to as paths and edges. They are used to show the transition from one activity state to another</a:t>
            </a:r>
            <a:r>
              <a:rPr lang="en-US" dirty="0" smtClean="0"/>
              <a:t>.</a:t>
            </a:r>
          </a:p>
          <a:p>
            <a:endParaRPr lang="en-US" dirty="0" smtClean="0"/>
          </a:p>
          <a:p>
            <a:pPr>
              <a:buNone/>
            </a:pPr>
            <a:r>
              <a:rPr lang="en-US" dirty="0" smtClean="0"/>
              <a:t>		</a:t>
            </a:r>
            <a:r>
              <a:rPr lang="en-US" dirty="0" smtClean="0"/>
              <a:t/>
            </a:r>
            <a:br>
              <a:rPr lang="en-US" dirty="0" smtClean="0"/>
            </a:br>
            <a:endParaRPr lang="en-US" dirty="0"/>
          </a:p>
        </p:txBody>
      </p:sp>
      <p:pic>
        <p:nvPicPr>
          <p:cNvPr id="4" name="Picture 3" descr="UML-Object-Diagram-33.png"/>
          <p:cNvPicPr>
            <a:picLocks noChangeAspect="1"/>
          </p:cNvPicPr>
          <p:nvPr/>
        </p:nvPicPr>
        <p:blipFill>
          <a:blip r:embed="rId2"/>
          <a:stretch>
            <a:fillRect/>
          </a:stretch>
        </p:blipFill>
        <p:spPr>
          <a:xfrm>
            <a:off x="2133601" y="3348037"/>
            <a:ext cx="3471862" cy="3857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Activity Diagram Notations</a:t>
            </a:r>
            <a:endParaRPr lang="en-US" dirty="0"/>
          </a:p>
        </p:txBody>
      </p:sp>
      <p:sp>
        <p:nvSpPr>
          <p:cNvPr id="3" name="Content Placeholder 2"/>
          <p:cNvSpPr>
            <a:spLocks noGrp="1"/>
          </p:cNvSpPr>
          <p:nvPr>
            <p:ph sz="quarter" idx="1"/>
          </p:nvPr>
        </p:nvSpPr>
        <p:spPr/>
        <p:txBody>
          <a:bodyPr/>
          <a:lstStyle/>
          <a:p>
            <a:r>
              <a:rPr lang="en-US" b="1" dirty="0" smtClean="0"/>
              <a:t>Decision node and Branching –</a:t>
            </a:r>
            <a:r>
              <a:rPr lang="en-US" dirty="0" smtClean="0"/>
              <a:t> When we need to make a decision before deciding the flow of control, we use the decision node.</a:t>
            </a:r>
            <a:br>
              <a:rPr lang="en-US" dirty="0" smtClean="0"/>
            </a:br>
            <a:endParaRPr lang="en-US" dirty="0"/>
          </a:p>
        </p:txBody>
      </p:sp>
      <p:pic>
        <p:nvPicPr>
          <p:cNvPr id="4" name="Picture 3" descr="UML-Activity-Diagram-23.png"/>
          <p:cNvPicPr>
            <a:picLocks noChangeAspect="1"/>
          </p:cNvPicPr>
          <p:nvPr/>
        </p:nvPicPr>
        <p:blipFill>
          <a:blip r:embed="rId2"/>
          <a:stretch>
            <a:fillRect/>
          </a:stretch>
        </p:blipFill>
        <p:spPr>
          <a:xfrm>
            <a:off x="3124200" y="3352800"/>
            <a:ext cx="3124200" cy="2438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descr="UML-Activity-Diagram-24.png"/>
          <p:cNvPicPr>
            <a:picLocks noGrp="1" noChangeAspect="1"/>
          </p:cNvPicPr>
          <p:nvPr>
            <p:ph sz="quarter" idx="1"/>
          </p:nvPr>
        </p:nvPicPr>
        <p:blipFill>
          <a:blip r:embed="rId2"/>
          <a:stretch>
            <a:fillRect/>
          </a:stretch>
        </p:blipFill>
        <p:spPr>
          <a:xfrm>
            <a:off x="1981200" y="1600200"/>
            <a:ext cx="5029200" cy="4343399"/>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Activity Diagram Notations</a:t>
            </a:r>
            <a:endParaRPr lang="en-US" dirty="0"/>
          </a:p>
        </p:txBody>
      </p:sp>
      <p:sp>
        <p:nvSpPr>
          <p:cNvPr id="3" name="Content Placeholder 2"/>
          <p:cNvSpPr>
            <a:spLocks noGrp="1"/>
          </p:cNvSpPr>
          <p:nvPr>
            <p:ph sz="quarter" idx="1"/>
          </p:nvPr>
        </p:nvSpPr>
        <p:spPr/>
        <p:txBody>
          <a:bodyPr/>
          <a:lstStyle/>
          <a:p>
            <a:r>
              <a:rPr lang="en-US" b="1" dirty="0" smtClean="0"/>
              <a:t>Fork –</a:t>
            </a:r>
            <a:r>
              <a:rPr lang="en-US" dirty="0" smtClean="0"/>
              <a:t> Fork nodes are used to support concurrent </a:t>
            </a:r>
            <a:r>
              <a:rPr lang="en-US" dirty="0" smtClean="0"/>
              <a:t>activities</a:t>
            </a:r>
          </a:p>
          <a:p>
            <a:endParaRPr lang="en-US" dirty="0" smtClean="0"/>
          </a:p>
          <a:p>
            <a:r>
              <a:rPr lang="en-US" dirty="0" smtClean="0"/>
              <a:t>When we use a fork node when both the activities get executed </a:t>
            </a:r>
            <a:r>
              <a:rPr lang="en-US" dirty="0" smtClean="0"/>
              <a:t>concurrently</a:t>
            </a:r>
          </a:p>
          <a:p>
            <a:pPr>
              <a:buNone/>
            </a:pPr>
            <a:r>
              <a:rPr lang="en-US" dirty="0" smtClean="0"/>
              <a:t>	</a:t>
            </a:r>
            <a:endParaRPr lang="en-US" dirty="0" smtClean="0"/>
          </a:p>
          <a:p>
            <a:pPr>
              <a:buNone/>
            </a:pPr>
            <a:r>
              <a:rPr lang="en-US" dirty="0" smtClean="0"/>
              <a:t>	</a:t>
            </a:r>
            <a:endParaRPr lang="en-US" dirty="0"/>
          </a:p>
        </p:txBody>
      </p:sp>
      <p:pic>
        <p:nvPicPr>
          <p:cNvPr id="4" name="Picture 3" descr="UML-Activity-Diagram-21-1.png"/>
          <p:cNvPicPr>
            <a:picLocks noChangeAspect="1"/>
          </p:cNvPicPr>
          <p:nvPr/>
        </p:nvPicPr>
        <p:blipFill>
          <a:blip r:embed="rId2"/>
          <a:stretch>
            <a:fillRect/>
          </a:stretch>
        </p:blipFill>
        <p:spPr>
          <a:xfrm>
            <a:off x="3048000" y="3962400"/>
            <a:ext cx="2971800" cy="22479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descr="UML-Activity-Diagram-22-1.png"/>
          <p:cNvPicPr>
            <a:picLocks noGrp="1" noChangeAspect="1"/>
          </p:cNvPicPr>
          <p:nvPr>
            <p:ph sz="quarter" idx="1"/>
          </p:nvPr>
        </p:nvPicPr>
        <p:blipFill>
          <a:blip r:embed="rId2"/>
          <a:stretch>
            <a:fillRect/>
          </a:stretch>
        </p:blipFill>
        <p:spPr>
          <a:xfrm>
            <a:off x="2133600" y="2133600"/>
            <a:ext cx="4343400" cy="3248025"/>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158</TotalTime>
  <Words>145</Words>
  <Application>Microsoft Office PowerPoint</Application>
  <PresentationFormat>On-screen Show (4:3)</PresentationFormat>
  <Paragraphs>48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Equity</vt:lpstr>
      <vt:lpstr>ACTIVITY DIAGRAM</vt:lpstr>
      <vt:lpstr>ACTIVITY DIAGRAM</vt:lpstr>
      <vt:lpstr>Activity Diagram Notations –</vt:lpstr>
      <vt:lpstr>Activity Diagram Notations –</vt:lpstr>
      <vt:lpstr>Activity Diagram Notations</vt:lpstr>
      <vt:lpstr>Activity Diagram Notations</vt:lpstr>
      <vt:lpstr>Example:</vt:lpstr>
      <vt:lpstr>Activity Diagram Notations</vt:lpstr>
      <vt:lpstr>Example:</vt:lpstr>
      <vt:lpstr>Activity Diagram Notations</vt:lpstr>
      <vt:lpstr>Example:</vt:lpstr>
      <vt:lpstr>Activity Diagram Notations</vt:lpstr>
      <vt:lpstr>Example:</vt:lpstr>
      <vt:lpstr>Slide 14</vt:lpstr>
      <vt:lpstr>Example:</vt:lpstr>
      <vt:lpstr>Activity Diagram Notations</vt:lpstr>
      <vt:lpstr>Example:</vt:lpstr>
      <vt:lpstr>Activity Diagram Notations</vt:lpstr>
      <vt:lpstr>Slide 19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DIAGRAM</dc:title>
  <dc:creator>Bikash Ghimirey</dc:creator>
  <cp:lastModifiedBy>Bikash Ghimirey</cp:lastModifiedBy>
  <cp:revision>19</cp:revision>
  <dcterms:created xsi:type="dcterms:W3CDTF">2006-08-16T00:00:00Z</dcterms:created>
  <dcterms:modified xsi:type="dcterms:W3CDTF">2019-09-17T17:20:04Z</dcterms:modified>
</cp:coreProperties>
</file>