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5" d="100"/>
          <a:sy n="85" d="100"/>
        </p:scale>
        <p:origin x="-71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3869A30-4659-46D4-A3B6-673EFA03DF3F}" type="datetimeFigureOut">
              <a:rPr lang="en-US" smtClean="0"/>
              <a:t>6/11/2020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B86CFC9-A8AB-4086-8713-55C8E3BE89E4}"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869A30-4659-46D4-A3B6-673EFA03DF3F}"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6CFC9-A8AB-4086-8713-55C8E3BE89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869A30-4659-46D4-A3B6-673EFA03DF3F}"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6CFC9-A8AB-4086-8713-55C8E3BE89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3869A30-4659-46D4-A3B6-673EFA03DF3F}"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6CFC9-A8AB-4086-8713-55C8E3BE89E4}"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3869A30-4659-46D4-A3B6-673EFA03DF3F}" type="datetimeFigureOut">
              <a:rPr lang="en-US" smtClean="0"/>
              <a:t>6/11/2020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B86CFC9-A8AB-4086-8713-55C8E3BE89E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3869A30-4659-46D4-A3B6-673EFA03DF3F}" type="datetimeFigureOut">
              <a:rPr lang="en-US" smtClean="0"/>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86CFC9-A8AB-4086-8713-55C8E3BE89E4}"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3869A30-4659-46D4-A3B6-673EFA03DF3F}" type="datetimeFigureOut">
              <a:rPr lang="en-US" smtClean="0"/>
              <a:t>6/11/2020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86CFC9-A8AB-4086-8713-55C8E3BE89E4}"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3869A30-4659-46D4-A3B6-673EFA03DF3F}" type="datetimeFigureOut">
              <a:rPr lang="en-US" smtClean="0"/>
              <a:t>6/11/2020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86CFC9-A8AB-4086-8713-55C8E3BE89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69A30-4659-46D4-A3B6-673EFA03DF3F}" type="datetimeFigureOut">
              <a:rPr lang="en-US" smtClean="0"/>
              <a:t>6/11/2020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86CFC9-A8AB-4086-8713-55C8E3BE89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3869A30-4659-46D4-A3B6-673EFA03DF3F}" type="datetimeFigureOut">
              <a:rPr lang="en-US" smtClean="0"/>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86CFC9-A8AB-4086-8713-55C8E3BE89E4}"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3869A30-4659-46D4-A3B6-673EFA03DF3F}" type="datetimeFigureOut">
              <a:rPr lang="en-US" smtClean="0"/>
              <a:t>6/11/2020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8B86CFC9-A8AB-4086-8713-55C8E3BE89E4}"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3869A30-4659-46D4-A3B6-673EFA03DF3F}" type="datetimeFigureOut">
              <a:rPr lang="en-US" smtClean="0"/>
              <a:t>6/11/2020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B86CFC9-A8AB-4086-8713-55C8E3BE89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smtClean="0"/>
              <a:t>Normalization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557213" y="2133600"/>
            <a:ext cx="8191500" cy="2840038"/>
          </a:xfrm>
          <a:prstGeom prst="rect">
            <a:avLst/>
          </a:prstGeom>
          <a:noFill/>
          <a:ln w="9525">
            <a:noFill/>
            <a:miter lim="800000"/>
            <a:headEnd/>
            <a:tailEnd/>
          </a:ln>
        </p:spPr>
      </p:pic>
      <p:sp>
        <p:nvSpPr>
          <p:cNvPr id="18435" name="TextBox 2"/>
          <p:cNvSpPr txBox="1">
            <a:spLocks noChangeArrowheads="1"/>
          </p:cNvSpPr>
          <p:nvPr/>
        </p:nvSpPr>
        <p:spPr bwMode="auto">
          <a:xfrm>
            <a:off x="250825" y="1341438"/>
            <a:ext cx="8281988" cy="522287"/>
          </a:xfrm>
          <a:prstGeom prst="rect">
            <a:avLst/>
          </a:prstGeom>
          <a:noFill/>
          <a:ln w="9525">
            <a:noFill/>
            <a:miter lim="800000"/>
            <a:headEnd/>
            <a:tailEnd/>
          </a:ln>
        </p:spPr>
        <p:txBody>
          <a:bodyPr>
            <a:spAutoFit/>
          </a:bodyPr>
          <a:lstStyle/>
          <a:p>
            <a:pPr marL="355600" indent="-355600">
              <a:buFont typeface="Arial" charset="0"/>
              <a:buChar char="•"/>
            </a:pPr>
            <a:r>
              <a:rPr lang="en-GB" sz="2800">
                <a:solidFill>
                  <a:schemeClr val="bg2"/>
                </a:solidFill>
              </a:rPr>
              <a:t>Un-normalised Form. Identify repeating groups</a:t>
            </a:r>
          </a:p>
        </p:txBody>
      </p:sp>
      <p:sp>
        <p:nvSpPr>
          <p:cNvPr id="4" name="Title 1"/>
          <p:cNvSpPr txBox="1">
            <a:spLocks/>
          </p:cNvSpPr>
          <p:nvPr/>
        </p:nvSpPr>
        <p:spPr>
          <a:xfrm>
            <a:off x="71438" y="341313"/>
            <a:ext cx="8964612" cy="1143000"/>
          </a:xfrm>
          <a:prstGeom prst="rect">
            <a:avLst/>
          </a:prstGeom>
        </p:spPr>
        <p:txBody>
          <a:bodyPr/>
          <a:lstStyle/>
          <a:p>
            <a:pPr>
              <a:defRPr/>
            </a:pPr>
            <a:r>
              <a:rPr lang="en-GB" sz="4400" kern="0" dirty="0">
                <a:solidFill>
                  <a:srgbClr val="72989C"/>
                </a:solidFill>
                <a:latin typeface="+mj-lt"/>
                <a:ea typeface="+mj-ea"/>
                <a:cs typeface="+mj-cs"/>
              </a:rPr>
              <a:t>First Step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539750" y="1412875"/>
            <a:ext cx="8259763" cy="3600450"/>
          </a:xfrm>
          <a:prstGeom prst="rect">
            <a:avLst/>
          </a:prstGeom>
          <a:noFill/>
          <a:ln w="9525">
            <a:noFill/>
            <a:miter lim="800000"/>
            <a:headEnd/>
            <a:tailEnd/>
          </a:ln>
        </p:spPr>
      </p:pic>
      <p:cxnSp>
        <p:nvCxnSpPr>
          <p:cNvPr id="19459" name="Straight Connector 6"/>
          <p:cNvCxnSpPr>
            <a:cxnSpLocks noChangeShapeType="1"/>
          </p:cNvCxnSpPr>
          <p:nvPr/>
        </p:nvCxnSpPr>
        <p:spPr bwMode="auto">
          <a:xfrm>
            <a:off x="4140200" y="3644900"/>
            <a:ext cx="936625" cy="0"/>
          </a:xfrm>
          <a:prstGeom prst="line">
            <a:avLst/>
          </a:prstGeom>
          <a:noFill/>
          <a:ln w="9525" algn="ctr">
            <a:solidFill>
              <a:schemeClr val="tx1"/>
            </a:solidFill>
            <a:round/>
            <a:headEnd/>
            <a:tailEnd/>
          </a:ln>
        </p:spPr>
      </p:cxnSp>
      <p:sp>
        <p:nvSpPr>
          <p:cNvPr id="5" name="Title 1"/>
          <p:cNvSpPr txBox="1">
            <a:spLocks/>
          </p:cNvSpPr>
          <p:nvPr/>
        </p:nvSpPr>
        <p:spPr>
          <a:xfrm>
            <a:off x="71438" y="341313"/>
            <a:ext cx="8964612" cy="1143000"/>
          </a:xfrm>
          <a:prstGeom prst="rect">
            <a:avLst/>
          </a:prstGeom>
        </p:spPr>
        <p:txBody>
          <a:bodyPr/>
          <a:lstStyle/>
          <a:p>
            <a:pPr>
              <a:defRPr/>
            </a:pPr>
            <a:r>
              <a:rPr lang="en-GB" sz="4400" kern="0" dirty="0">
                <a:solidFill>
                  <a:srgbClr val="72989C"/>
                </a:solidFill>
                <a:latin typeface="+mj-lt"/>
                <a:ea typeface="+mj-ea"/>
                <a:cs typeface="+mj-cs"/>
              </a:rPr>
              <a:t>First Normal Form (1NF)</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
          <p:cNvPicPr>
            <a:picLocks noChangeAspect="1" noChangeArrowheads="1"/>
          </p:cNvPicPr>
          <p:nvPr/>
        </p:nvPicPr>
        <p:blipFill>
          <a:blip r:embed="rId2"/>
          <a:srcRect/>
          <a:stretch>
            <a:fillRect/>
          </a:stretch>
        </p:blipFill>
        <p:spPr bwMode="auto">
          <a:xfrm>
            <a:off x="684213" y="1341438"/>
            <a:ext cx="7513637" cy="4495800"/>
          </a:xfrm>
          <a:prstGeom prst="rect">
            <a:avLst/>
          </a:prstGeom>
          <a:noFill/>
          <a:ln w="9525">
            <a:noFill/>
            <a:miter lim="800000"/>
            <a:headEnd/>
            <a:tailEnd/>
          </a:ln>
        </p:spPr>
      </p:pic>
      <p:cxnSp>
        <p:nvCxnSpPr>
          <p:cNvPr id="20483" name="Straight Connector 5"/>
          <p:cNvCxnSpPr>
            <a:cxnSpLocks noChangeShapeType="1"/>
          </p:cNvCxnSpPr>
          <p:nvPr/>
        </p:nvCxnSpPr>
        <p:spPr bwMode="auto">
          <a:xfrm>
            <a:off x="827088" y="3141663"/>
            <a:ext cx="1223962" cy="0"/>
          </a:xfrm>
          <a:prstGeom prst="line">
            <a:avLst/>
          </a:prstGeom>
          <a:noFill/>
          <a:ln w="9525" algn="ctr">
            <a:solidFill>
              <a:schemeClr val="tx1"/>
            </a:solidFill>
            <a:round/>
            <a:headEnd/>
            <a:tailEnd/>
          </a:ln>
        </p:spPr>
      </p:cxnSp>
      <p:cxnSp>
        <p:nvCxnSpPr>
          <p:cNvPr id="20484" name="Straight Connector 7"/>
          <p:cNvCxnSpPr>
            <a:cxnSpLocks noChangeShapeType="1"/>
          </p:cNvCxnSpPr>
          <p:nvPr/>
        </p:nvCxnSpPr>
        <p:spPr bwMode="auto">
          <a:xfrm>
            <a:off x="827088" y="3357563"/>
            <a:ext cx="936625" cy="0"/>
          </a:xfrm>
          <a:prstGeom prst="line">
            <a:avLst/>
          </a:prstGeom>
          <a:noFill/>
          <a:ln w="9525" algn="ctr">
            <a:solidFill>
              <a:schemeClr val="tx1"/>
            </a:solidFill>
            <a:round/>
            <a:headEnd/>
            <a:tailEnd/>
          </a:ln>
        </p:spPr>
      </p:cxnSp>
      <p:cxnSp>
        <p:nvCxnSpPr>
          <p:cNvPr id="20485" name="Straight Connector 9"/>
          <p:cNvCxnSpPr>
            <a:cxnSpLocks noChangeShapeType="1"/>
          </p:cNvCxnSpPr>
          <p:nvPr/>
        </p:nvCxnSpPr>
        <p:spPr bwMode="auto">
          <a:xfrm>
            <a:off x="2771775" y="3141663"/>
            <a:ext cx="1152525" cy="0"/>
          </a:xfrm>
          <a:prstGeom prst="line">
            <a:avLst/>
          </a:prstGeom>
          <a:noFill/>
          <a:ln w="9525" algn="ctr">
            <a:solidFill>
              <a:schemeClr val="tx1"/>
            </a:solidFill>
            <a:round/>
            <a:headEnd/>
            <a:tailEnd/>
          </a:ln>
        </p:spPr>
      </p:cxnSp>
      <p:cxnSp>
        <p:nvCxnSpPr>
          <p:cNvPr id="20486" name="Straight Connector 11"/>
          <p:cNvCxnSpPr>
            <a:cxnSpLocks noChangeShapeType="1"/>
          </p:cNvCxnSpPr>
          <p:nvPr/>
        </p:nvCxnSpPr>
        <p:spPr bwMode="auto">
          <a:xfrm>
            <a:off x="2771775" y="3357563"/>
            <a:ext cx="936625" cy="0"/>
          </a:xfrm>
          <a:prstGeom prst="line">
            <a:avLst/>
          </a:prstGeom>
          <a:noFill/>
          <a:ln w="9525" algn="ctr">
            <a:solidFill>
              <a:schemeClr val="tx1"/>
            </a:solidFill>
            <a:round/>
            <a:headEnd/>
            <a:tailEnd/>
          </a:ln>
        </p:spPr>
      </p:cxnSp>
      <p:sp>
        <p:nvSpPr>
          <p:cNvPr id="8" name="Title 1"/>
          <p:cNvSpPr txBox="1">
            <a:spLocks/>
          </p:cNvSpPr>
          <p:nvPr/>
        </p:nvSpPr>
        <p:spPr>
          <a:xfrm>
            <a:off x="71438" y="341313"/>
            <a:ext cx="8964612" cy="1143000"/>
          </a:xfrm>
          <a:prstGeom prst="rect">
            <a:avLst/>
          </a:prstGeom>
        </p:spPr>
        <p:txBody>
          <a:bodyPr/>
          <a:lstStyle/>
          <a:p>
            <a:pPr>
              <a:defRPr/>
            </a:pPr>
            <a:r>
              <a:rPr lang="en-GB" sz="4400" kern="0" dirty="0">
                <a:solidFill>
                  <a:srgbClr val="72989C"/>
                </a:solidFill>
                <a:latin typeface="+mj-lt"/>
                <a:ea typeface="+mj-ea"/>
                <a:cs typeface="+mj-cs"/>
              </a:rPr>
              <a:t>Second Normal Form (2NF)</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468313" y="1196975"/>
            <a:ext cx="6983412" cy="4752975"/>
          </a:xfrm>
          <a:prstGeom prst="rect">
            <a:avLst/>
          </a:prstGeom>
          <a:noFill/>
          <a:ln w="9525">
            <a:noFill/>
            <a:miter lim="800000"/>
            <a:headEnd/>
            <a:tailEnd/>
          </a:ln>
        </p:spPr>
      </p:pic>
      <p:cxnSp>
        <p:nvCxnSpPr>
          <p:cNvPr id="21507" name="Straight Connector 4"/>
          <p:cNvCxnSpPr>
            <a:cxnSpLocks noChangeShapeType="1"/>
          </p:cNvCxnSpPr>
          <p:nvPr/>
        </p:nvCxnSpPr>
        <p:spPr bwMode="auto">
          <a:xfrm>
            <a:off x="549275" y="2806700"/>
            <a:ext cx="1295400" cy="0"/>
          </a:xfrm>
          <a:prstGeom prst="line">
            <a:avLst/>
          </a:prstGeom>
          <a:noFill/>
          <a:ln w="9525" algn="ctr">
            <a:solidFill>
              <a:schemeClr val="tx1"/>
            </a:solidFill>
            <a:round/>
            <a:headEnd/>
            <a:tailEnd/>
          </a:ln>
        </p:spPr>
      </p:cxnSp>
      <p:cxnSp>
        <p:nvCxnSpPr>
          <p:cNvPr id="21508" name="Straight Connector 6"/>
          <p:cNvCxnSpPr>
            <a:cxnSpLocks noChangeShapeType="1"/>
          </p:cNvCxnSpPr>
          <p:nvPr/>
        </p:nvCxnSpPr>
        <p:spPr bwMode="auto">
          <a:xfrm>
            <a:off x="2268538" y="4076700"/>
            <a:ext cx="863600" cy="0"/>
          </a:xfrm>
          <a:prstGeom prst="line">
            <a:avLst/>
          </a:prstGeom>
          <a:noFill/>
          <a:ln w="9525" algn="ctr">
            <a:solidFill>
              <a:schemeClr val="tx1"/>
            </a:solidFill>
            <a:round/>
            <a:headEnd/>
            <a:tailEnd/>
          </a:ln>
        </p:spPr>
      </p:cxnSp>
      <p:sp>
        <p:nvSpPr>
          <p:cNvPr id="6" name="Title 1"/>
          <p:cNvSpPr txBox="1">
            <a:spLocks/>
          </p:cNvSpPr>
          <p:nvPr/>
        </p:nvSpPr>
        <p:spPr>
          <a:xfrm>
            <a:off x="71438" y="341313"/>
            <a:ext cx="8964612" cy="1143000"/>
          </a:xfrm>
          <a:prstGeom prst="rect">
            <a:avLst/>
          </a:prstGeom>
        </p:spPr>
        <p:txBody>
          <a:bodyPr/>
          <a:lstStyle/>
          <a:p>
            <a:pPr>
              <a:defRPr/>
            </a:pPr>
            <a:r>
              <a:rPr lang="en-GB" sz="4400" kern="0" dirty="0">
                <a:solidFill>
                  <a:srgbClr val="72989C"/>
                </a:solidFill>
                <a:latin typeface="+mj-lt"/>
                <a:ea typeface="+mj-ea"/>
                <a:cs typeface="+mj-cs"/>
              </a:rPr>
              <a:t>Third Normal Form (3NF)</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srcRect/>
          <a:stretch>
            <a:fillRect/>
          </a:stretch>
        </p:blipFill>
        <p:spPr bwMode="auto">
          <a:xfrm>
            <a:off x="590550" y="981075"/>
            <a:ext cx="7653338" cy="5111750"/>
          </a:xfrm>
          <a:prstGeom prst="rect">
            <a:avLst/>
          </a:prstGeom>
          <a:noFill/>
          <a:ln w="9525">
            <a:noFill/>
            <a:miter lim="800000"/>
            <a:headEnd/>
            <a:tailEnd/>
          </a:ln>
        </p:spPr>
      </p:pic>
      <p:cxnSp>
        <p:nvCxnSpPr>
          <p:cNvPr id="22531" name="Straight Connector 4"/>
          <p:cNvCxnSpPr>
            <a:cxnSpLocks noChangeShapeType="1"/>
          </p:cNvCxnSpPr>
          <p:nvPr/>
        </p:nvCxnSpPr>
        <p:spPr bwMode="auto">
          <a:xfrm>
            <a:off x="685800" y="3911600"/>
            <a:ext cx="790575" cy="0"/>
          </a:xfrm>
          <a:prstGeom prst="line">
            <a:avLst/>
          </a:prstGeom>
          <a:noFill/>
          <a:ln w="9525" algn="ctr">
            <a:solidFill>
              <a:schemeClr val="tx1"/>
            </a:solidFill>
            <a:round/>
            <a:headEnd/>
            <a:tailEnd/>
          </a:ln>
        </p:spPr>
      </p:cxnSp>
      <p:cxnSp>
        <p:nvCxnSpPr>
          <p:cNvPr id="22532" name="Straight Connector 6"/>
          <p:cNvCxnSpPr>
            <a:cxnSpLocks noChangeShapeType="1"/>
          </p:cNvCxnSpPr>
          <p:nvPr/>
        </p:nvCxnSpPr>
        <p:spPr bwMode="auto">
          <a:xfrm>
            <a:off x="2628900" y="3322638"/>
            <a:ext cx="863600" cy="0"/>
          </a:xfrm>
          <a:prstGeom prst="line">
            <a:avLst/>
          </a:prstGeom>
          <a:noFill/>
          <a:ln w="9525" algn="ctr">
            <a:solidFill>
              <a:schemeClr val="tx1"/>
            </a:solidFill>
            <a:round/>
            <a:headEnd/>
            <a:tailEnd/>
          </a:ln>
        </p:spPr>
      </p:cxnSp>
      <p:sp>
        <p:nvSpPr>
          <p:cNvPr id="22533" name="TextBox 5"/>
          <p:cNvSpPr txBox="1">
            <a:spLocks noChangeArrowheads="1"/>
          </p:cNvSpPr>
          <p:nvPr/>
        </p:nvSpPr>
        <p:spPr bwMode="auto">
          <a:xfrm>
            <a:off x="5138738" y="1268413"/>
            <a:ext cx="1520825" cy="461962"/>
          </a:xfrm>
          <a:prstGeom prst="rect">
            <a:avLst/>
          </a:prstGeom>
          <a:noFill/>
          <a:ln w="9525">
            <a:solidFill>
              <a:schemeClr val="tx2"/>
            </a:solidFill>
            <a:miter lim="800000"/>
            <a:headEnd/>
            <a:tailEnd/>
          </a:ln>
        </p:spPr>
        <p:txBody>
          <a:bodyPr wrap="none">
            <a:spAutoFit/>
          </a:bodyPr>
          <a:lstStyle/>
          <a:p>
            <a:r>
              <a:rPr lang="en-GB">
                <a:solidFill>
                  <a:schemeClr val="bg2"/>
                </a:solidFill>
              </a:rPr>
              <a:t>Customer</a:t>
            </a:r>
          </a:p>
        </p:txBody>
      </p:sp>
      <p:sp>
        <p:nvSpPr>
          <p:cNvPr id="22534" name="TextBox 8"/>
          <p:cNvSpPr txBox="1">
            <a:spLocks noChangeArrowheads="1"/>
          </p:cNvSpPr>
          <p:nvPr/>
        </p:nvSpPr>
        <p:spPr bwMode="auto">
          <a:xfrm>
            <a:off x="5003800" y="2708275"/>
            <a:ext cx="2160588" cy="461963"/>
          </a:xfrm>
          <a:prstGeom prst="rect">
            <a:avLst/>
          </a:prstGeom>
          <a:noFill/>
          <a:ln w="9525">
            <a:solidFill>
              <a:schemeClr val="tx1"/>
            </a:solidFill>
            <a:miter lim="800000"/>
            <a:headEnd/>
            <a:tailEnd/>
          </a:ln>
        </p:spPr>
        <p:txBody>
          <a:bodyPr>
            <a:spAutoFit/>
          </a:bodyPr>
          <a:lstStyle/>
          <a:p>
            <a:r>
              <a:rPr lang="en-GB">
                <a:solidFill>
                  <a:schemeClr val="bg2"/>
                </a:solidFill>
              </a:rPr>
              <a:t>CustomerItem</a:t>
            </a:r>
          </a:p>
        </p:txBody>
      </p:sp>
      <p:sp>
        <p:nvSpPr>
          <p:cNvPr id="22535" name="TextBox 9"/>
          <p:cNvSpPr txBox="1">
            <a:spLocks noChangeArrowheads="1"/>
          </p:cNvSpPr>
          <p:nvPr/>
        </p:nvSpPr>
        <p:spPr bwMode="auto">
          <a:xfrm>
            <a:off x="5219700" y="4005263"/>
            <a:ext cx="865188" cy="461962"/>
          </a:xfrm>
          <a:prstGeom prst="rect">
            <a:avLst/>
          </a:prstGeom>
          <a:noFill/>
          <a:ln w="9525">
            <a:solidFill>
              <a:schemeClr val="tx1"/>
            </a:solidFill>
            <a:miter lim="800000"/>
            <a:headEnd/>
            <a:tailEnd/>
          </a:ln>
        </p:spPr>
        <p:txBody>
          <a:bodyPr>
            <a:spAutoFit/>
          </a:bodyPr>
          <a:lstStyle/>
          <a:p>
            <a:r>
              <a:rPr lang="en-GB">
                <a:solidFill>
                  <a:schemeClr val="bg2"/>
                </a:solidFill>
              </a:rPr>
              <a:t>Item</a:t>
            </a:r>
          </a:p>
        </p:txBody>
      </p:sp>
      <p:sp>
        <p:nvSpPr>
          <p:cNvPr id="22536" name="TextBox 10"/>
          <p:cNvSpPr txBox="1">
            <a:spLocks noChangeArrowheads="1"/>
          </p:cNvSpPr>
          <p:nvPr/>
        </p:nvSpPr>
        <p:spPr bwMode="auto">
          <a:xfrm>
            <a:off x="5075238" y="5157788"/>
            <a:ext cx="1368425" cy="460375"/>
          </a:xfrm>
          <a:prstGeom prst="rect">
            <a:avLst/>
          </a:prstGeom>
          <a:noFill/>
          <a:ln w="9525">
            <a:solidFill>
              <a:schemeClr val="tx1"/>
            </a:solidFill>
            <a:miter lim="800000"/>
            <a:headEnd/>
            <a:tailEnd/>
          </a:ln>
        </p:spPr>
        <p:txBody>
          <a:bodyPr>
            <a:spAutoFit/>
          </a:bodyPr>
          <a:lstStyle/>
          <a:p>
            <a:r>
              <a:rPr lang="en-GB">
                <a:solidFill>
                  <a:schemeClr val="bg2"/>
                </a:solidFill>
              </a:rPr>
              <a:t>Supplier</a:t>
            </a:r>
          </a:p>
        </p:txBody>
      </p:sp>
      <p:sp>
        <p:nvSpPr>
          <p:cNvPr id="10" name="Title 1"/>
          <p:cNvSpPr txBox="1">
            <a:spLocks/>
          </p:cNvSpPr>
          <p:nvPr/>
        </p:nvSpPr>
        <p:spPr>
          <a:xfrm>
            <a:off x="71438" y="341313"/>
            <a:ext cx="8964612" cy="1143000"/>
          </a:xfrm>
          <a:prstGeom prst="rect">
            <a:avLst/>
          </a:prstGeom>
        </p:spPr>
        <p:txBody>
          <a:bodyPr/>
          <a:lstStyle/>
          <a:p>
            <a:pPr>
              <a:defRPr/>
            </a:pPr>
            <a:r>
              <a:rPr lang="en-GB" sz="3400" kern="0" dirty="0">
                <a:solidFill>
                  <a:srgbClr val="72989C"/>
                </a:solidFill>
                <a:latin typeface="+mj-lt"/>
                <a:ea typeface="+mj-ea"/>
                <a:cs typeface="+mj-cs"/>
              </a:rPr>
              <a:t>Third Normal Form (3NF) to Deriving Entities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5"/>
          <p:cNvSpPr txBox="1">
            <a:spLocks noChangeArrowheads="1"/>
          </p:cNvSpPr>
          <p:nvPr/>
        </p:nvSpPr>
        <p:spPr bwMode="auto">
          <a:xfrm>
            <a:off x="468313" y="2347913"/>
            <a:ext cx="1519237" cy="461962"/>
          </a:xfrm>
          <a:prstGeom prst="rect">
            <a:avLst/>
          </a:prstGeom>
          <a:noFill/>
          <a:ln w="9525">
            <a:solidFill>
              <a:schemeClr val="tx2"/>
            </a:solidFill>
            <a:miter lim="800000"/>
            <a:headEnd/>
            <a:tailEnd/>
          </a:ln>
        </p:spPr>
        <p:txBody>
          <a:bodyPr wrap="none">
            <a:spAutoFit/>
          </a:bodyPr>
          <a:lstStyle/>
          <a:p>
            <a:r>
              <a:rPr lang="en-GB">
                <a:solidFill>
                  <a:schemeClr val="bg2"/>
                </a:solidFill>
              </a:rPr>
              <a:t>Customer</a:t>
            </a:r>
          </a:p>
        </p:txBody>
      </p:sp>
      <p:sp>
        <p:nvSpPr>
          <p:cNvPr id="23555" name="TextBox 8"/>
          <p:cNvSpPr txBox="1">
            <a:spLocks noChangeArrowheads="1"/>
          </p:cNvSpPr>
          <p:nvPr/>
        </p:nvSpPr>
        <p:spPr bwMode="auto">
          <a:xfrm>
            <a:off x="2987675" y="2347913"/>
            <a:ext cx="2160588" cy="461962"/>
          </a:xfrm>
          <a:prstGeom prst="rect">
            <a:avLst/>
          </a:prstGeom>
          <a:noFill/>
          <a:ln w="9525">
            <a:solidFill>
              <a:schemeClr val="tx1"/>
            </a:solidFill>
            <a:miter lim="800000"/>
            <a:headEnd/>
            <a:tailEnd/>
          </a:ln>
        </p:spPr>
        <p:txBody>
          <a:bodyPr>
            <a:spAutoFit/>
          </a:bodyPr>
          <a:lstStyle/>
          <a:p>
            <a:r>
              <a:rPr lang="en-GB">
                <a:solidFill>
                  <a:schemeClr val="bg2"/>
                </a:solidFill>
              </a:rPr>
              <a:t>CustomerItem</a:t>
            </a:r>
          </a:p>
        </p:txBody>
      </p:sp>
      <p:sp>
        <p:nvSpPr>
          <p:cNvPr id="23556" name="TextBox 9"/>
          <p:cNvSpPr txBox="1">
            <a:spLocks noChangeArrowheads="1"/>
          </p:cNvSpPr>
          <p:nvPr/>
        </p:nvSpPr>
        <p:spPr bwMode="auto">
          <a:xfrm>
            <a:off x="6443663" y="2347913"/>
            <a:ext cx="2160587" cy="461962"/>
          </a:xfrm>
          <a:prstGeom prst="rect">
            <a:avLst/>
          </a:prstGeom>
          <a:noFill/>
          <a:ln w="9525">
            <a:solidFill>
              <a:schemeClr val="tx1"/>
            </a:solidFill>
            <a:miter lim="800000"/>
            <a:headEnd/>
            <a:tailEnd/>
          </a:ln>
        </p:spPr>
        <p:txBody>
          <a:bodyPr>
            <a:spAutoFit/>
          </a:bodyPr>
          <a:lstStyle/>
          <a:p>
            <a:r>
              <a:rPr lang="en-GB">
                <a:solidFill>
                  <a:schemeClr val="bg2"/>
                </a:solidFill>
              </a:rPr>
              <a:t>Item</a:t>
            </a:r>
          </a:p>
        </p:txBody>
      </p:sp>
      <p:sp>
        <p:nvSpPr>
          <p:cNvPr id="23557" name="TextBox 10"/>
          <p:cNvSpPr txBox="1">
            <a:spLocks noChangeArrowheads="1"/>
          </p:cNvSpPr>
          <p:nvPr/>
        </p:nvSpPr>
        <p:spPr bwMode="auto">
          <a:xfrm>
            <a:off x="6516688" y="4003675"/>
            <a:ext cx="2159000" cy="461963"/>
          </a:xfrm>
          <a:prstGeom prst="rect">
            <a:avLst/>
          </a:prstGeom>
          <a:noFill/>
          <a:ln w="9525">
            <a:solidFill>
              <a:schemeClr val="tx1"/>
            </a:solidFill>
            <a:miter lim="800000"/>
            <a:headEnd/>
            <a:tailEnd/>
          </a:ln>
        </p:spPr>
        <p:txBody>
          <a:bodyPr>
            <a:spAutoFit/>
          </a:bodyPr>
          <a:lstStyle/>
          <a:p>
            <a:r>
              <a:rPr lang="en-GB">
                <a:solidFill>
                  <a:schemeClr val="bg2"/>
                </a:solidFill>
              </a:rPr>
              <a:t>Supplier</a:t>
            </a:r>
          </a:p>
        </p:txBody>
      </p:sp>
      <p:cxnSp>
        <p:nvCxnSpPr>
          <p:cNvPr id="23558" name="Straight Connector 18"/>
          <p:cNvCxnSpPr>
            <a:cxnSpLocks noChangeShapeType="1"/>
            <a:stCxn id="23554" idx="3"/>
            <a:endCxn id="23555" idx="1"/>
          </p:cNvCxnSpPr>
          <p:nvPr/>
        </p:nvCxnSpPr>
        <p:spPr bwMode="auto">
          <a:xfrm>
            <a:off x="1987550" y="2578100"/>
            <a:ext cx="1000125" cy="0"/>
          </a:xfrm>
          <a:prstGeom prst="line">
            <a:avLst/>
          </a:prstGeom>
          <a:noFill/>
          <a:ln w="9525" algn="ctr">
            <a:solidFill>
              <a:schemeClr val="tx1"/>
            </a:solidFill>
            <a:round/>
            <a:headEnd/>
            <a:tailEnd/>
          </a:ln>
        </p:spPr>
      </p:cxnSp>
      <p:cxnSp>
        <p:nvCxnSpPr>
          <p:cNvPr id="23559" name="Straight Connector 20"/>
          <p:cNvCxnSpPr>
            <a:cxnSpLocks noChangeShapeType="1"/>
            <a:stCxn id="23555" idx="3"/>
            <a:endCxn id="23556" idx="1"/>
          </p:cNvCxnSpPr>
          <p:nvPr/>
        </p:nvCxnSpPr>
        <p:spPr bwMode="auto">
          <a:xfrm>
            <a:off x="5148263" y="2578100"/>
            <a:ext cx="1295400" cy="0"/>
          </a:xfrm>
          <a:prstGeom prst="line">
            <a:avLst/>
          </a:prstGeom>
          <a:noFill/>
          <a:ln w="9525" algn="ctr">
            <a:solidFill>
              <a:schemeClr val="tx1"/>
            </a:solidFill>
            <a:round/>
            <a:headEnd/>
            <a:tailEnd/>
          </a:ln>
        </p:spPr>
      </p:cxnSp>
      <p:cxnSp>
        <p:nvCxnSpPr>
          <p:cNvPr id="23560" name="Straight Connector 24"/>
          <p:cNvCxnSpPr>
            <a:cxnSpLocks noChangeShapeType="1"/>
          </p:cNvCxnSpPr>
          <p:nvPr/>
        </p:nvCxnSpPr>
        <p:spPr bwMode="auto">
          <a:xfrm rot="5400000">
            <a:off x="6517481" y="3428207"/>
            <a:ext cx="1150937" cy="0"/>
          </a:xfrm>
          <a:prstGeom prst="line">
            <a:avLst/>
          </a:prstGeom>
          <a:noFill/>
          <a:ln w="9525" algn="ctr">
            <a:solidFill>
              <a:schemeClr val="tx1"/>
            </a:solidFill>
            <a:round/>
            <a:headEnd/>
            <a:tailEnd/>
          </a:ln>
        </p:spPr>
      </p:cxnSp>
      <p:sp>
        <p:nvSpPr>
          <p:cNvPr id="23561" name="TextBox 25"/>
          <p:cNvSpPr txBox="1">
            <a:spLocks noChangeArrowheads="1"/>
          </p:cNvSpPr>
          <p:nvPr/>
        </p:nvSpPr>
        <p:spPr bwMode="auto">
          <a:xfrm>
            <a:off x="2051050" y="2276475"/>
            <a:ext cx="298450" cy="339725"/>
          </a:xfrm>
          <a:prstGeom prst="rect">
            <a:avLst/>
          </a:prstGeom>
          <a:noFill/>
          <a:ln w="9525">
            <a:noFill/>
            <a:miter lim="800000"/>
            <a:headEnd/>
            <a:tailEnd/>
          </a:ln>
        </p:spPr>
        <p:txBody>
          <a:bodyPr wrap="none">
            <a:spAutoFit/>
          </a:bodyPr>
          <a:lstStyle/>
          <a:p>
            <a:r>
              <a:rPr lang="en-GB" sz="1600">
                <a:solidFill>
                  <a:schemeClr val="bg2"/>
                </a:solidFill>
              </a:rPr>
              <a:t>1</a:t>
            </a:r>
          </a:p>
        </p:txBody>
      </p:sp>
      <p:sp>
        <p:nvSpPr>
          <p:cNvPr id="23562" name="TextBox 26"/>
          <p:cNvSpPr txBox="1">
            <a:spLocks noChangeArrowheads="1"/>
          </p:cNvSpPr>
          <p:nvPr/>
        </p:nvSpPr>
        <p:spPr bwMode="auto">
          <a:xfrm>
            <a:off x="6156325" y="2276475"/>
            <a:ext cx="298450" cy="339725"/>
          </a:xfrm>
          <a:prstGeom prst="rect">
            <a:avLst/>
          </a:prstGeom>
          <a:noFill/>
          <a:ln w="9525">
            <a:noFill/>
            <a:miter lim="800000"/>
            <a:headEnd/>
            <a:tailEnd/>
          </a:ln>
        </p:spPr>
        <p:txBody>
          <a:bodyPr wrap="none">
            <a:spAutoFit/>
          </a:bodyPr>
          <a:lstStyle/>
          <a:p>
            <a:r>
              <a:rPr lang="en-GB" sz="1600">
                <a:solidFill>
                  <a:schemeClr val="bg2"/>
                </a:solidFill>
              </a:rPr>
              <a:t>1</a:t>
            </a:r>
          </a:p>
        </p:txBody>
      </p:sp>
      <p:sp>
        <p:nvSpPr>
          <p:cNvPr id="23563" name="TextBox 27"/>
          <p:cNvSpPr txBox="1">
            <a:spLocks noChangeArrowheads="1"/>
          </p:cNvSpPr>
          <p:nvPr/>
        </p:nvSpPr>
        <p:spPr bwMode="auto">
          <a:xfrm>
            <a:off x="7164388" y="3644900"/>
            <a:ext cx="298450" cy="339725"/>
          </a:xfrm>
          <a:prstGeom prst="rect">
            <a:avLst/>
          </a:prstGeom>
          <a:noFill/>
          <a:ln w="9525">
            <a:noFill/>
            <a:miter lim="800000"/>
            <a:headEnd/>
            <a:tailEnd/>
          </a:ln>
        </p:spPr>
        <p:txBody>
          <a:bodyPr wrap="none">
            <a:spAutoFit/>
          </a:bodyPr>
          <a:lstStyle/>
          <a:p>
            <a:r>
              <a:rPr lang="en-GB" sz="1600">
                <a:solidFill>
                  <a:schemeClr val="bg2"/>
                </a:solidFill>
              </a:rPr>
              <a:t>1</a:t>
            </a:r>
          </a:p>
        </p:txBody>
      </p:sp>
      <p:sp>
        <p:nvSpPr>
          <p:cNvPr id="23564" name="TextBox 28"/>
          <p:cNvSpPr txBox="1">
            <a:spLocks noChangeArrowheads="1"/>
          </p:cNvSpPr>
          <p:nvPr/>
        </p:nvSpPr>
        <p:spPr bwMode="auto">
          <a:xfrm>
            <a:off x="7164388" y="2852738"/>
            <a:ext cx="552450" cy="339725"/>
          </a:xfrm>
          <a:prstGeom prst="rect">
            <a:avLst/>
          </a:prstGeom>
          <a:noFill/>
          <a:ln w="9525">
            <a:noFill/>
            <a:miter lim="800000"/>
            <a:headEnd/>
            <a:tailEnd/>
          </a:ln>
        </p:spPr>
        <p:txBody>
          <a:bodyPr wrap="none">
            <a:spAutoFit/>
          </a:bodyPr>
          <a:lstStyle/>
          <a:p>
            <a:r>
              <a:rPr lang="en-GB" sz="1600">
                <a:solidFill>
                  <a:schemeClr val="bg2"/>
                </a:solidFill>
              </a:rPr>
              <a:t>0...*</a:t>
            </a:r>
          </a:p>
        </p:txBody>
      </p:sp>
      <p:sp>
        <p:nvSpPr>
          <p:cNvPr id="23565" name="TextBox 29"/>
          <p:cNvSpPr txBox="1">
            <a:spLocks noChangeArrowheads="1"/>
          </p:cNvSpPr>
          <p:nvPr/>
        </p:nvSpPr>
        <p:spPr bwMode="auto">
          <a:xfrm>
            <a:off x="2484438" y="2276475"/>
            <a:ext cx="552450" cy="339725"/>
          </a:xfrm>
          <a:prstGeom prst="rect">
            <a:avLst/>
          </a:prstGeom>
          <a:noFill/>
          <a:ln w="9525">
            <a:noFill/>
            <a:miter lim="800000"/>
            <a:headEnd/>
            <a:tailEnd/>
          </a:ln>
        </p:spPr>
        <p:txBody>
          <a:bodyPr wrap="none">
            <a:spAutoFit/>
          </a:bodyPr>
          <a:lstStyle/>
          <a:p>
            <a:r>
              <a:rPr lang="en-GB" sz="1600">
                <a:solidFill>
                  <a:schemeClr val="bg2"/>
                </a:solidFill>
              </a:rPr>
              <a:t>0...*</a:t>
            </a:r>
          </a:p>
        </p:txBody>
      </p:sp>
      <p:sp>
        <p:nvSpPr>
          <p:cNvPr id="23566" name="TextBox 30"/>
          <p:cNvSpPr txBox="1">
            <a:spLocks noChangeArrowheads="1"/>
          </p:cNvSpPr>
          <p:nvPr/>
        </p:nvSpPr>
        <p:spPr bwMode="auto">
          <a:xfrm>
            <a:off x="5219700" y="2276475"/>
            <a:ext cx="552450" cy="339725"/>
          </a:xfrm>
          <a:prstGeom prst="rect">
            <a:avLst/>
          </a:prstGeom>
          <a:noFill/>
          <a:ln w="9525">
            <a:noFill/>
            <a:miter lim="800000"/>
            <a:headEnd/>
            <a:tailEnd/>
          </a:ln>
        </p:spPr>
        <p:txBody>
          <a:bodyPr wrap="none">
            <a:spAutoFit/>
          </a:bodyPr>
          <a:lstStyle/>
          <a:p>
            <a:r>
              <a:rPr lang="en-GB" sz="1600">
                <a:solidFill>
                  <a:schemeClr val="bg2"/>
                </a:solidFill>
              </a:rPr>
              <a:t>0...*</a:t>
            </a:r>
          </a:p>
        </p:txBody>
      </p:sp>
      <p:sp>
        <p:nvSpPr>
          <p:cNvPr id="16" name="Title 1"/>
          <p:cNvSpPr txBox="1">
            <a:spLocks/>
          </p:cNvSpPr>
          <p:nvPr/>
        </p:nvSpPr>
        <p:spPr>
          <a:xfrm>
            <a:off x="71438" y="485775"/>
            <a:ext cx="8964612" cy="1143000"/>
          </a:xfrm>
          <a:prstGeom prst="rect">
            <a:avLst/>
          </a:prstGeom>
        </p:spPr>
        <p:txBody>
          <a:bodyPr/>
          <a:lstStyle/>
          <a:p>
            <a:pPr>
              <a:defRPr/>
            </a:pPr>
            <a:r>
              <a:rPr lang="en-GB" sz="4400" kern="0" dirty="0">
                <a:solidFill>
                  <a:srgbClr val="72989C"/>
                </a:solidFill>
                <a:latin typeface="+mj-lt"/>
                <a:ea typeface="+mj-ea"/>
                <a:cs typeface="+mj-cs"/>
              </a:rPr>
              <a:t>The Entity Relationship Diagram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GB" smtClean="0"/>
              <a:t>Normalisation and Semantics - 1</a:t>
            </a:r>
          </a:p>
        </p:txBody>
      </p:sp>
      <p:sp>
        <p:nvSpPr>
          <p:cNvPr id="24579" name="Content Placeholder 2"/>
          <p:cNvSpPr>
            <a:spLocks noGrp="1"/>
          </p:cNvSpPr>
          <p:nvPr>
            <p:ph sz="quarter" idx="1"/>
          </p:nvPr>
        </p:nvSpPr>
        <p:spPr>
          <a:xfrm>
            <a:off x="107950" y="1701800"/>
            <a:ext cx="8856663" cy="4319588"/>
          </a:xfrm>
        </p:spPr>
        <p:txBody>
          <a:bodyPr/>
          <a:lstStyle/>
          <a:p>
            <a:pPr lvl="1" eaLnBrk="1" hangingPunct="1"/>
            <a:r>
              <a:rPr lang="en-GB" smtClean="0"/>
              <a:t>Normalisation depends on understanding the </a:t>
            </a:r>
            <a:r>
              <a:rPr lang="en-GB" b="1" i="1" smtClean="0">
                <a:solidFill>
                  <a:srgbClr val="72989C"/>
                </a:solidFill>
              </a:rPr>
              <a:t>meaning</a:t>
            </a:r>
            <a:r>
              <a:rPr lang="en-GB" b="1" smtClean="0"/>
              <a:t> </a:t>
            </a:r>
            <a:r>
              <a:rPr lang="en-GB" smtClean="0"/>
              <a:t>of the data.</a:t>
            </a:r>
          </a:p>
          <a:p>
            <a:pPr lvl="1" eaLnBrk="1" hangingPunct="1"/>
            <a:endParaRPr lang="en-GB" smtClean="0"/>
          </a:p>
          <a:p>
            <a:pPr lvl="1" eaLnBrk="1" hangingPunct="1"/>
            <a:r>
              <a:rPr lang="en-GB" smtClean="0"/>
              <a:t>For example the price of an item depends on just the item. If the same item could be supplied by different suppliers at different prices then the normalisation would look different. </a:t>
            </a:r>
            <a:r>
              <a:rPr lang="en-GB" b="1" i="1" smtClean="0">
                <a:solidFill>
                  <a:srgbClr val="72989C"/>
                </a:solidFill>
              </a:rPr>
              <a:t>How? </a:t>
            </a:r>
            <a:endParaRPr lang="en-GB" i="1" smtClean="0">
              <a:solidFill>
                <a:srgbClr val="72989C"/>
              </a:solidFill>
            </a:endParaRPr>
          </a:p>
          <a:p>
            <a:pPr eaLnBrk="1" hangingPunct="1"/>
            <a:endParaRPr lang="en-GB"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GB" smtClean="0"/>
              <a:t>Normalisation and Semantics - 2</a:t>
            </a:r>
          </a:p>
        </p:txBody>
      </p:sp>
      <p:sp>
        <p:nvSpPr>
          <p:cNvPr id="25603" name="Content Placeholder 2"/>
          <p:cNvSpPr>
            <a:spLocks noGrp="1"/>
          </p:cNvSpPr>
          <p:nvPr>
            <p:ph sz="quarter" idx="1"/>
          </p:nvPr>
        </p:nvSpPr>
        <p:spPr/>
        <p:txBody>
          <a:bodyPr/>
          <a:lstStyle/>
          <a:p>
            <a:pPr lvl="1" eaLnBrk="1" hangingPunct="1"/>
            <a:r>
              <a:rPr lang="en-GB" b="1" i="1" smtClean="0">
                <a:solidFill>
                  <a:srgbClr val="72989C"/>
                </a:solidFill>
              </a:rPr>
              <a:t>Answer:</a:t>
            </a:r>
            <a:r>
              <a:rPr lang="en-GB" b="1" smtClean="0"/>
              <a:t> </a:t>
            </a:r>
            <a:r>
              <a:rPr lang="en-GB" smtClean="0"/>
              <a:t>there would be a separate group of attributes with the primary key of Supplier Number and Item Number. Price would be functionally dependent on both of these attributes and would therefore be an attribute of this entity.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smtClean="0"/>
              <a:t>Extended Example</a:t>
            </a:r>
          </a:p>
        </p:txBody>
      </p:sp>
      <p:sp>
        <p:nvSpPr>
          <p:cNvPr id="26627" name="Content Placeholder 2"/>
          <p:cNvSpPr>
            <a:spLocks noGrp="1"/>
          </p:cNvSpPr>
          <p:nvPr>
            <p:ph sz="quarter" idx="1"/>
          </p:nvPr>
        </p:nvSpPr>
        <p:spPr/>
        <p:txBody>
          <a:bodyPr/>
          <a:lstStyle/>
          <a:p>
            <a:pPr lvl="1"/>
            <a:r>
              <a:rPr lang="en-GB" smtClean="0"/>
              <a:t>To be used throughout the course</a:t>
            </a:r>
          </a:p>
          <a:p>
            <a:pPr lvl="1"/>
            <a:endParaRPr lang="en-GB" sz="800" smtClean="0"/>
          </a:p>
          <a:p>
            <a:pPr lvl="1"/>
            <a:r>
              <a:rPr lang="en-GB" smtClean="0"/>
              <a:t>Lots of different documents might be examined e.g.</a:t>
            </a:r>
          </a:p>
          <a:p>
            <a:pPr lvl="1"/>
            <a:endParaRPr lang="en-GB" smtClean="0"/>
          </a:p>
          <a:p>
            <a:pPr lvl="2"/>
            <a:r>
              <a:rPr lang="en-GB" sz="2600" smtClean="0"/>
              <a:t>Customer records</a:t>
            </a:r>
          </a:p>
          <a:p>
            <a:pPr lvl="2"/>
            <a:r>
              <a:rPr lang="en-GB" sz="2600" smtClean="0"/>
              <a:t>Sales sheets</a:t>
            </a:r>
          </a:p>
          <a:p>
            <a:pPr lvl="2"/>
            <a:r>
              <a:rPr lang="en-GB" sz="2600" smtClean="0"/>
              <a:t>Receipts and invoices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GB" smtClean="0"/>
              <a:t>Marlowe Interiors - 1</a:t>
            </a:r>
          </a:p>
        </p:txBody>
      </p:sp>
      <p:sp>
        <p:nvSpPr>
          <p:cNvPr id="27651" name="TextBox 4"/>
          <p:cNvSpPr txBox="1">
            <a:spLocks noChangeArrowheads="1"/>
          </p:cNvSpPr>
          <p:nvPr/>
        </p:nvSpPr>
        <p:spPr bwMode="auto">
          <a:xfrm>
            <a:off x="900113" y="1773238"/>
            <a:ext cx="2732087" cy="460375"/>
          </a:xfrm>
          <a:prstGeom prst="rect">
            <a:avLst/>
          </a:prstGeom>
          <a:noFill/>
          <a:ln w="9525">
            <a:noFill/>
            <a:miter lim="800000"/>
            <a:headEnd/>
            <a:tailEnd/>
          </a:ln>
        </p:spPr>
        <p:txBody>
          <a:bodyPr wrap="none">
            <a:spAutoFit/>
          </a:bodyPr>
          <a:lstStyle/>
          <a:p>
            <a:r>
              <a:rPr lang="en-GB" b="1">
                <a:solidFill>
                  <a:schemeClr val="bg2"/>
                </a:solidFill>
              </a:rPr>
              <a:t>Interior Designer </a:t>
            </a:r>
          </a:p>
        </p:txBody>
      </p:sp>
      <p:sp>
        <p:nvSpPr>
          <p:cNvPr id="27652" name="TextBox 5"/>
          <p:cNvSpPr txBox="1">
            <a:spLocks noChangeArrowheads="1"/>
          </p:cNvSpPr>
          <p:nvPr/>
        </p:nvSpPr>
        <p:spPr bwMode="auto">
          <a:xfrm>
            <a:off x="2989263" y="2924175"/>
            <a:ext cx="1778000" cy="461963"/>
          </a:xfrm>
          <a:prstGeom prst="rect">
            <a:avLst/>
          </a:prstGeom>
          <a:noFill/>
          <a:ln w="9525">
            <a:noFill/>
            <a:miter lim="800000"/>
            <a:headEnd/>
            <a:tailEnd/>
          </a:ln>
        </p:spPr>
        <p:txBody>
          <a:bodyPr wrap="none">
            <a:spAutoFit/>
          </a:bodyPr>
          <a:lstStyle/>
          <a:p>
            <a:r>
              <a:rPr lang="en-GB" b="1">
                <a:solidFill>
                  <a:schemeClr val="bg2"/>
                </a:solidFill>
              </a:rPr>
              <a:t>Makeovers</a:t>
            </a:r>
          </a:p>
        </p:txBody>
      </p:sp>
      <p:sp>
        <p:nvSpPr>
          <p:cNvPr id="27653" name="TextBox 6"/>
          <p:cNvSpPr txBox="1">
            <a:spLocks noChangeArrowheads="1"/>
          </p:cNvSpPr>
          <p:nvPr/>
        </p:nvSpPr>
        <p:spPr bwMode="auto">
          <a:xfrm>
            <a:off x="5005388" y="2276475"/>
            <a:ext cx="2144712" cy="461963"/>
          </a:xfrm>
          <a:prstGeom prst="rect">
            <a:avLst/>
          </a:prstGeom>
          <a:noFill/>
          <a:ln w="9525">
            <a:noFill/>
            <a:miter lim="800000"/>
            <a:headEnd/>
            <a:tailEnd/>
          </a:ln>
        </p:spPr>
        <p:txBody>
          <a:bodyPr wrap="none">
            <a:spAutoFit/>
          </a:bodyPr>
          <a:lstStyle/>
          <a:p>
            <a:r>
              <a:rPr lang="en-GB" b="1">
                <a:solidFill>
                  <a:schemeClr val="bg2"/>
                </a:solidFill>
              </a:rPr>
              <a:t>Two Brothers</a:t>
            </a:r>
          </a:p>
        </p:txBody>
      </p:sp>
      <p:sp>
        <p:nvSpPr>
          <p:cNvPr id="27654" name="TextBox 7"/>
          <p:cNvSpPr txBox="1">
            <a:spLocks noChangeArrowheads="1"/>
          </p:cNvSpPr>
          <p:nvPr/>
        </p:nvSpPr>
        <p:spPr bwMode="auto">
          <a:xfrm>
            <a:off x="684213" y="3932238"/>
            <a:ext cx="5076825" cy="461962"/>
          </a:xfrm>
          <a:prstGeom prst="rect">
            <a:avLst/>
          </a:prstGeom>
          <a:noFill/>
          <a:ln w="9525">
            <a:noFill/>
            <a:miter lim="800000"/>
            <a:headEnd/>
            <a:tailEnd/>
          </a:ln>
        </p:spPr>
        <p:txBody>
          <a:bodyPr wrap="none">
            <a:spAutoFit/>
          </a:bodyPr>
          <a:lstStyle/>
          <a:p>
            <a:r>
              <a:rPr lang="en-GB" b="1">
                <a:solidFill>
                  <a:schemeClr val="bg2"/>
                </a:solidFill>
              </a:rPr>
              <a:t>Index cards for customer records</a:t>
            </a:r>
          </a:p>
        </p:txBody>
      </p:sp>
      <p:sp>
        <p:nvSpPr>
          <p:cNvPr id="27655" name="TextBox 8"/>
          <p:cNvSpPr txBox="1">
            <a:spLocks noChangeArrowheads="1"/>
          </p:cNvSpPr>
          <p:nvPr/>
        </p:nvSpPr>
        <p:spPr bwMode="auto">
          <a:xfrm>
            <a:off x="4068763" y="5084763"/>
            <a:ext cx="4233862" cy="461962"/>
          </a:xfrm>
          <a:prstGeom prst="rect">
            <a:avLst/>
          </a:prstGeom>
          <a:noFill/>
          <a:ln w="9525">
            <a:noFill/>
            <a:miter lim="800000"/>
            <a:headEnd/>
            <a:tailEnd/>
          </a:ln>
        </p:spPr>
        <p:txBody>
          <a:bodyPr wrap="none">
            <a:spAutoFit/>
          </a:bodyPr>
          <a:lstStyle/>
          <a:p>
            <a:r>
              <a:rPr lang="en-GB" b="1">
                <a:solidFill>
                  <a:schemeClr val="bg2"/>
                </a:solidFill>
              </a:rPr>
              <a:t>Box file with paper invoices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GB" smtClean="0"/>
              <a:t>Properties of a Relation</a:t>
            </a:r>
          </a:p>
        </p:txBody>
      </p:sp>
      <p:sp>
        <p:nvSpPr>
          <p:cNvPr id="10243" name="Content Placeholder 3"/>
          <p:cNvSpPr>
            <a:spLocks noGrp="1"/>
          </p:cNvSpPr>
          <p:nvPr>
            <p:ph sz="quarter" idx="1"/>
          </p:nvPr>
        </p:nvSpPr>
        <p:spPr/>
        <p:txBody>
          <a:bodyPr/>
          <a:lstStyle/>
          <a:p>
            <a:pPr lvl="1"/>
            <a:r>
              <a:rPr lang="en-GB" smtClean="0"/>
              <a:t>Relation Named</a:t>
            </a:r>
          </a:p>
          <a:p>
            <a:pPr lvl="1"/>
            <a:r>
              <a:rPr lang="en-GB" smtClean="0"/>
              <a:t>Atomic values in cells</a:t>
            </a:r>
          </a:p>
          <a:p>
            <a:pPr lvl="1"/>
            <a:r>
              <a:rPr lang="en-GB" smtClean="0"/>
              <a:t>Attribute Named</a:t>
            </a:r>
          </a:p>
          <a:p>
            <a:pPr lvl="1"/>
            <a:r>
              <a:rPr lang="en-GB" smtClean="0"/>
              <a:t>Attribute value drawn from a domain</a:t>
            </a:r>
          </a:p>
          <a:p>
            <a:pPr lvl="1"/>
            <a:r>
              <a:rPr lang="en-GB" smtClean="0"/>
              <a:t>No duplicate tuples (rows)</a:t>
            </a:r>
          </a:p>
          <a:p>
            <a:pPr lvl="1"/>
            <a:r>
              <a:rPr lang="en-GB" smtClean="0"/>
              <a:t>No significance to order of tuples</a:t>
            </a:r>
          </a:p>
          <a:p>
            <a:pPr lvl="1"/>
            <a:r>
              <a:rPr lang="en-GB" smtClean="0"/>
              <a:t>No significance to order of attributes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8"/>
          <p:cNvSpPr txBox="1">
            <a:spLocks noChangeArrowheads="1"/>
          </p:cNvSpPr>
          <p:nvPr/>
        </p:nvSpPr>
        <p:spPr bwMode="auto">
          <a:xfrm>
            <a:off x="971550" y="1484313"/>
            <a:ext cx="184150" cy="461962"/>
          </a:xfrm>
          <a:prstGeom prst="rect">
            <a:avLst/>
          </a:prstGeom>
          <a:noFill/>
          <a:ln w="9525">
            <a:noFill/>
            <a:miter lim="800000"/>
            <a:headEnd/>
            <a:tailEnd/>
          </a:ln>
        </p:spPr>
        <p:txBody>
          <a:bodyPr wrap="none">
            <a:spAutoFit/>
          </a:bodyPr>
          <a:lstStyle/>
          <a:p>
            <a:endParaRPr lang="en-GB"/>
          </a:p>
        </p:txBody>
      </p:sp>
      <p:sp>
        <p:nvSpPr>
          <p:cNvPr id="4" name="Title 1"/>
          <p:cNvSpPr txBox="1">
            <a:spLocks/>
          </p:cNvSpPr>
          <p:nvPr/>
        </p:nvSpPr>
        <p:spPr>
          <a:xfrm>
            <a:off x="71438" y="404813"/>
            <a:ext cx="8964612" cy="1143000"/>
          </a:xfrm>
          <a:prstGeom prst="rect">
            <a:avLst/>
          </a:prstGeom>
        </p:spPr>
        <p:txBody>
          <a:bodyPr/>
          <a:lstStyle/>
          <a:p>
            <a:pPr>
              <a:defRPr/>
            </a:pPr>
            <a:r>
              <a:rPr lang="en-GB" sz="4400" dirty="0">
                <a:solidFill>
                  <a:srgbClr val="72989C"/>
                </a:solidFill>
              </a:rPr>
              <a:t>Marlowe Interiors - 2</a:t>
            </a:r>
            <a:endParaRPr lang="en-GB" sz="4400" kern="0" dirty="0">
              <a:solidFill>
                <a:srgbClr val="72989C"/>
              </a:solidFill>
              <a:latin typeface="+mj-lt"/>
              <a:ea typeface="+mj-ea"/>
              <a:cs typeface="+mj-cs"/>
            </a:endParaRPr>
          </a:p>
        </p:txBody>
      </p:sp>
      <p:sp>
        <p:nvSpPr>
          <p:cNvPr id="28676" name="Content Placeholder 2"/>
          <p:cNvSpPr txBox="1">
            <a:spLocks/>
          </p:cNvSpPr>
          <p:nvPr/>
        </p:nvSpPr>
        <p:spPr bwMode="auto">
          <a:xfrm>
            <a:off x="107950" y="1196975"/>
            <a:ext cx="8856663" cy="5111750"/>
          </a:xfrm>
          <a:prstGeom prst="rect">
            <a:avLst/>
          </a:prstGeom>
          <a:noFill/>
          <a:ln w="9525">
            <a:noFill/>
            <a:miter lim="800000"/>
            <a:headEnd/>
            <a:tailEnd/>
          </a:ln>
        </p:spPr>
        <p:txBody>
          <a:bodyPr/>
          <a:lstStyle/>
          <a:p>
            <a:r>
              <a:rPr lang="en-GB" sz="2600" b="1" i="1">
                <a:solidFill>
                  <a:schemeClr val="bg2"/>
                </a:solidFill>
                <a:latin typeface="Book Antiqua" pitchFamily="18" charset="0"/>
                <a:cs typeface="Times New Roman" pitchFamily="18" charset="0"/>
              </a:rPr>
              <a:t>Marlowe Interiors </a:t>
            </a:r>
            <a:endParaRPr lang="en-GB" sz="1100" b="1">
              <a:solidFill>
                <a:schemeClr val="bg2"/>
              </a:solidFill>
              <a:cs typeface="Times New Roman" pitchFamily="18" charset="0"/>
            </a:endParaRPr>
          </a:p>
          <a:p>
            <a:r>
              <a:rPr lang="en-GB" sz="1400" b="1" i="1">
                <a:solidFill>
                  <a:schemeClr val="bg2"/>
                </a:solidFill>
                <a:cs typeface="Times New Roman" pitchFamily="18" charset="0"/>
              </a:rPr>
              <a:t>1 Newington Green Road</a:t>
            </a:r>
          </a:p>
          <a:p>
            <a:r>
              <a:rPr lang="en-GB" sz="1400" b="1" i="1">
                <a:solidFill>
                  <a:schemeClr val="bg2"/>
                </a:solidFill>
                <a:cs typeface="Times New Roman" pitchFamily="18" charset="0"/>
              </a:rPr>
              <a:t>London</a:t>
            </a:r>
          </a:p>
          <a:p>
            <a:r>
              <a:rPr lang="en-GB" sz="1400" b="1" i="1">
                <a:solidFill>
                  <a:schemeClr val="bg2"/>
                </a:solidFill>
                <a:cs typeface="Times New Roman" pitchFamily="18" charset="0"/>
              </a:rPr>
              <a:t>N1 TYY</a:t>
            </a:r>
          </a:p>
          <a:p>
            <a:r>
              <a:rPr lang="en-GB" sz="1400" b="1" i="1">
                <a:solidFill>
                  <a:schemeClr val="bg2"/>
                </a:solidFill>
                <a:cs typeface="Times New Roman" pitchFamily="18" charset="0"/>
              </a:rPr>
              <a:t>020 7888 1234</a:t>
            </a:r>
            <a:endParaRPr lang="en-GB" sz="1400">
              <a:solidFill>
                <a:schemeClr val="bg2"/>
              </a:solidFill>
            </a:endParaRPr>
          </a:p>
          <a:p>
            <a:r>
              <a:rPr lang="en-GB" sz="1300">
                <a:solidFill>
                  <a:schemeClr val="bg2"/>
                </a:solidFill>
                <a:cs typeface="Times New Roman" pitchFamily="18" charset="0"/>
              </a:rPr>
              <a:t>Job: Kitchen Makeover</a:t>
            </a:r>
            <a:endParaRPr lang="en-GB" sz="1300">
              <a:solidFill>
                <a:schemeClr val="bg2"/>
              </a:solidFill>
            </a:endParaRPr>
          </a:p>
          <a:p>
            <a:r>
              <a:rPr lang="en-GB" sz="1300">
                <a:solidFill>
                  <a:schemeClr val="bg2"/>
                </a:solidFill>
                <a:cs typeface="Times New Roman" pitchFamily="18" charset="0"/>
              </a:rPr>
              <a:t>Customer: Ivan Jones, 2 Digby Mansions. Highbury Park</a:t>
            </a:r>
            <a:endParaRPr lang="en-GB" sz="1300">
              <a:solidFill>
                <a:schemeClr val="bg2"/>
              </a:solidFill>
            </a:endParaRPr>
          </a:p>
          <a:p>
            <a:r>
              <a:rPr lang="en-GB" sz="1300">
                <a:solidFill>
                  <a:schemeClr val="bg2"/>
                </a:solidFill>
                <a:cs typeface="Times New Roman" pitchFamily="18" charset="0"/>
              </a:rPr>
              <a:t>Area: London North</a:t>
            </a:r>
            <a:endParaRPr lang="en-GB" sz="1300">
              <a:solidFill>
                <a:schemeClr val="bg2"/>
              </a:solidFill>
            </a:endParaRPr>
          </a:p>
          <a:p>
            <a:r>
              <a:rPr lang="en-GB" sz="1300">
                <a:solidFill>
                  <a:schemeClr val="bg2"/>
                </a:solidFill>
                <a:cs typeface="Times New Roman" pitchFamily="18" charset="0"/>
              </a:rPr>
              <a:t>Date: 02/03/00</a:t>
            </a:r>
            <a:endParaRPr lang="en-GB" sz="1300" b="1" i="1">
              <a:solidFill>
                <a:schemeClr val="bg2"/>
              </a:solidFill>
              <a:cs typeface="Times New Roman" pitchFamily="18" charset="0"/>
            </a:endParaRPr>
          </a:p>
          <a:p>
            <a:r>
              <a:rPr lang="en-GB" sz="1300" b="1" i="1">
                <a:solidFill>
                  <a:schemeClr val="bg2"/>
                </a:solidFill>
                <a:cs typeface="Times New Roman" pitchFamily="18" charset="0"/>
              </a:rPr>
              <a:t>Parts</a:t>
            </a:r>
          </a:p>
          <a:p>
            <a:r>
              <a:rPr lang="en-GB" sz="1300" i="1">
                <a:solidFill>
                  <a:schemeClr val="bg2"/>
                </a:solidFill>
                <a:cs typeface="Times New Roman" pitchFamily="18" charset="0"/>
              </a:rPr>
              <a:t>1 sink, tin @ 130.00  including VAT.</a:t>
            </a:r>
            <a:endParaRPr lang="en-GB" sz="1300">
              <a:solidFill>
                <a:schemeClr val="bg2"/>
              </a:solidFill>
            </a:endParaRPr>
          </a:p>
          <a:p>
            <a:r>
              <a:rPr lang="en-GB" sz="1300" i="1">
                <a:solidFill>
                  <a:schemeClr val="bg2"/>
                </a:solidFill>
                <a:cs typeface="Times New Roman" pitchFamily="18" charset="0"/>
              </a:rPr>
              <a:t>1 u-pipe @  20.00 ditto</a:t>
            </a:r>
            <a:endParaRPr lang="en-GB" sz="1300">
              <a:solidFill>
                <a:schemeClr val="bg2"/>
              </a:solidFill>
            </a:endParaRPr>
          </a:p>
          <a:p>
            <a:r>
              <a:rPr lang="en-GB" sz="1300" i="1">
                <a:solidFill>
                  <a:schemeClr val="bg2"/>
                </a:solidFill>
                <a:cs typeface="Times New Roman" pitchFamily="18" charset="0"/>
              </a:rPr>
              <a:t>3 x assorted plumbing fittings @ 33.00 total including VAT</a:t>
            </a:r>
            <a:endParaRPr lang="en-GB" sz="1300">
              <a:solidFill>
                <a:schemeClr val="bg2"/>
              </a:solidFill>
            </a:endParaRPr>
          </a:p>
          <a:p>
            <a:r>
              <a:rPr lang="en-GB" sz="1300" i="1">
                <a:solidFill>
                  <a:schemeClr val="bg2"/>
                </a:solidFill>
                <a:cs typeface="Times New Roman" pitchFamily="18" charset="0"/>
              </a:rPr>
              <a:t>1 thermostat @ 100.00 including VAT</a:t>
            </a:r>
            <a:endParaRPr lang="en-GB" sz="1300" b="1" i="1">
              <a:solidFill>
                <a:schemeClr val="bg2"/>
              </a:solidFill>
              <a:cs typeface="Times New Roman" pitchFamily="18" charset="0"/>
            </a:endParaRPr>
          </a:p>
          <a:p>
            <a:r>
              <a:rPr lang="en-GB" sz="1300" b="1" i="1">
                <a:solidFill>
                  <a:schemeClr val="bg2"/>
                </a:solidFill>
                <a:cs typeface="Times New Roman" pitchFamily="18" charset="0"/>
              </a:rPr>
              <a:t>Labour</a:t>
            </a:r>
          </a:p>
          <a:p>
            <a:r>
              <a:rPr lang="en-GB" sz="1300" i="1">
                <a:solidFill>
                  <a:schemeClr val="bg2"/>
                </a:solidFill>
                <a:cs typeface="Times New Roman" pitchFamily="18" charset="0"/>
              </a:rPr>
              <a:t>Plumber 3 hours £150</a:t>
            </a:r>
            <a:endParaRPr lang="en-GB" sz="1300">
              <a:solidFill>
                <a:schemeClr val="bg2"/>
              </a:solidFill>
            </a:endParaRPr>
          </a:p>
          <a:p>
            <a:r>
              <a:rPr lang="en-GB" sz="1300" i="1">
                <a:solidFill>
                  <a:schemeClr val="bg2"/>
                </a:solidFill>
                <a:cs typeface="Times New Roman" pitchFamily="18" charset="0"/>
              </a:rPr>
              <a:t>Labourer 3 hours £60</a:t>
            </a:r>
            <a:endParaRPr lang="en-GB" sz="1300">
              <a:solidFill>
                <a:schemeClr val="bg2"/>
              </a:solidFill>
            </a:endParaRPr>
          </a:p>
          <a:p>
            <a:r>
              <a:rPr lang="en-GB" sz="1300" i="1">
                <a:solidFill>
                  <a:schemeClr val="bg2"/>
                </a:solidFill>
                <a:cs typeface="Times New Roman" pitchFamily="18" charset="0"/>
              </a:rPr>
              <a:t>Electrician 1 hour £50 (to fit thermostat) </a:t>
            </a:r>
            <a:endParaRPr lang="en-GB" sz="1300">
              <a:solidFill>
                <a:schemeClr val="bg2"/>
              </a:solidFill>
            </a:endParaRPr>
          </a:p>
          <a:p>
            <a:r>
              <a:rPr lang="en-GB" sz="1100" i="1">
                <a:solidFill>
                  <a:schemeClr val="bg2"/>
                </a:solidFill>
                <a:cs typeface="Times New Roman" pitchFamily="18" charset="0"/>
              </a:rPr>
              <a:t>						</a:t>
            </a:r>
            <a:r>
              <a:rPr lang="en-GB" sz="1300" i="1">
                <a:solidFill>
                  <a:schemeClr val="bg2"/>
                </a:solidFill>
                <a:cs typeface="Times New Roman" pitchFamily="18" charset="0"/>
              </a:rPr>
              <a:t>TOTAL PARTS £283.00								TOTAL LABOUR £260.00	</a:t>
            </a:r>
            <a:r>
              <a:rPr lang="en-GB" sz="800" i="1">
                <a:solidFill>
                  <a:schemeClr val="bg2"/>
                </a:solidFill>
                <a:cs typeface="Times New Roman" pitchFamily="18" charset="0"/>
              </a:rPr>
              <a:t>					</a:t>
            </a:r>
            <a:endParaRPr lang="en-GB" sz="800">
              <a:solidFill>
                <a:schemeClr val="bg2"/>
              </a:solidFill>
            </a:endParaRPr>
          </a:p>
          <a:p>
            <a:r>
              <a:rPr lang="en-GB" sz="1300" i="1">
                <a:solidFill>
                  <a:schemeClr val="bg2"/>
                </a:solidFill>
                <a:cs typeface="Times New Roman" pitchFamily="18" charset="0"/>
              </a:rPr>
              <a:t>						TOTAL £543.00</a:t>
            </a:r>
            <a:endParaRPr lang="en-GB" sz="1300">
              <a:solidFill>
                <a:schemeClr val="bg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smtClean="0"/>
              <a:t>Functional Dependence - 1</a:t>
            </a:r>
          </a:p>
        </p:txBody>
      </p:sp>
      <p:sp>
        <p:nvSpPr>
          <p:cNvPr id="11267" name="Content Placeholder 2"/>
          <p:cNvSpPr>
            <a:spLocks noGrp="1"/>
          </p:cNvSpPr>
          <p:nvPr>
            <p:ph sz="quarter" idx="1"/>
          </p:nvPr>
        </p:nvSpPr>
        <p:spPr>
          <a:xfrm>
            <a:off x="107950" y="1701800"/>
            <a:ext cx="8856663" cy="4319588"/>
          </a:xfrm>
        </p:spPr>
        <p:txBody>
          <a:bodyPr/>
          <a:lstStyle/>
          <a:p>
            <a:pPr lvl="1"/>
            <a:r>
              <a:rPr lang="en-GB" smtClean="0"/>
              <a:t>A </a:t>
            </a:r>
            <a:r>
              <a:rPr lang="en-GB" smtClean="0">
                <a:sym typeface="Wingdings" pitchFamily="2" charset="2"/>
              </a:rPr>
              <a:t></a:t>
            </a:r>
            <a:r>
              <a:rPr lang="en-GB" smtClean="0"/>
              <a:t> B </a:t>
            </a:r>
          </a:p>
          <a:p>
            <a:pPr lvl="1"/>
            <a:endParaRPr lang="en-GB" smtClean="0"/>
          </a:p>
          <a:p>
            <a:pPr lvl="1"/>
            <a:r>
              <a:rPr lang="en-GB" smtClean="0"/>
              <a:t>This is the notation</a:t>
            </a:r>
          </a:p>
          <a:p>
            <a:pPr lvl="1"/>
            <a:endParaRPr lang="en-GB" smtClean="0"/>
          </a:p>
          <a:p>
            <a:pPr lvl="1"/>
            <a:r>
              <a:rPr lang="en-GB" smtClean="0"/>
              <a:t>If we know the value of A then we will know the value of 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GB" smtClean="0"/>
              <a:t>Functional Dependence - 2</a:t>
            </a:r>
          </a:p>
        </p:txBody>
      </p:sp>
      <p:sp>
        <p:nvSpPr>
          <p:cNvPr id="12291" name="Content Placeholder 2"/>
          <p:cNvSpPr>
            <a:spLocks noGrp="1"/>
          </p:cNvSpPr>
          <p:nvPr>
            <p:ph sz="quarter" idx="1"/>
          </p:nvPr>
        </p:nvSpPr>
        <p:spPr/>
        <p:txBody>
          <a:bodyPr/>
          <a:lstStyle/>
          <a:p>
            <a:pPr lvl="1" eaLnBrk="1" hangingPunct="1"/>
            <a:r>
              <a:rPr lang="en-GB" smtClean="0"/>
              <a:t>StudentID </a:t>
            </a:r>
            <a:r>
              <a:rPr lang="en-GB" smtClean="0">
                <a:sym typeface="Wingdings" pitchFamily="2" charset="2"/>
              </a:rPr>
              <a:t></a:t>
            </a:r>
            <a:r>
              <a:rPr lang="en-GB" smtClean="0"/>
              <a:t> StudentName</a:t>
            </a:r>
          </a:p>
          <a:p>
            <a:pPr eaLnBrk="1" hangingPunct="1"/>
            <a:endParaRPr lang="en-GB" smtClean="0"/>
          </a:p>
          <a:p>
            <a:pPr eaLnBrk="1" hangingPunct="1"/>
            <a:endParaRPr lang="en-GB" smtClean="0"/>
          </a:p>
        </p:txBody>
      </p:sp>
      <p:graphicFrame>
        <p:nvGraphicFramePr>
          <p:cNvPr id="4" name="Table 3"/>
          <p:cNvGraphicFramePr>
            <a:graphicFrameLocks noGrp="1"/>
          </p:cNvGraphicFramePr>
          <p:nvPr/>
        </p:nvGraphicFramePr>
        <p:xfrm>
          <a:off x="492125" y="2444750"/>
          <a:ext cx="6096000" cy="1849120"/>
        </p:xfrm>
        <a:graphic>
          <a:graphicData uri="http://schemas.openxmlformats.org/drawingml/2006/table">
            <a:tbl>
              <a:tblPr firstRow="1" bandRow="1">
                <a:tableStyleId>{5C22544A-7EE6-4342-B048-85BDC9FD1C3A}</a:tableStyleId>
              </a:tblPr>
              <a:tblGrid>
                <a:gridCol w="1368152"/>
                <a:gridCol w="4727848"/>
              </a:tblGrid>
              <a:tr h="139040">
                <a:tc>
                  <a:txBody>
                    <a:bodyPr/>
                    <a:lstStyle/>
                    <a:p>
                      <a:r>
                        <a:rPr lang="en-GB" dirty="0" err="1" smtClean="0"/>
                        <a:t>StudentID</a:t>
                      </a:r>
                      <a:endParaRPr lang="en-GB" dirty="0"/>
                    </a:p>
                  </a:txBody>
                  <a:tcPr/>
                </a:tc>
                <a:tc>
                  <a:txBody>
                    <a:bodyPr/>
                    <a:lstStyle/>
                    <a:p>
                      <a:r>
                        <a:rPr lang="en-GB" dirty="0" err="1" smtClean="0"/>
                        <a:t>StudentName</a:t>
                      </a:r>
                      <a:endParaRPr lang="en-GB" dirty="0"/>
                    </a:p>
                  </a:txBody>
                  <a:tcPr/>
                </a:tc>
              </a:tr>
              <a:tr h="370840">
                <a:tc>
                  <a:txBody>
                    <a:bodyPr/>
                    <a:lstStyle/>
                    <a:p>
                      <a:r>
                        <a:rPr lang="en-GB" dirty="0" smtClean="0">
                          <a:solidFill>
                            <a:schemeClr val="bg2"/>
                          </a:solidFill>
                        </a:rPr>
                        <a:t>23</a:t>
                      </a:r>
                      <a:endParaRPr lang="en-GB" dirty="0">
                        <a:solidFill>
                          <a:schemeClr val="bg2"/>
                        </a:solidFill>
                      </a:endParaRPr>
                    </a:p>
                  </a:txBody>
                  <a:tcPr/>
                </a:tc>
                <a:tc>
                  <a:txBody>
                    <a:bodyPr/>
                    <a:lstStyle/>
                    <a:p>
                      <a:r>
                        <a:rPr lang="en-GB" dirty="0" smtClean="0">
                          <a:solidFill>
                            <a:schemeClr val="bg2"/>
                          </a:solidFill>
                        </a:rPr>
                        <a:t>Singh</a:t>
                      </a:r>
                      <a:endParaRPr lang="en-GB" dirty="0">
                        <a:solidFill>
                          <a:schemeClr val="bg2"/>
                        </a:solidFill>
                      </a:endParaRPr>
                    </a:p>
                  </a:txBody>
                  <a:tcPr/>
                </a:tc>
              </a:tr>
              <a:tr h="370840">
                <a:tc>
                  <a:txBody>
                    <a:bodyPr/>
                    <a:lstStyle/>
                    <a:p>
                      <a:r>
                        <a:rPr lang="en-GB" dirty="0" smtClean="0">
                          <a:solidFill>
                            <a:schemeClr val="bg2"/>
                          </a:solidFill>
                        </a:rPr>
                        <a:t>34</a:t>
                      </a:r>
                      <a:endParaRPr lang="en-GB" dirty="0">
                        <a:solidFill>
                          <a:schemeClr val="bg2"/>
                        </a:solidFill>
                      </a:endParaRPr>
                    </a:p>
                  </a:txBody>
                  <a:tcPr/>
                </a:tc>
                <a:tc>
                  <a:txBody>
                    <a:bodyPr/>
                    <a:lstStyle/>
                    <a:p>
                      <a:r>
                        <a:rPr lang="en-GB" dirty="0" smtClean="0">
                          <a:solidFill>
                            <a:schemeClr val="bg2"/>
                          </a:solidFill>
                        </a:rPr>
                        <a:t>Smith</a:t>
                      </a:r>
                      <a:endParaRPr lang="en-GB" dirty="0">
                        <a:solidFill>
                          <a:schemeClr val="bg2"/>
                        </a:solidFill>
                      </a:endParaRPr>
                    </a:p>
                  </a:txBody>
                  <a:tcPr/>
                </a:tc>
              </a:tr>
              <a:tr h="370840">
                <a:tc>
                  <a:txBody>
                    <a:bodyPr/>
                    <a:lstStyle/>
                    <a:p>
                      <a:r>
                        <a:rPr lang="en-GB" dirty="0" smtClean="0">
                          <a:solidFill>
                            <a:schemeClr val="bg2"/>
                          </a:solidFill>
                        </a:rPr>
                        <a:t>56</a:t>
                      </a:r>
                      <a:endParaRPr lang="en-GB" dirty="0">
                        <a:solidFill>
                          <a:schemeClr val="bg2"/>
                        </a:solidFill>
                      </a:endParaRPr>
                    </a:p>
                  </a:txBody>
                  <a:tcPr/>
                </a:tc>
                <a:tc>
                  <a:txBody>
                    <a:bodyPr/>
                    <a:lstStyle/>
                    <a:p>
                      <a:r>
                        <a:rPr lang="en-GB" dirty="0" smtClean="0">
                          <a:solidFill>
                            <a:schemeClr val="bg2"/>
                          </a:solidFill>
                        </a:rPr>
                        <a:t>Smith</a:t>
                      </a:r>
                      <a:endParaRPr lang="en-GB" dirty="0">
                        <a:solidFill>
                          <a:schemeClr val="bg2"/>
                        </a:solidFill>
                      </a:endParaRPr>
                    </a:p>
                  </a:txBody>
                  <a:tcPr/>
                </a:tc>
              </a:tr>
              <a:tr h="370840">
                <a:tc>
                  <a:txBody>
                    <a:bodyPr/>
                    <a:lstStyle/>
                    <a:p>
                      <a:r>
                        <a:rPr lang="en-GB" dirty="0" smtClean="0">
                          <a:solidFill>
                            <a:schemeClr val="bg2"/>
                          </a:solidFill>
                        </a:rPr>
                        <a:t>76</a:t>
                      </a:r>
                      <a:endParaRPr lang="en-GB" dirty="0">
                        <a:solidFill>
                          <a:schemeClr val="bg2"/>
                        </a:solidFill>
                      </a:endParaRPr>
                    </a:p>
                  </a:txBody>
                  <a:tcPr/>
                </a:tc>
                <a:tc>
                  <a:txBody>
                    <a:bodyPr/>
                    <a:lstStyle/>
                    <a:p>
                      <a:r>
                        <a:rPr lang="en-GB" dirty="0" smtClean="0">
                          <a:solidFill>
                            <a:schemeClr val="bg2"/>
                          </a:solidFill>
                        </a:rPr>
                        <a:t>Singh</a:t>
                      </a:r>
                      <a:endParaRPr lang="en-GB" dirty="0">
                        <a:solidFill>
                          <a:schemeClr val="bg2"/>
                        </a:solidFill>
                      </a:endParaRP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fontScale="90000"/>
          </a:bodyPr>
          <a:lstStyle/>
          <a:p>
            <a:pPr eaLnBrk="1" hangingPunct="1"/>
            <a:r>
              <a:rPr lang="en-GB" smtClean="0"/>
              <a:t>Super-keys, Candidate Keys, Primary Keys - 1</a:t>
            </a:r>
          </a:p>
        </p:txBody>
      </p:sp>
      <p:graphicFrame>
        <p:nvGraphicFramePr>
          <p:cNvPr id="4" name="Table 3"/>
          <p:cNvGraphicFramePr>
            <a:graphicFrameLocks noGrp="1"/>
          </p:cNvGraphicFramePr>
          <p:nvPr/>
        </p:nvGraphicFramePr>
        <p:xfrm>
          <a:off x="1258888" y="2276475"/>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GB" dirty="0" err="1" smtClean="0"/>
                        <a:t>StudentID</a:t>
                      </a:r>
                      <a:endParaRPr lang="en-GB" dirty="0"/>
                    </a:p>
                  </a:txBody>
                  <a:tcPr/>
                </a:tc>
                <a:tc>
                  <a:txBody>
                    <a:bodyPr/>
                    <a:lstStyle/>
                    <a:p>
                      <a:r>
                        <a:rPr lang="en-GB" dirty="0" smtClean="0"/>
                        <a:t>Activity</a:t>
                      </a:r>
                      <a:endParaRPr lang="en-GB" dirty="0"/>
                    </a:p>
                  </a:txBody>
                  <a:tcPr/>
                </a:tc>
                <a:tc>
                  <a:txBody>
                    <a:bodyPr/>
                    <a:lstStyle/>
                    <a:p>
                      <a:r>
                        <a:rPr lang="en-GB" dirty="0" smtClean="0"/>
                        <a:t>Cost</a:t>
                      </a:r>
                      <a:endParaRPr lang="en-GB" dirty="0"/>
                    </a:p>
                  </a:txBody>
                  <a:tcPr/>
                </a:tc>
              </a:tr>
              <a:tr h="370840">
                <a:tc>
                  <a:txBody>
                    <a:bodyPr/>
                    <a:lstStyle/>
                    <a:p>
                      <a:r>
                        <a:rPr lang="en-GB" dirty="0" smtClean="0">
                          <a:solidFill>
                            <a:schemeClr val="bg2"/>
                          </a:solidFill>
                        </a:rPr>
                        <a:t>21</a:t>
                      </a:r>
                      <a:endParaRPr lang="en-GB" dirty="0">
                        <a:solidFill>
                          <a:schemeClr val="bg2"/>
                        </a:solidFill>
                      </a:endParaRPr>
                    </a:p>
                  </a:txBody>
                  <a:tcPr/>
                </a:tc>
                <a:tc>
                  <a:txBody>
                    <a:bodyPr/>
                    <a:lstStyle/>
                    <a:p>
                      <a:r>
                        <a:rPr lang="en-GB" dirty="0" smtClean="0">
                          <a:solidFill>
                            <a:schemeClr val="bg2"/>
                          </a:solidFill>
                        </a:rPr>
                        <a:t>Dancing</a:t>
                      </a:r>
                      <a:endParaRPr lang="en-GB" dirty="0">
                        <a:solidFill>
                          <a:schemeClr val="bg2"/>
                        </a:solidFill>
                      </a:endParaRPr>
                    </a:p>
                  </a:txBody>
                  <a:tcPr/>
                </a:tc>
                <a:tc>
                  <a:txBody>
                    <a:bodyPr/>
                    <a:lstStyle/>
                    <a:p>
                      <a:r>
                        <a:rPr lang="en-GB" dirty="0" smtClean="0">
                          <a:solidFill>
                            <a:schemeClr val="bg2"/>
                          </a:solidFill>
                        </a:rPr>
                        <a:t>$23</a:t>
                      </a:r>
                      <a:endParaRPr lang="en-GB" dirty="0">
                        <a:solidFill>
                          <a:schemeClr val="bg2"/>
                        </a:solidFill>
                      </a:endParaRPr>
                    </a:p>
                  </a:txBody>
                  <a:tcPr/>
                </a:tc>
              </a:tr>
              <a:tr h="370840">
                <a:tc>
                  <a:txBody>
                    <a:bodyPr/>
                    <a:lstStyle/>
                    <a:p>
                      <a:r>
                        <a:rPr lang="en-GB" dirty="0" smtClean="0">
                          <a:solidFill>
                            <a:schemeClr val="bg2"/>
                          </a:solidFill>
                        </a:rPr>
                        <a:t>21</a:t>
                      </a:r>
                      <a:endParaRPr lang="en-GB" dirty="0">
                        <a:solidFill>
                          <a:schemeClr val="bg2"/>
                        </a:solidFill>
                      </a:endParaRPr>
                    </a:p>
                  </a:txBody>
                  <a:tcPr/>
                </a:tc>
                <a:tc>
                  <a:txBody>
                    <a:bodyPr/>
                    <a:lstStyle/>
                    <a:p>
                      <a:r>
                        <a:rPr lang="en-GB" dirty="0" smtClean="0">
                          <a:solidFill>
                            <a:schemeClr val="bg2"/>
                          </a:solidFill>
                        </a:rPr>
                        <a:t>Swimming</a:t>
                      </a:r>
                      <a:endParaRPr lang="en-GB" dirty="0">
                        <a:solidFill>
                          <a:schemeClr val="bg2"/>
                        </a:solidFill>
                      </a:endParaRPr>
                    </a:p>
                  </a:txBody>
                  <a:tcPr/>
                </a:tc>
                <a:tc>
                  <a:txBody>
                    <a:bodyPr/>
                    <a:lstStyle/>
                    <a:p>
                      <a:r>
                        <a:rPr lang="en-GB" dirty="0" smtClean="0">
                          <a:solidFill>
                            <a:schemeClr val="bg2"/>
                          </a:solidFill>
                        </a:rPr>
                        <a:t>$50</a:t>
                      </a:r>
                      <a:endParaRPr lang="en-GB" dirty="0">
                        <a:solidFill>
                          <a:schemeClr val="bg2"/>
                        </a:solidFill>
                      </a:endParaRPr>
                    </a:p>
                  </a:txBody>
                  <a:tcPr/>
                </a:tc>
              </a:tr>
              <a:tr h="370840">
                <a:tc>
                  <a:txBody>
                    <a:bodyPr/>
                    <a:lstStyle/>
                    <a:p>
                      <a:r>
                        <a:rPr lang="en-GB" dirty="0" smtClean="0">
                          <a:solidFill>
                            <a:schemeClr val="bg2"/>
                          </a:solidFill>
                        </a:rPr>
                        <a:t>34</a:t>
                      </a:r>
                      <a:endParaRPr lang="en-GB" dirty="0">
                        <a:solidFill>
                          <a:schemeClr val="bg2"/>
                        </a:solidFill>
                      </a:endParaRPr>
                    </a:p>
                  </a:txBody>
                  <a:tcPr/>
                </a:tc>
                <a:tc>
                  <a:txBody>
                    <a:bodyPr/>
                    <a:lstStyle/>
                    <a:p>
                      <a:r>
                        <a:rPr lang="en-GB" dirty="0" smtClean="0">
                          <a:solidFill>
                            <a:schemeClr val="bg2"/>
                          </a:solidFill>
                        </a:rPr>
                        <a:t>Dancing</a:t>
                      </a:r>
                      <a:endParaRPr lang="en-GB" dirty="0">
                        <a:solidFill>
                          <a:schemeClr val="bg2"/>
                        </a:solidFill>
                      </a:endParaRPr>
                    </a:p>
                  </a:txBody>
                  <a:tcPr/>
                </a:tc>
                <a:tc>
                  <a:txBody>
                    <a:bodyPr/>
                    <a:lstStyle/>
                    <a:p>
                      <a:r>
                        <a:rPr lang="en-GB" dirty="0" smtClean="0">
                          <a:solidFill>
                            <a:schemeClr val="bg2"/>
                          </a:solidFill>
                        </a:rPr>
                        <a:t>$23</a:t>
                      </a:r>
                      <a:endParaRPr lang="en-GB" dirty="0">
                        <a:solidFill>
                          <a:schemeClr val="bg2"/>
                        </a:solidFill>
                      </a:endParaRPr>
                    </a:p>
                  </a:txBody>
                  <a:tcPr/>
                </a:tc>
              </a:tr>
              <a:tr h="370840">
                <a:tc>
                  <a:txBody>
                    <a:bodyPr/>
                    <a:lstStyle/>
                    <a:p>
                      <a:r>
                        <a:rPr lang="en-GB" dirty="0" smtClean="0">
                          <a:solidFill>
                            <a:schemeClr val="bg2"/>
                          </a:solidFill>
                        </a:rPr>
                        <a:t>55</a:t>
                      </a:r>
                      <a:endParaRPr lang="en-GB" dirty="0">
                        <a:solidFill>
                          <a:schemeClr val="bg2"/>
                        </a:solidFill>
                      </a:endParaRPr>
                    </a:p>
                  </a:txBody>
                  <a:tcPr/>
                </a:tc>
                <a:tc>
                  <a:txBody>
                    <a:bodyPr/>
                    <a:lstStyle/>
                    <a:p>
                      <a:r>
                        <a:rPr lang="en-GB" dirty="0" smtClean="0">
                          <a:solidFill>
                            <a:schemeClr val="bg2"/>
                          </a:solidFill>
                        </a:rPr>
                        <a:t>Fencing</a:t>
                      </a:r>
                      <a:endParaRPr lang="en-GB" dirty="0">
                        <a:solidFill>
                          <a:schemeClr val="bg2"/>
                        </a:solidFill>
                      </a:endParaRPr>
                    </a:p>
                  </a:txBody>
                  <a:tcPr/>
                </a:tc>
                <a:tc>
                  <a:txBody>
                    <a:bodyPr/>
                    <a:lstStyle/>
                    <a:p>
                      <a:r>
                        <a:rPr lang="en-GB" dirty="0" smtClean="0">
                          <a:solidFill>
                            <a:schemeClr val="bg2"/>
                          </a:solidFill>
                        </a:rPr>
                        <a:t>$20</a:t>
                      </a:r>
                      <a:endParaRPr lang="en-GB" dirty="0">
                        <a:solidFill>
                          <a:schemeClr val="bg2"/>
                        </a:solidFill>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pPr eaLnBrk="1" hangingPunct="1"/>
            <a:r>
              <a:rPr lang="en-GB" smtClean="0"/>
              <a:t>Super-keys, Candidate Keys, Primary Keys - 2</a:t>
            </a:r>
          </a:p>
        </p:txBody>
      </p:sp>
      <p:graphicFrame>
        <p:nvGraphicFramePr>
          <p:cNvPr id="4" name="Table 3"/>
          <p:cNvGraphicFramePr>
            <a:graphicFrameLocks noGrp="1"/>
          </p:cNvGraphicFramePr>
          <p:nvPr/>
        </p:nvGraphicFramePr>
        <p:xfrm>
          <a:off x="1187450" y="1773238"/>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GB" dirty="0" err="1" smtClean="0"/>
                        <a:t>StudentID</a:t>
                      </a:r>
                      <a:endParaRPr lang="en-GB" dirty="0"/>
                    </a:p>
                  </a:txBody>
                  <a:tcPr/>
                </a:tc>
                <a:tc>
                  <a:txBody>
                    <a:bodyPr/>
                    <a:lstStyle/>
                    <a:p>
                      <a:r>
                        <a:rPr lang="en-GB" dirty="0" smtClean="0"/>
                        <a:t>Activity</a:t>
                      </a:r>
                      <a:endParaRPr lang="en-GB" dirty="0"/>
                    </a:p>
                  </a:txBody>
                  <a:tcPr/>
                </a:tc>
                <a:tc>
                  <a:txBody>
                    <a:bodyPr/>
                    <a:lstStyle/>
                    <a:p>
                      <a:r>
                        <a:rPr lang="en-GB" dirty="0" smtClean="0"/>
                        <a:t>Cost</a:t>
                      </a:r>
                      <a:endParaRPr lang="en-GB" dirty="0"/>
                    </a:p>
                  </a:txBody>
                  <a:tcPr/>
                </a:tc>
              </a:tr>
              <a:tr h="370840">
                <a:tc>
                  <a:txBody>
                    <a:bodyPr/>
                    <a:lstStyle/>
                    <a:p>
                      <a:r>
                        <a:rPr lang="en-GB" dirty="0" smtClean="0">
                          <a:solidFill>
                            <a:schemeClr val="bg2"/>
                          </a:solidFill>
                        </a:rPr>
                        <a:t>21</a:t>
                      </a:r>
                      <a:endParaRPr lang="en-GB" dirty="0">
                        <a:solidFill>
                          <a:schemeClr val="bg2"/>
                        </a:solidFill>
                      </a:endParaRPr>
                    </a:p>
                  </a:txBody>
                  <a:tcPr/>
                </a:tc>
                <a:tc>
                  <a:txBody>
                    <a:bodyPr/>
                    <a:lstStyle/>
                    <a:p>
                      <a:r>
                        <a:rPr lang="en-GB" dirty="0" smtClean="0">
                          <a:solidFill>
                            <a:schemeClr val="bg2"/>
                          </a:solidFill>
                        </a:rPr>
                        <a:t>Dancing</a:t>
                      </a:r>
                      <a:endParaRPr lang="en-GB" dirty="0">
                        <a:solidFill>
                          <a:schemeClr val="bg2"/>
                        </a:solidFill>
                      </a:endParaRPr>
                    </a:p>
                  </a:txBody>
                  <a:tcPr/>
                </a:tc>
                <a:tc>
                  <a:txBody>
                    <a:bodyPr/>
                    <a:lstStyle/>
                    <a:p>
                      <a:r>
                        <a:rPr lang="en-GB" dirty="0" smtClean="0">
                          <a:solidFill>
                            <a:schemeClr val="bg2"/>
                          </a:solidFill>
                        </a:rPr>
                        <a:t>$23</a:t>
                      </a:r>
                      <a:endParaRPr lang="en-GB" dirty="0">
                        <a:solidFill>
                          <a:schemeClr val="bg2"/>
                        </a:solidFill>
                      </a:endParaRPr>
                    </a:p>
                  </a:txBody>
                  <a:tcPr/>
                </a:tc>
              </a:tr>
              <a:tr h="370840">
                <a:tc>
                  <a:txBody>
                    <a:bodyPr/>
                    <a:lstStyle/>
                    <a:p>
                      <a:r>
                        <a:rPr lang="en-GB" dirty="0" smtClean="0">
                          <a:solidFill>
                            <a:schemeClr val="bg2"/>
                          </a:solidFill>
                        </a:rPr>
                        <a:t>21</a:t>
                      </a:r>
                      <a:endParaRPr lang="en-GB" dirty="0">
                        <a:solidFill>
                          <a:schemeClr val="bg2"/>
                        </a:solidFill>
                      </a:endParaRPr>
                    </a:p>
                  </a:txBody>
                  <a:tcPr/>
                </a:tc>
                <a:tc>
                  <a:txBody>
                    <a:bodyPr/>
                    <a:lstStyle/>
                    <a:p>
                      <a:r>
                        <a:rPr lang="en-GB" dirty="0" smtClean="0">
                          <a:solidFill>
                            <a:schemeClr val="bg2"/>
                          </a:solidFill>
                        </a:rPr>
                        <a:t>Swimming</a:t>
                      </a:r>
                      <a:endParaRPr lang="en-GB" dirty="0">
                        <a:solidFill>
                          <a:schemeClr val="bg2"/>
                        </a:solidFill>
                      </a:endParaRPr>
                    </a:p>
                  </a:txBody>
                  <a:tcPr/>
                </a:tc>
                <a:tc>
                  <a:txBody>
                    <a:bodyPr/>
                    <a:lstStyle/>
                    <a:p>
                      <a:r>
                        <a:rPr lang="en-GB" dirty="0" smtClean="0">
                          <a:solidFill>
                            <a:schemeClr val="bg2"/>
                          </a:solidFill>
                        </a:rPr>
                        <a:t>$50</a:t>
                      </a:r>
                      <a:endParaRPr lang="en-GB" dirty="0">
                        <a:solidFill>
                          <a:schemeClr val="bg2"/>
                        </a:solidFill>
                      </a:endParaRPr>
                    </a:p>
                  </a:txBody>
                  <a:tcPr/>
                </a:tc>
              </a:tr>
              <a:tr h="370840">
                <a:tc>
                  <a:txBody>
                    <a:bodyPr/>
                    <a:lstStyle/>
                    <a:p>
                      <a:r>
                        <a:rPr lang="en-GB" dirty="0" smtClean="0">
                          <a:solidFill>
                            <a:schemeClr val="bg2"/>
                          </a:solidFill>
                        </a:rPr>
                        <a:t>34</a:t>
                      </a:r>
                      <a:endParaRPr lang="en-GB" dirty="0">
                        <a:solidFill>
                          <a:schemeClr val="bg2"/>
                        </a:solidFill>
                      </a:endParaRPr>
                    </a:p>
                  </a:txBody>
                  <a:tcPr/>
                </a:tc>
                <a:tc>
                  <a:txBody>
                    <a:bodyPr/>
                    <a:lstStyle/>
                    <a:p>
                      <a:r>
                        <a:rPr lang="en-GB" dirty="0" smtClean="0">
                          <a:solidFill>
                            <a:schemeClr val="bg2"/>
                          </a:solidFill>
                        </a:rPr>
                        <a:t>Dancing</a:t>
                      </a:r>
                      <a:endParaRPr lang="en-GB" dirty="0">
                        <a:solidFill>
                          <a:schemeClr val="bg2"/>
                        </a:solidFill>
                      </a:endParaRPr>
                    </a:p>
                  </a:txBody>
                  <a:tcPr/>
                </a:tc>
                <a:tc>
                  <a:txBody>
                    <a:bodyPr/>
                    <a:lstStyle/>
                    <a:p>
                      <a:r>
                        <a:rPr lang="en-GB" dirty="0" smtClean="0">
                          <a:solidFill>
                            <a:schemeClr val="bg2"/>
                          </a:solidFill>
                        </a:rPr>
                        <a:t>$23</a:t>
                      </a:r>
                      <a:endParaRPr lang="en-GB" dirty="0">
                        <a:solidFill>
                          <a:schemeClr val="bg2"/>
                        </a:solidFill>
                      </a:endParaRPr>
                    </a:p>
                  </a:txBody>
                  <a:tcPr/>
                </a:tc>
              </a:tr>
              <a:tr h="370840">
                <a:tc>
                  <a:txBody>
                    <a:bodyPr/>
                    <a:lstStyle/>
                    <a:p>
                      <a:r>
                        <a:rPr lang="en-GB" dirty="0" smtClean="0">
                          <a:solidFill>
                            <a:schemeClr val="bg2"/>
                          </a:solidFill>
                        </a:rPr>
                        <a:t>55</a:t>
                      </a:r>
                      <a:endParaRPr lang="en-GB" dirty="0">
                        <a:solidFill>
                          <a:schemeClr val="bg2"/>
                        </a:solidFill>
                      </a:endParaRPr>
                    </a:p>
                  </a:txBody>
                  <a:tcPr/>
                </a:tc>
                <a:tc>
                  <a:txBody>
                    <a:bodyPr/>
                    <a:lstStyle/>
                    <a:p>
                      <a:r>
                        <a:rPr lang="en-GB" dirty="0" smtClean="0">
                          <a:solidFill>
                            <a:schemeClr val="bg2"/>
                          </a:solidFill>
                        </a:rPr>
                        <a:t>Fencing</a:t>
                      </a:r>
                      <a:endParaRPr lang="en-GB" dirty="0">
                        <a:solidFill>
                          <a:schemeClr val="bg2"/>
                        </a:solidFill>
                      </a:endParaRPr>
                    </a:p>
                  </a:txBody>
                  <a:tcPr/>
                </a:tc>
                <a:tc>
                  <a:txBody>
                    <a:bodyPr/>
                    <a:lstStyle/>
                    <a:p>
                      <a:r>
                        <a:rPr lang="en-GB" dirty="0" smtClean="0">
                          <a:solidFill>
                            <a:schemeClr val="bg2"/>
                          </a:solidFill>
                        </a:rPr>
                        <a:t>$20</a:t>
                      </a:r>
                      <a:endParaRPr lang="en-GB" dirty="0">
                        <a:solidFill>
                          <a:schemeClr val="bg2"/>
                        </a:solidFill>
                      </a:endParaRPr>
                    </a:p>
                  </a:txBody>
                  <a:tcPr/>
                </a:tc>
              </a:tr>
            </a:tbl>
          </a:graphicData>
        </a:graphic>
      </p:graphicFrame>
      <p:sp>
        <p:nvSpPr>
          <p:cNvPr id="14365" name="TextBox 4"/>
          <p:cNvSpPr txBox="1">
            <a:spLocks noChangeArrowheads="1"/>
          </p:cNvSpPr>
          <p:nvPr/>
        </p:nvSpPr>
        <p:spPr bwMode="auto">
          <a:xfrm>
            <a:off x="523875" y="3860800"/>
            <a:ext cx="7143750" cy="1939925"/>
          </a:xfrm>
          <a:prstGeom prst="rect">
            <a:avLst/>
          </a:prstGeom>
          <a:noFill/>
          <a:ln w="9525">
            <a:noFill/>
            <a:miter lim="800000"/>
            <a:headEnd/>
            <a:tailEnd/>
          </a:ln>
        </p:spPr>
        <p:txBody>
          <a:bodyPr>
            <a:spAutoFit/>
          </a:bodyPr>
          <a:lstStyle/>
          <a:p>
            <a:r>
              <a:rPr lang="en-GB">
                <a:solidFill>
                  <a:schemeClr val="bg2"/>
                </a:solidFill>
              </a:rPr>
              <a:t>Activity </a:t>
            </a:r>
            <a:r>
              <a:rPr lang="en-GB">
                <a:solidFill>
                  <a:schemeClr val="bg2"/>
                </a:solidFill>
                <a:sym typeface="Wingdings" pitchFamily="2" charset="2"/>
              </a:rPr>
              <a:t> Cost</a:t>
            </a:r>
          </a:p>
          <a:p>
            <a:endParaRPr lang="en-GB">
              <a:solidFill>
                <a:schemeClr val="bg2"/>
              </a:solidFill>
              <a:sym typeface="Wingdings" pitchFamily="2" charset="2"/>
            </a:endParaRPr>
          </a:p>
          <a:p>
            <a:r>
              <a:rPr lang="en-GB">
                <a:solidFill>
                  <a:schemeClr val="bg2"/>
                </a:solidFill>
                <a:sym typeface="Wingdings" pitchFamily="2" charset="2"/>
              </a:rPr>
              <a:t>No other dependencies</a:t>
            </a:r>
          </a:p>
          <a:p>
            <a:endParaRPr lang="en-GB">
              <a:solidFill>
                <a:schemeClr val="bg2"/>
              </a:solidFill>
              <a:sym typeface="Wingdings" pitchFamily="2" charset="2"/>
            </a:endParaRPr>
          </a:p>
          <a:p>
            <a:r>
              <a:rPr lang="en-GB">
                <a:solidFill>
                  <a:schemeClr val="bg2"/>
                </a:solidFill>
                <a:sym typeface="Wingdings" pitchFamily="2" charset="2"/>
              </a:rPr>
              <a:t>Would need all the attributes to be a primary key</a:t>
            </a:r>
            <a:endParaRPr lang="en-GB">
              <a:solidFill>
                <a:schemeClr val="bg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smtClean="0"/>
              <a:t>Deletion and Update Anomolies</a:t>
            </a:r>
          </a:p>
        </p:txBody>
      </p:sp>
      <p:graphicFrame>
        <p:nvGraphicFramePr>
          <p:cNvPr id="4" name="Table 3"/>
          <p:cNvGraphicFramePr>
            <a:graphicFrameLocks noGrp="1"/>
          </p:cNvGraphicFramePr>
          <p:nvPr/>
        </p:nvGraphicFramePr>
        <p:xfrm>
          <a:off x="1258888" y="2276475"/>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GB" dirty="0" err="1" smtClean="0"/>
                        <a:t>StudentID</a:t>
                      </a:r>
                      <a:endParaRPr lang="en-GB" dirty="0"/>
                    </a:p>
                  </a:txBody>
                  <a:tcPr/>
                </a:tc>
                <a:tc>
                  <a:txBody>
                    <a:bodyPr/>
                    <a:lstStyle/>
                    <a:p>
                      <a:r>
                        <a:rPr lang="en-GB" dirty="0" smtClean="0"/>
                        <a:t>Activity</a:t>
                      </a:r>
                      <a:endParaRPr lang="en-GB" dirty="0"/>
                    </a:p>
                  </a:txBody>
                  <a:tcPr/>
                </a:tc>
                <a:tc>
                  <a:txBody>
                    <a:bodyPr/>
                    <a:lstStyle/>
                    <a:p>
                      <a:r>
                        <a:rPr lang="en-GB" dirty="0" smtClean="0"/>
                        <a:t>Cost</a:t>
                      </a:r>
                      <a:endParaRPr lang="en-GB" dirty="0"/>
                    </a:p>
                  </a:txBody>
                  <a:tcPr/>
                </a:tc>
              </a:tr>
              <a:tr h="370840">
                <a:tc>
                  <a:txBody>
                    <a:bodyPr/>
                    <a:lstStyle/>
                    <a:p>
                      <a:r>
                        <a:rPr lang="en-GB" dirty="0" smtClean="0">
                          <a:solidFill>
                            <a:schemeClr val="bg2"/>
                          </a:solidFill>
                        </a:rPr>
                        <a:t>21</a:t>
                      </a:r>
                      <a:endParaRPr lang="en-GB" dirty="0">
                        <a:solidFill>
                          <a:schemeClr val="bg2"/>
                        </a:solidFill>
                      </a:endParaRPr>
                    </a:p>
                  </a:txBody>
                  <a:tcPr/>
                </a:tc>
                <a:tc>
                  <a:txBody>
                    <a:bodyPr/>
                    <a:lstStyle/>
                    <a:p>
                      <a:r>
                        <a:rPr lang="en-GB" dirty="0" smtClean="0">
                          <a:solidFill>
                            <a:schemeClr val="bg2"/>
                          </a:solidFill>
                        </a:rPr>
                        <a:t>Dancing</a:t>
                      </a:r>
                      <a:endParaRPr lang="en-GB" dirty="0">
                        <a:solidFill>
                          <a:schemeClr val="bg2"/>
                        </a:solidFill>
                      </a:endParaRPr>
                    </a:p>
                  </a:txBody>
                  <a:tcPr/>
                </a:tc>
                <a:tc>
                  <a:txBody>
                    <a:bodyPr/>
                    <a:lstStyle/>
                    <a:p>
                      <a:r>
                        <a:rPr lang="en-GB" dirty="0" smtClean="0">
                          <a:solidFill>
                            <a:schemeClr val="bg2"/>
                          </a:solidFill>
                        </a:rPr>
                        <a:t>$23</a:t>
                      </a:r>
                      <a:endParaRPr lang="en-GB" dirty="0">
                        <a:solidFill>
                          <a:schemeClr val="bg2"/>
                        </a:solidFill>
                      </a:endParaRPr>
                    </a:p>
                  </a:txBody>
                  <a:tcPr/>
                </a:tc>
              </a:tr>
              <a:tr h="370840">
                <a:tc>
                  <a:txBody>
                    <a:bodyPr/>
                    <a:lstStyle/>
                    <a:p>
                      <a:r>
                        <a:rPr lang="en-GB" dirty="0" smtClean="0">
                          <a:solidFill>
                            <a:schemeClr val="bg2"/>
                          </a:solidFill>
                        </a:rPr>
                        <a:t>21</a:t>
                      </a:r>
                      <a:endParaRPr lang="en-GB" dirty="0">
                        <a:solidFill>
                          <a:schemeClr val="bg2"/>
                        </a:solidFill>
                      </a:endParaRPr>
                    </a:p>
                  </a:txBody>
                  <a:tcPr/>
                </a:tc>
                <a:tc>
                  <a:txBody>
                    <a:bodyPr/>
                    <a:lstStyle/>
                    <a:p>
                      <a:r>
                        <a:rPr lang="en-GB" dirty="0" smtClean="0">
                          <a:solidFill>
                            <a:schemeClr val="bg2"/>
                          </a:solidFill>
                        </a:rPr>
                        <a:t>Swimming</a:t>
                      </a:r>
                      <a:endParaRPr lang="en-GB" dirty="0">
                        <a:solidFill>
                          <a:schemeClr val="bg2"/>
                        </a:solidFill>
                      </a:endParaRPr>
                    </a:p>
                  </a:txBody>
                  <a:tcPr/>
                </a:tc>
                <a:tc>
                  <a:txBody>
                    <a:bodyPr/>
                    <a:lstStyle/>
                    <a:p>
                      <a:r>
                        <a:rPr lang="en-GB" dirty="0" smtClean="0">
                          <a:solidFill>
                            <a:schemeClr val="bg2"/>
                          </a:solidFill>
                        </a:rPr>
                        <a:t>$50</a:t>
                      </a:r>
                      <a:endParaRPr lang="en-GB" dirty="0">
                        <a:solidFill>
                          <a:schemeClr val="bg2"/>
                        </a:solidFill>
                      </a:endParaRPr>
                    </a:p>
                  </a:txBody>
                  <a:tcPr/>
                </a:tc>
              </a:tr>
              <a:tr h="370840">
                <a:tc>
                  <a:txBody>
                    <a:bodyPr/>
                    <a:lstStyle/>
                    <a:p>
                      <a:r>
                        <a:rPr lang="en-GB" dirty="0" smtClean="0">
                          <a:solidFill>
                            <a:schemeClr val="bg2"/>
                          </a:solidFill>
                        </a:rPr>
                        <a:t>34</a:t>
                      </a:r>
                      <a:endParaRPr lang="en-GB" dirty="0">
                        <a:solidFill>
                          <a:schemeClr val="bg2"/>
                        </a:solidFill>
                      </a:endParaRPr>
                    </a:p>
                  </a:txBody>
                  <a:tcPr/>
                </a:tc>
                <a:tc>
                  <a:txBody>
                    <a:bodyPr/>
                    <a:lstStyle/>
                    <a:p>
                      <a:r>
                        <a:rPr lang="en-GB" dirty="0" smtClean="0">
                          <a:solidFill>
                            <a:schemeClr val="bg2"/>
                          </a:solidFill>
                        </a:rPr>
                        <a:t>Dancing</a:t>
                      </a:r>
                      <a:endParaRPr lang="en-GB" dirty="0">
                        <a:solidFill>
                          <a:schemeClr val="bg2"/>
                        </a:solidFill>
                      </a:endParaRPr>
                    </a:p>
                  </a:txBody>
                  <a:tcPr/>
                </a:tc>
                <a:tc>
                  <a:txBody>
                    <a:bodyPr/>
                    <a:lstStyle/>
                    <a:p>
                      <a:r>
                        <a:rPr lang="en-GB" dirty="0" smtClean="0">
                          <a:solidFill>
                            <a:schemeClr val="bg2"/>
                          </a:solidFill>
                        </a:rPr>
                        <a:t>$23</a:t>
                      </a:r>
                      <a:endParaRPr lang="en-GB" dirty="0">
                        <a:solidFill>
                          <a:schemeClr val="bg2"/>
                        </a:solidFill>
                      </a:endParaRPr>
                    </a:p>
                  </a:txBody>
                  <a:tcPr/>
                </a:tc>
              </a:tr>
              <a:tr h="370840">
                <a:tc>
                  <a:txBody>
                    <a:bodyPr/>
                    <a:lstStyle/>
                    <a:p>
                      <a:r>
                        <a:rPr lang="en-GB" dirty="0" smtClean="0">
                          <a:solidFill>
                            <a:schemeClr val="bg2"/>
                          </a:solidFill>
                        </a:rPr>
                        <a:t>55</a:t>
                      </a:r>
                      <a:endParaRPr lang="en-GB" dirty="0">
                        <a:solidFill>
                          <a:schemeClr val="bg2"/>
                        </a:solidFill>
                      </a:endParaRPr>
                    </a:p>
                  </a:txBody>
                  <a:tcPr/>
                </a:tc>
                <a:tc>
                  <a:txBody>
                    <a:bodyPr/>
                    <a:lstStyle/>
                    <a:p>
                      <a:r>
                        <a:rPr lang="en-GB" dirty="0" smtClean="0">
                          <a:solidFill>
                            <a:schemeClr val="bg2"/>
                          </a:solidFill>
                        </a:rPr>
                        <a:t>Fencing</a:t>
                      </a:r>
                      <a:endParaRPr lang="en-GB" dirty="0">
                        <a:solidFill>
                          <a:schemeClr val="bg2"/>
                        </a:solidFill>
                      </a:endParaRPr>
                    </a:p>
                  </a:txBody>
                  <a:tcPr/>
                </a:tc>
                <a:tc>
                  <a:txBody>
                    <a:bodyPr/>
                    <a:lstStyle/>
                    <a:p>
                      <a:r>
                        <a:rPr lang="en-GB" dirty="0" smtClean="0">
                          <a:solidFill>
                            <a:schemeClr val="bg2"/>
                          </a:solidFill>
                        </a:rPr>
                        <a:t>$20</a:t>
                      </a:r>
                      <a:endParaRPr lang="en-GB" dirty="0">
                        <a:solidFill>
                          <a:schemeClr val="bg2"/>
                        </a:solidFill>
                      </a:endParaRPr>
                    </a:p>
                  </a:txBody>
                  <a:tcPr/>
                </a:tc>
              </a:tr>
            </a:tbl>
          </a:graphicData>
        </a:graphic>
      </p:graphicFrame>
      <p:sp>
        <p:nvSpPr>
          <p:cNvPr id="5" name="TextBox 4"/>
          <p:cNvSpPr txBox="1"/>
          <p:nvPr/>
        </p:nvSpPr>
        <p:spPr>
          <a:xfrm>
            <a:off x="468313" y="4868863"/>
            <a:ext cx="5130800" cy="461962"/>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pPr>
              <a:defRPr/>
            </a:pPr>
            <a:r>
              <a:rPr lang="en-GB" dirty="0"/>
              <a:t>What happens if we delete this row?</a:t>
            </a:r>
          </a:p>
        </p:txBody>
      </p:sp>
      <p:cxnSp>
        <p:nvCxnSpPr>
          <p:cNvPr id="15390" name="Straight Arrow Connector 6"/>
          <p:cNvCxnSpPr>
            <a:cxnSpLocks noChangeShapeType="1"/>
          </p:cNvCxnSpPr>
          <p:nvPr/>
        </p:nvCxnSpPr>
        <p:spPr bwMode="auto">
          <a:xfrm flipV="1">
            <a:off x="1042988" y="3933825"/>
            <a:ext cx="1008062" cy="935038"/>
          </a:xfrm>
          <a:prstGeom prst="straightConnector1">
            <a:avLst/>
          </a:prstGeom>
          <a:noFill/>
          <a:ln w="9525" algn="ctr">
            <a:solidFill>
              <a:schemeClr val="tx1"/>
            </a:solidFill>
            <a:round/>
            <a:headEnd/>
            <a:tailEnd type="arrow" w="med" len="med"/>
          </a:ln>
        </p:spPr>
      </p:cxnSp>
      <p:sp>
        <p:nvSpPr>
          <p:cNvPr id="8" name="TextBox 7"/>
          <p:cNvSpPr txBox="1"/>
          <p:nvPr/>
        </p:nvSpPr>
        <p:spPr>
          <a:xfrm>
            <a:off x="1979613" y="1484313"/>
            <a:ext cx="6981825" cy="461962"/>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pPr>
              <a:defRPr/>
            </a:pPr>
            <a:r>
              <a:rPr lang="en-GB" dirty="0"/>
              <a:t>What happens if we change the price of Dancing?</a:t>
            </a:r>
          </a:p>
        </p:txBody>
      </p:sp>
      <p:cxnSp>
        <p:nvCxnSpPr>
          <p:cNvPr id="15392" name="Straight Arrow Connector 9"/>
          <p:cNvCxnSpPr>
            <a:cxnSpLocks noChangeShapeType="1"/>
          </p:cNvCxnSpPr>
          <p:nvPr/>
        </p:nvCxnSpPr>
        <p:spPr bwMode="auto">
          <a:xfrm rot="10800000" flipV="1">
            <a:off x="6084888" y="1844675"/>
            <a:ext cx="1366837" cy="863600"/>
          </a:xfrm>
          <a:prstGeom prst="straightConnector1">
            <a:avLst/>
          </a:prstGeom>
          <a:noFill/>
          <a:ln w="9525" algn="ctr">
            <a:solidFill>
              <a:schemeClr val="tx1"/>
            </a:solidFill>
            <a:round/>
            <a:headEnd/>
            <a:tailEnd type="arrow" w="med" len="med"/>
          </a:ln>
        </p:spPr>
      </p:cxnSp>
      <p:cxnSp>
        <p:nvCxnSpPr>
          <p:cNvPr id="15393" name="Straight Arrow Connector 11"/>
          <p:cNvCxnSpPr>
            <a:cxnSpLocks noChangeShapeType="1"/>
          </p:cNvCxnSpPr>
          <p:nvPr/>
        </p:nvCxnSpPr>
        <p:spPr bwMode="auto">
          <a:xfrm rot="5400000">
            <a:off x="6588125" y="1989138"/>
            <a:ext cx="1584325" cy="1584325"/>
          </a:xfrm>
          <a:prstGeom prst="straightConnector1">
            <a:avLst/>
          </a:prstGeom>
          <a:noFill/>
          <a:ln w="9525" algn="ctr">
            <a:solidFill>
              <a:schemeClr val="tx1"/>
            </a:solidFill>
            <a:round/>
            <a:headEnd/>
            <a:tailEnd type="arrow"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71438" y="188913"/>
            <a:ext cx="8964612" cy="1143000"/>
          </a:xfrm>
        </p:spPr>
        <p:txBody>
          <a:bodyPr/>
          <a:lstStyle/>
          <a:p>
            <a:r>
              <a:rPr lang="en-GB" smtClean="0"/>
              <a:t>Splitting the Relation</a:t>
            </a:r>
          </a:p>
        </p:txBody>
      </p:sp>
      <p:graphicFrame>
        <p:nvGraphicFramePr>
          <p:cNvPr id="4" name="Table 3"/>
          <p:cNvGraphicFramePr>
            <a:graphicFrameLocks noGrp="1"/>
          </p:cNvGraphicFramePr>
          <p:nvPr/>
        </p:nvGraphicFramePr>
        <p:xfrm>
          <a:off x="250825" y="1412875"/>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GB" dirty="0" err="1" smtClean="0"/>
                        <a:t>StudentID</a:t>
                      </a:r>
                      <a:endParaRPr lang="en-GB" dirty="0"/>
                    </a:p>
                  </a:txBody>
                  <a:tcPr/>
                </a:tc>
                <a:tc>
                  <a:txBody>
                    <a:bodyPr/>
                    <a:lstStyle/>
                    <a:p>
                      <a:r>
                        <a:rPr lang="en-GB" dirty="0" smtClean="0"/>
                        <a:t>Activity</a:t>
                      </a:r>
                      <a:endParaRPr lang="en-GB" dirty="0"/>
                    </a:p>
                  </a:txBody>
                  <a:tcPr/>
                </a:tc>
                <a:tc>
                  <a:txBody>
                    <a:bodyPr/>
                    <a:lstStyle/>
                    <a:p>
                      <a:r>
                        <a:rPr lang="en-GB" dirty="0" smtClean="0"/>
                        <a:t>Cost</a:t>
                      </a:r>
                      <a:endParaRPr lang="en-GB" dirty="0"/>
                    </a:p>
                  </a:txBody>
                  <a:tcPr/>
                </a:tc>
              </a:tr>
              <a:tr h="370840">
                <a:tc>
                  <a:txBody>
                    <a:bodyPr/>
                    <a:lstStyle/>
                    <a:p>
                      <a:r>
                        <a:rPr lang="en-GB" dirty="0" smtClean="0">
                          <a:solidFill>
                            <a:schemeClr val="bg2"/>
                          </a:solidFill>
                        </a:rPr>
                        <a:t>21</a:t>
                      </a:r>
                      <a:endParaRPr lang="en-GB" dirty="0">
                        <a:solidFill>
                          <a:schemeClr val="bg2"/>
                        </a:solidFill>
                      </a:endParaRPr>
                    </a:p>
                  </a:txBody>
                  <a:tcPr/>
                </a:tc>
                <a:tc>
                  <a:txBody>
                    <a:bodyPr/>
                    <a:lstStyle/>
                    <a:p>
                      <a:r>
                        <a:rPr lang="en-GB" dirty="0" smtClean="0">
                          <a:solidFill>
                            <a:schemeClr val="bg2"/>
                          </a:solidFill>
                        </a:rPr>
                        <a:t>Dancing</a:t>
                      </a:r>
                      <a:endParaRPr lang="en-GB" dirty="0">
                        <a:solidFill>
                          <a:schemeClr val="bg2"/>
                        </a:solidFill>
                      </a:endParaRPr>
                    </a:p>
                  </a:txBody>
                  <a:tcPr/>
                </a:tc>
                <a:tc>
                  <a:txBody>
                    <a:bodyPr/>
                    <a:lstStyle/>
                    <a:p>
                      <a:r>
                        <a:rPr lang="en-GB" dirty="0" smtClean="0">
                          <a:solidFill>
                            <a:schemeClr val="bg2"/>
                          </a:solidFill>
                        </a:rPr>
                        <a:t>$23</a:t>
                      </a:r>
                      <a:endParaRPr lang="en-GB" dirty="0">
                        <a:solidFill>
                          <a:schemeClr val="bg2"/>
                        </a:solidFill>
                      </a:endParaRPr>
                    </a:p>
                  </a:txBody>
                  <a:tcPr/>
                </a:tc>
              </a:tr>
              <a:tr h="370840">
                <a:tc>
                  <a:txBody>
                    <a:bodyPr/>
                    <a:lstStyle/>
                    <a:p>
                      <a:r>
                        <a:rPr lang="en-GB" dirty="0" smtClean="0">
                          <a:solidFill>
                            <a:schemeClr val="bg2"/>
                          </a:solidFill>
                        </a:rPr>
                        <a:t>21</a:t>
                      </a:r>
                      <a:endParaRPr lang="en-GB" dirty="0">
                        <a:solidFill>
                          <a:schemeClr val="bg2"/>
                        </a:solidFill>
                      </a:endParaRPr>
                    </a:p>
                  </a:txBody>
                  <a:tcPr/>
                </a:tc>
                <a:tc>
                  <a:txBody>
                    <a:bodyPr/>
                    <a:lstStyle/>
                    <a:p>
                      <a:r>
                        <a:rPr lang="en-GB" dirty="0" smtClean="0">
                          <a:solidFill>
                            <a:schemeClr val="bg2"/>
                          </a:solidFill>
                        </a:rPr>
                        <a:t>Swimming</a:t>
                      </a:r>
                      <a:endParaRPr lang="en-GB" dirty="0">
                        <a:solidFill>
                          <a:schemeClr val="bg2"/>
                        </a:solidFill>
                      </a:endParaRPr>
                    </a:p>
                  </a:txBody>
                  <a:tcPr/>
                </a:tc>
                <a:tc>
                  <a:txBody>
                    <a:bodyPr/>
                    <a:lstStyle/>
                    <a:p>
                      <a:r>
                        <a:rPr lang="en-GB" dirty="0" smtClean="0">
                          <a:solidFill>
                            <a:schemeClr val="bg2"/>
                          </a:solidFill>
                        </a:rPr>
                        <a:t>$50</a:t>
                      </a:r>
                      <a:endParaRPr lang="en-GB" dirty="0">
                        <a:solidFill>
                          <a:schemeClr val="bg2"/>
                        </a:solidFill>
                      </a:endParaRPr>
                    </a:p>
                  </a:txBody>
                  <a:tcPr/>
                </a:tc>
              </a:tr>
              <a:tr h="370840">
                <a:tc>
                  <a:txBody>
                    <a:bodyPr/>
                    <a:lstStyle/>
                    <a:p>
                      <a:r>
                        <a:rPr lang="en-GB" dirty="0" smtClean="0">
                          <a:solidFill>
                            <a:schemeClr val="bg2"/>
                          </a:solidFill>
                        </a:rPr>
                        <a:t>34</a:t>
                      </a:r>
                      <a:endParaRPr lang="en-GB" dirty="0">
                        <a:solidFill>
                          <a:schemeClr val="bg2"/>
                        </a:solidFill>
                      </a:endParaRPr>
                    </a:p>
                  </a:txBody>
                  <a:tcPr/>
                </a:tc>
                <a:tc>
                  <a:txBody>
                    <a:bodyPr/>
                    <a:lstStyle/>
                    <a:p>
                      <a:r>
                        <a:rPr lang="en-GB" dirty="0" smtClean="0">
                          <a:solidFill>
                            <a:schemeClr val="bg2"/>
                          </a:solidFill>
                        </a:rPr>
                        <a:t>Dancing</a:t>
                      </a:r>
                      <a:endParaRPr lang="en-GB" dirty="0">
                        <a:solidFill>
                          <a:schemeClr val="bg2"/>
                        </a:solidFill>
                      </a:endParaRPr>
                    </a:p>
                  </a:txBody>
                  <a:tcPr/>
                </a:tc>
                <a:tc>
                  <a:txBody>
                    <a:bodyPr/>
                    <a:lstStyle/>
                    <a:p>
                      <a:r>
                        <a:rPr lang="en-GB" dirty="0" smtClean="0">
                          <a:solidFill>
                            <a:schemeClr val="bg2"/>
                          </a:solidFill>
                        </a:rPr>
                        <a:t>$23</a:t>
                      </a:r>
                      <a:endParaRPr lang="en-GB" dirty="0">
                        <a:solidFill>
                          <a:schemeClr val="bg2"/>
                        </a:solidFill>
                      </a:endParaRPr>
                    </a:p>
                  </a:txBody>
                  <a:tcPr/>
                </a:tc>
              </a:tr>
              <a:tr h="370840">
                <a:tc>
                  <a:txBody>
                    <a:bodyPr/>
                    <a:lstStyle/>
                    <a:p>
                      <a:r>
                        <a:rPr lang="en-GB" dirty="0" smtClean="0">
                          <a:solidFill>
                            <a:schemeClr val="bg2"/>
                          </a:solidFill>
                        </a:rPr>
                        <a:t>55</a:t>
                      </a:r>
                      <a:endParaRPr lang="en-GB" dirty="0">
                        <a:solidFill>
                          <a:schemeClr val="bg2"/>
                        </a:solidFill>
                      </a:endParaRPr>
                    </a:p>
                  </a:txBody>
                  <a:tcPr/>
                </a:tc>
                <a:tc>
                  <a:txBody>
                    <a:bodyPr/>
                    <a:lstStyle/>
                    <a:p>
                      <a:r>
                        <a:rPr lang="en-GB" dirty="0" smtClean="0">
                          <a:solidFill>
                            <a:schemeClr val="bg2"/>
                          </a:solidFill>
                        </a:rPr>
                        <a:t>Fencing</a:t>
                      </a:r>
                      <a:endParaRPr lang="en-GB" dirty="0">
                        <a:solidFill>
                          <a:schemeClr val="bg2"/>
                        </a:solidFill>
                      </a:endParaRPr>
                    </a:p>
                  </a:txBody>
                  <a:tcPr/>
                </a:tc>
                <a:tc>
                  <a:txBody>
                    <a:bodyPr/>
                    <a:lstStyle/>
                    <a:p>
                      <a:r>
                        <a:rPr lang="en-GB" dirty="0" smtClean="0">
                          <a:solidFill>
                            <a:schemeClr val="bg2"/>
                          </a:solidFill>
                        </a:rPr>
                        <a:t>$20</a:t>
                      </a:r>
                      <a:endParaRPr lang="en-GB" dirty="0">
                        <a:solidFill>
                          <a:schemeClr val="bg2"/>
                        </a:solidFill>
                      </a:endParaRPr>
                    </a:p>
                  </a:txBody>
                  <a:tcPr/>
                </a:tc>
              </a:tr>
            </a:tbl>
          </a:graphicData>
        </a:graphic>
      </p:graphicFrame>
      <p:graphicFrame>
        <p:nvGraphicFramePr>
          <p:cNvPr id="5" name="Table 4"/>
          <p:cNvGraphicFramePr>
            <a:graphicFrameLocks noGrp="1"/>
          </p:cNvGraphicFramePr>
          <p:nvPr/>
        </p:nvGraphicFramePr>
        <p:xfrm>
          <a:off x="323850" y="3860800"/>
          <a:ext cx="2952328" cy="1944215"/>
        </p:xfrm>
        <a:graphic>
          <a:graphicData uri="http://schemas.openxmlformats.org/drawingml/2006/table">
            <a:tbl>
              <a:tblPr firstRow="1" bandRow="1">
                <a:tableStyleId>{5C22544A-7EE6-4342-B048-85BDC9FD1C3A}</a:tableStyleId>
              </a:tblPr>
              <a:tblGrid>
                <a:gridCol w="1476164"/>
                <a:gridCol w="1476164"/>
              </a:tblGrid>
              <a:tr h="388843">
                <a:tc>
                  <a:txBody>
                    <a:bodyPr/>
                    <a:lstStyle/>
                    <a:p>
                      <a:r>
                        <a:rPr lang="en-GB" dirty="0" err="1" smtClean="0"/>
                        <a:t>StudentID</a:t>
                      </a:r>
                      <a:endParaRPr lang="en-GB" dirty="0"/>
                    </a:p>
                  </a:txBody>
                  <a:tcPr/>
                </a:tc>
                <a:tc>
                  <a:txBody>
                    <a:bodyPr/>
                    <a:lstStyle/>
                    <a:p>
                      <a:r>
                        <a:rPr lang="en-GB" dirty="0" smtClean="0"/>
                        <a:t>Activity</a:t>
                      </a:r>
                      <a:endParaRPr lang="en-GB" dirty="0"/>
                    </a:p>
                  </a:txBody>
                  <a:tcPr/>
                </a:tc>
              </a:tr>
              <a:tr h="388843">
                <a:tc>
                  <a:txBody>
                    <a:bodyPr/>
                    <a:lstStyle/>
                    <a:p>
                      <a:r>
                        <a:rPr lang="en-GB" dirty="0" smtClean="0">
                          <a:solidFill>
                            <a:schemeClr val="bg2"/>
                          </a:solidFill>
                        </a:rPr>
                        <a:t>21</a:t>
                      </a:r>
                      <a:endParaRPr lang="en-GB" dirty="0">
                        <a:solidFill>
                          <a:schemeClr val="bg2"/>
                        </a:solidFill>
                      </a:endParaRPr>
                    </a:p>
                  </a:txBody>
                  <a:tcPr/>
                </a:tc>
                <a:tc>
                  <a:txBody>
                    <a:bodyPr/>
                    <a:lstStyle/>
                    <a:p>
                      <a:r>
                        <a:rPr lang="en-GB" dirty="0" smtClean="0">
                          <a:solidFill>
                            <a:schemeClr val="bg2"/>
                          </a:solidFill>
                        </a:rPr>
                        <a:t>Dancing</a:t>
                      </a:r>
                      <a:endParaRPr lang="en-GB" dirty="0">
                        <a:solidFill>
                          <a:schemeClr val="bg2"/>
                        </a:solidFill>
                      </a:endParaRPr>
                    </a:p>
                  </a:txBody>
                  <a:tcPr/>
                </a:tc>
              </a:tr>
              <a:tr h="388843">
                <a:tc>
                  <a:txBody>
                    <a:bodyPr/>
                    <a:lstStyle/>
                    <a:p>
                      <a:r>
                        <a:rPr lang="en-GB" dirty="0" smtClean="0">
                          <a:solidFill>
                            <a:schemeClr val="bg2"/>
                          </a:solidFill>
                        </a:rPr>
                        <a:t>21</a:t>
                      </a:r>
                      <a:endParaRPr lang="en-GB" dirty="0">
                        <a:solidFill>
                          <a:schemeClr val="bg2"/>
                        </a:solidFill>
                      </a:endParaRPr>
                    </a:p>
                  </a:txBody>
                  <a:tcPr/>
                </a:tc>
                <a:tc>
                  <a:txBody>
                    <a:bodyPr/>
                    <a:lstStyle/>
                    <a:p>
                      <a:r>
                        <a:rPr lang="en-GB" dirty="0" smtClean="0">
                          <a:solidFill>
                            <a:schemeClr val="bg2"/>
                          </a:solidFill>
                        </a:rPr>
                        <a:t>Swimming</a:t>
                      </a:r>
                      <a:endParaRPr lang="en-GB" dirty="0">
                        <a:solidFill>
                          <a:schemeClr val="bg2"/>
                        </a:solidFill>
                      </a:endParaRPr>
                    </a:p>
                  </a:txBody>
                  <a:tcPr/>
                </a:tc>
              </a:tr>
              <a:tr h="388843">
                <a:tc>
                  <a:txBody>
                    <a:bodyPr/>
                    <a:lstStyle/>
                    <a:p>
                      <a:r>
                        <a:rPr lang="en-GB" dirty="0" smtClean="0">
                          <a:solidFill>
                            <a:schemeClr val="bg2"/>
                          </a:solidFill>
                        </a:rPr>
                        <a:t>34</a:t>
                      </a:r>
                      <a:endParaRPr lang="en-GB" dirty="0">
                        <a:solidFill>
                          <a:schemeClr val="bg2"/>
                        </a:solidFill>
                      </a:endParaRPr>
                    </a:p>
                  </a:txBody>
                  <a:tcPr/>
                </a:tc>
                <a:tc>
                  <a:txBody>
                    <a:bodyPr/>
                    <a:lstStyle/>
                    <a:p>
                      <a:r>
                        <a:rPr lang="en-GB" dirty="0" smtClean="0">
                          <a:solidFill>
                            <a:schemeClr val="bg2"/>
                          </a:solidFill>
                        </a:rPr>
                        <a:t>Dancing</a:t>
                      </a:r>
                      <a:endParaRPr lang="en-GB" dirty="0">
                        <a:solidFill>
                          <a:schemeClr val="bg2"/>
                        </a:solidFill>
                      </a:endParaRPr>
                    </a:p>
                  </a:txBody>
                  <a:tcPr/>
                </a:tc>
              </a:tr>
              <a:tr h="388843">
                <a:tc>
                  <a:txBody>
                    <a:bodyPr/>
                    <a:lstStyle/>
                    <a:p>
                      <a:r>
                        <a:rPr lang="en-GB" dirty="0" smtClean="0">
                          <a:solidFill>
                            <a:schemeClr val="bg2"/>
                          </a:solidFill>
                        </a:rPr>
                        <a:t>55</a:t>
                      </a:r>
                      <a:endParaRPr lang="en-GB" dirty="0">
                        <a:solidFill>
                          <a:schemeClr val="bg2"/>
                        </a:solidFill>
                      </a:endParaRPr>
                    </a:p>
                  </a:txBody>
                  <a:tcPr/>
                </a:tc>
                <a:tc>
                  <a:txBody>
                    <a:bodyPr/>
                    <a:lstStyle/>
                    <a:p>
                      <a:r>
                        <a:rPr lang="en-GB" dirty="0" smtClean="0">
                          <a:solidFill>
                            <a:schemeClr val="bg2"/>
                          </a:solidFill>
                        </a:rPr>
                        <a:t>Fencing</a:t>
                      </a:r>
                      <a:endParaRPr lang="en-GB" dirty="0">
                        <a:solidFill>
                          <a:schemeClr val="bg2"/>
                        </a:solidFill>
                      </a:endParaRPr>
                    </a:p>
                  </a:txBody>
                  <a:tcPr/>
                </a:tc>
              </a:tr>
            </a:tbl>
          </a:graphicData>
        </a:graphic>
      </p:graphicFrame>
      <p:graphicFrame>
        <p:nvGraphicFramePr>
          <p:cNvPr id="6" name="Table 5"/>
          <p:cNvGraphicFramePr>
            <a:graphicFrameLocks noGrp="1"/>
          </p:cNvGraphicFramePr>
          <p:nvPr/>
        </p:nvGraphicFramePr>
        <p:xfrm>
          <a:off x="4500563" y="3789363"/>
          <a:ext cx="3672408" cy="1661904"/>
        </p:xfrm>
        <a:graphic>
          <a:graphicData uri="http://schemas.openxmlformats.org/drawingml/2006/table">
            <a:tbl>
              <a:tblPr firstRow="1" bandRow="1">
                <a:tableStyleId>{5C22544A-7EE6-4342-B048-85BDC9FD1C3A}</a:tableStyleId>
              </a:tblPr>
              <a:tblGrid>
                <a:gridCol w="1836204"/>
                <a:gridCol w="1836204"/>
              </a:tblGrid>
              <a:tr h="360040">
                <a:tc>
                  <a:txBody>
                    <a:bodyPr/>
                    <a:lstStyle/>
                    <a:p>
                      <a:r>
                        <a:rPr lang="en-GB" dirty="0" smtClean="0"/>
                        <a:t>Activity</a:t>
                      </a:r>
                      <a:endParaRPr lang="en-GB" dirty="0"/>
                    </a:p>
                  </a:txBody>
                  <a:tcPr/>
                </a:tc>
                <a:tc>
                  <a:txBody>
                    <a:bodyPr/>
                    <a:lstStyle/>
                    <a:p>
                      <a:r>
                        <a:rPr lang="en-GB" dirty="0" smtClean="0"/>
                        <a:t>Cost</a:t>
                      </a:r>
                      <a:endParaRPr lang="en-GB" dirty="0"/>
                    </a:p>
                  </a:txBody>
                  <a:tcPr/>
                </a:tc>
              </a:tr>
              <a:tr h="432048">
                <a:tc>
                  <a:txBody>
                    <a:bodyPr/>
                    <a:lstStyle/>
                    <a:p>
                      <a:r>
                        <a:rPr lang="en-GB" dirty="0" smtClean="0">
                          <a:solidFill>
                            <a:schemeClr val="bg2"/>
                          </a:solidFill>
                        </a:rPr>
                        <a:t>Dancing</a:t>
                      </a:r>
                      <a:endParaRPr lang="en-GB" dirty="0">
                        <a:solidFill>
                          <a:schemeClr val="bg2"/>
                        </a:solidFill>
                      </a:endParaRPr>
                    </a:p>
                  </a:txBody>
                  <a:tcPr/>
                </a:tc>
                <a:tc>
                  <a:txBody>
                    <a:bodyPr/>
                    <a:lstStyle/>
                    <a:p>
                      <a:r>
                        <a:rPr lang="en-GB" dirty="0" smtClean="0">
                          <a:solidFill>
                            <a:schemeClr val="bg2"/>
                          </a:solidFill>
                        </a:rPr>
                        <a:t>$23</a:t>
                      </a:r>
                      <a:endParaRPr lang="en-GB" dirty="0">
                        <a:solidFill>
                          <a:schemeClr val="bg2"/>
                        </a:solidFill>
                      </a:endParaRPr>
                    </a:p>
                  </a:txBody>
                  <a:tcPr/>
                </a:tc>
              </a:tr>
              <a:tr h="432048">
                <a:tc>
                  <a:txBody>
                    <a:bodyPr/>
                    <a:lstStyle/>
                    <a:p>
                      <a:r>
                        <a:rPr lang="en-GB" dirty="0" smtClean="0">
                          <a:solidFill>
                            <a:schemeClr val="bg2"/>
                          </a:solidFill>
                        </a:rPr>
                        <a:t>Swimming</a:t>
                      </a:r>
                      <a:endParaRPr lang="en-GB" dirty="0">
                        <a:solidFill>
                          <a:schemeClr val="bg2"/>
                        </a:solidFill>
                      </a:endParaRPr>
                    </a:p>
                  </a:txBody>
                  <a:tcPr/>
                </a:tc>
                <a:tc>
                  <a:txBody>
                    <a:bodyPr/>
                    <a:lstStyle/>
                    <a:p>
                      <a:r>
                        <a:rPr lang="en-GB" dirty="0" smtClean="0">
                          <a:solidFill>
                            <a:schemeClr val="bg2"/>
                          </a:solidFill>
                        </a:rPr>
                        <a:t>$50</a:t>
                      </a:r>
                      <a:endParaRPr lang="en-GB" dirty="0">
                        <a:solidFill>
                          <a:schemeClr val="bg2"/>
                        </a:solidFill>
                      </a:endParaRPr>
                    </a:p>
                  </a:txBody>
                  <a:tcPr/>
                </a:tc>
              </a:tr>
              <a:tr h="432048">
                <a:tc>
                  <a:txBody>
                    <a:bodyPr/>
                    <a:lstStyle/>
                    <a:p>
                      <a:r>
                        <a:rPr lang="en-GB" dirty="0" smtClean="0">
                          <a:solidFill>
                            <a:schemeClr val="bg2"/>
                          </a:solidFill>
                        </a:rPr>
                        <a:t>Fencing</a:t>
                      </a:r>
                      <a:endParaRPr lang="en-GB" dirty="0">
                        <a:solidFill>
                          <a:schemeClr val="bg2"/>
                        </a:solidFill>
                      </a:endParaRPr>
                    </a:p>
                  </a:txBody>
                  <a:tcPr/>
                </a:tc>
                <a:tc>
                  <a:txBody>
                    <a:bodyPr/>
                    <a:lstStyle/>
                    <a:p>
                      <a:r>
                        <a:rPr lang="en-GB" dirty="0" smtClean="0">
                          <a:solidFill>
                            <a:schemeClr val="bg2"/>
                          </a:solidFill>
                        </a:rPr>
                        <a:t>$20</a:t>
                      </a:r>
                      <a:endParaRPr lang="en-GB" dirty="0">
                        <a:solidFill>
                          <a:schemeClr val="bg2"/>
                        </a:solidFill>
                      </a:endParaRPr>
                    </a:p>
                  </a:txBody>
                  <a:tcPr/>
                </a:tc>
              </a:tr>
            </a:tbl>
          </a:graphicData>
        </a:graphic>
      </p:graphicFrame>
      <p:cxnSp>
        <p:nvCxnSpPr>
          <p:cNvPr id="16450" name="Straight Connector 7"/>
          <p:cNvCxnSpPr>
            <a:cxnSpLocks noChangeShapeType="1"/>
          </p:cNvCxnSpPr>
          <p:nvPr/>
        </p:nvCxnSpPr>
        <p:spPr bwMode="auto">
          <a:xfrm rot="10800000" flipV="1">
            <a:off x="900113" y="1052513"/>
            <a:ext cx="4824412" cy="2592387"/>
          </a:xfrm>
          <a:prstGeom prst="line">
            <a:avLst/>
          </a:prstGeom>
          <a:noFill/>
          <a:ln w="9525" algn="ctr">
            <a:solidFill>
              <a:schemeClr val="tx1"/>
            </a:solidFill>
            <a:round/>
            <a:headEnd/>
            <a:tailEnd/>
          </a:ln>
        </p:spPr>
      </p:cxnSp>
      <p:cxnSp>
        <p:nvCxnSpPr>
          <p:cNvPr id="16451" name="Straight Connector 9"/>
          <p:cNvCxnSpPr>
            <a:cxnSpLocks noChangeShapeType="1"/>
          </p:cNvCxnSpPr>
          <p:nvPr/>
        </p:nvCxnSpPr>
        <p:spPr bwMode="auto">
          <a:xfrm>
            <a:off x="827088" y="1268413"/>
            <a:ext cx="4392612" cy="2305050"/>
          </a:xfrm>
          <a:prstGeom prst="line">
            <a:avLst/>
          </a:prstGeom>
          <a:noFill/>
          <a:ln w="9525" algn="ctr">
            <a:solidFill>
              <a:schemeClr val="tx1"/>
            </a:solidFill>
            <a:round/>
            <a:headEnd/>
            <a:tailEn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412750" y="1989138"/>
            <a:ext cx="7975600" cy="3527425"/>
          </a:xfrm>
          <a:prstGeom prst="rect">
            <a:avLst/>
          </a:prstGeom>
          <a:noFill/>
          <a:ln w="9525">
            <a:noFill/>
            <a:miter lim="800000"/>
            <a:headEnd/>
            <a:tailEnd/>
          </a:ln>
        </p:spPr>
      </p:pic>
      <p:sp>
        <p:nvSpPr>
          <p:cNvPr id="4" name="Title 1"/>
          <p:cNvSpPr txBox="1">
            <a:spLocks/>
          </p:cNvSpPr>
          <p:nvPr/>
        </p:nvSpPr>
        <p:spPr>
          <a:xfrm>
            <a:off x="71438" y="341313"/>
            <a:ext cx="8964612" cy="1143000"/>
          </a:xfrm>
          <a:prstGeom prst="rect">
            <a:avLst/>
          </a:prstGeom>
        </p:spPr>
        <p:txBody>
          <a:bodyPr/>
          <a:lstStyle/>
          <a:p>
            <a:pPr>
              <a:defRPr/>
            </a:pPr>
            <a:r>
              <a:rPr lang="en-GB" sz="4400" kern="0" dirty="0">
                <a:solidFill>
                  <a:srgbClr val="72989C"/>
                </a:solidFill>
                <a:latin typeface="+mj-lt"/>
                <a:ea typeface="+mj-ea"/>
                <a:cs typeface="+mj-cs"/>
              </a:rPr>
              <a:t>Customer Order Sheet for Art Supply Shop</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528</Words>
  <Application>Microsoft Office PowerPoint</Application>
  <PresentationFormat>On-screen Show (4:3)</PresentationFormat>
  <Paragraphs>179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Equity</vt:lpstr>
      <vt:lpstr>Normalization</vt:lpstr>
      <vt:lpstr>Properties of a Relation</vt:lpstr>
      <vt:lpstr>Functional Dependence - 1</vt:lpstr>
      <vt:lpstr>Functional Dependence - 2</vt:lpstr>
      <vt:lpstr>Super-keys, Candidate Keys, Primary Keys - 1</vt:lpstr>
      <vt:lpstr>Super-keys, Candidate Keys, Primary Keys - 2</vt:lpstr>
      <vt:lpstr>Deletion and Update Anomolies</vt:lpstr>
      <vt:lpstr>Splitting the Relation</vt:lpstr>
      <vt:lpstr>Slide 9</vt:lpstr>
      <vt:lpstr>Slide 10</vt:lpstr>
      <vt:lpstr>Slide 11</vt:lpstr>
      <vt:lpstr>Slide 12</vt:lpstr>
      <vt:lpstr>Slide 13</vt:lpstr>
      <vt:lpstr>Slide 14</vt:lpstr>
      <vt:lpstr>Slide 15</vt:lpstr>
      <vt:lpstr>Normalisation and Semantics - 1</vt:lpstr>
      <vt:lpstr>Normalisation and Semantics - 2</vt:lpstr>
      <vt:lpstr>Extended Example</vt:lpstr>
      <vt:lpstr>Marlowe Interiors - 1</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dc:title>
  <dc:creator>hbl</dc:creator>
  <cp:lastModifiedBy>hbl</cp:lastModifiedBy>
  <cp:revision>1</cp:revision>
  <dcterms:created xsi:type="dcterms:W3CDTF">2020-06-11T01:20:18Z</dcterms:created>
  <dcterms:modified xsi:type="dcterms:W3CDTF">2020-06-11T01:21:17Z</dcterms:modified>
</cp:coreProperties>
</file>