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7" r:id="rId28"/>
    <p:sldId id="286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6" r:id="rId47"/>
    <p:sldId id="307" r:id="rId48"/>
    <p:sldId id="308" r:id="rId49"/>
    <p:sldId id="309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C0674-19CD-422F-A667-B65D0665FB91}" type="datetimeFigureOut">
              <a:rPr lang="en-US" smtClean="0"/>
              <a:t>2019-04-25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8E0E1-1950-4A43-8F3B-385A034468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1717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2019-04-25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2019-04-25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2019-04-25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2019-04-25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2019-04-25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2019-04-25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2019-04-25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 1-</a:t>
            </a:r>
            <a:r>
              <a:rPr lang="en-US" dirty="0" smtClean="0">
                <a:solidFill>
                  <a:srgbClr val="00B0F0"/>
                </a:solidFill>
              </a:rPr>
              <a:t>UML-Relationship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81200" y="15240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UML Rel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57400"/>
            <a:ext cx="6095999" cy="36506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 1-</a:t>
            </a:r>
            <a:r>
              <a:rPr lang="en-US" dirty="0" smtClean="0">
                <a:solidFill>
                  <a:srgbClr val="00B0F0"/>
                </a:solidFill>
              </a:rPr>
              <a:t>UML</a:t>
            </a:r>
            <a:endParaRPr lang="en-US" dirty="0">
              <a:solidFill>
                <a:srgbClr val="00B0F0"/>
              </a:solidFill>
            </a:endParaRPr>
          </a:p>
        </p:txBody>
      </p:sp>
      <p:grpSp>
        <p:nvGrpSpPr>
          <p:cNvPr id="4" name="Group 4"/>
          <p:cNvGrpSpPr>
            <a:grpSpLocks noGrp="1"/>
          </p:cNvGrpSpPr>
          <p:nvPr>
            <p:ph idx="1"/>
          </p:nvPr>
        </p:nvGrpSpPr>
        <p:grpSpPr bwMode="auto">
          <a:xfrm>
            <a:off x="2242531" y="1917471"/>
            <a:ext cx="3363924" cy="3568929"/>
            <a:chOff x="703" y="754"/>
            <a:chExt cx="952" cy="3084"/>
          </a:xfrm>
        </p:grpSpPr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1152" y="1311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23"/>
            <p:cNvSpPr>
              <a:spLocks noChangeArrowheads="1"/>
            </p:cNvSpPr>
            <p:nvPr/>
          </p:nvSpPr>
          <p:spPr bwMode="auto">
            <a:xfrm>
              <a:off x="703" y="3249"/>
              <a:ext cx="907" cy="589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bg2"/>
                  </a:solidFill>
                  <a:latin typeface="+mn-lt"/>
                  <a:cs typeface="Andalus" pitchFamily="18" charset="-78"/>
                </a:rPr>
                <a:t>Student</a:t>
              </a:r>
            </a:p>
          </p:txBody>
        </p:sp>
        <p:sp>
          <p:nvSpPr>
            <p:cNvPr id="7" name="Rectangle 22"/>
            <p:cNvSpPr>
              <a:spLocks noChangeArrowheads="1"/>
            </p:cNvSpPr>
            <p:nvPr/>
          </p:nvSpPr>
          <p:spPr bwMode="auto">
            <a:xfrm>
              <a:off x="748" y="1933"/>
              <a:ext cx="862" cy="63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bg2"/>
                  </a:solidFill>
                  <a:latin typeface="+mn-lt"/>
                  <a:cs typeface="Andalus" pitchFamily="18" charset="-78"/>
                </a:rPr>
                <a:t>Student on</a:t>
              </a:r>
            </a:p>
            <a:p>
              <a:pPr algn="ctr">
                <a:defRPr/>
              </a:pPr>
              <a:r>
                <a:rPr lang="en-US" sz="2000" b="1" dirty="0">
                  <a:solidFill>
                    <a:schemeClr val="bg2"/>
                  </a:solidFill>
                  <a:latin typeface="+mn-lt"/>
                  <a:cs typeface="Andalus" pitchFamily="18" charset="-78"/>
                </a:rPr>
                <a:t>Module</a:t>
              </a:r>
              <a:endParaRPr lang="en-US" sz="2000" dirty="0">
                <a:solidFill>
                  <a:schemeClr val="bg2"/>
                </a:solidFill>
                <a:latin typeface="+mn-lt"/>
                <a:cs typeface="Andalus" pitchFamily="18" charset="-78"/>
              </a:endParaRPr>
            </a:p>
          </p:txBody>
        </p:sp>
        <p:sp>
          <p:nvSpPr>
            <p:cNvPr id="8" name="Rectangle 21"/>
            <p:cNvSpPr>
              <a:spLocks noChangeArrowheads="1"/>
            </p:cNvSpPr>
            <p:nvPr/>
          </p:nvSpPr>
          <p:spPr bwMode="auto">
            <a:xfrm>
              <a:off x="748" y="754"/>
              <a:ext cx="862" cy="59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bg2"/>
                  </a:solidFill>
                  <a:latin typeface="+mn-lt"/>
                  <a:cs typeface="Andalus" pitchFamily="18" charset="-78"/>
                </a:rPr>
                <a:t>Module</a:t>
              </a:r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 flipH="1">
              <a:off x="1156" y="2568"/>
              <a:ext cx="0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Box 27"/>
            <p:cNvSpPr txBox="1">
              <a:spLocks noChangeArrowheads="1"/>
            </p:cNvSpPr>
            <p:nvPr/>
          </p:nvSpPr>
          <p:spPr bwMode="auto">
            <a:xfrm>
              <a:off x="1202" y="2614"/>
              <a:ext cx="453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GB" sz="1800" dirty="0">
                  <a:latin typeface="+mn-lt"/>
                </a:rPr>
                <a:t>0...*</a:t>
              </a:r>
            </a:p>
          </p:txBody>
        </p:sp>
        <p:sp>
          <p:nvSpPr>
            <p:cNvPr id="14" name="TextBox 29"/>
            <p:cNvSpPr txBox="1">
              <a:spLocks noChangeArrowheads="1"/>
            </p:cNvSpPr>
            <p:nvPr/>
          </p:nvSpPr>
          <p:spPr bwMode="auto">
            <a:xfrm>
              <a:off x="1202" y="3022"/>
              <a:ext cx="272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GB" sz="1800" dirty="0">
                  <a:latin typeface="+mn-lt"/>
                </a:rPr>
                <a:t>1</a:t>
              </a:r>
            </a:p>
          </p:txBody>
        </p:sp>
        <p:sp>
          <p:nvSpPr>
            <p:cNvPr id="15" name="TextBox 30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GB" sz="1800" dirty="0">
                  <a:latin typeface="+mn-lt"/>
                </a:rPr>
                <a:t>1</a:t>
              </a:r>
            </a:p>
          </p:txBody>
        </p:sp>
        <p:sp>
          <p:nvSpPr>
            <p:cNvPr id="16" name="TextBox 31"/>
            <p:cNvSpPr txBox="1">
              <a:spLocks noChangeArrowheads="1"/>
            </p:cNvSpPr>
            <p:nvPr/>
          </p:nvSpPr>
          <p:spPr bwMode="auto">
            <a:xfrm>
              <a:off x="1202" y="1706"/>
              <a:ext cx="453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GB" sz="1800" dirty="0">
                  <a:latin typeface="+mn-lt"/>
                </a:rPr>
                <a:t>0...*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 1-</a:t>
            </a:r>
            <a:r>
              <a:rPr lang="en-US" dirty="0" smtClean="0">
                <a:solidFill>
                  <a:srgbClr val="00B0F0"/>
                </a:solidFill>
              </a:rPr>
              <a:t>UML-With Attributes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7" name="Picture 16" descr="uml-attribut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29060"/>
            <a:ext cx="7285238" cy="2847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Notation-</a:t>
            </a:r>
            <a:r>
              <a:rPr lang="en-US" dirty="0" smtClean="0">
                <a:solidFill>
                  <a:srgbClr val="00B0F0"/>
                </a:solidFill>
              </a:rPr>
              <a:t>UML-With Attributes</a:t>
            </a:r>
            <a:endParaRPr lang="en-US" dirty="0"/>
          </a:p>
        </p:txBody>
      </p:sp>
      <p:grpSp>
        <p:nvGrpSpPr>
          <p:cNvPr id="4" name="Group 4"/>
          <p:cNvGrpSpPr>
            <a:grpSpLocks noGrp="1"/>
          </p:cNvGrpSpPr>
          <p:nvPr>
            <p:ph idx="1"/>
          </p:nvPr>
        </p:nvGrpSpPr>
        <p:grpSpPr bwMode="auto">
          <a:xfrm>
            <a:off x="457200" y="1600200"/>
            <a:ext cx="8229600" cy="4525963"/>
            <a:chOff x="703" y="754"/>
            <a:chExt cx="2329" cy="3415"/>
          </a:xfrm>
        </p:grpSpPr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1152" y="1311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23"/>
            <p:cNvSpPr>
              <a:spLocks noChangeArrowheads="1"/>
            </p:cNvSpPr>
            <p:nvPr/>
          </p:nvSpPr>
          <p:spPr bwMode="auto">
            <a:xfrm>
              <a:off x="703" y="3249"/>
              <a:ext cx="907" cy="589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bg2"/>
                  </a:solidFill>
                  <a:latin typeface="+mn-lt"/>
                  <a:cs typeface="Andalus" pitchFamily="18" charset="-78"/>
                </a:rPr>
                <a:t>Student</a:t>
              </a:r>
            </a:p>
          </p:txBody>
        </p:sp>
        <p:sp>
          <p:nvSpPr>
            <p:cNvPr id="7" name="Rectangle 22"/>
            <p:cNvSpPr>
              <a:spLocks noChangeArrowheads="1"/>
            </p:cNvSpPr>
            <p:nvPr/>
          </p:nvSpPr>
          <p:spPr bwMode="auto">
            <a:xfrm>
              <a:off x="748" y="1933"/>
              <a:ext cx="862" cy="63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bg2"/>
                  </a:solidFill>
                  <a:latin typeface="+mn-lt"/>
                  <a:cs typeface="Andalus" pitchFamily="18" charset="-78"/>
                </a:rPr>
                <a:t>Student on</a:t>
              </a:r>
            </a:p>
            <a:p>
              <a:pPr algn="ctr">
                <a:defRPr/>
              </a:pPr>
              <a:r>
                <a:rPr lang="en-US" sz="2000" b="1" dirty="0">
                  <a:solidFill>
                    <a:schemeClr val="bg2"/>
                  </a:solidFill>
                  <a:latin typeface="+mn-lt"/>
                  <a:cs typeface="Andalus" pitchFamily="18" charset="-78"/>
                </a:rPr>
                <a:t>Module</a:t>
              </a:r>
              <a:endParaRPr lang="en-US" sz="2000" dirty="0">
                <a:solidFill>
                  <a:schemeClr val="bg2"/>
                </a:solidFill>
                <a:latin typeface="+mn-lt"/>
                <a:cs typeface="Andalus" pitchFamily="18" charset="-78"/>
              </a:endParaRPr>
            </a:p>
          </p:txBody>
        </p:sp>
        <p:sp>
          <p:nvSpPr>
            <p:cNvPr id="8" name="Rectangle 21"/>
            <p:cNvSpPr>
              <a:spLocks noChangeArrowheads="1"/>
            </p:cNvSpPr>
            <p:nvPr/>
          </p:nvSpPr>
          <p:spPr bwMode="auto">
            <a:xfrm>
              <a:off x="748" y="754"/>
              <a:ext cx="862" cy="59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bg2"/>
                  </a:solidFill>
                  <a:latin typeface="+mn-lt"/>
                  <a:cs typeface="Andalus" pitchFamily="18" charset="-78"/>
                </a:rPr>
                <a:t>Module</a:t>
              </a:r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 flipH="1">
              <a:off x="1156" y="2568"/>
              <a:ext cx="0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1640" y="767"/>
              <a:ext cx="139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 dirty="0">
                  <a:solidFill>
                    <a:schemeClr val="bg2"/>
                  </a:solidFill>
                  <a:latin typeface="+mn-lt"/>
                  <a:cs typeface="Andalus" pitchFamily="18" charset="-78"/>
                </a:rPr>
                <a:t>Attributes:</a:t>
              </a:r>
            </a:p>
            <a:p>
              <a:pPr>
                <a:defRPr/>
              </a:pPr>
              <a:r>
                <a:rPr lang="en-US" sz="1800" dirty="0">
                  <a:solidFill>
                    <a:schemeClr val="bg2"/>
                  </a:solidFill>
                  <a:latin typeface="+mn-lt"/>
                  <a:cs typeface="Andalus" pitchFamily="18" charset="-78"/>
                </a:rPr>
                <a:t>Module Code(PK)</a:t>
              </a:r>
            </a:p>
            <a:p>
              <a:pPr>
                <a:defRPr/>
              </a:pPr>
              <a:r>
                <a:rPr lang="en-US" sz="1800" dirty="0">
                  <a:solidFill>
                    <a:schemeClr val="bg2"/>
                  </a:solidFill>
                  <a:latin typeface="+mn-lt"/>
                  <a:cs typeface="Andalus" pitchFamily="18" charset="-78"/>
                </a:rPr>
                <a:t>Module Name</a:t>
              </a:r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1680" y="3277"/>
              <a:ext cx="1184" cy="8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 dirty="0">
                  <a:solidFill>
                    <a:schemeClr val="bg2"/>
                  </a:solidFill>
                  <a:latin typeface="+mn-lt"/>
                  <a:cs typeface="Andalus" pitchFamily="18" charset="-78"/>
                </a:rPr>
                <a:t>Attributes:</a:t>
              </a:r>
              <a:endParaRPr lang="en-US" sz="1800" dirty="0">
                <a:solidFill>
                  <a:schemeClr val="bg2"/>
                </a:solidFill>
                <a:latin typeface="+mn-lt"/>
                <a:cs typeface="Andalus" pitchFamily="18" charset="-78"/>
              </a:endParaRPr>
            </a:p>
            <a:p>
              <a:pPr>
                <a:defRPr/>
              </a:pPr>
              <a:r>
                <a:rPr lang="en-US" sz="1800" dirty="0">
                  <a:solidFill>
                    <a:schemeClr val="bg2"/>
                  </a:solidFill>
                  <a:latin typeface="+mn-lt"/>
                  <a:cs typeface="Andalus" pitchFamily="18" charset="-78"/>
                </a:rPr>
                <a:t>Student No(PK)</a:t>
              </a:r>
            </a:p>
            <a:p>
              <a:pPr>
                <a:defRPr/>
              </a:pPr>
              <a:r>
                <a:rPr lang="en-US" sz="1800" dirty="0">
                  <a:solidFill>
                    <a:schemeClr val="bg2"/>
                  </a:solidFill>
                  <a:latin typeface="+mn-lt"/>
                  <a:cs typeface="Andalus" pitchFamily="18" charset="-78"/>
                </a:rPr>
                <a:t>Student Name</a:t>
              </a:r>
              <a:endParaRPr lang="en-US" sz="1800" b="1" dirty="0">
                <a:solidFill>
                  <a:schemeClr val="bg2"/>
                </a:solidFill>
                <a:latin typeface="+mn-lt"/>
                <a:cs typeface="Andalus" pitchFamily="18" charset="-78"/>
              </a:endParaRPr>
            </a:p>
            <a:p>
              <a:pPr>
                <a:defRPr/>
              </a:pPr>
              <a:endParaRPr lang="en-US" sz="1600" b="1" dirty="0">
                <a:latin typeface="Times New Roman" pitchFamily="-80" charset="0"/>
              </a:endParaRPr>
            </a:p>
            <a:p>
              <a:pPr>
                <a:defRPr/>
              </a:pPr>
              <a:endParaRPr lang="en-US" sz="1600" b="1" dirty="0">
                <a:latin typeface="Times New Roman" pitchFamily="-80" charset="0"/>
              </a:endParaRP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1718" y="1959"/>
              <a:ext cx="1304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 dirty="0">
                  <a:solidFill>
                    <a:schemeClr val="bg2"/>
                  </a:solidFill>
                  <a:latin typeface="+mn-lt"/>
                  <a:cs typeface="Andalus" pitchFamily="18" charset="-78"/>
                </a:rPr>
                <a:t>Attributes:</a:t>
              </a:r>
            </a:p>
            <a:p>
              <a:pPr>
                <a:defRPr/>
              </a:pPr>
              <a:r>
                <a:rPr lang="en-US" sz="1800" dirty="0">
                  <a:solidFill>
                    <a:schemeClr val="bg2"/>
                  </a:solidFill>
                  <a:latin typeface="+mn-lt"/>
                  <a:cs typeface="Andalus" pitchFamily="18" charset="-78"/>
                </a:rPr>
                <a:t>Module Code (FK)</a:t>
              </a:r>
            </a:p>
            <a:p>
              <a:pPr>
                <a:defRPr/>
              </a:pPr>
              <a:r>
                <a:rPr lang="en-US" sz="1800" dirty="0">
                  <a:solidFill>
                    <a:schemeClr val="bg2"/>
                  </a:solidFill>
                  <a:latin typeface="+mn-lt"/>
                  <a:cs typeface="Andalus" pitchFamily="18" charset="-78"/>
                </a:rPr>
                <a:t>Student No (FK) </a:t>
              </a:r>
              <a:endParaRPr lang="en-US" sz="1800" b="1" dirty="0">
                <a:solidFill>
                  <a:schemeClr val="bg2"/>
                </a:solidFill>
                <a:latin typeface="+mn-lt"/>
                <a:cs typeface="Andalus" pitchFamily="18" charset="-78"/>
              </a:endParaRPr>
            </a:p>
          </p:txBody>
        </p:sp>
        <p:sp>
          <p:nvSpPr>
            <p:cNvPr id="13" name="TextBox 27"/>
            <p:cNvSpPr txBox="1">
              <a:spLocks noChangeArrowheads="1"/>
            </p:cNvSpPr>
            <p:nvPr/>
          </p:nvSpPr>
          <p:spPr bwMode="auto">
            <a:xfrm>
              <a:off x="1202" y="2614"/>
              <a:ext cx="45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GB" sz="1800">
                  <a:solidFill>
                    <a:schemeClr val="bg2"/>
                  </a:solidFill>
                  <a:latin typeface="+mn-lt"/>
                </a:rPr>
                <a:t>0...*</a:t>
              </a:r>
            </a:p>
          </p:txBody>
        </p:sp>
        <p:sp>
          <p:nvSpPr>
            <p:cNvPr id="14" name="TextBox 29"/>
            <p:cNvSpPr txBox="1">
              <a:spLocks noChangeArrowheads="1"/>
            </p:cNvSpPr>
            <p:nvPr/>
          </p:nvSpPr>
          <p:spPr bwMode="auto">
            <a:xfrm>
              <a:off x="1202" y="3022"/>
              <a:ext cx="27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GB" sz="1800">
                  <a:solidFill>
                    <a:schemeClr val="bg2"/>
                  </a:solidFill>
                  <a:latin typeface="+mn-lt"/>
                </a:rPr>
                <a:t>1</a:t>
              </a:r>
            </a:p>
          </p:txBody>
        </p:sp>
        <p:sp>
          <p:nvSpPr>
            <p:cNvPr id="15" name="TextBox 30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GB" sz="1800" dirty="0">
                  <a:solidFill>
                    <a:schemeClr val="bg2"/>
                  </a:solidFill>
                  <a:latin typeface="+mn-lt"/>
                </a:rPr>
                <a:t>1</a:t>
              </a:r>
            </a:p>
          </p:txBody>
        </p:sp>
        <p:sp>
          <p:nvSpPr>
            <p:cNvPr id="16" name="TextBox 31"/>
            <p:cNvSpPr txBox="1">
              <a:spLocks noChangeArrowheads="1"/>
            </p:cNvSpPr>
            <p:nvPr/>
          </p:nvSpPr>
          <p:spPr bwMode="auto">
            <a:xfrm>
              <a:off x="1202" y="1706"/>
              <a:ext cx="45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GB" sz="1800">
                  <a:solidFill>
                    <a:schemeClr val="bg2"/>
                  </a:solidFill>
                  <a:latin typeface="+mn-lt"/>
                </a:rPr>
                <a:t>0...*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 2- </a:t>
            </a:r>
            <a:r>
              <a:rPr lang="en-US" dirty="0" smtClean="0">
                <a:solidFill>
                  <a:schemeClr val="accent5"/>
                </a:solidFill>
              </a:rPr>
              <a:t>CROWS FEET </a:t>
            </a:r>
            <a:r>
              <a:rPr lang="en-US" dirty="0" smtClean="0">
                <a:solidFill>
                  <a:srgbClr val="00B0F0"/>
                </a:solidFill>
              </a:rPr>
              <a:t>-Entity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crow’s foot notation, an entity is represented by a rectangle, with its name on the top. The name is singular (entity) noun rather than plural (entities).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81200" y="15240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crows-foot-notation-ent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810000"/>
            <a:ext cx="3174603" cy="2412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 2- </a:t>
            </a:r>
            <a:r>
              <a:rPr lang="en-US" dirty="0" smtClean="0">
                <a:solidFill>
                  <a:schemeClr val="accent5"/>
                </a:solidFill>
              </a:rPr>
              <a:t>CROWS FEET </a:t>
            </a:r>
            <a:r>
              <a:rPr lang="en-US" dirty="0" smtClean="0">
                <a:solidFill>
                  <a:srgbClr val="00B0F0"/>
                </a:solidFill>
              </a:rPr>
              <a:t>-</a:t>
            </a:r>
            <a:r>
              <a:rPr lang="en-US" dirty="0" err="1" smtClean="0">
                <a:solidFill>
                  <a:srgbClr val="00B0F0"/>
                </a:solidFill>
              </a:rPr>
              <a:t>Atributes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smtClean="0"/>
              <a:t>An attribute is a property that describes a particular entity.</a:t>
            </a:r>
          </a:p>
          <a:p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dirty="0" smtClean="0"/>
              <a:t>The attribute(s) that uniquely distinguishes an instance of the entity is the </a:t>
            </a:r>
            <a:r>
              <a:rPr lang="en-US" b="1" dirty="0" smtClean="0"/>
              <a:t>identifier</a:t>
            </a:r>
            <a:r>
              <a:rPr lang="en-US" dirty="0" smtClean="0"/>
              <a:t>. Usually, this type of attribute is marked with an asterisk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81200" y="15240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crows-foot-notation-attribut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362200"/>
            <a:ext cx="4050975" cy="22724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Notation 2- </a:t>
            </a:r>
            <a:r>
              <a:rPr lang="en-US" dirty="0" smtClean="0">
                <a:solidFill>
                  <a:schemeClr val="accent5"/>
                </a:solidFill>
              </a:rPr>
              <a:t>CROWS FEET </a:t>
            </a:r>
            <a:r>
              <a:rPr lang="en-US" dirty="0" smtClean="0">
                <a:solidFill>
                  <a:srgbClr val="00B0F0"/>
                </a:solidFill>
              </a:rPr>
              <a:t>-Relationship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Relationships illustrate the association between two entities. They are presented as a straight line. Usually, each relationship has a name, expressed as a verb, written on the relationship line. This describes what kind of relationship connects the objects.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Notation 2- </a:t>
            </a:r>
            <a:r>
              <a:rPr lang="en-US" dirty="0" smtClean="0">
                <a:solidFill>
                  <a:schemeClr val="accent5"/>
                </a:solidFill>
              </a:rPr>
              <a:t>CROWS FEET </a:t>
            </a:r>
            <a:r>
              <a:rPr lang="en-US" dirty="0" smtClean="0">
                <a:solidFill>
                  <a:srgbClr val="00B0F0"/>
                </a:solidFill>
              </a:rPr>
              <a:t>-Relationship</a:t>
            </a:r>
            <a:endParaRPr lang="en-US" dirty="0"/>
          </a:p>
        </p:txBody>
      </p:sp>
      <p:pic>
        <p:nvPicPr>
          <p:cNvPr id="6" name="Content Placeholder 5" descr="crowsfee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752600"/>
            <a:ext cx="6248400" cy="42766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Notation 2- </a:t>
            </a:r>
            <a:r>
              <a:rPr lang="en-US" dirty="0" smtClean="0">
                <a:solidFill>
                  <a:schemeClr val="accent5"/>
                </a:solidFill>
              </a:rPr>
              <a:t>CROWS FEET </a:t>
            </a:r>
            <a:r>
              <a:rPr lang="en-US" dirty="0" smtClean="0">
                <a:solidFill>
                  <a:srgbClr val="00B0F0"/>
                </a:solidFill>
              </a:rPr>
              <a:t>-Relationship</a:t>
            </a:r>
            <a:endParaRPr lang="en-US" dirty="0"/>
          </a:p>
        </p:txBody>
      </p:sp>
      <p:pic>
        <p:nvPicPr>
          <p:cNvPr id="5" name="Content Placeholder 4" descr="crowsfeet-realti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143000"/>
            <a:ext cx="5715000" cy="53961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Notation 2- </a:t>
            </a:r>
            <a:r>
              <a:rPr lang="en-US" dirty="0" smtClean="0">
                <a:solidFill>
                  <a:schemeClr val="accent5"/>
                </a:solidFill>
              </a:rPr>
              <a:t>CROWS FEET </a:t>
            </a:r>
            <a:endParaRPr lang="en-US" dirty="0"/>
          </a:p>
        </p:txBody>
      </p:sp>
      <p:pic>
        <p:nvPicPr>
          <p:cNvPr id="6" name="Content Placeholder 5" descr="070617_2008_DrawingEnti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1752600"/>
            <a:ext cx="6456682" cy="3124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DATA MODELING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models define how the logical structure of a database is modeled</a:t>
            </a:r>
          </a:p>
          <a:p>
            <a:r>
              <a:rPr lang="en-US" dirty="0" smtClean="0"/>
              <a:t>Data models define how data is connected to each other and how they are processed and stored inside the system</a:t>
            </a:r>
          </a:p>
          <a:p>
            <a:r>
              <a:rPr lang="en-US" dirty="0" smtClean="0"/>
              <a:t>One of the Data Modeling </a:t>
            </a:r>
            <a:r>
              <a:rPr lang="en-US" dirty="0" err="1" smtClean="0"/>
              <a:t>Techinque</a:t>
            </a:r>
            <a:r>
              <a:rPr lang="en-US" dirty="0" smtClean="0"/>
              <a:t> is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Enity</a:t>
            </a:r>
            <a:r>
              <a:rPr lang="en-US" dirty="0" smtClean="0"/>
              <a:t>-Relationship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 2- </a:t>
            </a:r>
            <a:r>
              <a:rPr lang="en-US" dirty="0" smtClean="0">
                <a:solidFill>
                  <a:schemeClr val="accent5"/>
                </a:solidFill>
              </a:rPr>
              <a:t>Chen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-Entity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crow’s foot notation, an entity is represented by a rectangle, with its name on the top. The name is singular (entity) noun rather than plural (entities).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81200" y="15240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chen-notation-ent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343400"/>
            <a:ext cx="3047619" cy="1777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 2- </a:t>
            </a:r>
            <a:r>
              <a:rPr lang="en-US" dirty="0" smtClean="0">
                <a:solidFill>
                  <a:schemeClr val="accent5"/>
                </a:solidFill>
              </a:rPr>
              <a:t>Chen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-Attributes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Chen notation, each attribute is represented by an </a:t>
            </a:r>
            <a:r>
              <a:rPr lang="en-US" b="1" dirty="0" smtClean="0"/>
              <a:t>oval</a:t>
            </a:r>
            <a:r>
              <a:rPr lang="en-US" dirty="0" smtClean="0"/>
              <a:t> containing </a:t>
            </a:r>
            <a:r>
              <a:rPr lang="en-US" dirty="0" err="1" smtClean="0"/>
              <a:t>atributte’s</a:t>
            </a:r>
            <a:r>
              <a:rPr lang="en-US" dirty="0" smtClean="0"/>
              <a:t> name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81200" y="15240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chen-notation-attribu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276600"/>
            <a:ext cx="3047619" cy="1777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 2- </a:t>
            </a:r>
            <a:r>
              <a:rPr lang="en-US" dirty="0" smtClean="0">
                <a:solidFill>
                  <a:schemeClr val="accent5"/>
                </a:solidFill>
              </a:rPr>
              <a:t>Chen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-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81200" y="15240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chen-notation-entity-with-key-attribu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62200"/>
            <a:ext cx="7936508" cy="3238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 2- </a:t>
            </a:r>
            <a:r>
              <a:rPr lang="en-US" dirty="0" smtClean="0">
                <a:solidFill>
                  <a:schemeClr val="accent5"/>
                </a:solidFill>
              </a:rPr>
              <a:t>Chen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-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81200" y="15240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chen-notation-entity-with-key-attribu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898349"/>
            <a:ext cx="7936508" cy="21657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 2- </a:t>
            </a:r>
            <a:r>
              <a:rPr lang="en-US" dirty="0" smtClean="0">
                <a:solidFill>
                  <a:schemeClr val="accent5"/>
                </a:solidFill>
              </a:rPr>
              <a:t>Chen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- Relationship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81200" y="15240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chen-notation-entity-with-key-attribu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066800"/>
            <a:ext cx="6629400" cy="5399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Entity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00B050"/>
                </a:solidFill>
              </a:rPr>
              <a:t>Entity Type-</a:t>
            </a:r>
            <a:r>
              <a:rPr lang="en-US" dirty="0" smtClean="0">
                <a:solidFill>
                  <a:schemeClr val="accent2"/>
                </a:solidFill>
              </a:rPr>
              <a:t>Entity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Set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STUDENT: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Above is an example of a table called Student having 2 rows (1,Ram,12) and (2,Sam,13) . Using this we can understand the difference.</a:t>
            </a:r>
          </a:p>
          <a:p>
            <a:pPr fontAlgn="base"/>
            <a:r>
              <a:rPr lang="en-US" dirty="0" smtClean="0">
                <a:solidFill>
                  <a:schemeClr val="accent5"/>
                </a:solidFill>
              </a:rPr>
              <a:t>Entity</a:t>
            </a:r>
          </a:p>
          <a:p>
            <a:pPr lvl="1" fontAlgn="base"/>
            <a:r>
              <a:rPr lang="en-US" dirty="0" smtClean="0"/>
              <a:t>It is something which has real existence. Like Row1 contains information about Ram(id, name and Age) which has existence in real world . So the Row1 is an entity. So we may say </a:t>
            </a:r>
            <a:r>
              <a:rPr lang="en-US" b="1" dirty="0" smtClean="0"/>
              <a:t>each Row is an entity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38400" y="12954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Shyam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Entity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00B050"/>
                </a:solidFill>
              </a:rPr>
              <a:t>Entity Type-</a:t>
            </a:r>
            <a:r>
              <a:rPr lang="en-US" dirty="0" smtClean="0">
                <a:solidFill>
                  <a:schemeClr val="accent2"/>
                </a:solidFill>
              </a:rPr>
              <a:t>Entity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Set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STUDENT: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fontAlgn="base"/>
            <a:r>
              <a:rPr lang="en-US" dirty="0" smtClean="0">
                <a:solidFill>
                  <a:srgbClr val="00B050"/>
                </a:solidFill>
              </a:rPr>
              <a:t>Entity Type</a:t>
            </a:r>
          </a:p>
          <a:p>
            <a:pPr lvl="2" fontAlgn="base"/>
            <a:r>
              <a:rPr lang="en-US" dirty="0" smtClean="0"/>
              <a:t>It is collection of entity having common attribute. As in Student table each row is an entity and have common attributes. So </a:t>
            </a:r>
            <a:r>
              <a:rPr lang="en-US" b="1" dirty="0" smtClean="0"/>
              <a:t>STUDENT</a:t>
            </a:r>
            <a:r>
              <a:rPr lang="en-US" dirty="0" smtClean="0"/>
              <a:t> is an entity type which contains entities having attributes id, name and </a:t>
            </a:r>
            <a:r>
              <a:rPr lang="en-US" dirty="0" err="1" smtClean="0"/>
              <a:t>Age.Also</a:t>
            </a:r>
            <a:r>
              <a:rPr lang="en-US" dirty="0" smtClean="0"/>
              <a:t> each entity type in a database is described by a name and a list of </a:t>
            </a:r>
            <a:r>
              <a:rPr lang="en-US" dirty="0" err="1" smtClean="0"/>
              <a:t>attribute.So</a:t>
            </a:r>
            <a:r>
              <a:rPr lang="en-US" dirty="0" smtClean="0"/>
              <a:t> we may say </a:t>
            </a:r>
            <a:r>
              <a:rPr lang="en-US" b="1" dirty="0" smtClean="0"/>
              <a:t>a table is an entity type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err="1" smtClean="0"/>
              <a:t>Defination</a:t>
            </a:r>
            <a:r>
              <a:rPr lang="en-US" dirty="0" smtClean="0"/>
              <a:t>: A group of objects, people, types, concepts or other items that have the same set of properties (known as attributes). </a:t>
            </a:r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38400" y="12954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Shyam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Entity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00B050"/>
                </a:solidFill>
              </a:rPr>
              <a:t>Entity Type-</a:t>
            </a:r>
            <a:r>
              <a:rPr lang="en-US" dirty="0" smtClean="0">
                <a:solidFill>
                  <a:schemeClr val="accent2"/>
                </a:solidFill>
              </a:rPr>
              <a:t>Entity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Set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STUDENT: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fontAlgn="base"/>
            <a:r>
              <a:rPr lang="en-US" dirty="0" smtClean="0">
                <a:solidFill>
                  <a:schemeClr val="accent2"/>
                </a:solidFill>
              </a:rPr>
              <a:t>Entity SET</a:t>
            </a:r>
          </a:p>
          <a:p>
            <a:pPr lvl="1" fontAlgn="base"/>
            <a:r>
              <a:rPr lang="en-US" dirty="0" smtClean="0"/>
              <a:t>It is a set of entities of same entity type. so a set of one or more entities of Student Entity type is an Entity Set.</a:t>
            </a:r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38400" y="12954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Shyam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Activity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None/>
            </a:pPr>
            <a:r>
              <a:rPr lang="en-US" sz="4400" dirty="0" smtClean="0"/>
              <a:t>	Identify entity types that might exist in a LIBRARY SYSTEM.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Library System ERD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74725" y="2181225"/>
            <a:ext cx="1079142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Book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429000" y="2952750"/>
            <a:ext cx="1753429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Borrower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648200" y="1981200"/>
            <a:ext cx="149432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Author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752600" y="3810000"/>
            <a:ext cx="1418978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Subject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DATA MODELING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en-US" dirty="0" smtClean="0"/>
              <a:t>Data modeling is the process of creating a data model for the data to be stored in a Database. This data model is a conceptual representation of</a:t>
            </a:r>
          </a:p>
          <a:p>
            <a:pPr>
              <a:buNone/>
            </a:pPr>
            <a:r>
              <a:rPr lang="en-US" dirty="0" smtClean="0"/>
              <a:t>		-Data objects</a:t>
            </a:r>
          </a:p>
          <a:p>
            <a:pPr>
              <a:buNone/>
            </a:pPr>
            <a:r>
              <a:rPr lang="en-US" dirty="0" smtClean="0"/>
              <a:t>		-The associations between different data 	objects</a:t>
            </a:r>
          </a:p>
          <a:p>
            <a:pPr>
              <a:buNone/>
            </a:pPr>
            <a:r>
              <a:rPr lang="en-US" dirty="0" smtClean="0"/>
              <a:t>		-The rules</a:t>
            </a:r>
          </a:p>
          <a:p>
            <a:r>
              <a:rPr lang="en-US" dirty="0" smtClean="0"/>
              <a:t>Data modeling helps in the visual representation of data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Diagrammatic Representation of 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Entity Types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entity type is shown as a rectangle labeled with the name of the entity, which is normally a singular noun.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UML, the name of an entity should begin with an upper case letter.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00" y="3581400"/>
            <a:ext cx="1026243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Activity - What Relationships Exist between these Entities? - 1 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898525" y="1495425"/>
            <a:ext cx="1311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042988" y="2349500"/>
            <a:ext cx="9731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Book 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419600" y="3429000"/>
            <a:ext cx="14303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Borrower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6300788" y="2276475"/>
            <a:ext cx="1092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Author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1042988" y="4365625"/>
            <a:ext cx="12096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Subject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Organising it Better… 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898525" y="1495425"/>
            <a:ext cx="1311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117600" y="3352800"/>
            <a:ext cx="10064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Book 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343400" y="3352800"/>
            <a:ext cx="14319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Borrower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1042988" y="1524000"/>
            <a:ext cx="1092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Author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990600" y="5105400"/>
            <a:ext cx="12096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Subject</a:t>
            </a: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H="1">
            <a:off x="1600200" y="1981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1619250" y="3886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 flipH="1" flipV="1">
            <a:off x="2133600" y="3573463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Relationship Names 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898525" y="1495425"/>
            <a:ext cx="1311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117600" y="3352800"/>
            <a:ext cx="10064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Book 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4343400" y="3276600"/>
            <a:ext cx="14303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Borrower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042988" y="1524000"/>
            <a:ext cx="1092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Author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1058863" y="5105400"/>
            <a:ext cx="12096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Subject</a:t>
            </a: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H="1">
            <a:off x="1600200" y="1981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1547813" y="3860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 flipH="1" flipV="1">
            <a:off x="2133600" y="3505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2336800" y="3068638"/>
            <a:ext cx="2667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Taken out on </a:t>
            </a:r>
            <a:r>
              <a:rPr lang="en-US">
                <a:solidFill>
                  <a:schemeClr val="bg2"/>
                </a:solidFill>
              </a:rPr>
              <a:t>→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2819400" y="3505200"/>
            <a:ext cx="15859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←</a:t>
            </a:r>
            <a:r>
              <a:rPr lang="en-US" sz="1600" dirty="0">
                <a:solidFill>
                  <a:schemeClr val="bg2"/>
                </a:solidFill>
              </a:rPr>
              <a:t> Takes out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463550" y="4221163"/>
            <a:ext cx="14446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Classifies    </a:t>
            </a:r>
            <a:r>
              <a:rPr lang="en-US">
                <a:solidFill>
                  <a:schemeClr val="bg2"/>
                </a:solidFill>
              </a:rPr>
              <a:t>↑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827088" y="2349500"/>
            <a:ext cx="15128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Writes   </a:t>
            </a:r>
            <a:r>
              <a:rPr lang="en-US">
                <a:solidFill>
                  <a:schemeClr val="bg2"/>
                </a:solidFill>
              </a:rPr>
              <a:t>↓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Multiplicity - 1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Number or range of possible occurrences of an entity type in relation to another entity type </a:t>
            </a:r>
          </a:p>
          <a:p>
            <a:pPr lvl="1"/>
            <a:r>
              <a:rPr lang="en-US" b="1" dirty="0" smtClean="0"/>
              <a:t>Multiplicities</a:t>
            </a:r>
            <a:r>
              <a:rPr lang="en-US" dirty="0" smtClean="0"/>
              <a:t> are of the following types: one-to-one, one-to-many, many-to-one, and many-to-many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41313"/>
            <a:ext cx="8785225" cy="1143000"/>
          </a:xfrm>
        </p:spPr>
        <p:txBody>
          <a:bodyPr/>
          <a:lstStyle/>
          <a:p>
            <a:r>
              <a:rPr lang="en-US" dirty="0" smtClean="0"/>
              <a:t>Multiplicity - 2  </a:t>
            </a: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1038225" y="990600"/>
            <a:ext cx="120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3873500" y="1377950"/>
            <a:ext cx="9858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Book </a:t>
            </a:r>
          </a:p>
        </p:txBody>
      </p:sp>
      <p:sp>
        <p:nvSpPr>
          <p:cNvPr id="25605" name="Rectangle 8"/>
          <p:cNvSpPr>
            <a:spLocks noChangeArrowheads="1"/>
          </p:cNvSpPr>
          <p:nvPr/>
        </p:nvSpPr>
        <p:spPr bwMode="auto">
          <a:xfrm>
            <a:off x="3794125" y="4114800"/>
            <a:ext cx="12096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Subject</a:t>
            </a:r>
          </a:p>
        </p:txBody>
      </p:sp>
      <p:sp>
        <p:nvSpPr>
          <p:cNvPr id="25606" name="Line 11"/>
          <p:cNvSpPr>
            <a:spLocks noChangeShapeType="1"/>
          </p:cNvSpPr>
          <p:nvPr/>
        </p:nvSpPr>
        <p:spPr bwMode="auto">
          <a:xfrm>
            <a:off x="4356100" y="1828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Text Box 16"/>
          <p:cNvSpPr txBox="1">
            <a:spLocks noChangeArrowheads="1"/>
          </p:cNvSpPr>
          <p:nvPr/>
        </p:nvSpPr>
        <p:spPr bwMode="auto">
          <a:xfrm>
            <a:off x="3302000" y="2606675"/>
            <a:ext cx="1630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Classifies    </a:t>
            </a:r>
            <a:r>
              <a:rPr lang="en-US">
                <a:solidFill>
                  <a:schemeClr val="bg2"/>
                </a:solidFill>
              </a:rPr>
              <a:t>↑</a:t>
            </a:r>
          </a:p>
        </p:txBody>
      </p:sp>
      <p:sp>
        <p:nvSpPr>
          <p:cNvPr id="25608" name="Text Box 18"/>
          <p:cNvSpPr txBox="1">
            <a:spLocks noChangeArrowheads="1"/>
          </p:cNvSpPr>
          <p:nvPr/>
        </p:nvSpPr>
        <p:spPr bwMode="auto">
          <a:xfrm>
            <a:off x="179388" y="4851400"/>
            <a:ext cx="871378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266700">
              <a:buFont typeface="Arial" charset="0"/>
              <a:buChar char="•"/>
            </a:pPr>
            <a:r>
              <a:rPr lang="en-US" sz="2800">
                <a:solidFill>
                  <a:schemeClr val="bg2"/>
                </a:solidFill>
              </a:rPr>
              <a:t>A Book is Classified by ONE subject. But ONE Subject could classify none or many Books. </a:t>
            </a:r>
          </a:p>
        </p:txBody>
      </p:sp>
      <p:sp>
        <p:nvSpPr>
          <p:cNvPr id="25609" name="Text Box 19"/>
          <p:cNvSpPr txBox="1">
            <a:spLocks noChangeArrowheads="1"/>
          </p:cNvSpPr>
          <p:nvPr/>
        </p:nvSpPr>
        <p:spPr bwMode="auto">
          <a:xfrm>
            <a:off x="3930650" y="350043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5610" name="Text Box 20"/>
          <p:cNvSpPr txBox="1">
            <a:spLocks noChangeArrowheads="1"/>
          </p:cNvSpPr>
          <p:nvPr/>
        </p:nvSpPr>
        <p:spPr bwMode="auto">
          <a:xfrm>
            <a:off x="3714750" y="1963738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0..*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14338"/>
            <a:ext cx="8785225" cy="1143000"/>
          </a:xfrm>
        </p:spPr>
        <p:txBody>
          <a:bodyPr/>
          <a:lstStyle/>
          <a:p>
            <a:pPr algn="l"/>
            <a:r>
              <a:rPr lang="en-US" dirty="0" smtClean="0"/>
              <a:t>Multiplicity - 3  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038225" y="990600"/>
            <a:ext cx="120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28" name="Text Box 8"/>
          <p:cNvSpPr txBox="1">
            <a:spLocks noChangeArrowheads="1"/>
          </p:cNvSpPr>
          <p:nvPr/>
        </p:nvSpPr>
        <p:spPr bwMode="auto">
          <a:xfrm>
            <a:off x="250825" y="4851400"/>
            <a:ext cx="856932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266700">
              <a:buFont typeface="Arial" charset="0"/>
              <a:buChar char="•"/>
            </a:pPr>
            <a:r>
              <a:rPr lang="en-US" sz="2800">
                <a:solidFill>
                  <a:schemeClr val="bg2"/>
                </a:solidFill>
              </a:rPr>
              <a:t>A Book is Written by ONE or more Authors. An Author writes one or more Books.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4572000" y="2276475"/>
            <a:ext cx="10255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Book 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4494213" y="4183063"/>
            <a:ext cx="12096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Subject</a:t>
            </a:r>
          </a:p>
        </p:txBody>
      </p:sp>
      <p:sp>
        <p:nvSpPr>
          <p:cNvPr id="26631" name="Line 6"/>
          <p:cNvSpPr>
            <a:spLocks noChangeShapeType="1"/>
          </p:cNvSpPr>
          <p:nvPr/>
        </p:nvSpPr>
        <p:spPr bwMode="auto">
          <a:xfrm>
            <a:off x="5076825" y="2743200"/>
            <a:ext cx="0" cy="144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3995738" y="3217863"/>
            <a:ext cx="18716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Classifies   </a:t>
            </a:r>
            <a:r>
              <a:rPr lang="en-US">
                <a:solidFill>
                  <a:schemeClr val="bg2"/>
                </a:solidFill>
              </a:rPr>
              <a:t>↑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4579938" y="37258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4391025" y="2717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0..*</a:t>
            </a:r>
          </a:p>
        </p:txBody>
      </p:sp>
      <p:sp>
        <p:nvSpPr>
          <p:cNvPr id="26635" name="Rectangle 12"/>
          <p:cNvSpPr>
            <a:spLocks noChangeArrowheads="1"/>
          </p:cNvSpPr>
          <p:nvPr/>
        </p:nvSpPr>
        <p:spPr bwMode="auto">
          <a:xfrm>
            <a:off x="4559300" y="620713"/>
            <a:ext cx="1092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Author</a:t>
            </a:r>
          </a:p>
        </p:txBody>
      </p:sp>
      <p:sp>
        <p:nvSpPr>
          <p:cNvPr id="26636" name="Text Box 13"/>
          <p:cNvSpPr txBox="1">
            <a:spLocks noChangeArrowheads="1"/>
          </p:cNvSpPr>
          <p:nvPr/>
        </p:nvSpPr>
        <p:spPr bwMode="auto">
          <a:xfrm>
            <a:off x="4332288" y="1374775"/>
            <a:ext cx="1247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Writes   </a:t>
            </a:r>
            <a:r>
              <a:rPr lang="en-US">
                <a:solidFill>
                  <a:schemeClr val="bg2"/>
                </a:solidFill>
              </a:rPr>
              <a:t>↓</a:t>
            </a:r>
          </a:p>
        </p:txBody>
      </p:sp>
      <p:sp>
        <p:nvSpPr>
          <p:cNvPr id="26637" name="Line 14"/>
          <p:cNvSpPr>
            <a:spLocks noChangeShapeType="1"/>
          </p:cNvSpPr>
          <p:nvPr/>
        </p:nvSpPr>
        <p:spPr bwMode="auto">
          <a:xfrm>
            <a:off x="5076825" y="1052513"/>
            <a:ext cx="0" cy="1211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Text Box 15"/>
          <p:cNvSpPr txBox="1">
            <a:spLocks noChangeArrowheads="1"/>
          </p:cNvSpPr>
          <p:nvPr/>
        </p:nvSpPr>
        <p:spPr bwMode="auto">
          <a:xfrm>
            <a:off x="5083175" y="1016000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1..*</a:t>
            </a:r>
          </a:p>
        </p:txBody>
      </p:sp>
      <p:sp>
        <p:nvSpPr>
          <p:cNvPr id="26639" name="Text Box 17"/>
          <p:cNvSpPr txBox="1">
            <a:spLocks noChangeArrowheads="1"/>
          </p:cNvSpPr>
          <p:nvPr/>
        </p:nvSpPr>
        <p:spPr bwMode="auto">
          <a:xfrm>
            <a:off x="5062538" y="1782763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1..*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14338"/>
            <a:ext cx="8785225" cy="1143000"/>
          </a:xfrm>
        </p:spPr>
        <p:txBody>
          <a:bodyPr/>
          <a:lstStyle/>
          <a:p>
            <a:pPr algn="l"/>
            <a:r>
              <a:rPr lang="en-US" dirty="0" smtClean="0"/>
              <a:t>Multiplicity - 3  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038225" y="990600"/>
            <a:ext cx="120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28" name="Text Box 8"/>
          <p:cNvSpPr txBox="1">
            <a:spLocks noChangeArrowheads="1"/>
          </p:cNvSpPr>
          <p:nvPr/>
        </p:nvSpPr>
        <p:spPr bwMode="auto">
          <a:xfrm>
            <a:off x="250825" y="4851400"/>
            <a:ext cx="856932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266700">
              <a:buFont typeface="Arial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A Book is </a:t>
            </a:r>
            <a:r>
              <a:rPr lang="en-US" sz="2800" dirty="0" smtClean="0">
                <a:solidFill>
                  <a:schemeClr val="bg2"/>
                </a:solidFill>
              </a:rPr>
              <a:t>taken out </a:t>
            </a:r>
            <a:r>
              <a:rPr lang="en-US" sz="2800" dirty="0">
                <a:solidFill>
                  <a:schemeClr val="bg2"/>
                </a:solidFill>
              </a:rPr>
              <a:t>by </a:t>
            </a:r>
            <a:r>
              <a:rPr lang="en-US" sz="2800" dirty="0" smtClean="0">
                <a:solidFill>
                  <a:schemeClr val="bg2"/>
                </a:solidFill>
              </a:rPr>
              <a:t>zero </a:t>
            </a:r>
            <a:r>
              <a:rPr lang="en-US" sz="2800" dirty="0">
                <a:solidFill>
                  <a:schemeClr val="bg2"/>
                </a:solidFill>
              </a:rPr>
              <a:t>or more </a:t>
            </a:r>
            <a:r>
              <a:rPr lang="en-US" sz="2800" dirty="0" smtClean="0">
                <a:solidFill>
                  <a:schemeClr val="bg2"/>
                </a:solidFill>
              </a:rPr>
              <a:t>Borrower. </a:t>
            </a:r>
            <a:r>
              <a:rPr lang="en-US" sz="2800" dirty="0">
                <a:solidFill>
                  <a:schemeClr val="bg2"/>
                </a:solidFill>
              </a:rPr>
              <a:t>An </a:t>
            </a:r>
            <a:r>
              <a:rPr lang="en-US" sz="2800" dirty="0" smtClean="0">
                <a:solidFill>
                  <a:schemeClr val="bg2"/>
                </a:solidFill>
              </a:rPr>
              <a:t>borrower takes on zero </a:t>
            </a:r>
            <a:r>
              <a:rPr lang="en-US" sz="2800" dirty="0">
                <a:solidFill>
                  <a:schemeClr val="bg2"/>
                </a:solidFill>
              </a:rPr>
              <a:t>or more Books.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4572000" y="2276475"/>
            <a:ext cx="10255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Book 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4494213" y="4183063"/>
            <a:ext cx="12096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Subject</a:t>
            </a:r>
          </a:p>
        </p:txBody>
      </p:sp>
      <p:sp>
        <p:nvSpPr>
          <p:cNvPr id="26631" name="Line 6"/>
          <p:cNvSpPr>
            <a:spLocks noChangeShapeType="1"/>
          </p:cNvSpPr>
          <p:nvPr/>
        </p:nvSpPr>
        <p:spPr bwMode="auto">
          <a:xfrm>
            <a:off x="5076825" y="2743200"/>
            <a:ext cx="0" cy="144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3995738" y="3217863"/>
            <a:ext cx="18716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Classifies   </a:t>
            </a:r>
            <a:r>
              <a:rPr lang="en-US">
                <a:solidFill>
                  <a:schemeClr val="bg2"/>
                </a:solidFill>
              </a:rPr>
              <a:t>↑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4579938" y="37258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4391025" y="2717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0..*</a:t>
            </a:r>
          </a:p>
        </p:txBody>
      </p:sp>
      <p:sp>
        <p:nvSpPr>
          <p:cNvPr id="26635" name="Rectangle 12"/>
          <p:cNvSpPr>
            <a:spLocks noChangeArrowheads="1"/>
          </p:cNvSpPr>
          <p:nvPr/>
        </p:nvSpPr>
        <p:spPr bwMode="auto">
          <a:xfrm>
            <a:off x="4559300" y="620713"/>
            <a:ext cx="1092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Author</a:t>
            </a:r>
          </a:p>
        </p:txBody>
      </p:sp>
      <p:sp>
        <p:nvSpPr>
          <p:cNvPr id="26636" name="Text Box 13"/>
          <p:cNvSpPr txBox="1">
            <a:spLocks noChangeArrowheads="1"/>
          </p:cNvSpPr>
          <p:nvPr/>
        </p:nvSpPr>
        <p:spPr bwMode="auto">
          <a:xfrm>
            <a:off x="4332288" y="1374775"/>
            <a:ext cx="1247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Writes   </a:t>
            </a:r>
            <a:r>
              <a:rPr lang="en-US">
                <a:solidFill>
                  <a:schemeClr val="bg2"/>
                </a:solidFill>
              </a:rPr>
              <a:t>↓</a:t>
            </a:r>
          </a:p>
        </p:txBody>
      </p:sp>
      <p:sp>
        <p:nvSpPr>
          <p:cNvPr id="26637" name="Line 14"/>
          <p:cNvSpPr>
            <a:spLocks noChangeShapeType="1"/>
          </p:cNvSpPr>
          <p:nvPr/>
        </p:nvSpPr>
        <p:spPr bwMode="auto">
          <a:xfrm>
            <a:off x="5076825" y="1052513"/>
            <a:ext cx="0" cy="1211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Text Box 15"/>
          <p:cNvSpPr txBox="1">
            <a:spLocks noChangeArrowheads="1"/>
          </p:cNvSpPr>
          <p:nvPr/>
        </p:nvSpPr>
        <p:spPr bwMode="auto">
          <a:xfrm>
            <a:off x="5083175" y="1016000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1..*</a:t>
            </a:r>
          </a:p>
        </p:txBody>
      </p:sp>
      <p:sp>
        <p:nvSpPr>
          <p:cNvPr id="26639" name="Text Box 17"/>
          <p:cNvSpPr txBox="1">
            <a:spLocks noChangeArrowheads="1"/>
          </p:cNvSpPr>
          <p:nvPr/>
        </p:nvSpPr>
        <p:spPr bwMode="auto">
          <a:xfrm>
            <a:off x="5062538" y="1782763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1..*</a:t>
            </a:r>
          </a:p>
        </p:txBody>
      </p:sp>
      <p:cxnSp>
        <p:nvCxnSpPr>
          <p:cNvPr id="17" name="Straight Connector 16"/>
          <p:cNvCxnSpPr>
            <a:stCxn id="26629" idx="3"/>
          </p:cNvCxnSpPr>
          <p:nvPr/>
        </p:nvCxnSpPr>
        <p:spPr>
          <a:xfrm>
            <a:off x="5597525" y="2509838"/>
            <a:ext cx="1565275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7162800" y="2286000"/>
            <a:ext cx="12954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Borrower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5638800" y="2133600"/>
            <a:ext cx="5325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0..*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6629400" y="2209800"/>
            <a:ext cx="5325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0..*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Library System Complete -ERD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334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-With Linking or Bridge Table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4419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30480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Book_Author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2"/>
            <a:endCxn id="6" idx="0"/>
          </p:cNvCxnSpPr>
          <p:nvPr/>
        </p:nvCxnSpPr>
        <p:spPr>
          <a:xfrm rot="5400000">
            <a:off x="1257300" y="2590800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2"/>
            <a:endCxn id="5" idx="0"/>
          </p:cNvCxnSpPr>
          <p:nvPr/>
        </p:nvCxnSpPr>
        <p:spPr>
          <a:xfrm rot="5400000">
            <a:off x="1219200" y="39243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752600" y="20574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1676400" y="2743200"/>
            <a:ext cx="5325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1..*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1752600" y="41148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1676400" y="3429000"/>
            <a:ext cx="5325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1..*</a:t>
            </a:r>
          </a:p>
        </p:txBody>
      </p:sp>
      <p:cxnSp>
        <p:nvCxnSpPr>
          <p:cNvPr id="18" name="Straight Connector 17"/>
          <p:cNvCxnSpPr>
            <a:stCxn id="5" idx="2"/>
            <a:endCxn id="20" idx="0"/>
          </p:cNvCxnSpPr>
          <p:nvPr/>
        </p:nvCxnSpPr>
        <p:spPr>
          <a:xfrm rot="5400000">
            <a:off x="1181100" y="53340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143000" y="58674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752600" y="55626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1676400" y="4724400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038600" y="4419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Loan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315200" y="4419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Borrower</a:t>
            </a:r>
            <a:endParaRPr lang="en-US" dirty="0"/>
          </a:p>
        </p:txBody>
      </p:sp>
      <p:cxnSp>
        <p:nvCxnSpPr>
          <p:cNvPr id="33" name="Straight Connector 32"/>
          <p:cNvCxnSpPr>
            <a:stCxn id="5" idx="3"/>
            <a:endCxn id="30" idx="1"/>
          </p:cNvCxnSpPr>
          <p:nvPr/>
        </p:nvCxnSpPr>
        <p:spPr>
          <a:xfrm>
            <a:off x="2286000" y="4610100"/>
            <a:ext cx="175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3"/>
            <a:endCxn id="31" idx="1"/>
          </p:cNvCxnSpPr>
          <p:nvPr/>
        </p:nvCxnSpPr>
        <p:spPr>
          <a:xfrm>
            <a:off x="5181600" y="4610100"/>
            <a:ext cx="213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2362200" y="42672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3581400" y="4267200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7010400" y="42672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5257800" y="4267200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0..*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ACTIVITIES-SEIF STUDY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Draw the ERD  identifying entity types and their relationship of e-commerce  site(at least 3 entity types)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ER Model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 smtClean="0"/>
              <a:t>Entity-Relationship (ER) Model is based on the notion of real-world entities and relationships among them</a:t>
            </a:r>
          </a:p>
          <a:p>
            <a:r>
              <a:rPr lang="en-US" dirty="0" smtClean="0"/>
              <a:t>The ER model defines the conceptual view of a database</a:t>
            </a:r>
          </a:p>
          <a:p>
            <a:r>
              <a:rPr lang="en-US" dirty="0" smtClean="0"/>
              <a:t>At view level, the ER model is considered a good option for designing databases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Attributes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Entities are represented by means of their properties, called </a:t>
            </a:r>
            <a:r>
              <a:rPr lang="en-US" b="1" dirty="0" smtClean="0">
                <a:solidFill>
                  <a:srgbClr val="FF0000"/>
                </a:solidFill>
              </a:rPr>
              <a:t>attributes</a:t>
            </a:r>
            <a:r>
              <a:rPr lang="en-US" dirty="0" smtClean="0"/>
              <a:t>. All attributes have values. For example, a student entity may have name, class, and age as attributes.</a:t>
            </a:r>
          </a:p>
          <a:p>
            <a:endParaRPr lang="en-US" dirty="0" smtClean="0"/>
          </a:p>
          <a:p>
            <a:r>
              <a:rPr lang="en-US" dirty="0" smtClean="0"/>
              <a:t>There exists a </a:t>
            </a:r>
            <a:r>
              <a:rPr lang="en-US" dirty="0" smtClean="0">
                <a:solidFill>
                  <a:schemeClr val="accent1"/>
                </a:solidFill>
              </a:rPr>
              <a:t>domain or range </a:t>
            </a:r>
            <a:r>
              <a:rPr lang="en-US" dirty="0" smtClean="0"/>
              <a:t>of values that can be assigned to attributes. For example, a student's name cannot be a numeric value. It has to be alphabetic. A student's age cannot be negative, etc.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Attributes</a:t>
            </a:r>
          </a:p>
          <a:p>
            <a:pPr lvl="1"/>
            <a:r>
              <a:rPr lang="en-US" b="1" dirty="0" smtClean="0"/>
              <a:t>Simple attribute</a:t>
            </a:r>
            <a:r>
              <a:rPr lang="en-US" dirty="0" smtClean="0"/>
              <a:t> </a:t>
            </a:r>
          </a:p>
          <a:p>
            <a:pPr lvl="1"/>
            <a:r>
              <a:rPr lang="en-US" b="1" dirty="0" smtClean="0"/>
              <a:t>Composite attribute</a:t>
            </a:r>
          </a:p>
          <a:p>
            <a:pPr lvl="1"/>
            <a:r>
              <a:rPr lang="en-US" b="1" dirty="0" smtClean="0"/>
              <a:t>Derived attribute</a:t>
            </a:r>
          </a:p>
          <a:p>
            <a:pPr lvl="1"/>
            <a:r>
              <a:rPr lang="en-US" b="1" dirty="0" smtClean="0"/>
              <a:t>Single-value attribute</a:t>
            </a:r>
            <a:r>
              <a:rPr lang="en-US" dirty="0" smtClean="0"/>
              <a:t> </a:t>
            </a:r>
          </a:p>
          <a:p>
            <a:pPr lvl="1"/>
            <a:r>
              <a:rPr lang="en-US" b="1" dirty="0" smtClean="0"/>
              <a:t>Multi-value attribute</a:t>
            </a:r>
            <a:r>
              <a:rPr lang="en-US" dirty="0" smtClean="0"/>
              <a:t> 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Attributes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Simple attribute</a:t>
            </a:r>
            <a:r>
              <a:rPr lang="en-US" dirty="0" smtClean="0"/>
              <a:t> − Simple attributes are atomic values, which cannot be divided further. For example, a student's phone number is an atomic value of 10 digits.</a:t>
            </a:r>
          </a:p>
          <a:p>
            <a:r>
              <a:rPr lang="en-US" b="1" dirty="0" smtClean="0"/>
              <a:t>Composite attribute</a:t>
            </a:r>
            <a:r>
              <a:rPr lang="en-US" dirty="0" smtClean="0"/>
              <a:t> − Composite attributes are made of more than one simple attribute. For example, a student's complete name may have </a:t>
            </a:r>
            <a:r>
              <a:rPr lang="en-US" dirty="0" err="1" smtClean="0"/>
              <a:t>first_name</a:t>
            </a:r>
            <a:r>
              <a:rPr lang="en-US" dirty="0" smtClean="0"/>
              <a:t> and </a:t>
            </a:r>
            <a:r>
              <a:rPr lang="en-US" dirty="0" err="1" smtClean="0"/>
              <a:t>last_name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Derived attribute</a:t>
            </a:r>
            <a:r>
              <a:rPr lang="en-US" dirty="0" smtClean="0"/>
              <a:t> − Derived attributes are the attributes that do not exist in the physical database, but their values are derived from other attributes present in the database. For example, </a:t>
            </a:r>
            <a:r>
              <a:rPr lang="en-US" dirty="0" err="1" smtClean="0"/>
              <a:t>average_salary</a:t>
            </a:r>
            <a:r>
              <a:rPr lang="en-US" dirty="0" smtClean="0"/>
              <a:t> in a department should not be saved directly in the database, instead it can be derived. For another example, age can be derived from </a:t>
            </a:r>
            <a:r>
              <a:rPr lang="en-US" dirty="0" err="1" smtClean="0"/>
              <a:t>data_of_birth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Single-value attribute</a:t>
            </a:r>
            <a:r>
              <a:rPr lang="en-US" dirty="0" smtClean="0"/>
              <a:t> − Single-value attributes contain single value. For example − </a:t>
            </a:r>
            <a:r>
              <a:rPr lang="en-US" dirty="0" err="1" smtClean="0"/>
              <a:t>Social_Security_Number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Multi-value attribute</a:t>
            </a:r>
            <a:r>
              <a:rPr lang="en-US" dirty="0" smtClean="0"/>
              <a:t> − Multi-value attributes may contain more than one values. For example, a person can have more than one phone number, </a:t>
            </a:r>
            <a:r>
              <a:rPr lang="en-US" dirty="0" err="1" smtClean="0"/>
              <a:t>email_address</a:t>
            </a:r>
            <a:r>
              <a:rPr lang="en-US" dirty="0" smtClean="0"/>
              <a:t>, 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Attribute Domain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smtClean="0"/>
              <a:t>A domain is the set of allowable values for an attribute or number of attributes.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smtClean="0"/>
              <a:t>A domain therefore limits the values that an attribute can have.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smtClean="0"/>
              <a:t>e.g.</a:t>
            </a:r>
          </a:p>
          <a:p>
            <a:pPr marL="914400" lvl="2" indent="0">
              <a:buNone/>
            </a:pPr>
            <a:r>
              <a:rPr lang="en-US" altLang="en-US" sz="2200" dirty="0" smtClean="0">
                <a:latin typeface="Arial Unicode MS"/>
              </a:rPr>
              <a:t>Rooms in hotel (1-300) </a:t>
            </a:r>
          </a:p>
          <a:p>
            <a:pPr marL="914400" lvl="2" indent="0">
              <a:buNone/>
            </a:pPr>
            <a:r>
              <a:rPr lang="en-US" altLang="en-US" sz="2200" dirty="0" smtClean="0">
                <a:latin typeface="Arial Unicode MS"/>
              </a:rPr>
              <a:t>Age (1-140)</a:t>
            </a:r>
          </a:p>
          <a:p>
            <a:pPr marL="914400" lvl="2" indent="0">
              <a:buNone/>
            </a:pPr>
            <a:r>
              <a:rPr lang="en-US" altLang="en-US" sz="2200" dirty="0" smtClean="0">
                <a:latin typeface="Arial Unicode MS"/>
              </a:rPr>
              <a:t>Married (yes or no) </a:t>
            </a:r>
          </a:p>
          <a:p>
            <a:pPr marL="914400" lvl="2" indent="0">
              <a:buNone/>
            </a:pPr>
            <a:r>
              <a:rPr lang="en-US" altLang="en-US" sz="2200" dirty="0" smtClean="0">
                <a:latin typeface="Arial Unicode MS"/>
              </a:rPr>
              <a:t>Nationality (Nepalese, Indian, American, or British) </a:t>
            </a:r>
          </a:p>
          <a:p>
            <a:pPr marL="914400" lvl="2" indent="0">
              <a:buNone/>
            </a:pPr>
            <a:r>
              <a:rPr lang="en-US" altLang="en-US" sz="2200" dirty="0" smtClean="0">
                <a:latin typeface="Arial Unicode MS"/>
              </a:rPr>
              <a:t>Colors (Red, Yellow, Green)</a:t>
            </a:r>
            <a:r>
              <a:rPr lang="en-US" altLang="en-US" sz="3000" dirty="0" smtClean="0"/>
              <a:t> </a:t>
            </a:r>
            <a:endParaRPr lang="en-US" altLang="en-US" sz="4600" dirty="0" smtClean="0">
              <a:latin typeface="Arial" panose="020B0604020202020204" pitchFamily="34" charset="0"/>
            </a:endParaRPr>
          </a:p>
          <a:p>
            <a:pPr marL="514350" indent="-514350">
              <a:buNone/>
            </a:pPr>
            <a:endParaRPr lang="en-US" b="1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Degree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 degree refers to the number of associated entities in a relationship.</a:t>
            </a:r>
          </a:p>
          <a:p>
            <a:r>
              <a:rPr lang="en-US" dirty="0"/>
              <a:t>The relationship degree can be broadly classified into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Unary(Recursive) relationship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Binary relationship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Ternary relationship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8301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Unary(Recursive)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unary relationship</a:t>
            </a:r>
            <a:r>
              <a:rPr lang="en-US" dirty="0"/>
              <a:t> is when both participants in the </a:t>
            </a:r>
            <a:r>
              <a:rPr lang="en-US" b="1" dirty="0"/>
              <a:t>relationship</a:t>
            </a:r>
            <a:r>
              <a:rPr lang="en-US" dirty="0"/>
              <a:t> are the same entity.</a:t>
            </a:r>
          </a:p>
          <a:p>
            <a:r>
              <a:rPr lang="en-US" dirty="0"/>
              <a:t>The number of associated entity is one.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36099" y="3687581"/>
            <a:ext cx="4193498" cy="194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61469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binary relationship, two entities are involved. </a:t>
            </a:r>
          </a:p>
          <a:p>
            <a:r>
              <a:rPr lang="en-US" dirty="0"/>
              <a:t>Consider the example: each department will have many workers.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31" y="3754665"/>
            <a:ext cx="6709000" cy="141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4293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Ternary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ternary relationship, three entities are simultaneously involved. </a:t>
            </a:r>
          </a:p>
          <a:p>
            <a:r>
              <a:rPr lang="en-US" dirty="0"/>
              <a:t>Example : Consider a project is assigned to many employee. And the project is assigned to one location.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419600"/>
            <a:ext cx="5193507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7672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ER Model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In ER modeling, the database structure is portrayed as a diagram called an entity-relationship diagram</a:t>
            </a:r>
          </a:p>
          <a:p>
            <a:r>
              <a:rPr lang="en-US" sz="4000" dirty="0" smtClean="0"/>
              <a:t>ER Model is based on −</a:t>
            </a:r>
          </a:p>
          <a:p>
            <a:pPr lvl="3"/>
            <a:r>
              <a:rPr lang="en-US" sz="2800" b="1" dirty="0" smtClean="0">
                <a:solidFill>
                  <a:schemeClr val="accent1"/>
                </a:solidFill>
              </a:rPr>
              <a:t>Entities</a:t>
            </a:r>
            <a:r>
              <a:rPr lang="en-US" sz="2800" dirty="0" smtClean="0"/>
              <a:t> and their </a:t>
            </a:r>
            <a:r>
              <a:rPr lang="en-US" sz="2800" i="1" dirty="0" smtClean="0">
                <a:solidFill>
                  <a:schemeClr val="accent6"/>
                </a:solidFill>
              </a:rPr>
              <a:t>attributes</a:t>
            </a:r>
            <a:r>
              <a:rPr lang="en-US" sz="2800" i="1" dirty="0" smtClean="0"/>
              <a:t>.</a:t>
            </a:r>
          </a:p>
          <a:p>
            <a:pPr lvl="3"/>
            <a:r>
              <a:rPr lang="en-US" sz="2800" b="1" dirty="0" smtClean="0">
                <a:solidFill>
                  <a:schemeClr val="accent2"/>
                </a:solidFill>
              </a:rPr>
              <a:t>Relationships</a:t>
            </a:r>
            <a:r>
              <a:rPr lang="en-US" sz="2800" dirty="0" smtClean="0"/>
              <a:t> among </a:t>
            </a:r>
            <a:r>
              <a:rPr lang="en-US" sz="2800" dirty="0" smtClean="0">
                <a:solidFill>
                  <a:srgbClr val="0070C0"/>
                </a:solidFill>
              </a:rPr>
              <a:t>entities</a:t>
            </a:r>
            <a:r>
              <a:rPr lang="en-US" sz="1800" dirty="0" smtClean="0"/>
              <a:t>.</a:t>
            </a:r>
          </a:p>
          <a:p>
            <a:pPr lvl="3">
              <a:buNone/>
            </a:pPr>
            <a:endParaRPr lang="en-US" sz="2800" dirty="0" smtClean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  <a:p>
            <a:pPr lvl="3"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ER MODEL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er_model_intr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124200"/>
            <a:ext cx="6781799" cy="2529681"/>
          </a:xfrm>
        </p:spPr>
      </p:pic>
      <p:sp>
        <p:nvSpPr>
          <p:cNvPr id="5" name="TextBox 4"/>
          <p:cNvSpPr txBox="1"/>
          <p:nvPr/>
        </p:nvSpPr>
        <p:spPr>
          <a:xfrm>
            <a:off x="2209800" y="2057400"/>
            <a:ext cx="495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THIS CONCEPT ARE EXPLAINED FURTHER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ER MODEL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5344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Entity</a:t>
            </a:r>
            <a:r>
              <a:rPr lang="en-US" sz="2800" dirty="0" smtClean="0"/>
              <a:t> − An entity in an ER Model is a real-world entity having properties called </a:t>
            </a:r>
            <a:r>
              <a:rPr lang="en-US" sz="2800" b="1" dirty="0" smtClean="0">
                <a:solidFill>
                  <a:schemeClr val="accent6"/>
                </a:solidFill>
              </a:rPr>
              <a:t>attributes</a:t>
            </a:r>
            <a:r>
              <a:rPr lang="en-US" sz="2800" dirty="0" smtClean="0"/>
              <a:t>. Every </a:t>
            </a:r>
            <a:r>
              <a:rPr lang="en-US" sz="2800" b="1" dirty="0" smtClean="0">
                <a:solidFill>
                  <a:schemeClr val="accent6"/>
                </a:solidFill>
              </a:rPr>
              <a:t>attribute</a:t>
            </a:r>
            <a:r>
              <a:rPr lang="en-US" sz="2800" dirty="0" smtClean="0"/>
              <a:t> is defined by its set of values called 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  <a:r>
              <a:rPr lang="en-US" sz="2800" dirty="0" smtClean="0"/>
              <a:t>. For example, in a school database, a student is considered as an </a:t>
            </a:r>
            <a:r>
              <a:rPr lang="en-US" sz="2800" dirty="0" smtClean="0">
                <a:solidFill>
                  <a:schemeClr val="accent1"/>
                </a:solidFill>
              </a:rPr>
              <a:t>entity</a:t>
            </a:r>
            <a:r>
              <a:rPr lang="en-US" sz="2800" dirty="0" smtClean="0"/>
              <a:t>. Student has various </a:t>
            </a:r>
            <a:r>
              <a:rPr lang="en-US" sz="2800" dirty="0" smtClean="0">
                <a:solidFill>
                  <a:schemeClr val="accent6"/>
                </a:solidFill>
              </a:rPr>
              <a:t>attributes</a:t>
            </a:r>
            <a:r>
              <a:rPr lang="en-US" sz="2800" dirty="0" smtClean="0"/>
              <a:t> like name, age, class, etc.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2"/>
                </a:solidFill>
              </a:rPr>
              <a:t>Relationship</a:t>
            </a:r>
            <a:r>
              <a:rPr lang="en-US" dirty="0" smtClean="0"/>
              <a:t> − The logical association among entities is called </a:t>
            </a:r>
            <a:r>
              <a:rPr lang="en-US" b="1" i="1" dirty="0" smtClean="0">
                <a:solidFill>
                  <a:schemeClr val="accent2"/>
                </a:solidFill>
              </a:rPr>
              <a:t>relationship</a:t>
            </a:r>
            <a:r>
              <a:rPr lang="en-US" dirty="0" smtClean="0"/>
              <a:t>. Relationships are mapped with entities in various ways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one to one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one to many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many to one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many to many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NOTATION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ER modeling, the database structure is portrayed as a diagram called an entity-relationship diagram</a:t>
            </a:r>
          </a:p>
          <a:p>
            <a:endParaRPr lang="en-US" dirty="0" smtClean="0"/>
          </a:p>
          <a:p>
            <a:r>
              <a:rPr lang="en-US" dirty="0" smtClean="0"/>
              <a:t>Notation</a:t>
            </a:r>
          </a:p>
          <a:p>
            <a:pPr>
              <a:buNone/>
            </a:pPr>
            <a:r>
              <a:rPr lang="en-US" dirty="0" smtClean="0"/>
              <a:t>		1)UML</a:t>
            </a:r>
          </a:p>
          <a:p>
            <a:pPr>
              <a:buNone/>
            </a:pPr>
            <a:r>
              <a:rPr lang="en-US" dirty="0" smtClean="0"/>
              <a:t>		2) CROWS FEET </a:t>
            </a:r>
          </a:p>
          <a:p>
            <a:pPr>
              <a:buNone/>
            </a:pPr>
            <a:r>
              <a:rPr lang="en-US" dirty="0" smtClean="0"/>
              <a:t>		3) CHEN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 1-</a:t>
            </a:r>
            <a:r>
              <a:rPr lang="en-US" dirty="0" smtClean="0">
                <a:solidFill>
                  <a:srgbClr val="00B0F0"/>
                </a:solidFill>
              </a:rPr>
              <a:t>UML-Entity</a:t>
            </a:r>
            <a:endParaRPr lang="en-US" dirty="0">
              <a:solidFill>
                <a:srgbClr val="00B0F0"/>
              </a:solidFill>
            </a:endParaRPr>
          </a:p>
        </p:txBody>
      </p:sp>
      <p:grpSp>
        <p:nvGrpSpPr>
          <p:cNvPr id="3" name="Group 4"/>
          <p:cNvGrpSpPr>
            <a:grpSpLocks noGrp="1"/>
          </p:cNvGrpSpPr>
          <p:nvPr>
            <p:ph idx="1"/>
          </p:nvPr>
        </p:nvGrpSpPr>
        <p:grpSpPr bwMode="auto">
          <a:xfrm>
            <a:off x="2057400" y="2057400"/>
            <a:ext cx="4038600" cy="2728154"/>
            <a:chOff x="703" y="754"/>
            <a:chExt cx="907" cy="3084"/>
          </a:xfrm>
        </p:grpSpPr>
        <p:sp>
          <p:nvSpPr>
            <p:cNvPr id="6" name="Rectangle 23"/>
            <p:cNvSpPr>
              <a:spLocks noChangeArrowheads="1"/>
            </p:cNvSpPr>
            <p:nvPr/>
          </p:nvSpPr>
          <p:spPr bwMode="auto">
            <a:xfrm>
              <a:off x="703" y="3249"/>
              <a:ext cx="907" cy="589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chemeClr val="bg2"/>
                  </a:solidFill>
                  <a:cs typeface="Andalus" pitchFamily="18" charset="-78"/>
                </a:rPr>
                <a:t>Entity</a:t>
              </a:r>
              <a:endParaRPr lang="en-US" b="1" dirty="0">
                <a:solidFill>
                  <a:schemeClr val="bg2"/>
                </a:solidFill>
                <a:latin typeface="+mn-lt"/>
                <a:cs typeface="Andalus" pitchFamily="18" charset="-78"/>
              </a:endParaRPr>
            </a:p>
          </p:txBody>
        </p:sp>
        <p:sp>
          <p:nvSpPr>
            <p:cNvPr id="7" name="Rectangle 22"/>
            <p:cNvSpPr>
              <a:spLocks noChangeArrowheads="1"/>
            </p:cNvSpPr>
            <p:nvPr/>
          </p:nvSpPr>
          <p:spPr bwMode="auto">
            <a:xfrm>
              <a:off x="748" y="1933"/>
              <a:ext cx="862" cy="63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 smtClean="0">
                  <a:solidFill>
                    <a:schemeClr val="bg2"/>
                  </a:solidFill>
                  <a:latin typeface="+mn-lt"/>
                  <a:cs typeface="Andalus" pitchFamily="18" charset="-78"/>
                </a:rPr>
                <a:t>Entity</a:t>
              </a:r>
              <a:endParaRPr lang="en-US" sz="2000" dirty="0">
                <a:solidFill>
                  <a:schemeClr val="bg2"/>
                </a:solidFill>
                <a:latin typeface="+mn-lt"/>
                <a:cs typeface="Andalus" pitchFamily="18" charset="-78"/>
              </a:endParaRPr>
            </a:p>
          </p:txBody>
        </p:sp>
        <p:sp>
          <p:nvSpPr>
            <p:cNvPr id="8" name="Rectangle 21"/>
            <p:cNvSpPr>
              <a:spLocks noChangeArrowheads="1"/>
            </p:cNvSpPr>
            <p:nvPr/>
          </p:nvSpPr>
          <p:spPr bwMode="auto">
            <a:xfrm>
              <a:off x="748" y="754"/>
              <a:ext cx="862" cy="59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chemeClr val="bg2"/>
                  </a:solidFill>
                  <a:cs typeface="Andalus" pitchFamily="18" charset="-78"/>
                </a:rPr>
                <a:t>Entity</a:t>
              </a:r>
              <a:endParaRPr lang="en-US" b="1" dirty="0">
                <a:solidFill>
                  <a:schemeClr val="bg2"/>
                </a:solidFill>
                <a:latin typeface="+mn-lt"/>
                <a:cs typeface="Andalus" pitchFamily="18" charset="-78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981200" y="15240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1082</Words>
  <Application>Microsoft Office PowerPoint</Application>
  <PresentationFormat>On-screen Show (4:3)</PresentationFormat>
  <Paragraphs>281</Paragraphs>
  <Slides>49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ER MODEL</vt:lpstr>
      <vt:lpstr>DATA MODELING</vt:lpstr>
      <vt:lpstr>DATA MODELING</vt:lpstr>
      <vt:lpstr>ER Model</vt:lpstr>
      <vt:lpstr>ER Model</vt:lpstr>
      <vt:lpstr>ER MODEL</vt:lpstr>
      <vt:lpstr>ER MODEL</vt:lpstr>
      <vt:lpstr>NOTATION</vt:lpstr>
      <vt:lpstr>Notation 1-UML-Entity</vt:lpstr>
      <vt:lpstr>Notation 1-UML-Relationship</vt:lpstr>
      <vt:lpstr>Notation 1-UML</vt:lpstr>
      <vt:lpstr>Notation 1-UML-With Attributes</vt:lpstr>
      <vt:lpstr>Notation-UML-With Attributes</vt:lpstr>
      <vt:lpstr>Notation 2- CROWS FEET -Entity</vt:lpstr>
      <vt:lpstr>Notation 2- CROWS FEET -Atributes</vt:lpstr>
      <vt:lpstr>Notation 2- CROWS FEET -Relationship</vt:lpstr>
      <vt:lpstr>Notation 2- CROWS FEET -Relationship</vt:lpstr>
      <vt:lpstr>Notation 2- CROWS FEET -Relationship</vt:lpstr>
      <vt:lpstr>Notation 2- CROWS FEET </vt:lpstr>
      <vt:lpstr>Notation 2- Chen -Entity</vt:lpstr>
      <vt:lpstr>Notation 2- Chen -Attributes</vt:lpstr>
      <vt:lpstr>Notation 2- Chen -</vt:lpstr>
      <vt:lpstr>Notation 2- Chen -</vt:lpstr>
      <vt:lpstr>Notation 2- Chen - Relationship</vt:lpstr>
      <vt:lpstr>Entity-Entity Type-Entity Set</vt:lpstr>
      <vt:lpstr>Entity-Entity Type-Entity Set</vt:lpstr>
      <vt:lpstr>Entity-Entity Type-Entity Set</vt:lpstr>
      <vt:lpstr>Activity</vt:lpstr>
      <vt:lpstr>Library System ERD</vt:lpstr>
      <vt:lpstr>Diagrammatic Representation of  Entity Types </vt:lpstr>
      <vt:lpstr>Activity - What Relationships Exist between these Entities? - 1 </vt:lpstr>
      <vt:lpstr>Organising it Better… </vt:lpstr>
      <vt:lpstr>Relationship Names </vt:lpstr>
      <vt:lpstr>Multiplicity - 1 </vt:lpstr>
      <vt:lpstr>Multiplicity - 2  </vt:lpstr>
      <vt:lpstr>Multiplicity - 3  </vt:lpstr>
      <vt:lpstr>Multiplicity - 3  </vt:lpstr>
      <vt:lpstr>Library System Complete -ERD</vt:lpstr>
      <vt:lpstr>ACTIVITIES-SEIF STUDY</vt:lpstr>
      <vt:lpstr>Attributes </vt:lpstr>
      <vt:lpstr>Attributes</vt:lpstr>
      <vt:lpstr>Types of Attributes </vt:lpstr>
      <vt:lpstr>Types of Attributes</vt:lpstr>
      <vt:lpstr>Types of Attributes</vt:lpstr>
      <vt:lpstr>Attribute Domain </vt:lpstr>
      <vt:lpstr>Relationship Degree</vt:lpstr>
      <vt:lpstr>Unary(Recursive) relationship</vt:lpstr>
      <vt:lpstr>Binary relationship</vt:lpstr>
      <vt:lpstr>Ternary relationship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DIAGRAM</dc:title>
  <dc:creator>Bikash Ghimirey</dc:creator>
  <cp:lastModifiedBy>Bikash Ghimirey</cp:lastModifiedBy>
  <cp:revision>69</cp:revision>
  <dcterms:created xsi:type="dcterms:W3CDTF">2006-08-16T00:00:00Z</dcterms:created>
  <dcterms:modified xsi:type="dcterms:W3CDTF">2019-04-25T04:40:05Z</dcterms:modified>
</cp:coreProperties>
</file>