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286" r:id="rId4"/>
    <p:sldId id="315" r:id="rId5"/>
    <p:sldId id="290" r:id="rId6"/>
    <p:sldId id="288" r:id="rId7"/>
    <p:sldId id="316" r:id="rId8"/>
    <p:sldId id="317" r:id="rId9"/>
    <p:sldId id="318" r:id="rId10"/>
    <p:sldId id="319" r:id="rId11"/>
    <p:sldId id="275" r:id="rId12"/>
    <p:sldId id="276" r:id="rId13"/>
    <p:sldId id="277" r:id="rId14"/>
    <p:sldId id="283" r:id="rId15"/>
    <p:sldId id="292" r:id="rId16"/>
    <p:sldId id="284" r:id="rId17"/>
    <p:sldId id="314" r:id="rId18"/>
    <p:sldId id="311" r:id="rId19"/>
    <p:sldId id="310" r:id="rId20"/>
    <p:sldId id="291" r:id="rId21"/>
    <p:sldId id="294" r:id="rId22"/>
    <p:sldId id="296" r:id="rId23"/>
    <p:sldId id="295" r:id="rId24"/>
    <p:sldId id="297" r:id="rId25"/>
    <p:sldId id="298" r:id="rId26"/>
    <p:sldId id="299" r:id="rId27"/>
    <p:sldId id="293" r:id="rId28"/>
    <p:sldId id="300" r:id="rId29"/>
    <p:sldId id="301" r:id="rId30"/>
    <p:sldId id="302" r:id="rId31"/>
    <p:sldId id="305" r:id="rId32"/>
    <p:sldId id="306" r:id="rId33"/>
    <p:sldId id="308" r:id="rId34"/>
    <p:sldId id="307" r:id="rId35"/>
    <p:sldId id="269" r:id="rId36"/>
    <p:sldId id="320" r:id="rId37"/>
    <p:sldId id="321" r:id="rId38"/>
    <p:sldId id="273" r:id="rId39"/>
    <p:sldId id="274" r:id="rId40"/>
    <p:sldId id="259" r:id="rId41"/>
    <p:sldId id="260" r:id="rId42"/>
    <p:sldId id="261" r:id="rId43"/>
    <p:sldId id="263" r:id="rId44"/>
    <p:sldId id="264" r:id="rId45"/>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or Verba" initials="NV" lastIdx="1" clrIdx="0">
    <p:extLst>
      <p:ext uri="{19B8F6BF-5375-455C-9EA6-DF929625EA0E}">
        <p15:presenceInfo xmlns:p15="http://schemas.microsoft.com/office/powerpoint/2012/main" userId="Nandor Ver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3"/>
    <p:restoredTop sz="94627"/>
  </p:normalViewPr>
  <p:slideViewPr>
    <p:cSldViewPr>
      <p:cViewPr varScale="1">
        <p:scale>
          <a:sx n="110" d="100"/>
          <a:sy n="110" d="100"/>
        </p:scale>
        <p:origin x="952" y="16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8645" y="0"/>
            <a:ext cx="2944283" cy="497020"/>
          </a:xfrm>
          <a:prstGeom prst="rect">
            <a:avLst/>
          </a:prstGeom>
        </p:spPr>
        <p:txBody>
          <a:bodyPr vert="horz" lIns="91440" tIns="45720" rIns="91440" bIns="45720" rtlCol="0"/>
          <a:lstStyle>
            <a:lvl1pPr algn="r">
              <a:defRPr sz="1200"/>
            </a:lvl1pPr>
          </a:lstStyle>
          <a:p>
            <a:fld id="{8716132F-5F5B-4AB9-945E-88A0C25C3C47}" type="datetimeFigureOut">
              <a:rPr lang="en-GB" smtClean="0"/>
              <a:t>12/09/2019</a:t>
            </a:fld>
            <a:endParaRPr lang="en-GB" dirty="0"/>
          </a:p>
        </p:txBody>
      </p:sp>
      <p:sp>
        <p:nvSpPr>
          <p:cNvPr id="4" name="Footer Placeholder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8645" y="9408981"/>
            <a:ext cx="2944283" cy="497019"/>
          </a:xfrm>
          <a:prstGeom prst="rect">
            <a:avLst/>
          </a:prstGeom>
        </p:spPr>
        <p:txBody>
          <a:bodyPr vert="horz" lIns="91440" tIns="45720" rIns="91440" bIns="45720" rtlCol="0" anchor="b"/>
          <a:lstStyle>
            <a:lvl1pPr algn="r">
              <a:defRPr sz="1200"/>
            </a:lvl1pPr>
          </a:lstStyle>
          <a:p>
            <a:fld id="{2BF7C859-788F-437B-8A52-E4C88DEF6602}" type="slidenum">
              <a:rPr lang="en-GB" smtClean="0"/>
              <a:t>‹#›</a:t>
            </a:fld>
            <a:endParaRPr lang="en-GB" dirty="0"/>
          </a:p>
        </p:txBody>
      </p:sp>
    </p:spTree>
    <p:extLst>
      <p:ext uri="{BB962C8B-B14F-4D97-AF65-F5344CB8AC3E}">
        <p14:creationId xmlns:p14="http://schemas.microsoft.com/office/powerpoint/2010/main" val="2422718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4E6593FE-FAE1-4A48-9B98-AA7FFC57D797}" type="datetimeFigureOut">
              <a:rPr lang="en-GB" smtClean="0"/>
              <a:t>12/09/2019</a:t>
            </a:fld>
            <a:endParaRPr lang="en-GB" dirty="0"/>
          </a:p>
        </p:txBody>
      </p:sp>
      <p:sp>
        <p:nvSpPr>
          <p:cNvPr id="4" name="Slide Image Placeholder 3"/>
          <p:cNvSpPr>
            <a:spLocks noGrp="1" noRot="1" noChangeAspect="1"/>
          </p:cNvSpPr>
          <p:nvPr>
            <p:ph type="sldImg" idx="2"/>
          </p:nvPr>
        </p:nvSpPr>
        <p:spPr>
          <a:xfrm>
            <a:off x="1168400" y="1238250"/>
            <a:ext cx="4457700" cy="33432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634F69C7-F013-4F9C-9054-EC15B2DB6279}" type="slidenum">
              <a:rPr lang="en-GB" smtClean="0"/>
              <a:t>‹#›</a:t>
            </a:fld>
            <a:endParaRPr lang="en-GB" dirty="0"/>
          </a:p>
        </p:txBody>
      </p:sp>
    </p:spTree>
    <p:extLst>
      <p:ext uri="{BB962C8B-B14F-4D97-AF65-F5344CB8AC3E}">
        <p14:creationId xmlns:p14="http://schemas.microsoft.com/office/powerpoint/2010/main" val="204774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21</a:t>
            </a:fld>
            <a:endParaRPr lang="en-GB" dirty="0"/>
          </a:p>
        </p:txBody>
      </p:sp>
    </p:spTree>
    <p:extLst>
      <p:ext uri="{BB962C8B-B14F-4D97-AF65-F5344CB8AC3E}">
        <p14:creationId xmlns:p14="http://schemas.microsoft.com/office/powerpoint/2010/main" val="382371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D0CAC9-2C50-420C-904C-7154749D552D}" type="slidenum">
              <a:rPr lang="en-GB" smtClean="0"/>
              <a:t>42</a:t>
            </a:fld>
            <a:endParaRPr lang="en-GB"/>
          </a:p>
        </p:txBody>
      </p:sp>
    </p:spTree>
    <p:extLst>
      <p:ext uri="{BB962C8B-B14F-4D97-AF65-F5344CB8AC3E}">
        <p14:creationId xmlns:p14="http://schemas.microsoft.com/office/powerpoint/2010/main" val="327304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D0CAC9-2C50-420C-904C-7154749D552D}" type="slidenum">
              <a:rPr lang="en-GB" smtClean="0"/>
              <a:t>43</a:t>
            </a:fld>
            <a:endParaRPr lang="en-GB"/>
          </a:p>
        </p:txBody>
      </p:sp>
    </p:spTree>
    <p:extLst>
      <p:ext uri="{BB962C8B-B14F-4D97-AF65-F5344CB8AC3E}">
        <p14:creationId xmlns:p14="http://schemas.microsoft.com/office/powerpoint/2010/main" val="116394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D0CAC9-2C50-420C-904C-7154749D552D}" type="slidenum">
              <a:rPr lang="en-GB" smtClean="0"/>
              <a:t>44</a:t>
            </a:fld>
            <a:endParaRPr lang="en-GB"/>
          </a:p>
        </p:txBody>
      </p:sp>
    </p:spTree>
    <p:extLst>
      <p:ext uri="{BB962C8B-B14F-4D97-AF65-F5344CB8AC3E}">
        <p14:creationId xmlns:p14="http://schemas.microsoft.com/office/powerpoint/2010/main" val="61046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22</a:t>
            </a:fld>
            <a:endParaRPr lang="en-GB" dirty="0"/>
          </a:p>
        </p:txBody>
      </p:sp>
    </p:spTree>
    <p:extLst>
      <p:ext uri="{BB962C8B-B14F-4D97-AF65-F5344CB8AC3E}">
        <p14:creationId xmlns:p14="http://schemas.microsoft.com/office/powerpoint/2010/main" val="326628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23</a:t>
            </a:fld>
            <a:endParaRPr lang="en-GB" dirty="0"/>
          </a:p>
        </p:txBody>
      </p:sp>
    </p:spTree>
    <p:extLst>
      <p:ext uri="{BB962C8B-B14F-4D97-AF65-F5344CB8AC3E}">
        <p14:creationId xmlns:p14="http://schemas.microsoft.com/office/powerpoint/2010/main" val="196251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24</a:t>
            </a:fld>
            <a:endParaRPr lang="en-GB" dirty="0"/>
          </a:p>
        </p:txBody>
      </p:sp>
    </p:spTree>
    <p:extLst>
      <p:ext uri="{BB962C8B-B14F-4D97-AF65-F5344CB8AC3E}">
        <p14:creationId xmlns:p14="http://schemas.microsoft.com/office/powerpoint/2010/main" val="304795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25</a:t>
            </a:fld>
            <a:endParaRPr lang="en-GB" dirty="0"/>
          </a:p>
        </p:txBody>
      </p:sp>
    </p:spTree>
    <p:extLst>
      <p:ext uri="{BB962C8B-B14F-4D97-AF65-F5344CB8AC3E}">
        <p14:creationId xmlns:p14="http://schemas.microsoft.com/office/powerpoint/2010/main" val="269212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26</a:t>
            </a:fld>
            <a:endParaRPr lang="en-GB" dirty="0"/>
          </a:p>
        </p:txBody>
      </p:sp>
    </p:spTree>
    <p:extLst>
      <p:ext uri="{BB962C8B-B14F-4D97-AF65-F5344CB8AC3E}">
        <p14:creationId xmlns:p14="http://schemas.microsoft.com/office/powerpoint/2010/main" val="28837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4F69C7-F013-4F9C-9054-EC15B2DB6279}" type="slidenum">
              <a:rPr lang="en-GB" smtClean="0"/>
              <a:t>28</a:t>
            </a:fld>
            <a:endParaRPr lang="en-GB" dirty="0"/>
          </a:p>
        </p:txBody>
      </p:sp>
    </p:spTree>
    <p:extLst>
      <p:ext uri="{BB962C8B-B14F-4D97-AF65-F5344CB8AC3E}">
        <p14:creationId xmlns:p14="http://schemas.microsoft.com/office/powerpoint/2010/main" val="333965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D0CAC9-2C50-420C-904C-7154749D552D}" type="slidenum">
              <a:rPr lang="en-GB" smtClean="0"/>
              <a:t>40</a:t>
            </a:fld>
            <a:endParaRPr lang="en-GB"/>
          </a:p>
        </p:txBody>
      </p:sp>
    </p:spTree>
    <p:extLst>
      <p:ext uri="{BB962C8B-B14F-4D97-AF65-F5344CB8AC3E}">
        <p14:creationId xmlns:p14="http://schemas.microsoft.com/office/powerpoint/2010/main" val="76686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D0CAC9-2C50-420C-904C-7154749D552D}" type="slidenum">
              <a:rPr lang="en-GB" smtClean="0"/>
              <a:t>41</a:t>
            </a:fld>
            <a:endParaRPr lang="en-GB"/>
          </a:p>
        </p:txBody>
      </p:sp>
    </p:spTree>
    <p:extLst>
      <p:ext uri="{BB962C8B-B14F-4D97-AF65-F5344CB8AC3E}">
        <p14:creationId xmlns:p14="http://schemas.microsoft.com/office/powerpoint/2010/main" val="178549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127102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153072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18208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28315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312118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311029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345873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201037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240891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174697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D3106-DA91-4E1D-9FE4-BCF5E31AC00B}" type="datetimeFigureOut">
              <a:rPr lang="en-GB" smtClean="0"/>
              <a:t>12/09/2019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546396E-CC66-4DD8-BDB0-37863D20DFFC}" type="slidenum">
              <a:rPr lang="en-GB" smtClean="0"/>
              <a:t>‹#›</a:t>
            </a:fld>
            <a:endParaRPr lang="en-GB" dirty="0"/>
          </a:p>
        </p:txBody>
      </p:sp>
    </p:spTree>
    <p:extLst>
      <p:ext uri="{BB962C8B-B14F-4D97-AF65-F5344CB8AC3E}">
        <p14:creationId xmlns:p14="http://schemas.microsoft.com/office/powerpoint/2010/main" val="165042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D3106-DA91-4E1D-9FE4-BCF5E31AC00B}" type="datetimeFigureOut">
              <a:rPr lang="en-GB" smtClean="0"/>
              <a:t>12/09/2019</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6396E-CC66-4DD8-BDB0-37863D20DFFC}" type="slidenum">
              <a:rPr lang="en-GB" smtClean="0"/>
              <a:t>‹#›</a:t>
            </a:fld>
            <a:endParaRPr lang="en-GB" dirty="0"/>
          </a:p>
        </p:txBody>
      </p:sp>
    </p:spTree>
    <p:extLst>
      <p:ext uri="{BB962C8B-B14F-4D97-AF65-F5344CB8AC3E}">
        <p14:creationId xmlns:p14="http://schemas.microsoft.com/office/powerpoint/2010/main" val="1476442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hyperlink" Target="https://www.openstack.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cloud.google.com/appengin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hyperlink" Target="https://www.cloudfoundry.or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products.office.com/en-us/business/explore-office-365-for-business" TargetMode="External"/><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gsuite.google.com/" TargetMode="External"/><Relationship Id="rId4" Type="http://schemas.openxmlformats.org/officeDocument/2006/relationships/hyperlink" Target="https://www.dropbox.com/"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coursera.org/course/cloudcomputing" TargetMode="External"/><Relationship Id="rId2" Type="http://schemas.openxmlformats.org/officeDocument/2006/relationships/hyperlink" Target="http://ebookcentral.proquest.com/lib/coventry/detail.action?docID=4527741" TargetMode="External"/><Relationship Id="rId1" Type="http://schemas.openxmlformats.org/officeDocument/2006/relationships/slideLayout" Target="../slideLayouts/slideLayout1.xml"/><Relationship Id="rId4" Type="http://schemas.openxmlformats.org/officeDocument/2006/relationships/hyperlink" Target="https://apprenda.com/library/cloud/introduction-to-cloud-computin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ae_DKNwK_ms" TargetMode="External"/><Relationship Id="rId2" Type="http://schemas.openxmlformats.org/officeDocument/2006/relationships/hyperlink" Target="https://www.youtube.com/watch?time_continue=3&amp;v=J9LK6Etxzg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timesofindia.indiatimes.com/india/3-lakh-hits-per-second-make-EC-website-crash/articleshow/4543753.cms"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7" name="Picture 6">
            <a:extLst>
              <a:ext uri="{FF2B5EF4-FFF2-40B4-BE49-F238E27FC236}">
                <a16:creationId xmlns:a16="http://schemas.microsoft.com/office/drawing/2014/main" id="{87450109-F00E-4405-A16A-79D82A1CF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619" y="2780928"/>
            <a:ext cx="4756763" cy="2663787"/>
          </a:xfrm>
          <a:prstGeom prst="rect">
            <a:avLst/>
          </a:prstGeom>
        </p:spPr>
      </p:pic>
      <p:sp>
        <p:nvSpPr>
          <p:cNvPr id="2" name="Title 1"/>
          <p:cNvSpPr>
            <a:spLocks noGrp="1"/>
          </p:cNvSpPr>
          <p:nvPr>
            <p:ph type="ctrTitle"/>
          </p:nvPr>
        </p:nvSpPr>
        <p:spPr>
          <a:xfrm>
            <a:off x="1799692" y="1390627"/>
            <a:ext cx="5544616" cy="1584176"/>
          </a:xfrm>
        </p:spPr>
        <p:txBody>
          <a:bodyPr>
            <a:normAutofit/>
          </a:bodyPr>
          <a:lstStyle/>
          <a:p>
            <a:r>
              <a:rPr lang="en-GB" sz="4800" b="1" dirty="0">
                <a:solidFill>
                  <a:srgbClr val="003399"/>
                </a:solidFill>
              </a:rPr>
              <a:t>Virtualization and Cloud Computing </a:t>
            </a:r>
            <a:endParaRPr lang="en-GB" sz="4800" dirty="0">
              <a:solidFill>
                <a:srgbClr val="003399"/>
              </a:solidFill>
            </a:endParaRPr>
          </a:p>
        </p:txBody>
      </p:sp>
      <p:sp>
        <p:nvSpPr>
          <p:cNvPr id="8" name="Subtitle 2">
            <a:extLst>
              <a:ext uri="{FF2B5EF4-FFF2-40B4-BE49-F238E27FC236}">
                <a16:creationId xmlns:a16="http://schemas.microsoft.com/office/drawing/2014/main" id="{9387B3D6-4F01-4C4D-9C95-7ACB71314A36}"/>
              </a:ext>
            </a:extLst>
          </p:cNvPr>
          <p:cNvSpPr>
            <a:spLocks noGrp="1"/>
          </p:cNvSpPr>
          <p:nvPr>
            <p:ph type="subTitle" idx="1"/>
          </p:nvPr>
        </p:nvSpPr>
        <p:spPr>
          <a:xfrm>
            <a:off x="749986" y="5567254"/>
            <a:ext cx="7644027" cy="762000"/>
          </a:xfrm>
        </p:spPr>
        <p:txBody>
          <a:bodyPr>
            <a:normAutofit fontScale="92500" lnSpcReduction="10000"/>
          </a:bodyPr>
          <a:lstStyle/>
          <a:p>
            <a:r>
              <a:rPr lang="en-GB" dirty="0"/>
              <a:t>104KM: Enterprise Information Systems</a:t>
            </a:r>
          </a:p>
          <a:p>
            <a:r>
              <a:rPr lang="en-GB" sz="1400" b="1" dirty="0"/>
              <a:t>Nandor Verba - 2018</a:t>
            </a:r>
          </a:p>
          <a:p>
            <a:endParaRPr lang="en-GB" sz="1400" dirty="0"/>
          </a:p>
          <a:p>
            <a:endParaRPr lang="en-GB" dirty="0"/>
          </a:p>
        </p:txBody>
      </p:sp>
    </p:spTree>
    <p:extLst>
      <p:ext uri="{BB962C8B-B14F-4D97-AF65-F5344CB8AC3E}">
        <p14:creationId xmlns:p14="http://schemas.microsoft.com/office/powerpoint/2010/main" val="180248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53400"/>
            <a:ext cx="7169150" cy="497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a:extLst>
              <a:ext uri="{FF2B5EF4-FFF2-40B4-BE49-F238E27FC236}">
                <a16:creationId xmlns:a16="http://schemas.microsoft.com/office/drawing/2014/main" id="{DAAADC6D-2CFB-4DFC-A2C4-B67F40F4B913}"/>
              </a:ext>
            </a:extLst>
          </p:cNvPr>
          <p:cNvSpPr txBox="1">
            <a:spLocks/>
          </p:cNvSpPr>
          <p:nvPr/>
        </p:nvSpPr>
        <p:spPr>
          <a:xfrm>
            <a:off x="611005" y="-171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3399"/>
                </a:solidFill>
              </a:rPr>
              <a:t>Future in the Cloud </a:t>
            </a:r>
            <a:endParaRPr lang="en-GB" dirty="0">
              <a:solidFill>
                <a:srgbClr val="003399"/>
              </a:solidFill>
            </a:endParaRPr>
          </a:p>
        </p:txBody>
      </p:sp>
      <p:sp>
        <p:nvSpPr>
          <p:cNvPr id="8" name="Shape 32">
            <a:extLst>
              <a:ext uri="{FF2B5EF4-FFF2-40B4-BE49-F238E27FC236}">
                <a16:creationId xmlns:a16="http://schemas.microsoft.com/office/drawing/2014/main" id="{E808C615-41DC-4E8B-8CAD-C6ED89894FF8}"/>
              </a:ext>
            </a:extLst>
          </p:cNvPr>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391353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What is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BC363AAC-F37F-4BDD-9651-C9E77F1C8F25}"/>
              </a:ext>
            </a:extLst>
          </p:cNvPr>
          <p:cNvSpPr txBox="1"/>
          <p:nvPr/>
        </p:nvSpPr>
        <p:spPr>
          <a:xfrm>
            <a:off x="539750" y="1412776"/>
            <a:ext cx="3168352" cy="523220"/>
          </a:xfrm>
          <a:prstGeom prst="rect">
            <a:avLst/>
          </a:prstGeom>
          <a:noFill/>
        </p:spPr>
        <p:txBody>
          <a:bodyPr wrap="square" rtlCol="0">
            <a:spAutoFit/>
          </a:bodyPr>
          <a:lstStyle/>
          <a:p>
            <a:r>
              <a:rPr lang="en-US" sz="2800" dirty="0"/>
              <a:t>Cloud Optimist:</a:t>
            </a:r>
          </a:p>
        </p:txBody>
      </p:sp>
      <p:pic>
        <p:nvPicPr>
          <p:cNvPr id="9" name="Picture 8">
            <a:extLst>
              <a:ext uri="{FF2B5EF4-FFF2-40B4-BE49-F238E27FC236}">
                <a16:creationId xmlns:a16="http://schemas.microsoft.com/office/drawing/2014/main" id="{AD05B3D4-6E54-46DD-9B21-D2881BE1C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700" y="1935996"/>
            <a:ext cx="5054600" cy="4699000"/>
          </a:xfrm>
          <a:prstGeom prst="rect">
            <a:avLst/>
          </a:prstGeom>
        </p:spPr>
      </p:pic>
    </p:spTree>
    <p:extLst>
      <p:ext uri="{BB962C8B-B14F-4D97-AF65-F5344CB8AC3E}">
        <p14:creationId xmlns:p14="http://schemas.microsoft.com/office/powerpoint/2010/main" val="358713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What is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BC363AAC-F37F-4BDD-9651-C9E77F1C8F25}"/>
              </a:ext>
            </a:extLst>
          </p:cNvPr>
          <p:cNvSpPr txBox="1"/>
          <p:nvPr/>
        </p:nvSpPr>
        <p:spPr>
          <a:xfrm>
            <a:off x="539750" y="1412776"/>
            <a:ext cx="3168352" cy="523220"/>
          </a:xfrm>
          <a:prstGeom prst="rect">
            <a:avLst/>
          </a:prstGeom>
          <a:noFill/>
        </p:spPr>
        <p:txBody>
          <a:bodyPr wrap="square" rtlCol="0">
            <a:spAutoFit/>
          </a:bodyPr>
          <a:lstStyle/>
          <a:p>
            <a:r>
              <a:rPr lang="en-US" sz="2800" dirty="0"/>
              <a:t>Cloud Pessimist:</a:t>
            </a:r>
          </a:p>
        </p:txBody>
      </p:sp>
      <p:pic>
        <p:nvPicPr>
          <p:cNvPr id="6" name="Picture 5">
            <a:extLst>
              <a:ext uri="{FF2B5EF4-FFF2-40B4-BE49-F238E27FC236}">
                <a16:creationId xmlns:a16="http://schemas.microsoft.com/office/drawing/2014/main" id="{7F0ACC12-3F6C-459C-98DD-EE75C1BFD5AD}"/>
              </a:ext>
            </a:extLst>
          </p:cNvPr>
          <p:cNvPicPr>
            <a:picLocks noChangeAspect="1"/>
          </p:cNvPicPr>
          <p:nvPr/>
        </p:nvPicPr>
        <p:blipFill rotWithShape="1">
          <a:blip r:embed="rId2">
            <a:extLst>
              <a:ext uri="{28A0092B-C50C-407E-A947-70E740481C1C}">
                <a14:useLocalDpi xmlns:a14="http://schemas.microsoft.com/office/drawing/2010/main" val="0"/>
              </a:ext>
            </a:extLst>
          </a:blip>
          <a:srcRect t="12351" b="12672"/>
          <a:stretch/>
        </p:blipFill>
        <p:spPr>
          <a:xfrm>
            <a:off x="1331640" y="2125367"/>
            <a:ext cx="5964486" cy="4471985"/>
          </a:xfrm>
          <a:prstGeom prst="rect">
            <a:avLst/>
          </a:prstGeom>
        </p:spPr>
      </p:pic>
    </p:spTree>
    <p:extLst>
      <p:ext uri="{BB962C8B-B14F-4D97-AF65-F5344CB8AC3E}">
        <p14:creationId xmlns:p14="http://schemas.microsoft.com/office/powerpoint/2010/main" val="181312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What is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BC363AAC-F37F-4BDD-9651-C9E77F1C8F25}"/>
              </a:ext>
            </a:extLst>
          </p:cNvPr>
          <p:cNvSpPr txBox="1"/>
          <p:nvPr/>
        </p:nvSpPr>
        <p:spPr>
          <a:xfrm>
            <a:off x="539750" y="1412776"/>
            <a:ext cx="7416626" cy="523220"/>
          </a:xfrm>
          <a:prstGeom prst="rect">
            <a:avLst/>
          </a:prstGeom>
          <a:noFill/>
        </p:spPr>
        <p:txBody>
          <a:bodyPr wrap="square" rtlCol="0">
            <a:spAutoFit/>
          </a:bodyPr>
          <a:lstStyle/>
          <a:p>
            <a:r>
              <a:rPr lang="en-US" sz="2800" dirty="0"/>
              <a:t>Gartner Hype Cycle:</a:t>
            </a:r>
          </a:p>
        </p:txBody>
      </p:sp>
      <p:pic>
        <p:nvPicPr>
          <p:cNvPr id="7" name="Picture 6">
            <a:extLst>
              <a:ext uri="{FF2B5EF4-FFF2-40B4-BE49-F238E27FC236}">
                <a16:creationId xmlns:a16="http://schemas.microsoft.com/office/drawing/2014/main" id="{77D8601F-3412-4853-892D-3055A32BB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135" y="1935996"/>
            <a:ext cx="6774603" cy="4776964"/>
          </a:xfrm>
          <a:prstGeom prst="rect">
            <a:avLst/>
          </a:prstGeom>
        </p:spPr>
      </p:pic>
    </p:spTree>
    <p:extLst>
      <p:ext uri="{BB962C8B-B14F-4D97-AF65-F5344CB8AC3E}">
        <p14:creationId xmlns:p14="http://schemas.microsoft.com/office/powerpoint/2010/main" val="414954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What is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Content Placeholder 2">
            <a:extLst>
              <a:ext uri="{FF2B5EF4-FFF2-40B4-BE49-F238E27FC236}">
                <a16:creationId xmlns:a16="http://schemas.microsoft.com/office/drawing/2014/main" id="{63E4F29F-3E27-4BFA-AD5B-525BB93F41E5}"/>
              </a:ext>
            </a:extLst>
          </p:cNvPr>
          <p:cNvSpPr txBox="1">
            <a:spLocks/>
          </p:cNvSpPr>
          <p:nvPr/>
        </p:nvSpPr>
        <p:spPr>
          <a:xfrm>
            <a:off x="395536" y="1340768"/>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rPr>
              <a:t>According to NIST (National Institute of Standards and Technology, US):</a:t>
            </a:r>
          </a:p>
          <a:p>
            <a:pPr lvl="1" algn="l"/>
            <a:r>
              <a:rPr lang="en-GB" i="1" dirty="0">
                <a:solidFill>
                  <a:schemeClr val="tx1"/>
                </a:solidFill>
              </a:rPr>
              <a:t>Cloud computing is a model for enabling  convenient, </a:t>
            </a:r>
            <a:r>
              <a:rPr lang="en-GB" b="1" i="1" dirty="0">
                <a:solidFill>
                  <a:schemeClr val="tx1"/>
                </a:solidFill>
              </a:rPr>
              <a:t>on-demand</a:t>
            </a:r>
            <a:r>
              <a:rPr lang="en-GB" i="1" dirty="0">
                <a:solidFill>
                  <a:schemeClr val="tx1"/>
                </a:solidFill>
              </a:rPr>
              <a:t> network access  to a </a:t>
            </a:r>
            <a:r>
              <a:rPr lang="en-GB" b="1" i="1" dirty="0">
                <a:solidFill>
                  <a:schemeClr val="tx1"/>
                </a:solidFill>
              </a:rPr>
              <a:t>shared</a:t>
            </a:r>
            <a:r>
              <a:rPr lang="en-GB" i="1" dirty="0">
                <a:solidFill>
                  <a:schemeClr val="tx1"/>
                </a:solidFill>
              </a:rPr>
              <a:t> pool of configurable </a:t>
            </a:r>
            <a:r>
              <a:rPr lang="en-GB" b="1" i="1" dirty="0">
                <a:solidFill>
                  <a:schemeClr val="tx1"/>
                </a:solidFill>
              </a:rPr>
              <a:t>computing resources </a:t>
            </a:r>
            <a:r>
              <a:rPr lang="en-GB" i="1" dirty="0">
                <a:solidFill>
                  <a:schemeClr val="tx1"/>
                </a:solidFill>
              </a:rPr>
              <a:t>(e.g., networks, servers, storage, applications, and services)  that can be </a:t>
            </a:r>
            <a:r>
              <a:rPr lang="en-GB" b="1" i="1" dirty="0">
                <a:solidFill>
                  <a:schemeClr val="tx1"/>
                </a:solidFill>
              </a:rPr>
              <a:t>rapidly </a:t>
            </a:r>
            <a:r>
              <a:rPr lang="en-GB" i="1" dirty="0">
                <a:solidFill>
                  <a:schemeClr val="tx1"/>
                </a:solidFill>
              </a:rPr>
              <a:t>provisioned and released with </a:t>
            </a:r>
            <a:r>
              <a:rPr lang="en-GB" b="1" i="1" dirty="0">
                <a:solidFill>
                  <a:schemeClr val="tx1"/>
                </a:solidFill>
              </a:rPr>
              <a:t>minimal management effort</a:t>
            </a:r>
            <a:r>
              <a:rPr lang="en-GB" i="1" dirty="0">
                <a:solidFill>
                  <a:schemeClr val="tx1"/>
                </a:solidFill>
              </a:rPr>
              <a:t> or service provider interaction.</a:t>
            </a:r>
          </a:p>
          <a:p>
            <a:pPr lvl="1"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p:txBody>
      </p:sp>
    </p:spTree>
    <p:extLst>
      <p:ext uri="{BB962C8B-B14F-4D97-AF65-F5344CB8AC3E}">
        <p14:creationId xmlns:p14="http://schemas.microsoft.com/office/powerpoint/2010/main" val="2335844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What is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8" name="Picture 2">
            <a:extLst>
              <a:ext uri="{FF2B5EF4-FFF2-40B4-BE49-F238E27FC236}">
                <a16:creationId xmlns:a16="http://schemas.microsoft.com/office/drawing/2014/main" id="{076BC9BE-2D3E-43D3-803A-76139F820E4C}"/>
              </a:ext>
            </a:extLst>
          </p:cNvPr>
          <p:cNvPicPr>
            <a:picLocks noChangeAspect="1" noChangeArrowheads="1"/>
          </p:cNvPicPr>
          <p:nvPr/>
        </p:nvPicPr>
        <p:blipFill>
          <a:blip r:embed="rId2" cstate="print"/>
          <a:srcRect/>
          <a:stretch>
            <a:fillRect/>
          </a:stretch>
        </p:blipFill>
        <p:spPr bwMode="auto">
          <a:xfrm>
            <a:off x="5528163" y="2060848"/>
            <a:ext cx="3615837" cy="3200400"/>
          </a:xfrm>
          <a:prstGeom prst="rect">
            <a:avLst/>
          </a:prstGeom>
          <a:noFill/>
          <a:ln w="9525">
            <a:noFill/>
            <a:miter lim="800000"/>
            <a:headEnd/>
            <a:tailEnd/>
          </a:ln>
        </p:spPr>
      </p:pic>
      <p:sp>
        <p:nvSpPr>
          <p:cNvPr id="6" name="Content Placeholder 2">
            <a:extLst>
              <a:ext uri="{FF2B5EF4-FFF2-40B4-BE49-F238E27FC236}">
                <a16:creationId xmlns:a16="http://schemas.microsoft.com/office/drawing/2014/main" id="{C38BE875-FC9B-4876-A8CE-2A109738DCE4}"/>
              </a:ext>
            </a:extLst>
          </p:cNvPr>
          <p:cNvSpPr txBox="1">
            <a:spLocks/>
          </p:cNvSpPr>
          <p:nvPr/>
        </p:nvSpPr>
        <p:spPr>
          <a:xfrm>
            <a:off x="394320" y="1556792"/>
            <a:ext cx="5473824" cy="4525963"/>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20000"/>
              </a:lnSpc>
              <a:spcAft>
                <a:spcPts val="1200"/>
              </a:spcAft>
            </a:pPr>
            <a:r>
              <a:rPr lang="en-GB" dirty="0">
                <a:solidFill>
                  <a:schemeClr val="tx1"/>
                </a:solidFill>
              </a:rPr>
              <a:t>Cloud-computing fees for businesses are typically </a:t>
            </a:r>
            <a:r>
              <a:rPr lang="en-GB" b="1" dirty="0">
                <a:solidFill>
                  <a:schemeClr val="tx1"/>
                </a:solidFill>
              </a:rPr>
              <a:t>subscription-based</a:t>
            </a:r>
            <a:r>
              <a:rPr lang="en-GB" dirty="0">
                <a:solidFill>
                  <a:schemeClr val="tx1"/>
                </a:solidFill>
              </a:rPr>
              <a:t>.</a:t>
            </a:r>
          </a:p>
          <a:p>
            <a:pPr algn="l">
              <a:lnSpc>
                <a:spcPct val="120000"/>
              </a:lnSpc>
              <a:spcAft>
                <a:spcPts val="1200"/>
              </a:spcAft>
            </a:pPr>
            <a:r>
              <a:rPr lang="en-GB" dirty="0">
                <a:solidFill>
                  <a:schemeClr val="tx1"/>
                </a:solidFill>
              </a:rPr>
              <a:t>The vendors usually charge you on a month-to-month or annual basis. </a:t>
            </a:r>
          </a:p>
          <a:p>
            <a:pPr algn="l">
              <a:lnSpc>
                <a:spcPct val="120000"/>
              </a:lnSpc>
              <a:spcAft>
                <a:spcPts val="1200"/>
              </a:spcAft>
            </a:pPr>
            <a:r>
              <a:rPr lang="en-GB" dirty="0">
                <a:solidFill>
                  <a:schemeClr val="tx1"/>
                </a:solidFill>
              </a:rPr>
              <a:t>If your </a:t>
            </a:r>
            <a:r>
              <a:rPr lang="en-GB" b="1" dirty="0">
                <a:solidFill>
                  <a:schemeClr val="tx1"/>
                </a:solidFill>
              </a:rPr>
              <a:t>demand increases</a:t>
            </a:r>
            <a:r>
              <a:rPr lang="en-GB" dirty="0">
                <a:solidFill>
                  <a:schemeClr val="tx1"/>
                </a:solidFill>
              </a:rPr>
              <a:t>, simply ask your cloud provider to add more infrastructure. </a:t>
            </a:r>
            <a:r>
              <a:rPr lang="en-GB" b="1" dirty="0">
                <a:solidFill>
                  <a:schemeClr val="tx1"/>
                </a:solidFill>
              </a:rPr>
              <a:t>Pay-as-you-go</a:t>
            </a:r>
            <a:r>
              <a:rPr lang="en-GB" dirty="0">
                <a:solidFill>
                  <a:schemeClr val="tx1"/>
                </a:solidFill>
              </a:rPr>
              <a:t> ensures you’ll never pay anything extra. </a:t>
            </a:r>
          </a:p>
          <a:p>
            <a:pPr algn="l">
              <a:lnSpc>
                <a:spcPct val="120000"/>
              </a:lnSpc>
              <a:spcAft>
                <a:spcPts val="1200"/>
              </a:spcAft>
            </a:pPr>
            <a:r>
              <a:rPr lang="en-GB" dirty="0">
                <a:solidFill>
                  <a:schemeClr val="tx1"/>
                </a:solidFill>
              </a:rPr>
              <a:t>Many of these solutions can work for a business with </a:t>
            </a:r>
            <a:r>
              <a:rPr lang="en-GB" b="1" dirty="0">
                <a:solidFill>
                  <a:schemeClr val="tx1"/>
                </a:solidFill>
              </a:rPr>
              <a:t>five employees or 5,000</a:t>
            </a:r>
            <a:r>
              <a:rPr lang="en-GB" dirty="0">
                <a:solidFill>
                  <a:schemeClr val="tx1"/>
                </a:solidFill>
              </a:rPr>
              <a:t>. </a:t>
            </a:r>
          </a:p>
          <a:p>
            <a:pPr algn="l">
              <a:lnSpc>
                <a:spcPct val="120000"/>
              </a:lnSpc>
              <a:spcAft>
                <a:spcPts val="1200"/>
              </a:spcAft>
            </a:pPr>
            <a:r>
              <a:rPr lang="en-GB" dirty="0">
                <a:solidFill>
                  <a:schemeClr val="tx1"/>
                </a:solidFill>
              </a:rPr>
              <a:t>Cloud-based service is nimble because it </a:t>
            </a:r>
            <a:r>
              <a:rPr lang="en-GB" b="1" dirty="0">
                <a:solidFill>
                  <a:schemeClr val="tx1"/>
                </a:solidFill>
              </a:rPr>
              <a:t>grows as your business grows</a:t>
            </a:r>
            <a:r>
              <a:rPr lang="en-GB" dirty="0">
                <a:solidFill>
                  <a:schemeClr val="tx1"/>
                </a:solidFill>
              </a:rPr>
              <a:t>. </a:t>
            </a:r>
          </a:p>
          <a:p>
            <a:pPr lvl="1"/>
            <a:endParaRPr lang="en-GB" dirty="0"/>
          </a:p>
          <a:p>
            <a:endParaRPr lang="en-GB" dirty="0"/>
          </a:p>
          <a:p>
            <a:endParaRPr lang="en-GB" dirty="0"/>
          </a:p>
        </p:txBody>
      </p:sp>
    </p:spTree>
    <p:extLst>
      <p:ext uri="{BB962C8B-B14F-4D97-AF65-F5344CB8AC3E}">
        <p14:creationId xmlns:p14="http://schemas.microsoft.com/office/powerpoint/2010/main" val="2780652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What is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Content Placeholder 2">
            <a:extLst>
              <a:ext uri="{FF2B5EF4-FFF2-40B4-BE49-F238E27FC236}">
                <a16:creationId xmlns:a16="http://schemas.microsoft.com/office/drawing/2014/main" id="{63E4F29F-3E27-4BFA-AD5B-525BB93F41E5}"/>
              </a:ext>
            </a:extLst>
          </p:cNvPr>
          <p:cNvSpPr txBox="1">
            <a:spLocks/>
          </p:cNvSpPr>
          <p:nvPr/>
        </p:nvSpPr>
        <p:spPr>
          <a:xfrm>
            <a:off x="395536" y="1340768"/>
            <a:ext cx="8496944"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rPr>
              <a:t>Characteristics:</a:t>
            </a:r>
          </a:p>
          <a:p>
            <a:pPr marL="457200" indent="-457200" algn="l">
              <a:buFont typeface="Arial" panose="020B0604020202020204" pitchFamily="34" charset="0"/>
              <a:buChar char="•"/>
            </a:pPr>
            <a:r>
              <a:rPr lang="en-US" dirty="0">
                <a:solidFill>
                  <a:schemeClr val="tx1"/>
                </a:solidFill>
              </a:rPr>
              <a:t>Ubiquitous access </a:t>
            </a:r>
            <a:r>
              <a:rPr lang="en-US" sz="2400" dirty="0">
                <a:solidFill>
                  <a:schemeClr val="tx1"/>
                </a:solidFill>
              </a:rPr>
              <a:t>( access from anywhere on the web )</a:t>
            </a:r>
          </a:p>
          <a:p>
            <a:pPr marL="457200" indent="-457200" algn="l">
              <a:buFont typeface="Arial" panose="020B0604020202020204" pitchFamily="34" charset="0"/>
              <a:buChar char="•"/>
            </a:pPr>
            <a:r>
              <a:rPr lang="en-US" dirty="0">
                <a:solidFill>
                  <a:schemeClr val="tx1"/>
                </a:solidFill>
              </a:rPr>
              <a:t>Abstraction</a:t>
            </a:r>
            <a:r>
              <a:rPr lang="en-US" sz="2400" dirty="0">
                <a:solidFill>
                  <a:schemeClr val="tx1"/>
                </a:solidFill>
              </a:rPr>
              <a:t>( CPU, Memory, Storage, Networking, Services )</a:t>
            </a:r>
          </a:p>
          <a:p>
            <a:pPr marL="457200" indent="-457200" algn="l">
              <a:buFont typeface="Arial" panose="020B0604020202020204" pitchFamily="34" charset="0"/>
              <a:buChar char="•"/>
            </a:pPr>
            <a:r>
              <a:rPr lang="en-US" dirty="0">
                <a:solidFill>
                  <a:schemeClr val="tx1"/>
                </a:solidFill>
              </a:rPr>
              <a:t>Pooling of resources </a:t>
            </a:r>
            <a:r>
              <a:rPr lang="en-US" sz="2400" dirty="0">
                <a:solidFill>
                  <a:schemeClr val="tx1"/>
                </a:solidFill>
              </a:rPr>
              <a:t>( shared resources )</a:t>
            </a:r>
          </a:p>
          <a:p>
            <a:pPr marL="457200" indent="-457200" algn="l">
              <a:buFont typeface="Arial" panose="020B0604020202020204" pitchFamily="34" charset="0"/>
              <a:buChar char="•"/>
            </a:pPr>
            <a:r>
              <a:rPr lang="en-US" dirty="0">
                <a:solidFill>
                  <a:schemeClr val="tx1"/>
                </a:solidFill>
              </a:rPr>
              <a:t>Rapid elasticity </a:t>
            </a:r>
            <a:r>
              <a:rPr lang="en-US" sz="2400" dirty="0">
                <a:solidFill>
                  <a:schemeClr val="tx1"/>
                </a:solidFill>
              </a:rPr>
              <a:t>( scaling )</a:t>
            </a:r>
          </a:p>
          <a:p>
            <a:pPr marL="457200" indent="-457200" algn="l">
              <a:buFont typeface="Arial" panose="020B0604020202020204" pitchFamily="34" charset="0"/>
              <a:buChar char="•"/>
            </a:pPr>
            <a:r>
              <a:rPr lang="en-US" dirty="0">
                <a:solidFill>
                  <a:schemeClr val="tx1"/>
                </a:solidFill>
              </a:rPr>
              <a:t>Measured service usage </a:t>
            </a:r>
            <a:r>
              <a:rPr lang="en-US" sz="2400" dirty="0">
                <a:solidFill>
                  <a:schemeClr val="tx1"/>
                </a:solidFill>
              </a:rPr>
              <a:t>( billing )</a:t>
            </a:r>
            <a:br>
              <a:rPr lang="en-US" dirty="0">
                <a:solidFill>
                  <a:schemeClr val="tx1"/>
                </a:solidFill>
              </a:rPr>
            </a:br>
            <a:endParaRPr lang="en-GB" dirty="0">
              <a:solidFill>
                <a:schemeClr val="tx1"/>
              </a:solidFill>
            </a:endParaRPr>
          </a:p>
          <a:p>
            <a:pPr algn="l"/>
            <a:endParaRPr lang="en-GB" dirty="0">
              <a:solidFill>
                <a:schemeClr val="tx1"/>
              </a:solidFill>
            </a:endParaRPr>
          </a:p>
          <a:p>
            <a:pPr algn="l"/>
            <a:endParaRPr lang="en-GB" dirty="0">
              <a:solidFill>
                <a:schemeClr val="tx1"/>
              </a:solidFill>
            </a:endParaRPr>
          </a:p>
        </p:txBody>
      </p:sp>
      <p:sp>
        <p:nvSpPr>
          <p:cNvPr id="9" name="Rectangle 8">
            <a:extLst>
              <a:ext uri="{FF2B5EF4-FFF2-40B4-BE49-F238E27FC236}">
                <a16:creationId xmlns:a16="http://schemas.microsoft.com/office/drawing/2014/main" id="{9EE6DCF4-32B0-4A65-94B1-47EB6B240E6E}"/>
              </a:ext>
            </a:extLst>
          </p:cNvPr>
          <p:cNvSpPr/>
          <p:nvPr/>
        </p:nvSpPr>
        <p:spPr>
          <a:xfrm>
            <a:off x="4349189" y="4941168"/>
            <a:ext cx="4572000" cy="1477328"/>
          </a:xfrm>
          <a:prstGeom prst="rect">
            <a:avLst/>
          </a:prstGeom>
        </p:spPr>
        <p:txBody>
          <a:bodyPr>
            <a:spAutoFit/>
          </a:bodyPr>
          <a:lstStyle/>
          <a:p>
            <a:r>
              <a:rPr lang="en-GB" i="1" dirty="0"/>
              <a:t>“In addition to removing server management from the equation, shifting to the cloud can reduce expenses and increase productivity in connection with software”.</a:t>
            </a:r>
          </a:p>
          <a:p>
            <a:pPr lvl="1"/>
            <a:r>
              <a:rPr lang="en-GB" b="1" dirty="0"/>
              <a:t>Elsa Wenzel</a:t>
            </a:r>
            <a:r>
              <a:rPr lang="en-GB" dirty="0"/>
              <a:t>. PC World</a:t>
            </a:r>
          </a:p>
        </p:txBody>
      </p:sp>
    </p:spTree>
    <p:extLst>
      <p:ext uri="{BB962C8B-B14F-4D97-AF65-F5344CB8AC3E}">
        <p14:creationId xmlns:p14="http://schemas.microsoft.com/office/powerpoint/2010/main" val="136173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Benefits of Cloud Computing</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Content Placeholder 2">
            <a:extLst>
              <a:ext uri="{FF2B5EF4-FFF2-40B4-BE49-F238E27FC236}">
                <a16:creationId xmlns:a16="http://schemas.microsoft.com/office/drawing/2014/main" id="{63E4F29F-3E27-4BFA-AD5B-525BB93F41E5}"/>
              </a:ext>
            </a:extLst>
          </p:cNvPr>
          <p:cNvSpPr txBox="1">
            <a:spLocks/>
          </p:cNvSpPr>
          <p:nvPr/>
        </p:nvSpPr>
        <p:spPr>
          <a:xfrm>
            <a:off x="395536" y="1844824"/>
            <a:ext cx="8423597" cy="511256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spcBef>
                <a:spcPts val="1200"/>
              </a:spcBef>
              <a:spcAft>
                <a:spcPts val="1200"/>
              </a:spcAft>
              <a:buFont typeface="Wingdings" panose="05000000000000000000" pitchFamily="2" charset="2"/>
              <a:buChar char="Ø"/>
            </a:pPr>
            <a:r>
              <a:rPr lang="en-GB" dirty="0">
                <a:solidFill>
                  <a:schemeClr val="tx1"/>
                </a:solidFill>
              </a:rPr>
              <a:t>Scalable resources (dynamism)</a:t>
            </a:r>
          </a:p>
          <a:p>
            <a:pPr marL="457200" indent="-457200" algn="l">
              <a:spcBef>
                <a:spcPts val="1200"/>
              </a:spcBef>
              <a:spcAft>
                <a:spcPts val="1200"/>
              </a:spcAft>
              <a:buFont typeface="Wingdings" panose="05000000000000000000" pitchFamily="2" charset="2"/>
              <a:buChar char="Ø"/>
            </a:pPr>
            <a:r>
              <a:rPr lang="en-GB" dirty="0">
                <a:solidFill>
                  <a:schemeClr val="tx1"/>
                </a:solidFill>
              </a:rPr>
              <a:t>Pay as you go</a:t>
            </a:r>
          </a:p>
          <a:p>
            <a:pPr marL="457200" indent="-457200" algn="l">
              <a:spcBef>
                <a:spcPts val="1200"/>
              </a:spcBef>
              <a:spcAft>
                <a:spcPts val="1200"/>
              </a:spcAft>
              <a:buFont typeface="Wingdings" panose="05000000000000000000" pitchFamily="2" charset="2"/>
              <a:buChar char="Ø"/>
            </a:pPr>
            <a:r>
              <a:rPr lang="en-GB" dirty="0">
                <a:solidFill>
                  <a:schemeClr val="tx1"/>
                </a:solidFill>
              </a:rPr>
              <a:t>Abstraction</a:t>
            </a:r>
          </a:p>
          <a:p>
            <a:pPr marL="457200" indent="-457200" algn="l">
              <a:spcBef>
                <a:spcPts val="1200"/>
              </a:spcBef>
              <a:spcAft>
                <a:spcPts val="1200"/>
              </a:spcAft>
              <a:buFont typeface="Wingdings" panose="05000000000000000000" pitchFamily="2" charset="2"/>
              <a:buChar char="Ø"/>
            </a:pPr>
            <a:r>
              <a:rPr lang="en-GB" dirty="0">
                <a:solidFill>
                  <a:schemeClr val="tx1"/>
                </a:solidFill>
              </a:rPr>
              <a:t>Resource sharing </a:t>
            </a:r>
            <a:r>
              <a:rPr lang="en-GB" dirty="0">
                <a:solidFill>
                  <a:schemeClr val="tx1"/>
                </a:solidFill>
                <a:sym typeface="Wingdings" panose="05000000000000000000" pitchFamily="2" charset="2"/>
              </a:rPr>
              <a:t> Cost reduction</a:t>
            </a:r>
          </a:p>
          <a:p>
            <a:pPr marL="457200" indent="-457200" algn="l">
              <a:spcBef>
                <a:spcPts val="1200"/>
              </a:spcBef>
              <a:spcAft>
                <a:spcPts val="1200"/>
              </a:spcAft>
              <a:buFont typeface="Wingdings" panose="05000000000000000000" pitchFamily="2" charset="2"/>
              <a:buChar char="Ø"/>
            </a:pPr>
            <a:r>
              <a:rPr lang="en-GB" dirty="0">
                <a:solidFill>
                  <a:schemeClr val="tx1"/>
                </a:solidFill>
              </a:rPr>
              <a:t>Broad access through different devices (as long as you have Internet connection!)</a:t>
            </a:r>
          </a:p>
          <a:p>
            <a:pPr algn="l">
              <a:spcBef>
                <a:spcPts val="1200"/>
              </a:spcBef>
              <a:spcAft>
                <a:spcPts val="1200"/>
              </a:spcAft>
            </a:pPr>
            <a:endParaRPr lang="en-GB" dirty="0">
              <a:solidFill>
                <a:schemeClr val="tx1"/>
              </a:solidFill>
            </a:endParaRPr>
          </a:p>
        </p:txBody>
      </p:sp>
      <p:pic>
        <p:nvPicPr>
          <p:cNvPr id="4" name="Picture 3">
            <a:extLst>
              <a:ext uri="{FF2B5EF4-FFF2-40B4-BE49-F238E27FC236}">
                <a16:creationId xmlns:a16="http://schemas.microsoft.com/office/drawing/2014/main" id="{AA801CF2-A2C7-4489-B158-2302838863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5749" y="1484784"/>
            <a:ext cx="1841376" cy="3068960"/>
          </a:xfrm>
          <a:prstGeom prst="rect">
            <a:avLst/>
          </a:prstGeom>
        </p:spPr>
      </p:pic>
    </p:spTree>
    <p:extLst>
      <p:ext uri="{BB962C8B-B14F-4D97-AF65-F5344CB8AC3E}">
        <p14:creationId xmlns:p14="http://schemas.microsoft.com/office/powerpoint/2010/main" val="166975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5472"/>
            <a:ext cx="6635080" cy="4853135"/>
          </a:xfrm>
        </p:spPr>
        <p:txBody>
          <a:bodyPr>
            <a:normAutofit fontScale="92500" lnSpcReduction="10000"/>
          </a:bodyPr>
          <a:lstStyle/>
          <a:p>
            <a:pPr marL="0" indent="0">
              <a:buNone/>
            </a:pPr>
            <a:r>
              <a:rPr lang="en-GB" sz="2600" b="1" dirty="0"/>
              <a:t>Security</a:t>
            </a:r>
          </a:p>
          <a:p>
            <a:pPr>
              <a:buFont typeface="Wingdings" panose="05000000000000000000" pitchFamily="2" charset="2"/>
              <a:buChar char="Ø"/>
            </a:pPr>
            <a:r>
              <a:rPr lang="en-GB" sz="2600" dirty="0"/>
              <a:t>You have no control over where your data is stored in a public cloud.</a:t>
            </a:r>
          </a:p>
          <a:p>
            <a:pPr>
              <a:buFont typeface="Wingdings" panose="05000000000000000000" pitchFamily="2" charset="2"/>
              <a:buChar char="Ø"/>
            </a:pPr>
            <a:r>
              <a:rPr lang="en-GB" sz="2600" b="1" dirty="0"/>
              <a:t>You hope </a:t>
            </a:r>
            <a:r>
              <a:rPr lang="en-GB" sz="2600" dirty="0"/>
              <a:t>that the provider does not use the data for its own purposes.</a:t>
            </a:r>
          </a:p>
          <a:p>
            <a:pPr marL="0" indent="0">
              <a:buNone/>
            </a:pPr>
            <a:r>
              <a:rPr lang="en-GB" sz="2600" b="1" dirty="0"/>
              <a:t>One size fits all</a:t>
            </a:r>
          </a:p>
          <a:p>
            <a:pPr>
              <a:buFont typeface="Wingdings" panose="05000000000000000000" pitchFamily="2" charset="2"/>
              <a:buChar char="Ø"/>
            </a:pPr>
            <a:r>
              <a:rPr lang="en-GB" sz="2600" dirty="0"/>
              <a:t>Cloud computing usually offers generic solutions with some common choices (infrastructure, OS, development environments, apps, etc.)</a:t>
            </a:r>
          </a:p>
          <a:p>
            <a:pPr marL="0" indent="0">
              <a:buNone/>
            </a:pPr>
            <a:r>
              <a:rPr lang="en-GB" sz="2600" b="1" dirty="0"/>
              <a:t>Quality of Service (QoS)</a:t>
            </a:r>
          </a:p>
          <a:p>
            <a:pPr>
              <a:buFont typeface="Wingdings" panose="05000000000000000000" pitchFamily="2" charset="2"/>
              <a:buChar char="Ø"/>
            </a:pPr>
            <a:r>
              <a:rPr lang="en-GB" sz="2600" dirty="0"/>
              <a:t>Your business runs on other organization’s IT infrastructure and is dependant on it. </a:t>
            </a:r>
          </a:p>
          <a:p>
            <a:pPr>
              <a:buFont typeface="Wingdings" panose="05000000000000000000" pitchFamily="2" charset="2"/>
              <a:buChar char="§"/>
            </a:pPr>
            <a:endParaRPr lang="en-GB" sz="2400" dirty="0"/>
          </a:p>
          <a:p>
            <a:pPr marL="0" indent="0">
              <a:buNone/>
            </a:pPr>
            <a:endParaRPr lang="en-GB" sz="2000" dirty="0"/>
          </a:p>
          <a:p>
            <a:endParaRPr lang="en-GB" sz="2000" dirty="0"/>
          </a:p>
        </p:txBody>
      </p:sp>
      <p:pic>
        <p:nvPicPr>
          <p:cNvPr id="4" name="Picture 3">
            <a:extLst>
              <a:ext uri="{FF2B5EF4-FFF2-40B4-BE49-F238E27FC236}">
                <a16:creationId xmlns:a16="http://schemas.microsoft.com/office/drawing/2014/main" id="{6B7F5145-1155-4046-BB30-E3F0CC1382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0272" y="2276872"/>
            <a:ext cx="2060782" cy="2541090"/>
          </a:xfrm>
          <a:prstGeom prst="rect">
            <a:avLst/>
          </a:prstGeom>
        </p:spPr>
      </p:pic>
      <p:sp>
        <p:nvSpPr>
          <p:cNvPr id="7" name="Title 1">
            <a:extLst>
              <a:ext uri="{FF2B5EF4-FFF2-40B4-BE49-F238E27FC236}">
                <a16:creationId xmlns:a16="http://schemas.microsoft.com/office/drawing/2014/main" id="{669C3488-FF9B-440D-8E87-31FEDE977216}"/>
              </a:ext>
            </a:extLst>
          </p:cNvPr>
          <p:cNvSpPr txBox="1">
            <a:spLocks/>
          </p:cNvSpPr>
          <p:nvPr/>
        </p:nvSpPr>
        <p:spPr>
          <a:xfrm>
            <a:off x="0" y="-171400"/>
            <a:ext cx="9143999"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a:solidFill>
                  <a:srgbClr val="003399"/>
                </a:solidFill>
              </a:rPr>
              <a:t>Disadvantages of Cloud Computing</a:t>
            </a:r>
            <a:endParaRPr lang="en-GB" dirty="0">
              <a:solidFill>
                <a:srgbClr val="003399"/>
              </a:solidFill>
            </a:endParaRPr>
          </a:p>
        </p:txBody>
      </p:sp>
      <p:sp>
        <p:nvSpPr>
          <p:cNvPr id="8" name="Shape 32">
            <a:extLst>
              <a:ext uri="{FF2B5EF4-FFF2-40B4-BE49-F238E27FC236}">
                <a16:creationId xmlns:a16="http://schemas.microsoft.com/office/drawing/2014/main" id="{4001A07E-8AC3-46E2-9B52-4FCDB9D3EE91}"/>
              </a:ext>
            </a:extLst>
          </p:cNvPr>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334793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5696" y="6093296"/>
            <a:ext cx="8077200" cy="646331"/>
          </a:xfrm>
          <a:prstGeom prst="rect">
            <a:avLst/>
          </a:prstGeom>
          <a:noFill/>
        </p:spPr>
        <p:txBody>
          <a:bodyPr wrap="square" rtlCol="0">
            <a:spAutoFit/>
          </a:bodyPr>
          <a:lstStyle/>
          <a:p>
            <a:r>
              <a:rPr lang="en-GB" dirty="0"/>
              <a:t>**</a:t>
            </a:r>
            <a:r>
              <a:rPr lang="en-GB" dirty="0" err="1"/>
              <a:t>Weinman</a:t>
            </a:r>
            <a:r>
              <a:rPr lang="en-GB" dirty="0"/>
              <a:t>, J. (2011). </a:t>
            </a:r>
            <a:r>
              <a:rPr lang="en-GB" dirty="0" err="1"/>
              <a:t>Cloudonomics</a:t>
            </a:r>
            <a:r>
              <a:rPr lang="en-GB" dirty="0"/>
              <a:t>: a rigorous approach to cloud benefit quantification. </a:t>
            </a:r>
            <a:r>
              <a:rPr lang="en-GB" i="1" dirty="0"/>
              <a:t>J. Software </a:t>
            </a:r>
            <a:r>
              <a:rPr lang="en-GB" i="1" dirty="0" err="1"/>
              <a:t>Technol</a:t>
            </a:r>
            <a:r>
              <a:rPr lang="en-GB" dirty="0"/>
              <a:t>, </a:t>
            </a:r>
            <a:r>
              <a:rPr lang="en-GB" i="1" dirty="0"/>
              <a:t>14</a:t>
            </a:r>
            <a:r>
              <a:rPr lang="en-GB" dirty="0"/>
              <a:t>(4), 10-18.</a:t>
            </a:r>
          </a:p>
        </p:txBody>
      </p:sp>
      <p:sp>
        <p:nvSpPr>
          <p:cNvPr id="5" name="Title 1">
            <a:extLst>
              <a:ext uri="{FF2B5EF4-FFF2-40B4-BE49-F238E27FC236}">
                <a16:creationId xmlns:a16="http://schemas.microsoft.com/office/drawing/2014/main" id="{160895E0-6532-4D8E-A7FA-885F22DADF0A}"/>
              </a:ext>
            </a:extLst>
          </p:cNvPr>
          <p:cNvSpPr txBox="1">
            <a:spLocks/>
          </p:cNvSpPr>
          <p:nvPr/>
        </p:nvSpPr>
        <p:spPr>
          <a:xfrm>
            <a:off x="0" y="-171400"/>
            <a:ext cx="9143999"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3399"/>
                </a:solidFill>
              </a:rPr>
              <a:t>Costs of Cloud Computing</a:t>
            </a:r>
            <a:endParaRPr lang="en-GB" dirty="0">
              <a:solidFill>
                <a:srgbClr val="003399"/>
              </a:solidFill>
            </a:endParaRPr>
          </a:p>
        </p:txBody>
      </p:sp>
      <p:sp>
        <p:nvSpPr>
          <p:cNvPr id="6" name="Shape 32">
            <a:extLst>
              <a:ext uri="{FF2B5EF4-FFF2-40B4-BE49-F238E27FC236}">
                <a16:creationId xmlns:a16="http://schemas.microsoft.com/office/drawing/2014/main" id="{1F395CD3-D883-4223-8791-3D3AC7091AC2}"/>
              </a:ext>
            </a:extLst>
          </p:cNvPr>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15" name="TextBox 14">
            <a:extLst>
              <a:ext uri="{FF2B5EF4-FFF2-40B4-BE49-F238E27FC236}">
                <a16:creationId xmlns:a16="http://schemas.microsoft.com/office/drawing/2014/main" id="{25C00664-8369-4BAE-B8F5-851A3534EC7F}"/>
              </a:ext>
            </a:extLst>
          </p:cNvPr>
          <p:cNvSpPr txBox="1"/>
          <p:nvPr/>
        </p:nvSpPr>
        <p:spPr>
          <a:xfrm>
            <a:off x="251520" y="1640989"/>
            <a:ext cx="8605527"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Reduction, to a certain level of </a:t>
            </a:r>
            <a:br>
              <a:rPr lang="en-US" sz="2400" dirty="0"/>
            </a:br>
            <a:r>
              <a:rPr lang="en-US" sz="2400" dirty="0"/>
              <a:t>computing requirements**</a:t>
            </a:r>
          </a:p>
          <a:p>
            <a:pPr marL="285750" indent="-285750">
              <a:buFont typeface="Wingdings" panose="05000000000000000000" pitchFamily="2" charset="2"/>
              <a:buChar char="Ø"/>
            </a:pPr>
            <a:r>
              <a:rPr lang="en-US" sz="2400" dirty="0"/>
              <a:t>Low initial costs of deployment</a:t>
            </a:r>
          </a:p>
          <a:p>
            <a:pPr marL="285750" indent="-285750">
              <a:buFont typeface="Wingdings" panose="05000000000000000000" pitchFamily="2" charset="2"/>
              <a:buChar char="Ø"/>
            </a:pPr>
            <a:r>
              <a:rPr lang="en-US" sz="2400" dirty="0"/>
              <a:t>Usually a hybrid model is more </a:t>
            </a:r>
            <a:br>
              <a:rPr lang="en-US" sz="2400" dirty="0"/>
            </a:br>
            <a:r>
              <a:rPr lang="en-US" sz="2400" dirty="0"/>
              <a:t>profitable. Using the private </a:t>
            </a:r>
            <a:br>
              <a:rPr lang="en-US" sz="2400" dirty="0"/>
            </a:br>
            <a:r>
              <a:rPr lang="en-US" sz="2400" dirty="0"/>
              <a:t>cloud for usual demand, public </a:t>
            </a:r>
            <a:br>
              <a:rPr lang="en-US" sz="2400" dirty="0"/>
            </a:br>
            <a:r>
              <a:rPr lang="en-US" sz="2400" dirty="0"/>
              <a:t>cloud for peaks.</a:t>
            </a:r>
          </a:p>
          <a:p>
            <a:pPr marL="285750" indent="-285750">
              <a:buFont typeface="Wingdings" panose="05000000000000000000" pitchFamily="2" charset="2"/>
              <a:buChar char="Ø"/>
            </a:pPr>
            <a:r>
              <a:rPr lang="en-US" sz="2400" dirty="0"/>
              <a:t>Actual inflection point of where </a:t>
            </a:r>
            <a:br>
              <a:rPr lang="en-US" sz="2400" dirty="0"/>
            </a:br>
            <a:r>
              <a:rPr lang="en-US" sz="2400" dirty="0"/>
              <a:t>each deployment type is most cost effective is hard to determine.</a:t>
            </a:r>
          </a:p>
          <a:p>
            <a:pPr marL="285750" indent="-285750">
              <a:buFont typeface="Wingdings" panose="05000000000000000000" pitchFamily="2" charset="2"/>
              <a:buChar char="Ø"/>
            </a:pPr>
            <a:r>
              <a:rPr lang="en-US" sz="2400" dirty="0"/>
              <a:t>Private cloud setups will have added costs of maintenance and personnel</a:t>
            </a:r>
          </a:p>
          <a:p>
            <a:pPr marL="285750" indent="-285750">
              <a:buFont typeface="Wingdings" panose="05000000000000000000" pitchFamily="2" charset="2"/>
              <a:buChar char="Ø"/>
            </a:pPr>
            <a:endParaRPr lang="en-US" sz="2400" dirty="0"/>
          </a:p>
        </p:txBody>
      </p:sp>
      <p:pic>
        <p:nvPicPr>
          <p:cNvPr id="18" name="Picture 17">
            <a:extLst>
              <a:ext uri="{FF2B5EF4-FFF2-40B4-BE49-F238E27FC236}">
                <a16:creationId xmlns:a16="http://schemas.microsoft.com/office/drawing/2014/main" id="{E4847A30-E823-4AD3-A780-37DCE3530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005" y="1412776"/>
            <a:ext cx="4222047" cy="3137548"/>
          </a:xfrm>
          <a:prstGeom prst="rect">
            <a:avLst/>
          </a:prstGeom>
        </p:spPr>
      </p:pic>
    </p:spTree>
    <p:extLst>
      <p:ext uri="{BB962C8B-B14F-4D97-AF65-F5344CB8AC3E}">
        <p14:creationId xmlns:p14="http://schemas.microsoft.com/office/powerpoint/2010/main" val="313832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Learning Objectives</a:t>
            </a:r>
            <a:endParaRPr lang="en-GB" dirty="0">
              <a:solidFill>
                <a:srgbClr val="003399"/>
              </a:solidFill>
            </a:endParaRPr>
          </a:p>
        </p:txBody>
      </p:sp>
      <p:sp>
        <p:nvSpPr>
          <p:cNvPr id="4" name="TextBox 3"/>
          <p:cNvSpPr txBox="1"/>
          <p:nvPr/>
        </p:nvSpPr>
        <p:spPr>
          <a:xfrm>
            <a:off x="610221" y="2060848"/>
            <a:ext cx="8136904" cy="3354765"/>
          </a:xfrm>
          <a:prstGeom prst="rect">
            <a:avLst/>
          </a:prstGeom>
          <a:noFill/>
        </p:spPr>
        <p:txBody>
          <a:bodyPr wrap="square" rtlCol="0">
            <a:spAutoFit/>
          </a:bodyPr>
          <a:lstStyle/>
          <a:p>
            <a:r>
              <a:rPr lang="en-GB" sz="3200" b="1" dirty="0"/>
              <a:t>Virtualization of Storage and Systems</a:t>
            </a:r>
          </a:p>
          <a:p>
            <a:r>
              <a:rPr lang="en-GB" sz="3200" b="1" dirty="0"/>
              <a:t>Cloud Computing and its characteristics</a:t>
            </a:r>
          </a:p>
          <a:p>
            <a:r>
              <a:rPr lang="en-GB" sz="3200" b="1" dirty="0"/>
              <a:t>Deeper understanding through Use Cases </a:t>
            </a:r>
            <a:br>
              <a:rPr lang="en-GB" sz="3200" b="1" dirty="0"/>
            </a:br>
            <a:br>
              <a:rPr lang="en-GB" sz="3200" b="1" dirty="0">
                <a:solidFill>
                  <a:srgbClr val="003399"/>
                </a:solidFill>
              </a:rPr>
            </a:br>
            <a:r>
              <a:rPr lang="en-GB" sz="2800" b="1" dirty="0">
                <a:solidFill>
                  <a:srgbClr val="003399"/>
                </a:solidFill>
              </a:rPr>
              <a:t>The main purpose of this lecture is to give you an overview of Cloud Computing and its role in business and Informatics. </a:t>
            </a:r>
            <a:endParaRPr lang="en-GB" sz="3200" b="1"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19208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1400"/>
            <a:ext cx="9143999" cy="1470025"/>
          </a:xfrm>
        </p:spPr>
        <p:txBody>
          <a:bodyPr>
            <a:normAutofit/>
          </a:bodyPr>
          <a:lstStyle/>
          <a:p>
            <a:r>
              <a:rPr lang="en-GB" b="1" dirty="0">
                <a:solidFill>
                  <a:srgbClr val="003399"/>
                </a:solidFill>
              </a:rPr>
              <a:t>Cloud Computing Types (Abstraction)</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TextBox 5">
            <a:extLst>
              <a:ext uri="{FF2B5EF4-FFF2-40B4-BE49-F238E27FC236}">
                <a16:creationId xmlns:a16="http://schemas.microsoft.com/office/drawing/2014/main" id="{4D81A259-BF08-4D73-9681-295D47F6DD35}"/>
              </a:ext>
            </a:extLst>
          </p:cNvPr>
          <p:cNvSpPr txBox="1"/>
          <p:nvPr/>
        </p:nvSpPr>
        <p:spPr>
          <a:xfrm>
            <a:off x="518934" y="1298625"/>
            <a:ext cx="8301537" cy="5324535"/>
          </a:xfrm>
          <a:prstGeom prst="rect">
            <a:avLst/>
          </a:prstGeom>
          <a:noFill/>
        </p:spPr>
        <p:txBody>
          <a:bodyPr wrap="square" rtlCol="0">
            <a:spAutoFit/>
          </a:bodyPr>
          <a:lstStyle/>
          <a:p>
            <a:pPr>
              <a:spcBef>
                <a:spcPts val="1200"/>
              </a:spcBef>
              <a:spcAft>
                <a:spcPts val="1200"/>
              </a:spcAft>
            </a:pPr>
            <a:r>
              <a:rPr lang="en-US" sz="2800" dirty="0"/>
              <a:t>Based on the level of </a:t>
            </a:r>
            <a:r>
              <a:rPr lang="en-US" sz="2800" b="1" dirty="0"/>
              <a:t>abstraction</a:t>
            </a:r>
            <a:r>
              <a:rPr lang="en-US" sz="2800" dirty="0"/>
              <a:t>:</a:t>
            </a:r>
          </a:p>
          <a:p>
            <a:pPr>
              <a:spcBef>
                <a:spcPts val="1200"/>
              </a:spcBef>
              <a:spcAft>
                <a:spcPts val="1200"/>
              </a:spcAft>
            </a:pPr>
            <a:r>
              <a:rPr lang="en-US" sz="2800" b="1" dirty="0"/>
              <a:t>IAAS</a:t>
            </a:r>
            <a:r>
              <a:rPr lang="en-US" sz="2800" dirty="0"/>
              <a:t> – </a:t>
            </a:r>
            <a:r>
              <a:rPr lang="en-US" sz="2800" i="1" dirty="0"/>
              <a:t>Infrastructure as a Service – </a:t>
            </a:r>
            <a:r>
              <a:rPr lang="en-US" sz="2800" dirty="0"/>
              <a:t>provides infrastructure (servers, storage, etc.) as a service to users</a:t>
            </a:r>
          </a:p>
          <a:p>
            <a:pPr>
              <a:spcBef>
                <a:spcPts val="1200"/>
              </a:spcBef>
              <a:spcAft>
                <a:spcPts val="1200"/>
              </a:spcAft>
            </a:pPr>
            <a:r>
              <a:rPr lang="en-US" sz="2800" b="1" dirty="0"/>
              <a:t>PAAS – </a:t>
            </a:r>
            <a:r>
              <a:rPr lang="en-US" sz="2800" i="1" dirty="0"/>
              <a:t>Platform as a Service – </a:t>
            </a:r>
            <a:r>
              <a:rPr lang="en-US" sz="2800" dirty="0"/>
              <a:t>provides the same as IAAS but can also include the runtime environment that allows you to deploy your own applications</a:t>
            </a:r>
            <a:endParaRPr lang="en-US" sz="2800" b="1" dirty="0"/>
          </a:p>
          <a:p>
            <a:pPr>
              <a:spcBef>
                <a:spcPts val="1200"/>
              </a:spcBef>
              <a:spcAft>
                <a:spcPts val="1200"/>
              </a:spcAft>
            </a:pPr>
            <a:r>
              <a:rPr lang="en-US" sz="2800" b="1" dirty="0"/>
              <a:t>SAAS –</a:t>
            </a:r>
            <a:r>
              <a:rPr lang="en-US" sz="2800" i="1" dirty="0"/>
              <a:t> Software as a Service – </a:t>
            </a:r>
            <a:r>
              <a:rPr lang="en-US" sz="2800" dirty="0"/>
              <a:t>provides a hosted application that fulfills a function for the user. You simply use and configure you application.</a:t>
            </a:r>
            <a:endParaRPr lang="en-US" sz="2800" b="1" dirty="0"/>
          </a:p>
        </p:txBody>
      </p:sp>
    </p:spTree>
    <p:extLst>
      <p:ext uri="{BB962C8B-B14F-4D97-AF65-F5344CB8AC3E}">
        <p14:creationId xmlns:p14="http://schemas.microsoft.com/office/powerpoint/2010/main" val="367550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Infrastructure as a Service</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4" name="Picture 3">
            <a:extLst>
              <a:ext uri="{FF2B5EF4-FFF2-40B4-BE49-F238E27FC236}">
                <a16:creationId xmlns:a16="http://schemas.microsoft.com/office/drawing/2014/main" id="{D2839D7A-6916-4B41-8912-CA163380B82D}"/>
              </a:ext>
            </a:extLst>
          </p:cNvPr>
          <p:cNvPicPr>
            <a:picLocks noChangeAspect="1"/>
          </p:cNvPicPr>
          <p:nvPr/>
        </p:nvPicPr>
        <p:blipFill rotWithShape="1">
          <a:blip r:embed="rId3">
            <a:extLst>
              <a:ext uri="{28A0092B-C50C-407E-A947-70E740481C1C}">
                <a14:useLocalDpi xmlns:a14="http://schemas.microsoft.com/office/drawing/2010/main" val="0"/>
              </a:ext>
            </a:extLst>
          </a:blip>
          <a:srcRect l="25588" r="50229"/>
          <a:stretch/>
        </p:blipFill>
        <p:spPr>
          <a:xfrm>
            <a:off x="6516216" y="1412776"/>
            <a:ext cx="2530349" cy="4752528"/>
          </a:xfrm>
          <a:prstGeom prst="rect">
            <a:avLst/>
          </a:prstGeom>
        </p:spPr>
      </p:pic>
      <p:sp>
        <p:nvSpPr>
          <p:cNvPr id="6" name="Content Placeholder 2">
            <a:extLst>
              <a:ext uri="{FF2B5EF4-FFF2-40B4-BE49-F238E27FC236}">
                <a16:creationId xmlns:a16="http://schemas.microsoft.com/office/drawing/2014/main" id="{D185076A-1CB7-4519-AACD-0039AF3AEEF9}"/>
              </a:ext>
            </a:extLst>
          </p:cNvPr>
          <p:cNvSpPr txBox="1">
            <a:spLocks/>
          </p:cNvSpPr>
          <p:nvPr/>
        </p:nvSpPr>
        <p:spPr>
          <a:xfrm>
            <a:off x="247284" y="1109176"/>
            <a:ext cx="6412947" cy="563219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spcAft>
                <a:spcPts val="600"/>
              </a:spcAft>
            </a:pPr>
            <a:r>
              <a:rPr lang="en-GB" b="1" dirty="0">
                <a:solidFill>
                  <a:srgbClr val="00B050"/>
                </a:solidFill>
              </a:rPr>
              <a:t>+</a:t>
            </a:r>
            <a:r>
              <a:rPr lang="en-GB" sz="2800" b="1" dirty="0">
                <a:solidFill>
                  <a:srgbClr val="00B050"/>
                </a:solidFill>
              </a:rPr>
              <a:t> </a:t>
            </a:r>
            <a:r>
              <a:rPr lang="en-GB" sz="2800" dirty="0">
                <a:solidFill>
                  <a:schemeClr val="tx1"/>
                </a:solidFill>
              </a:rPr>
              <a:t>The customer gets raw configurable resources like servers and storage. </a:t>
            </a:r>
            <a:br>
              <a:rPr lang="en-GB" sz="2800" dirty="0">
                <a:solidFill>
                  <a:schemeClr val="tx1"/>
                </a:solidFill>
              </a:rPr>
            </a:br>
            <a:r>
              <a:rPr lang="en-GB" b="1" dirty="0">
                <a:solidFill>
                  <a:srgbClr val="00B050"/>
                </a:solidFill>
              </a:rPr>
              <a:t>+</a:t>
            </a:r>
            <a:r>
              <a:rPr lang="en-GB" sz="2800" b="1" dirty="0">
                <a:solidFill>
                  <a:srgbClr val="00B050"/>
                </a:solidFill>
              </a:rPr>
              <a:t> </a:t>
            </a:r>
            <a:r>
              <a:rPr lang="en-GB" sz="2800" dirty="0">
                <a:solidFill>
                  <a:schemeClr val="tx1"/>
                </a:solidFill>
              </a:rPr>
              <a:t>Full control over application environment and deployment.</a:t>
            </a:r>
            <a:br>
              <a:rPr lang="en-GB" sz="2800" dirty="0">
                <a:solidFill>
                  <a:schemeClr val="tx1"/>
                </a:solidFill>
              </a:rPr>
            </a:br>
            <a:r>
              <a:rPr lang="en-GB" b="1" dirty="0">
                <a:solidFill>
                  <a:srgbClr val="00B050"/>
                </a:solidFill>
              </a:rPr>
              <a:t>+</a:t>
            </a:r>
            <a:r>
              <a:rPr lang="en-GB" sz="2800" b="1" dirty="0">
                <a:solidFill>
                  <a:srgbClr val="00B050"/>
                </a:solidFill>
              </a:rPr>
              <a:t> </a:t>
            </a:r>
            <a:r>
              <a:rPr lang="en-GB" sz="2800" dirty="0">
                <a:solidFill>
                  <a:schemeClr val="tx1"/>
                </a:solidFill>
              </a:rPr>
              <a:t>It can includes networking, firewalls and security based of Service Level Agreement (SLA).</a:t>
            </a:r>
            <a:br>
              <a:rPr lang="en-GB" sz="2800" dirty="0">
                <a:solidFill>
                  <a:schemeClr val="tx1"/>
                </a:solidFill>
              </a:rPr>
            </a:br>
            <a:r>
              <a:rPr lang="en-GB" b="1" dirty="0">
                <a:solidFill>
                  <a:srgbClr val="00B050"/>
                </a:solidFill>
              </a:rPr>
              <a:t>+</a:t>
            </a:r>
            <a:r>
              <a:rPr lang="en-GB" sz="2800" b="1" dirty="0">
                <a:solidFill>
                  <a:srgbClr val="00B050"/>
                </a:solidFill>
              </a:rPr>
              <a:t> </a:t>
            </a:r>
            <a:r>
              <a:rPr lang="en-GB" sz="2800" dirty="0">
                <a:solidFill>
                  <a:schemeClr val="tx1"/>
                </a:solidFill>
              </a:rPr>
              <a:t>It can also include clustering, load balancing, and storage resilience.</a:t>
            </a:r>
            <a:br>
              <a:rPr lang="en-GB" sz="2800" dirty="0">
                <a:solidFill>
                  <a:schemeClr val="tx1"/>
                </a:solidFill>
              </a:rPr>
            </a:br>
            <a:r>
              <a:rPr lang="en-GB" b="1" dirty="0">
                <a:solidFill>
                  <a:srgbClr val="C00000"/>
                </a:solidFill>
              </a:rPr>
              <a:t>-</a:t>
            </a:r>
            <a:r>
              <a:rPr lang="en-GB" sz="2800" b="1" dirty="0">
                <a:solidFill>
                  <a:srgbClr val="C00000"/>
                </a:solidFill>
              </a:rPr>
              <a:t> </a:t>
            </a:r>
            <a:r>
              <a:rPr lang="en-GB" sz="2800" dirty="0">
                <a:solidFill>
                  <a:schemeClr val="tx1"/>
                </a:solidFill>
              </a:rPr>
              <a:t>The customer has to configure and manage some of the IT infrastructure, the application environment and the storage.</a:t>
            </a:r>
          </a:p>
        </p:txBody>
      </p:sp>
    </p:spTree>
    <p:extLst>
      <p:ext uri="{BB962C8B-B14F-4D97-AF65-F5344CB8AC3E}">
        <p14:creationId xmlns:p14="http://schemas.microsoft.com/office/powerpoint/2010/main" val="251783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Infrastructure as a Service</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Content Placeholder 2">
            <a:extLst>
              <a:ext uri="{FF2B5EF4-FFF2-40B4-BE49-F238E27FC236}">
                <a16:creationId xmlns:a16="http://schemas.microsoft.com/office/drawing/2014/main" id="{D185076A-1CB7-4519-AACD-0039AF3AEEF9}"/>
              </a:ext>
            </a:extLst>
          </p:cNvPr>
          <p:cNvSpPr txBox="1">
            <a:spLocks/>
          </p:cNvSpPr>
          <p:nvPr/>
        </p:nvSpPr>
        <p:spPr>
          <a:xfrm>
            <a:off x="445053" y="1338640"/>
            <a:ext cx="1750683" cy="5061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spcAft>
                <a:spcPts val="600"/>
              </a:spcAft>
            </a:pPr>
            <a:r>
              <a:rPr lang="en-GB" sz="2800" b="1" dirty="0">
                <a:solidFill>
                  <a:schemeClr val="tx1"/>
                </a:solidFill>
              </a:rPr>
              <a:t>Examples:</a:t>
            </a:r>
            <a:endParaRPr lang="en-GB" sz="2800" dirty="0">
              <a:solidFill>
                <a:schemeClr val="tx1"/>
              </a:solidFill>
            </a:endParaRPr>
          </a:p>
        </p:txBody>
      </p:sp>
      <p:sp>
        <p:nvSpPr>
          <p:cNvPr id="3" name="Rectangle 2">
            <a:extLst>
              <a:ext uri="{FF2B5EF4-FFF2-40B4-BE49-F238E27FC236}">
                <a16:creationId xmlns:a16="http://schemas.microsoft.com/office/drawing/2014/main" id="{100E5333-CC68-491D-9EE1-4E493E2A353D}"/>
              </a:ext>
            </a:extLst>
          </p:cNvPr>
          <p:cNvSpPr/>
          <p:nvPr/>
        </p:nvSpPr>
        <p:spPr>
          <a:xfrm>
            <a:off x="539750" y="1909828"/>
            <a:ext cx="6008468" cy="2246769"/>
          </a:xfrm>
          <a:prstGeom prst="rect">
            <a:avLst/>
          </a:prstGeom>
        </p:spPr>
        <p:txBody>
          <a:bodyPr wrap="square">
            <a:spAutoFit/>
          </a:bodyPr>
          <a:lstStyle/>
          <a:p>
            <a:r>
              <a:rPr lang="en-GB" sz="2000" dirty="0"/>
              <a:t>Amazon EC2 is a good example of an IaaS. In </a:t>
            </a:r>
            <a:r>
              <a:rPr lang="en-GB" sz="2000" dirty="0">
                <a:hlinkClick r:id="rId3"/>
              </a:rPr>
              <a:t>Amazon EC2</a:t>
            </a:r>
            <a:r>
              <a:rPr lang="en-GB" sz="2000" dirty="0"/>
              <a:t> (</a:t>
            </a:r>
            <a:r>
              <a:rPr lang="en-GB" sz="2000" b="1" dirty="0"/>
              <a:t>Elastic Compute Cloud</a:t>
            </a:r>
            <a:r>
              <a:rPr lang="en-GB" sz="2000" dirty="0"/>
              <a:t>) your application will be executed on a </a:t>
            </a:r>
            <a:r>
              <a:rPr lang="en-GB" sz="2000" b="1" dirty="0"/>
              <a:t>virtual computer </a:t>
            </a:r>
            <a:r>
              <a:rPr lang="en-GB" sz="2000" dirty="0"/>
              <a:t>( also known as an instance). You have your choice of virtual computer, meaning that you can select a configuration of CPU, memory and storage that is optimal for your application. Some OS settings can also be adjusted</a:t>
            </a:r>
          </a:p>
        </p:txBody>
      </p:sp>
      <p:sp>
        <p:nvSpPr>
          <p:cNvPr id="7" name="Rectangle 6">
            <a:extLst>
              <a:ext uri="{FF2B5EF4-FFF2-40B4-BE49-F238E27FC236}">
                <a16:creationId xmlns:a16="http://schemas.microsoft.com/office/drawing/2014/main" id="{CA8BA9F2-9CC2-4B61-B17B-27B161FBB877}"/>
              </a:ext>
            </a:extLst>
          </p:cNvPr>
          <p:cNvSpPr/>
          <p:nvPr/>
        </p:nvSpPr>
        <p:spPr>
          <a:xfrm>
            <a:off x="539750" y="4437112"/>
            <a:ext cx="6008468" cy="1938992"/>
          </a:xfrm>
          <a:prstGeom prst="rect">
            <a:avLst/>
          </a:prstGeom>
        </p:spPr>
        <p:txBody>
          <a:bodyPr wrap="square">
            <a:spAutoFit/>
          </a:bodyPr>
          <a:lstStyle/>
          <a:p>
            <a:r>
              <a:rPr lang="en-GB" sz="2000" b="1" dirty="0"/>
              <a:t>Openstack</a:t>
            </a:r>
            <a:r>
              <a:rPr lang="en-GB" sz="2000" dirty="0"/>
              <a:t> is a the most commonly used example of private IaaS deployment. </a:t>
            </a:r>
            <a:r>
              <a:rPr lang="en-GB" sz="2000" dirty="0">
                <a:hlinkClick r:id="rId4"/>
              </a:rPr>
              <a:t>Openstack</a:t>
            </a:r>
            <a:r>
              <a:rPr lang="en-GB" sz="2000" dirty="0"/>
              <a:t> and its components can be used to set up you own datacentre with redundancy and all the functionality a public cloud has. It is a open source project with main backers such as IBM, Intel, China Telecom, Cisco and others.</a:t>
            </a:r>
          </a:p>
        </p:txBody>
      </p:sp>
      <p:pic>
        <p:nvPicPr>
          <p:cNvPr id="11" name="Picture 10">
            <a:extLst>
              <a:ext uri="{FF2B5EF4-FFF2-40B4-BE49-F238E27FC236}">
                <a16:creationId xmlns:a16="http://schemas.microsoft.com/office/drawing/2014/main" id="{8F512F94-3E67-4674-8981-A02B11128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8506" y="1916832"/>
            <a:ext cx="1968677" cy="2002974"/>
          </a:xfrm>
          <a:prstGeom prst="rect">
            <a:avLst/>
          </a:prstGeom>
        </p:spPr>
      </p:pic>
      <p:pic>
        <p:nvPicPr>
          <p:cNvPr id="13" name="Picture 12">
            <a:extLst>
              <a:ext uri="{FF2B5EF4-FFF2-40B4-BE49-F238E27FC236}">
                <a16:creationId xmlns:a16="http://schemas.microsoft.com/office/drawing/2014/main" id="{8A7776C5-E48C-49B1-9D60-B3396D3D1686}"/>
              </a:ext>
            </a:extLst>
          </p:cNvPr>
          <p:cNvPicPr>
            <a:picLocks noChangeAspect="1"/>
          </p:cNvPicPr>
          <p:nvPr/>
        </p:nvPicPr>
        <p:blipFill rotWithShape="1">
          <a:blip r:embed="rId6">
            <a:extLst>
              <a:ext uri="{28A0092B-C50C-407E-A947-70E740481C1C}">
                <a14:useLocalDpi xmlns:a14="http://schemas.microsoft.com/office/drawing/2010/main" val="0"/>
              </a:ext>
            </a:extLst>
          </a:blip>
          <a:srcRect l="23418" t="6793" r="24482" b="10127"/>
          <a:stretch/>
        </p:blipFill>
        <p:spPr>
          <a:xfrm>
            <a:off x="6732240" y="4361120"/>
            <a:ext cx="1966928" cy="2090975"/>
          </a:xfrm>
          <a:prstGeom prst="rect">
            <a:avLst/>
          </a:prstGeom>
        </p:spPr>
      </p:pic>
    </p:spTree>
    <p:extLst>
      <p:ext uri="{BB962C8B-B14F-4D97-AF65-F5344CB8AC3E}">
        <p14:creationId xmlns:p14="http://schemas.microsoft.com/office/powerpoint/2010/main" val="1674924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Platform as a Service</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4" name="Picture 3">
            <a:extLst>
              <a:ext uri="{FF2B5EF4-FFF2-40B4-BE49-F238E27FC236}">
                <a16:creationId xmlns:a16="http://schemas.microsoft.com/office/drawing/2014/main" id="{D2839D7A-6916-4B41-8912-CA163380B82D}"/>
              </a:ext>
            </a:extLst>
          </p:cNvPr>
          <p:cNvPicPr>
            <a:picLocks noChangeAspect="1"/>
          </p:cNvPicPr>
          <p:nvPr/>
        </p:nvPicPr>
        <p:blipFill rotWithShape="1">
          <a:blip r:embed="rId3">
            <a:extLst>
              <a:ext uri="{28A0092B-C50C-407E-A947-70E740481C1C}">
                <a14:useLocalDpi xmlns:a14="http://schemas.microsoft.com/office/drawing/2010/main" val="0"/>
              </a:ext>
            </a:extLst>
          </a:blip>
          <a:srcRect l="50238" t="2017" r="24987" b="-2017"/>
          <a:stretch/>
        </p:blipFill>
        <p:spPr>
          <a:xfrm>
            <a:off x="6516217" y="1412776"/>
            <a:ext cx="2592288" cy="4752528"/>
          </a:xfrm>
          <a:prstGeom prst="rect">
            <a:avLst/>
          </a:prstGeom>
        </p:spPr>
      </p:pic>
      <p:sp>
        <p:nvSpPr>
          <p:cNvPr id="6" name="Content Placeholder 2">
            <a:extLst>
              <a:ext uri="{FF2B5EF4-FFF2-40B4-BE49-F238E27FC236}">
                <a16:creationId xmlns:a16="http://schemas.microsoft.com/office/drawing/2014/main" id="{D185076A-1CB7-4519-AACD-0039AF3AEEF9}"/>
              </a:ext>
            </a:extLst>
          </p:cNvPr>
          <p:cNvSpPr txBox="1">
            <a:spLocks/>
          </p:cNvSpPr>
          <p:nvPr/>
        </p:nvSpPr>
        <p:spPr>
          <a:xfrm>
            <a:off x="247284" y="1109176"/>
            <a:ext cx="6412947" cy="563219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spcAft>
                <a:spcPts val="600"/>
              </a:spcAft>
            </a:pPr>
            <a:r>
              <a:rPr lang="en-GB" b="1" dirty="0">
                <a:solidFill>
                  <a:srgbClr val="00B050"/>
                </a:solidFill>
              </a:rPr>
              <a:t>+</a:t>
            </a:r>
            <a:r>
              <a:rPr lang="en-GB" sz="2800" b="1" dirty="0">
                <a:solidFill>
                  <a:srgbClr val="00B050"/>
                </a:solidFill>
              </a:rPr>
              <a:t> </a:t>
            </a:r>
            <a:r>
              <a:rPr lang="en-GB" sz="2800" dirty="0">
                <a:solidFill>
                  <a:schemeClr val="tx1"/>
                </a:solidFill>
              </a:rPr>
              <a:t>The customer gets everything they would get with an IaaS setup.</a:t>
            </a:r>
          </a:p>
          <a:p>
            <a:pPr algn="l">
              <a:spcBef>
                <a:spcPts val="600"/>
              </a:spcBef>
              <a:spcAft>
                <a:spcPts val="600"/>
              </a:spcAft>
            </a:pPr>
            <a:r>
              <a:rPr lang="en-GB" sz="2800" b="1" dirty="0">
                <a:solidFill>
                  <a:srgbClr val="00B050"/>
                </a:solidFill>
              </a:rPr>
              <a:t>+ </a:t>
            </a:r>
            <a:r>
              <a:rPr lang="en-GB" sz="2800" dirty="0">
                <a:solidFill>
                  <a:schemeClr val="tx1"/>
                </a:solidFill>
              </a:rPr>
              <a:t>They also get a managed Platform or Application environment  they can deploy their applications to.</a:t>
            </a:r>
          </a:p>
          <a:p>
            <a:pPr algn="l">
              <a:spcBef>
                <a:spcPts val="600"/>
              </a:spcBef>
              <a:spcAft>
                <a:spcPts val="600"/>
              </a:spcAft>
            </a:pPr>
            <a:r>
              <a:rPr lang="en-GB" sz="2800" b="1" dirty="0">
                <a:solidFill>
                  <a:srgbClr val="00B050"/>
                </a:solidFill>
              </a:rPr>
              <a:t>+ </a:t>
            </a:r>
            <a:r>
              <a:rPr lang="en-GB" sz="2800" dirty="0">
                <a:solidFill>
                  <a:schemeClr val="tx1"/>
                </a:solidFill>
              </a:rPr>
              <a:t>This can include text editing, version management, compiling and testing</a:t>
            </a:r>
          </a:p>
          <a:p>
            <a:pPr algn="l">
              <a:spcBef>
                <a:spcPts val="600"/>
              </a:spcBef>
              <a:spcAft>
                <a:spcPts val="600"/>
              </a:spcAft>
            </a:pPr>
            <a:r>
              <a:rPr lang="en-GB" b="1" dirty="0">
                <a:solidFill>
                  <a:srgbClr val="C00000"/>
                </a:solidFill>
              </a:rPr>
              <a:t>-</a:t>
            </a:r>
            <a:r>
              <a:rPr lang="en-GB" sz="2800" b="1" dirty="0">
                <a:solidFill>
                  <a:srgbClr val="00B050"/>
                </a:solidFill>
              </a:rPr>
              <a:t> </a:t>
            </a:r>
            <a:r>
              <a:rPr lang="en-GB" sz="2800" dirty="0">
                <a:solidFill>
                  <a:schemeClr val="tx1"/>
                </a:solidFill>
              </a:rPr>
              <a:t>The user is locked in the environment the cloud provider offers.</a:t>
            </a:r>
          </a:p>
          <a:p>
            <a:pPr algn="l">
              <a:spcBef>
                <a:spcPts val="600"/>
              </a:spcBef>
              <a:spcAft>
                <a:spcPts val="600"/>
              </a:spcAft>
            </a:pPr>
            <a:r>
              <a:rPr lang="en-GB" b="1" dirty="0">
                <a:solidFill>
                  <a:srgbClr val="C00000"/>
                </a:solidFill>
              </a:rPr>
              <a:t>- </a:t>
            </a:r>
            <a:r>
              <a:rPr lang="en-GB" sz="2800" dirty="0">
                <a:solidFill>
                  <a:schemeClr val="tx1"/>
                </a:solidFill>
              </a:rPr>
              <a:t>Less control and visibility over the whole deployment and components</a:t>
            </a:r>
          </a:p>
        </p:txBody>
      </p:sp>
    </p:spTree>
    <p:extLst>
      <p:ext uri="{BB962C8B-B14F-4D97-AF65-F5344CB8AC3E}">
        <p14:creationId xmlns:p14="http://schemas.microsoft.com/office/powerpoint/2010/main" val="270651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Infrastructure as a Service</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Content Placeholder 2">
            <a:extLst>
              <a:ext uri="{FF2B5EF4-FFF2-40B4-BE49-F238E27FC236}">
                <a16:creationId xmlns:a16="http://schemas.microsoft.com/office/drawing/2014/main" id="{D185076A-1CB7-4519-AACD-0039AF3AEEF9}"/>
              </a:ext>
            </a:extLst>
          </p:cNvPr>
          <p:cNvSpPr txBox="1">
            <a:spLocks/>
          </p:cNvSpPr>
          <p:nvPr/>
        </p:nvSpPr>
        <p:spPr>
          <a:xfrm>
            <a:off x="445053" y="1338640"/>
            <a:ext cx="1750683" cy="5061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spcAft>
                <a:spcPts val="600"/>
              </a:spcAft>
            </a:pPr>
            <a:r>
              <a:rPr lang="en-GB" sz="2800" b="1" dirty="0">
                <a:solidFill>
                  <a:schemeClr val="tx1"/>
                </a:solidFill>
              </a:rPr>
              <a:t>Examples:</a:t>
            </a:r>
            <a:endParaRPr lang="en-GB" sz="2800" dirty="0">
              <a:solidFill>
                <a:schemeClr val="tx1"/>
              </a:solidFill>
            </a:endParaRPr>
          </a:p>
        </p:txBody>
      </p:sp>
      <p:sp>
        <p:nvSpPr>
          <p:cNvPr id="3" name="Rectangle 2">
            <a:extLst>
              <a:ext uri="{FF2B5EF4-FFF2-40B4-BE49-F238E27FC236}">
                <a16:creationId xmlns:a16="http://schemas.microsoft.com/office/drawing/2014/main" id="{100E5333-CC68-491D-9EE1-4E493E2A353D}"/>
              </a:ext>
            </a:extLst>
          </p:cNvPr>
          <p:cNvSpPr/>
          <p:nvPr/>
        </p:nvSpPr>
        <p:spPr>
          <a:xfrm>
            <a:off x="539750" y="1909828"/>
            <a:ext cx="6008468" cy="1631216"/>
          </a:xfrm>
          <a:prstGeom prst="rect">
            <a:avLst/>
          </a:prstGeom>
        </p:spPr>
        <p:txBody>
          <a:bodyPr wrap="square">
            <a:spAutoFit/>
          </a:bodyPr>
          <a:lstStyle/>
          <a:p>
            <a:r>
              <a:rPr lang="en-GB" sz="2000" dirty="0">
                <a:hlinkClick r:id="rId3"/>
              </a:rPr>
              <a:t>Google App Engine </a:t>
            </a:r>
            <a:r>
              <a:rPr lang="en-GB" sz="2000" dirty="0"/>
              <a:t>is an example. It offers managed development environments for Python, Java, </a:t>
            </a:r>
            <a:r>
              <a:rPr lang="en-GB" sz="2000" dirty="0" err="1"/>
              <a:t>PhP</a:t>
            </a:r>
            <a:r>
              <a:rPr lang="en-GB" sz="2000" dirty="0"/>
              <a:t>, and Go. The customer pays based on the number of instances needed and the number of hours that the application has been running. </a:t>
            </a:r>
          </a:p>
        </p:txBody>
      </p:sp>
      <p:sp>
        <p:nvSpPr>
          <p:cNvPr id="7" name="Rectangle 6">
            <a:extLst>
              <a:ext uri="{FF2B5EF4-FFF2-40B4-BE49-F238E27FC236}">
                <a16:creationId xmlns:a16="http://schemas.microsoft.com/office/drawing/2014/main" id="{CA8BA9F2-9CC2-4B61-B17B-27B161FBB877}"/>
              </a:ext>
            </a:extLst>
          </p:cNvPr>
          <p:cNvSpPr/>
          <p:nvPr/>
        </p:nvSpPr>
        <p:spPr>
          <a:xfrm>
            <a:off x="539750" y="4437112"/>
            <a:ext cx="6008468" cy="1631216"/>
          </a:xfrm>
          <a:prstGeom prst="rect">
            <a:avLst/>
          </a:prstGeom>
        </p:spPr>
        <p:txBody>
          <a:bodyPr wrap="square">
            <a:spAutoFit/>
          </a:bodyPr>
          <a:lstStyle/>
          <a:p>
            <a:r>
              <a:rPr lang="en-GB" sz="2000" dirty="0" err="1">
                <a:hlinkClick r:id="rId4"/>
              </a:rPr>
              <a:t>CloudFoundry</a:t>
            </a:r>
            <a:r>
              <a:rPr lang="en-GB" sz="2000" dirty="0"/>
              <a:t> is an open source example of a PaaS. It offers an industry standard platform for Java, Node.js, Ruby, Go, Python etc. It offers both Container and Application runtime capabilities with lifecycle management, networking and monitoring. </a:t>
            </a:r>
          </a:p>
        </p:txBody>
      </p:sp>
      <p:pic>
        <p:nvPicPr>
          <p:cNvPr id="11" name="Picture 10">
            <a:extLst>
              <a:ext uri="{FF2B5EF4-FFF2-40B4-BE49-F238E27FC236}">
                <a16:creationId xmlns:a16="http://schemas.microsoft.com/office/drawing/2014/main" id="{8F512F94-3E67-4674-8981-A02B11128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8506" y="1916832"/>
            <a:ext cx="1968677" cy="2002974"/>
          </a:xfrm>
          <a:prstGeom prst="rect">
            <a:avLst/>
          </a:prstGeom>
        </p:spPr>
      </p:pic>
      <p:pic>
        <p:nvPicPr>
          <p:cNvPr id="13" name="Picture 12">
            <a:extLst>
              <a:ext uri="{FF2B5EF4-FFF2-40B4-BE49-F238E27FC236}">
                <a16:creationId xmlns:a16="http://schemas.microsoft.com/office/drawing/2014/main" id="{8A7776C5-E48C-49B1-9D60-B3396D3D1686}"/>
              </a:ext>
            </a:extLst>
          </p:cNvPr>
          <p:cNvPicPr>
            <a:picLocks noChangeAspect="1"/>
          </p:cNvPicPr>
          <p:nvPr/>
        </p:nvPicPr>
        <p:blipFill rotWithShape="1">
          <a:blip r:embed="rId6">
            <a:extLst>
              <a:ext uri="{28A0092B-C50C-407E-A947-70E740481C1C}">
                <a14:useLocalDpi xmlns:a14="http://schemas.microsoft.com/office/drawing/2010/main" val="0"/>
              </a:ext>
            </a:extLst>
          </a:blip>
          <a:srcRect l="23418" t="6793" r="24482" b="10127"/>
          <a:stretch/>
        </p:blipFill>
        <p:spPr>
          <a:xfrm>
            <a:off x="6732240" y="4361120"/>
            <a:ext cx="1966928" cy="2090975"/>
          </a:xfrm>
          <a:prstGeom prst="rect">
            <a:avLst/>
          </a:prstGeom>
        </p:spPr>
      </p:pic>
    </p:spTree>
    <p:extLst>
      <p:ext uri="{BB962C8B-B14F-4D97-AF65-F5344CB8AC3E}">
        <p14:creationId xmlns:p14="http://schemas.microsoft.com/office/powerpoint/2010/main" val="356233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Software as a Service</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4" name="Picture 3">
            <a:extLst>
              <a:ext uri="{FF2B5EF4-FFF2-40B4-BE49-F238E27FC236}">
                <a16:creationId xmlns:a16="http://schemas.microsoft.com/office/drawing/2014/main" id="{D2839D7A-6916-4B41-8912-CA163380B82D}"/>
              </a:ext>
            </a:extLst>
          </p:cNvPr>
          <p:cNvPicPr>
            <a:picLocks noChangeAspect="1"/>
          </p:cNvPicPr>
          <p:nvPr/>
        </p:nvPicPr>
        <p:blipFill rotWithShape="1">
          <a:blip r:embed="rId3">
            <a:extLst>
              <a:ext uri="{28A0092B-C50C-407E-A947-70E740481C1C}">
                <a14:useLocalDpi xmlns:a14="http://schemas.microsoft.com/office/drawing/2010/main" val="0"/>
              </a:ext>
            </a:extLst>
          </a:blip>
          <a:srcRect l="74644" t="2074" r="581" b="-2074"/>
          <a:stretch/>
        </p:blipFill>
        <p:spPr>
          <a:xfrm>
            <a:off x="6516217" y="1412776"/>
            <a:ext cx="2592288" cy="4752528"/>
          </a:xfrm>
          <a:prstGeom prst="rect">
            <a:avLst/>
          </a:prstGeom>
        </p:spPr>
      </p:pic>
      <p:sp>
        <p:nvSpPr>
          <p:cNvPr id="6" name="Content Placeholder 2">
            <a:extLst>
              <a:ext uri="{FF2B5EF4-FFF2-40B4-BE49-F238E27FC236}">
                <a16:creationId xmlns:a16="http://schemas.microsoft.com/office/drawing/2014/main" id="{D185076A-1CB7-4519-AACD-0039AF3AEEF9}"/>
              </a:ext>
            </a:extLst>
          </p:cNvPr>
          <p:cNvSpPr txBox="1">
            <a:spLocks/>
          </p:cNvSpPr>
          <p:nvPr/>
        </p:nvSpPr>
        <p:spPr>
          <a:xfrm>
            <a:off x="247284" y="1109176"/>
            <a:ext cx="6412947" cy="563219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spcAft>
                <a:spcPts val="600"/>
              </a:spcAft>
            </a:pPr>
            <a:r>
              <a:rPr lang="en-GB" b="1" dirty="0">
                <a:solidFill>
                  <a:srgbClr val="00B050"/>
                </a:solidFill>
              </a:rPr>
              <a:t>+</a:t>
            </a:r>
            <a:r>
              <a:rPr lang="en-GB" sz="2800" b="1" dirty="0">
                <a:solidFill>
                  <a:srgbClr val="00B050"/>
                </a:solidFill>
              </a:rPr>
              <a:t> </a:t>
            </a:r>
            <a:r>
              <a:rPr lang="en-GB" sz="2800" dirty="0">
                <a:solidFill>
                  <a:schemeClr val="tx1"/>
                </a:solidFill>
              </a:rPr>
              <a:t>Every aspect of the application is handled by the provider, that takes care of automatic updates, security  and maintenance.</a:t>
            </a:r>
          </a:p>
          <a:p>
            <a:pPr algn="l">
              <a:spcBef>
                <a:spcPts val="600"/>
              </a:spcBef>
              <a:spcAft>
                <a:spcPts val="600"/>
              </a:spcAft>
            </a:pPr>
            <a:r>
              <a:rPr lang="en-GB" b="1" dirty="0">
                <a:solidFill>
                  <a:srgbClr val="00B050"/>
                </a:solidFill>
              </a:rPr>
              <a:t>+</a:t>
            </a:r>
            <a:r>
              <a:rPr lang="en-GB" sz="2800" b="1" dirty="0">
                <a:solidFill>
                  <a:srgbClr val="00B050"/>
                </a:solidFill>
              </a:rPr>
              <a:t> </a:t>
            </a:r>
            <a:r>
              <a:rPr lang="en-GB" sz="2800" dirty="0">
                <a:solidFill>
                  <a:schemeClr val="tx1"/>
                </a:solidFill>
              </a:rPr>
              <a:t>No need to purchase software and licenses which may be underutilized.</a:t>
            </a:r>
          </a:p>
          <a:p>
            <a:pPr algn="l">
              <a:spcBef>
                <a:spcPts val="600"/>
              </a:spcBef>
              <a:spcAft>
                <a:spcPts val="600"/>
              </a:spcAft>
            </a:pPr>
            <a:r>
              <a:rPr lang="en-GB" sz="2800" b="1" dirty="0">
                <a:solidFill>
                  <a:srgbClr val="00B050"/>
                </a:solidFill>
              </a:rPr>
              <a:t>+ </a:t>
            </a:r>
            <a:r>
              <a:rPr lang="en-GB" sz="2800" dirty="0">
                <a:solidFill>
                  <a:schemeClr val="tx1"/>
                </a:solidFill>
              </a:rPr>
              <a:t>Pricing is on a per-use basis</a:t>
            </a:r>
          </a:p>
          <a:p>
            <a:pPr algn="l">
              <a:spcBef>
                <a:spcPts val="600"/>
              </a:spcBef>
              <a:spcAft>
                <a:spcPts val="600"/>
              </a:spcAft>
            </a:pPr>
            <a:r>
              <a:rPr lang="en-GB" b="1" dirty="0">
                <a:solidFill>
                  <a:srgbClr val="C00000"/>
                </a:solidFill>
              </a:rPr>
              <a:t>-</a:t>
            </a:r>
            <a:r>
              <a:rPr lang="en-GB" sz="2800" b="1" dirty="0">
                <a:solidFill>
                  <a:srgbClr val="C00000"/>
                </a:solidFill>
              </a:rPr>
              <a:t> </a:t>
            </a:r>
            <a:r>
              <a:rPr lang="en-GB" sz="2800" dirty="0">
                <a:solidFill>
                  <a:schemeClr val="tx1"/>
                </a:solidFill>
              </a:rPr>
              <a:t>Little control over the service with only limited customizations possible. </a:t>
            </a:r>
          </a:p>
          <a:p>
            <a:pPr algn="l">
              <a:spcBef>
                <a:spcPts val="600"/>
              </a:spcBef>
              <a:spcAft>
                <a:spcPts val="600"/>
              </a:spcAft>
            </a:pPr>
            <a:endParaRPr lang="en-GB" sz="2800" dirty="0">
              <a:solidFill>
                <a:schemeClr val="tx1"/>
              </a:solidFill>
            </a:endParaRPr>
          </a:p>
          <a:p>
            <a:pPr algn="l">
              <a:spcBef>
                <a:spcPts val="600"/>
              </a:spcBef>
              <a:spcAft>
                <a:spcPts val="600"/>
              </a:spcAft>
            </a:pPr>
            <a:endParaRPr lang="en-GB" sz="2800" dirty="0">
              <a:solidFill>
                <a:schemeClr val="tx1"/>
              </a:solidFill>
            </a:endParaRPr>
          </a:p>
        </p:txBody>
      </p:sp>
    </p:spTree>
    <p:extLst>
      <p:ext uri="{BB962C8B-B14F-4D97-AF65-F5344CB8AC3E}">
        <p14:creationId xmlns:p14="http://schemas.microsoft.com/office/powerpoint/2010/main" val="197473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Software as a Service</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Content Placeholder 2">
            <a:extLst>
              <a:ext uri="{FF2B5EF4-FFF2-40B4-BE49-F238E27FC236}">
                <a16:creationId xmlns:a16="http://schemas.microsoft.com/office/drawing/2014/main" id="{D185076A-1CB7-4519-AACD-0039AF3AEEF9}"/>
              </a:ext>
            </a:extLst>
          </p:cNvPr>
          <p:cNvSpPr txBox="1">
            <a:spLocks/>
          </p:cNvSpPr>
          <p:nvPr/>
        </p:nvSpPr>
        <p:spPr>
          <a:xfrm>
            <a:off x="445053" y="1338640"/>
            <a:ext cx="1750683" cy="5061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600"/>
              </a:spcBef>
              <a:spcAft>
                <a:spcPts val="600"/>
              </a:spcAft>
            </a:pPr>
            <a:r>
              <a:rPr lang="en-GB" sz="2800" b="1" dirty="0">
                <a:solidFill>
                  <a:schemeClr val="tx1"/>
                </a:solidFill>
              </a:rPr>
              <a:t>Examples:</a:t>
            </a:r>
            <a:endParaRPr lang="en-GB" sz="2800" dirty="0">
              <a:solidFill>
                <a:schemeClr val="tx1"/>
              </a:solidFill>
            </a:endParaRPr>
          </a:p>
        </p:txBody>
      </p:sp>
      <p:sp>
        <p:nvSpPr>
          <p:cNvPr id="3" name="Rectangle 2">
            <a:extLst>
              <a:ext uri="{FF2B5EF4-FFF2-40B4-BE49-F238E27FC236}">
                <a16:creationId xmlns:a16="http://schemas.microsoft.com/office/drawing/2014/main" id="{100E5333-CC68-491D-9EE1-4E493E2A353D}"/>
              </a:ext>
            </a:extLst>
          </p:cNvPr>
          <p:cNvSpPr/>
          <p:nvPr/>
        </p:nvSpPr>
        <p:spPr>
          <a:xfrm>
            <a:off x="515187" y="1909828"/>
            <a:ext cx="6008468" cy="1200329"/>
          </a:xfrm>
          <a:prstGeom prst="rect">
            <a:avLst/>
          </a:prstGeom>
        </p:spPr>
        <p:txBody>
          <a:bodyPr wrap="square">
            <a:spAutoFit/>
          </a:bodyPr>
          <a:lstStyle/>
          <a:p>
            <a:r>
              <a:rPr lang="en-US" sz="2400" dirty="0">
                <a:hlinkClick r:id="rId3"/>
              </a:rPr>
              <a:t>Microsoft Office 365 </a:t>
            </a:r>
            <a:r>
              <a:rPr lang="en-US" sz="2400" dirty="0"/>
              <a:t>provides Mail, and Office Suit capabilities on and off site to companies such as Coventry University.</a:t>
            </a:r>
          </a:p>
        </p:txBody>
      </p:sp>
      <p:sp>
        <p:nvSpPr>
          <p:cNvPr id="9" name="Rectangle 8">
            <a:extLst>
              <a:ext uri="{FF2B5EF4-FFF2-40B4-BE49-F238E27FC236}">
                <a16:creationId xmlns:a16="http://schemas.microsoft.com/office/drawing/2014/main" id="{C3A6FBC4-A2CD-465D-AEF0-BE624A7E6004}"/>
              </a:ext>
            </a:extLst>
          </p:cNvPr>
          <p:cNvSpPr/>
          <p:nvPr/>
        </p:nvSpPr>
        <p:spPr>
          <a:xfrm>
            <a:off x="515187" y="3497506"/>
            <a:ext cx="6008468" cy="1200329"/>
          </a:xfrm>
          <a:prstGeom prst="rect">
            <a:avLst/>
          </a:prstGeom>
        </p:spPr>
        <p:txBody>
          <a:bodyPr wrap="square">
            <a:spAutoFit/>
          </a:bodyPr>
          <a:lstStyle/>
          <a:p>
            <a:r>
              <a:rPr lang="en-US" sz="2400" dirty="0">
                <a:hlinkClick r:id="rId4"/>
              </a:rPr>
              <a:t>Dropbox</a:t>
            </a:r>
            <a:r>
              <a:rPr lang="en-US" sz="2400" dirty="0"/>
              <a:t> provides storage, versioning and sharing facilities for documents, videos, photos and files. </a:t>
            </a:r>
          </a:p>
        </p:txBody>
      </p:sp>
      <p:sp>
        <p:nvSpPr>
          <p:cNvPr id="10" name="Rectangle 9">
            <a:extLst>
              <a:ext uri="{FF2B5EF4-FFF2-40B4-BE49-F238E27FC236}">
                <a16:creationId xmlns:a16="http://schemas.microsoft.com/office/drawing/2014/main" id="{9A797195-6AAF-4142-B36E-230B2A2E950A}"/>
              </a:ext>
            </a:extLst>
          </p:cNvPr>
          <p:cNvSpPr/>
          <p:nvPr/>
        </p:nvSpPr>
        <p:spPr>
          <a:xfrm>
            <a:off x="515187" y="5085184"/>
            <a:ext cx="6008468" cy="1200329"/>
          </a:xfrm>
          <a:prstGeom prst="rect">
            <a:avLst/>
          </a:prstGeom>
        </p:spPr>
        <p:txBody>
          <a:bodyPr wrap="square">
            <a:spAutoFit/>
          </a:bodyPr>
          <a:lstStyle/>
          <a:p>
            <a:r>
              <a:rPr lang="en-US" sz="2400" dirty="0">
                <a:hlinkClick r:id="rId5"/>
              </a:rPr>
              <a:t>Google Apps </a:t>
            </a:r>
            <a:r>
              <a:rPr lang="en-US" sz="2400" dirty="0"/>
              <a:t>offers Mail, Documents, Storage, Calendar and many more functionalities for companies </a:t>
            </a:r>
          </a:p>
        </p:txBody>
      </p:sp>
      <p:pic>
        <p:nvPicPr>
          <p:cNvPr id="14" name="Picture 13">
            <a:extLst>
              <a:ext uri="{FF2B5EF4-FFF2-40B4-BE49-F238E27FC236}">
                <a16:creationId xmlns:a16="http://schemas.microsoft.com/office/drawing/2014/main" id="{FEE46D3B-50E7-4E9D-AFE7-CFDEF4F4FA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4140" y="1940664"/>
            <a:ext cx="2427215" cy="1056288"/>
          </a:xfrm>
          <a:prstGeom prst="rect">
            <a:avLst/>
          </a:prstGeom>
        </p:spPr>
      </p:pic>
      <p:pic>
        <p:nvPicPr>
          <p:cNvPr id="16" name="Picture 15">
            <a:extLst>
              <a:ext uri="{FF2B5EF4-FFF2-40B4-BE49-F238E27FC236}">
                <a16:creationId xmlns:a16="http://schemas.microsoft.com/office/drawing/2014/main" id="{B54B861E-C7CE-4E05-BDF6-DF13240B5F5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2988" t="36000" r="11414" b="36001"/>
          <a:stretch/>
        </p:blipFill>
        <p:spPr>
          <a:xfrm>
            <a:off x="6476950" y="3831865"/>
            <a:ext cx="2559546" cy="533239"/>
          </a:xfrm>
          <a:prstGeom prst="rect">
            <a:avLst/>
          </a:prstGeom>
        </p:spPr>
      </p:pic>
      <p:pic>
        <p:nvPicPr>
          <p:cNvPr id="20" name="Picture 19">
            <a:extLst>
              <a:ext uri="{FF2B5EF4-FFF2-40B4-BE49-F238E27FC236}">
                <a16:creationId xmlns:a16="http://schemas.microsoft.com/office/drawing/2014/main" id="{8164DFCD-B0B6-40DB-9158-27AA41772A52}"/>
              </a:ext>
            </a:extLst>
          </p:cNvPr>
          <p:cNvPicPr>
            <a:picLocks noChangeAspect="1"/>
          </p:cNvPicPr>
          <p:nvPr/>
        </p:nvPicPr>
        <p:blipFill rotWithShape="1">
          <a:blip r:embed="rId8">
            <a:extLst>
              <a:ext uri="{28A0092B-C50C-407E-A947-70E740481C1C}">
                <a14:useLocalDpi xmlns:a14="http://schemas.microsoft.com/office/drawing/2010/main" val="0"/>
              </a:ext>
            </a:extLst>
          </a:blip>
          <a:srcRect l="16222" r="16216"/>
          <a:stretch/>
        </p:blipFill>
        <p:spPr>
          <a:xfrm>
            <a:off x="6495391" y="4529143"/>
            <a:ext cx="2564859" cy="2136945"/>
          </a:xfrm>
          <a:prstGeom prst="rect">
            <a:avLst/>
          </a:prstGeom>
        </p:spPr>
      </p:pic>
    </p:spTree>
    <p:extLst>
      <p:ext uri="{BB962C8B-B14F-4D97-AF65-F5344CB8AC3E}">
        <p14:creationId xmlns:p14="http://schemas.microsoft.com/office/powerpoint/2010/main" val="207340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4" name="Picture 3">
            <a:extLst>
              <a:ext uri="{FF2B5EF4-FFF2-40B4-BE49-F238E27FC236}">
                <a16:creationId xmlns:a16="http://schemas.microsoft.com/office/drawing/2014/main" id="{D2839D7A-6916-4B41-8912-CA163380B82D}"/>
              </a:ext>
            </a:extLst>
          </p:cNvPr>
          <p:cNvPicPr>
            <a:picLocks noChangeAspect="1"/>
          </p:cNvPicPr>
          <p:nvPr/>
        </p:nvPicPr>
        <p:blipFill rotWithShape="1">
          <a:blip r:embed="rId2">
            <a:extLst>
              <a:ext uri="{28A0092B-C50C-407E-A947-70E740481C1C}">
                <a14:useLocalDpi xmlns:a14="http://schemas.microsoft.com/office/drawing/2010/main" val="0"/>
              </a:ext>
            </a:extLst>
          </a:blip>
          <a:srcRect l="25588"/>
          <a:stretch/>
        </p:blipFill>
        <p:spPr>
          <a:xfrm>
            <a:off x="251520" y="1323332"/>
            <a:ext cx="8640960" cy="5274600"/>
          </a:xfrm>
          <a:prstGeom prst="rect">
            <a:avLst/>
          </a:prstGeom>
        </p:spPr>
      </p:pic>
      <p:sp>
        <p:nvSpPr>
          <p:cNvPr id="9" name="Title 1">
            <a:extLst>
              <a:ext uri="{FF2B5EF4-FFF2-40B4-BE49-F238E27FC236}">
                <a16:creationId xmlns:a16="http://schemas.microsoft.com/office/drawing/2014/main" id="{29DD067C-0FF0-4606-9261-063F3E2F76F4}"/>
              </a:ext>
            </a:extLst>
          </p:cNvPr>
          <p:cNvSpPr txBox="1">
            <a:spLocks/>
          </p:cNvSpPr>
          <p:nvPr/>
        </p:nvSpPr>
        <p:spPr>
          <a:xfrm>
            <a:off x="0" y="-171400"/>
            <a:ext cx="9143999"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3399"/>
                </a:solidFill>
              </a:rPr>
              <a:t>Cloud Computing Types (Abstraction)</a:t>
            </a:r>
            <a:endParaRPr lang="en-GB" dirty="0">
              <a:solidFill>
                <a:srgbClr val="003399"/>
              </a:solidFill>
            </a:endParaRPr>
          </a:p>
        </p:txBody>
      </p:sp>
    </p:spTree>
    <p:extLst>
      <p:ext uri="{BB962C8B-B14F-4D97-AF65-F5344CB8AC3E}">
        <p14:creationId xmlns:p14="http://schemas.microsoft.com/office/powerpoint/2010/main" val="26687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Anything as a Service – </a:t>
            </a:r>
            <a:r>
              <a:rPr lang="en-GB" b="1" dirty="0" err="1">
                <a:solidFill>
                  <a:srgbClr val="003399"/>
                </a:solidFill>
              </a:rPr>
              <a:t>XaaS</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F0E76F0C-E2A3-49F6-90D2-EE5DA09F7DDF}"/>
              </a:ext>
            </a:extLst>
          </p:cNvPr>
          <p:cNvSpPr txBox="1"/>
          <p:nvPr/>
        </p:nvSpPr>
        <p:spPr>
          <a:xfrm>
            <a:off x="611005" y="1556792"/>
            <a:ext cx="8136120" cy="4770537"/>
          </a:xfrm>
          <a:prstGeom prst="rect">
            <a:avLst/>
          </a:prstGeom>
          <a:noFill/>
        </p:spPr>
        <p:txBody>
          <a:bodyPr wrap="square" rtlCol="0">
            <a:spAutoFit/>
          </a:bodyPr>
          <a:lstStyle/>
          <a:p>
            <a:pPr>
              <a:spcBef>
                <a:spcPts val="600"/>
              </a:spcBef>
              <a:spcAft>
                <a:spcPts val="600"/>
              </a:spcAft>
            </a:pPr>
            <a:r>
              <a:rPr lang="en-US" b="1" dirty="0" err="1"/>
              <a:t>INaaS</a:t>
            </a:r>
            <a:r>
              <a:rPr lang="en-US" b="1" dirty="0"/>
              <a:t> </a:t>
            </a:r>
            <a:r>
              <a:rPr lang="en-US" dirty="0"/>
              <a:t>– </a:t>
            </a:r>
            <a:r>
              <a:rPr lang="en-US" i="1" dirty="0"/>
              <a:t>Information as a service </a:t>
            </a:r>
            <a:r>
              <a:rPr lang="en-US" dirty="0"/>
              <a:t>– Provides information or analysis on an individual or business. Pricing usually on a per-use basis.</a:t>
            </a:r>
          </a:p>
          <a:p>
            <a:pPr>
              <a:spcBef>
                <a:spcPts val="600"/>
              </a:spcBef>
              <a:spcAft>
                <a:spcPts val="600"/>
              </a:spcAft>
            </a:pPr>
            <a:r>
              <a:rPr lang="en-US" b="1" dirty="0" err="1"/>
              <a:t>BPaaS</a:t>
            </a:r>
            <a:r>
              <a:rPr lang="en-US" dirty="0"/>
              <a:t> – </a:t>
            </a:r>
            <a:r>
              <a:rPr lang="en-US" i="1" dirty="0"/>
              <a:t>Business process as a service </a:t>
            </a:r>
            <a:r>
              <a:rPr lang="en-US" dirty="0"/>
              <a:t>– Fulfills a business function or replaces a process. Combines Business process outsourcing (BPO) with SaaS</a:t>
            </a:r>
          </a:p>
          <a:p>
            <a:pPr>
              <a:spcBef>
                <a:spcPts val="600"/>
              </a:spcBef>
              <a:spcAft>
                <a:spcPts val="600"/>
              </a:spcAft>
            </a:pPr>
            <a:r>
              <a:rPr lang="en-US" b="1" dirty="0" err="1"/>
              <a:t>DaaS</a:t>
            </a:r>
            <a:r>
              <a:rPr lang="en-US" dirty="0"/>
              <a:t> – </a:t>
            </a:r>
            <a:r>
              <a:rPr lang="en-US" i="1" dirty="0"/>
              <a:t>Desktop as a Service </a:t>
            </a:r>
            <a:r>
              <a:rPr lang="en-US" dirty="0"/>
              <a:t>– Provides virtual desktop services to users</a:t>
            </a:r>
          </a:p>
          <a:p>
            <a:pPr>
              <a:spcBef>
                <a:spcPts val="600"/>
              </a:spcBef>
              <a:spcAft>
                <a:spcPts val="600"/>
              </a:spcAft>
            </a:pPr>
            <a:r>
              <a:rPr lang="en-US" b="1" dirty="0"/>
              <a:t>NaaS</a:t>
            </a:r>
            <a:r>
              <a:rPr lang="en-US" dirty="0"/>
              <a:t> – </a:t>
            </a:r>
            <a:r>
              <a:rPr lang="en-US" i="1" dirty="0"/>
              <a:t>Networking as a Service </a:t>
            </a:r>
            <a:r>
              <a:rPr lang="en-US" dirty="0"/>
              <a:t>– Provides networking capabilities </a:t>
            </a:r>
          </a:p>
          <a:p>
            <a:pPr>
              <a:spcBef>
                <a:spcPts val="600"/>
              </a:spcBef>
              <a:spcAft>
                <a:spcPts val="600"/>
              </a:spcAft>
            </a:pPr>
            <a:r>
              <a:rPr lang="en-US" b="1" dirty="0" err="1"/>
              <a:t>FWaaS</a:t>
            </a:r>
            <a:r>
              <a:rPr lang="en-US" b="1" dirty="0"/>
              <a:t> </a:t>
            </a:r>
            <a:r>
              <a:rPr lang="en-US" dirty="0"/>
              <a:t>– </a:t>
            </a:r>
            <a:r>
              <a:rPr lang="en-US" i="1" dirty="0"/>
              <a:t>Firewall as a Service </a:t>
            </a:r>
            <a:r>
              <a:rPr lang="en-US" dirty="0"/>
              <a:t>– Provides firewall services to users</a:t>
            </a:r>
          </a:p>
          <a:p>
            <a:pPr>
              <a:spcBef>
                <a:spcPts val="600"/>
              </a:spcBef>
              <a:spcAft>
                <a:spcPts val="600"/>
              </a:spcAft>
            </a:pPr>
            <a:r>
              <a:rPr lang="en-US" b="1" dirty="0"/>
              <a:t>MaaS</a:t>
            </a:r>
            <a:r>
              <a:rPr lang="en-US" dirty="0"/>
              <a:t> – </a:t>
            </a:r>
            <a:r>
              <a:rPr lang="en-US" i="1" dirty="0"/>
              <a:t>Metal as a Service </a:t>
            </a:r>
            <a:r>
              <a:rPr lang="en-US" dirty="0"/>
              <a:t>– Provides server provisioning services to users</a:t>
            </a:r>
          </a:p>
          <a:p>
            <a:pPr>
              <a:spcBef>
                <a:spcPts val="600"/>
              </a:spcBef>
              <a:spcAft>
                <a:spcPts val="600"/>
              </a:spcAft>
            </a:pPr>
            <a:r>
              <a:rPr lang="en-US" b="1" dirty="0"/>
              <a:t>DBaaS</a:t>
            </a:r>
            <a:r>
              <a:rPr lang="en-US" dirty="0"/>
              <a:t> – </a:t>
            </a:r>
            <a:r>
              <a:rPr lang="en-US" i="1" dirty="0"/>
              <a:t>Database as a Service </a:t>
            </a:r>
            <a:r>
              <a:rPr lang="en-US" dirty="0"/>
              <a:t>– Provides access to a database platform </a:t>
            </a:r>
          </a:p>
          <a:p>
            <a:pPr>
              <a:spcBef>
                <a:spcPts val="600"/>
              </a:spcBef>
              <a:spcAft>
                <a:spcPts val="600"/>
              </a:spcAft>
            </a:pPr>
            <a:r>
              <a:rPr lang="en-US" b="1" dirty="0" err="1"/>
              <a:t>XaaS</a:t>
            </a:r>
            <a:r>
              <a:rPr lang="en-US" dirty="0"/>
              <a:t> – </a:t>
            </a:r>
            <a:r>
              <a:rPr lang="en-US" i="1" dirty="0"/>
              <a:t>Everything as a Service </a:t>
            </a:r>
            <a:r>
              <a:rPr lang="en-US" dirty="0"/>
              <a:t>– New trend in computing that acknowledges that certain available services are compound services and provide a hybrid of IaaS, PaaS and SaaS functionalities. This trend also attempts to provide every component of Information Technology as a Service ( Above we have a number of examples of this).</a:t>
            </a:r>
          </a:p>
        </p:txBody>
      </p:sp>
    </p:spTree>
    <p:extLst>
      <p:ext uri="{BB962C8B-B14F-4D97-AF65-F5344CB8AC3E}">
        <p14:creationId xmlns:p14="http://schemas.microsoft.com/office/powerpoint/2010/main" val="165295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1400"/>
            <a:ext cx="9143999" cy="1470025"/>
          </a:xfrm>
        </p:spPr>
        <p:txBody>
          <a:bodyPr>
            <a:normAutofit/>
          </a:bodyPr>
          <a:lstStyle/>
          <a:p>
            <a:r>
              <a:rPr lang="en-GB" b="1" dirty="0">
                <a:solidFill>
                  <a:srgbClr val="003399"/>
                </a:solidFill>
              </a:rPr>
              <a:t>Cloud Computing Types (Deployment)</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TextBox 5">
            <a:extLst>
              <a:ext uri="{FF2B5EF4-FFF2-40B4-BE49-F238E27FC236}">
                <a16:creationId xmlns:a16="http://schemas.microsoft.com/office/drawing/2014/main" id="{4D81A259-BF08-4D73-9681-295D47F6DD35}"/>
              </a:ext>
            </a:extLst>
          </p:cNvPr>
          <p:cNvSpPr txBox="1"/>
          <p:nvPr/>
        </p:nvSpPr>
        <p:spPr>
          <a:xfrm>
            <a:off x="518934" y="1298625"/>
            <a:ext cx="8301537" cy="523220"/>
          </a:xfrm>
          <a:prstGeom prst="rect">
            <a:avLst/>
          </a:prstGeom>
          <a:noFill/>
        </p:spPr>
        <p:txBody>
          <a:bodyPr wrap="square" rtlCol="0">
            <a:spAutoFit/>
          </a:bodyPr>
          <a:lstStyle/>
          <a:p>
            <a:pPr>
              <a:spcBef>
                <a:spcPts val="1200"/>
              </a:spcBef>
              <a:spcAft>
                <a:spcPts val="1200"/>
              </a:spcAft>
            </a:pPr>
            <a:r>
              <a:rPr lang="en-US" sz="2800" dirty="0"/>
              <a:t>Based on the deployment model:</a:t>
            </a:r>
          </a:p>
        </p:txBody>
      </p:sp>
      <p:pic>
        <p:nvPicPr>
          <p:cNvPr id="10242" name="Picture 2" descr="https://snp.azureedge.net/sites/default/files/2017-08/pph_0.png">
            <a:extLst>
              <a:ext uri="{FF2B5EF4-FFF2-40B4-BE49-F238E27FC236}">
                <a16:creationId xmlns:a16="http://schemas.microsoft.com/office/drawing/2014/main" id="{862EFDEC-CD9A-43C6-B48A-6D6C6FC3C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99" y="2060848"/>
            <a:ext cx="7794599" cy="349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8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Why use the Cloud? </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9" name="Picture 8">
            <a:extLst>
              <a:ext uri="{FF2B5EF4-FFF2-40B4-BE49-F238E27FC236}">
                <a16:creationId xmlns:a16="http://schemas.microsoft.com/office/drawing/2014/main" id="{2F29F51D-DF5C-4A16-B6C7-683D37C62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716" y="1412776"/>
            <a:ext cx="3143409" cy="3814003"/>
          </a:xfrm>
          <a:prstGeom prst="rect">
            <a:avLst/>
          </a:prstGeom>
        </p:spPr>
      </p:pic>
      <p:sp>
        <p:nvSpPr>
          <p:cNvPr id="12" name="Rectangle 11">
            <a:extLst>
              <a:ext uri="{FF2B5EF4-FFF2-40B4-BE49-F238E27FC236}">
                <a16:creationId xmlns:a16="http://schemas.microsoft.com/office/drawing/2014/main" id="{9FAF1015-51A3-4FBF-B183-59CE04C6E771}"/>
              </a:ext>
            </a:extLst>
          </p:cNvPr>
          <p:cNvSpPr/>
          <p:nvPr/>
        </p:nvSpPr>
        <p:spPr>
          <a:xfrm>
            <a:off x="323528" y="1312979"/>
            <a:ext cx="5189918" cy="4708981"/>
          </a:xfrm>
          <a:prstGeom prst="rect">
            <a:avLst/>
          </a:prstGeom>
        </p:spPr>
        <p:txBody>
          <a:bodyPr wrap="square">
            <a:spAutoFit/>
          </a:bodyPr>
          <a:lstStyle/>
          <a:p>
            <a:r>
              <a:rPr lang="en-US" sz="2000" dirty="0"/>
              <a:t>Applications for the 2012 London Olympics tickets had to be extended after high demand caused problems with the official Ticketmaster website.</a:t>
            </a:r>
          </a:p>
          <a:p>
            <a:endParaRPr lang="en-US" sz="2000" dirty="0"/>
          </a:p>
          <a:p>
            <a:r>
              <a:rPr lang="en-US" sz="2000" dirty="0"/>
              <a:t>Ticketmaster extended the deadline for applications until 1am following the incident.</a:t>
            </a:r>
          </a:p>
          <a:p>
            <a:endParaRPr lang="en-US" sz="2000" dirty="0"/>
          </a:p>
          <a:p>
            <a:r>
              <a:rPr lang="en-US" sz="2000" dirty="0"/>
              <a:t>At one point a processing error caused an estimated 700 customers to be double-charged for their tickets.</a:t>
            </a:r>
          </a:p>
          <a:p>
            <a:endParaRPr lang="en-US" sz="2000" dirty="0"/>
          </a:p>
          <a:p>
            <a:r>
              <a:rPr lang="en-US" sz="2000" dirty="0"/>
              <a:t>And, just two years later, the Glasgow 2014 Commonwealth Games was subject to similar issues.</a:t>
            </a:r>
          </a:p>
        </p:txBody>
      </p:sp>
      <p:sp>
        <p:nvSpPr>
          <p:cNvPr id="13" name="TextBox 12">
            <a:extLst>
              <a:ext uri="{FF2B5EF4-FFF2-40B4-BE49-F238E27FC236}">
                <a16:creationId xmlns:a16="http://schemas.microsoft.com/office/drawing/2014/main" id="{3493725F-86F9-4CB4-83AF-6B37DCF3BB9F}"/>
              </a:ext>
            </a:extLst>
          </p:cNvPr>
          <p:cNvSpPr txBox="1"/>
          <p:nvPr/>
        </p:nvSpPr>
        <p:spPr>
          <a:xfrm>
            <a:off x="1547664" y="6219939"/>
            <a:ext cx="6927346" cy="338554"/>
          </a:xfrm>
          <a:prstGeom prst="rect">
            <a:avLst/>
          </a:prstGeom>
          <a:noFill/>
        </p:spPr>
        <p:txBody>
          <a:bodyPr wrap="none" rtlCol="0">
            <a:spAutoFit/>
          </a:bodyPr>
          <a:lstStyle/>
          <a:p>
            <a:r>
              <a:rPr lang="en-US" sz="1600" i="1" dirty="0"/>
              <a:t>Graysen </a:t>
            </a:r>
            <a:r>
              <a:rPr lang="en-US" sz="1600" i="1" dirty="0" err="1"/>
              <a:t>Christoper</a:t>
            </a:r>
            <a:r>
              <a:rPr lang="en-US" sz="1600" i="1" dirty="0"/>
              <a:t> and Matthew Finnegan - computerworlduk.com, June 8, 2016</a:t>
            </a:r>
          </a:p>
        </p:txBody>
      </p:sp>
    </p:spTree>
    <p:extLst>
      <p:ext uri="{BB962C8B-B14F-4D97-AF65-F5344CB8AC3E}">
        <p14:creationId xmlns:p14="http://schemas.microsoft.com/office/powerpoint/2010/main" val="3865294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np.azureedge.net/sites/default/files/2017-08/pph_0.png">
            <a:extLst>
              <a:ext uri="{FF2B5EF4-FFF2-40B4-BE49-F238E27FC236}">
                <a16:creationId xmlns:a16="http://schemas.microsoft.com/office/drawing/2014/main" id="{862EFDEC-CD9A-43C6-B48A-6D6C6FC3C8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961" r="73095"/>
          <a:stretch/>
        </p:blipFill>
        <p:spPr bwMode="auto">
          <a:xfrm>
            <a:off x="6084168" y="1484784"/>
            <a:ext cx="2915816" cy="32581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71400"/>
            <a:ext cx="9143999" cy="1470025"/>
          </a:xfrm>
        </p:spPr>
        <p:txBody>
          <a:bodyPr>
            <a:normAutofit/>
          </a:bodyPr>
          <a:lstStyle/>
          <a:p>
            <a:r>
              <a:rPr lang="en-GB" b="1" dirty="0">
                <a:solidFill>
                  <a:srgbClr val="003399"/>
                </a:solidFill>
              </a:rPr>
              <a:t>Public Cloud</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TextBox 5">
            <a:extLst>
              <a:ext uri="{FF2B5EF4-FFF2-40B4-BE49-F238E27FC236}">
                <a16:creationId xmlns:a16="http://schemas.microsoft.com/office/drawing/2014/main" id="{4D81A259-BF08-4D73-9681-295D47F6DD35}"/>
              </a:ext>
            </a:extLst>
          </p:cNvPr>
          <p:cNvSpPr txBox="1"/>
          <p:nvPr/>
        </p:nvSpPr>
        <p:spPr>
          <a:xfrm>
            <a:off x="518934" y="1298624"/>
            <a:ext cx="5853266" cy="4555093"/>
          </a:xfrm>
          <a:prstGeom prst="rect">
            <a:avLst/>
          </a:prstGeom>
          <a:noFill/>
        </p:spPr>
        <p:txBody>
          <a:bodyPr wrap="square" rtlCol="0">
            <a:spAutoFit/>
          </a:bodyPr>
          <a:lstStyle/>
          <a:p>
            <a:pPr>
              <a:spcBef>
                <a:spcPts val="1200"/>
              </a:spcBef>
              <a:spcAft>
                <a:spcPts val="1200"/>
              </a:spcAft>
            </a:pPr>
            <a:r>
              <a:rPr lang="en-US" sz="2400" b="1" dirty="0"/>
              <a:t>Public Clouds </a:t>
            </a:r>
            <a:r>
              <a:rPr lang="en-US" sz="2400" dirty="0"/>
              <a:t>are the most commonly know type. It is available through the internet to the consumers through a </a:t>
            </a:r>
            <a:r>
              <a:rPr lang="en-US" sz="2400" b="1" dirty="0"/>
              <a:t>Pay-as-you-go </a:t>
            </a:r>
            <a:r>
              <a:rPr lang="en-US" sz="2400" dirty="0"/>
              <a:t>service.</a:t>
            </a:r>
          </a:p>
          <a:p>
            <a:pPr>
              <a:spcBef>
                <a:spcPts val="600"/>
              </a:spcBef>
              <a:spcAft>
                <a:spcPts val="600"/>
              </a:spcAft>
            </a:pPr>
            <a:r>
              <a:rPr lang="en-GB" sz="2400" b="1" dirty="0">
                <a:solidFill>
                  <a:srgbClr val="00B050"/>
                </a:solidFill>
              </a:rPr>
              <a:t>+ </a:t>
            </a:r>
            <a:r>
              <a:rPr lang="en-GB" sz="2400" dirty="0"/>
              <a:t>They provide an </a:t>
            </a:r>
            <a:r>
              <a:rPr lang="en-GB" sz="2400" b="1" dirty="0"/>
              <a:t>elastic</a:t>
            </a:r>
            <a:r>
              <a:rPr lang="en-GB" sz="2400" dirty="0"/>
              <a:t>, </a:t>
            </a:r>
            <a:r>
              <a:rPr lang="en-GB" sz="2400" b="1" dirty="0"/>
              <a:t>cost-effective</a:t>
            </a:r>
            <a:r>
              <a:rPr lang="en-GB" sz="2400" dirty="0"/>
              <a:t> means to deploy solutions. </a:t>
            </a:r>
          </a:p>
          <a:p>
            <a:pPr>
              <a:spcBef>
                <a:spcPts val="600"/>
              </a:spcBef>
              <a:spcAft>
                <a:spcPts val="600"/>
              </a:spcAft>
            </a:pPr>
            <a:r>
              <a:rPr lang="en-GB" sz="2400" b="1" dirty="0">
                <a:solidFill>
                  <a:srgbClr val="C00000"/>
                </a:solidFill>
              </a:rPr>
              <a:t>- </a:t>
            </a:r>
            <a:r>
              <a:rPr lang="en-GB" sz="2400" dirty="0"/>
              <a:t>Platform lock in and end of month Bill Shock</a:t>
            </a:r>
          </a:p>
          <a:p>
            <a:pPr>
              <a:spcBef>
                <a:spcPts val="600"/>
              </a:spcBef>
              <a:spcAft>
                <a:spcPts val="600"/>
              </a:spcAft>
            </a:pPr>
            <a:r>
              <a:rPr lang="en-GB" sz="2400" b="1" dirty="0">
                <a:solidFill>
                  <a:srgbClr val="C00000"/>
                </a:solidFill>
              </a:rPr>
              <a:t>- </a:t>
            </a:r>
            <a:r>
              <a:rPr lang="en-GB" sz="2400" dirty="0"/>
              <a:t>Security is a major concern for public clouds.</a:t>
            </a:r>
          </a:p>
          <a:p>
            <a:pPr>
              <a:spcBef>
                <a:spcPts val="1200"/>
              </a:spcBef>
              <a:spcAft>
                <a:spcPts val="1200"/>
              </a:spcAft>
            </a:pPr>
            <a:endParaRPr lang="en-US" sz="2400" dirty="0"/>
          </a:p>
        </p:txBody>
      </p:sp>
      <p:sp>
        <p:nvSpPr>
          <p:cNvPr id="7" name="Rectangle 6">
            <a:extLst>
              <a:ext uri="{FF2B5EF4-FFF2-40B4-BE49-F238E27FC236}">
                <a16:creationId xmlns:a16="http://schemas.microsoft.com/office/drawing/2014/main" id="{98E16103-F674-4891-B9D9-02B66945407A}"/>
              </a:ext>
            </a:extLst>
          </p:cNvPr>
          <p:cNvSpPr/>
          <p:nvPr/>
        </p:nvSpPr>
        <p:spPr>
          <a:xfrm>
            <a:off x="3275856" y="4976555"/>
            <a:ext cx="4716587" cy="1754326"/>
          </a:xfrm>
          <a:prstGeom prst="rect">
            <a:avLst/>
          </a:prstGeom>
        </p:spPr>
        <p:txBody>
          <a:bodyPr wrap="square">
            <a:spAutoFit/>
          </a:bodyPr>
          <a:lstStyle/>
          <a:p>
            <a:r>
              <a:rPr lang="en-US" i="1" dirty="0"/>
              <a:t>"Cloud computing is often far more secure than traditional computing, because companies like Google and Amazon can attract and retain cyber-security personnel of a higher quality than many governmental agencies." </a:t>
            </a:r>
          </a:p>
          <a:p>
            <a:pPr lvl="1"/>
            <a:r>
              <a:rPr lang="en-US" b="1" dirty="0" err="1"/>
              <a:t>Vivek</a:t>
            </a:r>
            <a:r>
              <a:rPr lang="en-US" b="1" dirty="0"/>
              <a:t> </a:t>
            </a:r>
            <a:r>
              <a:rPr lang="en-US" b="1" dirty="0" err="1"/>
              <a:t>Kundra</a:t>
            </a:r>
            <a:r>
              <a:rPr lang="en-US" dirty="0"/>
              <a:t>, former federal CIO of the US</a:t>
            </a:r>
          </a:p>
        </p:txBody>
      </p:sp>
    </p:spTree>
    <p:extLst>
      <p:ext uri="{BB962C8B-B14F-4D97-AF65-F5344CB8AC3E}">
        <p14:creationId xmlns:p14="http://schemas.microsoft.com/office/powerpoint/2010/main" val="765737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np.azureedge.net/sites/default/files/2017-08/pph_0.png">
            <a:extLst>
              <a:ext uri="{FF2B5EF4-FFF2-40B4-BE49-F238E27FC236}">
                <a16:creationId xmlns:a16="http://schemas.microsoft.com/office/drawing/2014/main" id="{862EFDEC-CD9A-43C6-B48A-6D6C6FC3C8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14" t="32587" r="46181" b="374"/>
          <a:stretch/>
        </p:blipFill>
        <p:spPr bwMode="auto">
          <a:xfrm>
            <a:off x="6120680" y="1412776"/>
            <a:ext cx="2915816" cy="32581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71400"/>
            <a:ext cx="9143999" cy="1470025"/>
          </a:xfrm>
        </p:spPr>
        <p:txBody>
          <a:bodyPr>
            <a:normAutofit/>
          </a:bodyPr>
          <a:lstStyle/>
          <a:p>
            <a:r>
              <a:rPr lang="en-GB" b="1" dirty="0">
                <a:solidFill>
                  <a:srgbClr val="003399"/>
                </a:solidFill>
              </a:rPr>
              <a:t>Private Cloud</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TextBox 5">
            <a:extLst>
              <a:ext uri="{FF2B5EF4-FFF2-40B4-BE49-F238E27FC236}">
                <a16:creationId xmlns:a16="http://schemas.microsoft.com/office/drawing/2014/main" id="{4D81A259-BF08-4D73-9681-295D47F6DD35}"/>
              </a:ext>
            </a:extLst>
          </p:cNvPr>
          <p:cNvSpPr txBox="1"/>
          <p:nvPr/>
        </p:nvSpPr>
        <p:spPr>
          <a:xfrm>
            <a:off x="518934" y="1298624"/>
            <a:ext cx="5853266" cy="5216813"/>
          </a:xfrm>
          <a:prstGeom prst="rect">
            <a:avLst/>
          </a:prstGeom>
          <a:noFill/>
        </p:spPr>
        <p:txBody>
          <a:bodyPr wrap="square" rtlCol="0">
            <a:spAutoFit/>
          </a:bodyPr>
          <a:lstStyle/>
          <a:p>
            <a:pPr>
              <a:spcBef>
                <a:spcPts val="1200"/>
              </a:spcBef>
              <a:spcAft>
                <a:spcPts val="1200"/>
              </a:spcAft>
            </a:pPr>
            <a:r>
              <a:rPr lang="en-US" sz="2400" b="1" dirty="0"/>
              <a:t>Private Clouds </a:t>
            </a:r>
            <a:r>
              <a:rPr lang="en-US" sz="2400" dirty="0"/>
              <a:t>offer many of the benefits that a public cloud provides. The difference is that the company owns the infrastructure on which it is built. Typically hosted over the company WAN.</a:t>
            </a:r>
          </a:p>
          <a:p>
            <a:pPr>
              <a:spcBef>
                <a:spcPts val="600"/>
              </a:spcBef>
              <a:spcAft>
                <a:spcPts val="600"/>
              </a:spcAft>
            </a:pPr>
            <a:r>
              <a:rPr lang="en-GB" sz="2400" b="1" dirty="0">
                <a:solidFill>
                  <a:srgbClr val="00B050"/>
                </a:solidFill>
              </a:rPr>
              <a:t>+ </a:t>
            </a:r>
            <a:r>
              <a:rPr lang="en-GB" sz="2400" dirty="0"/>
              <a:t>Increased security and control.</a:t>
            </a:r>
          </a:p>
          <a:p>
            <a:pPr>
              <a:spcBef>
                <a:spcPts val="600"/>
              </a:spcBef>
              <a:spcAft>
                <a:spcPts val="600"/>
              </a:spcAft>
            </a:pPr>
            <a:r>
              <a:rPr lang="en-GB" sz="2400" b="1" dirty="0">
                <a:solidFill>
                  <a:srgbClr val="00B050"/>
                </a:solidFill>
              </a:rPr>
              <a:t>+ </a:t>
            </a:r>
            <a:r>
              <a:rPr lang="en-GB" sz="2400" dirty="0"/>
              <a:t>Fewer restrictions and legal requirements</a:t>
            </a:r>
          </a:p>
          <a:p>
            <a:pPr>
              <a:spcBef>
                <a:spcPts val="600"/>
              </a:spcBef>
              <a:spcAft>
                <a:spcPts val="600"/>
              </a:spcAft>
            </a:pPr>
            <a:r>
              <a:rPr lang="en-GB" sz="2400" b="1" dirty="0">
                <a:solidFill>
                  <a:srgbClr val="C00000"/>
                </a:solidFill>
              </a:rPr>
              <a:t>- </a:t>
            </a:r>
            <a:r>
              <a:rPr lang="en-GB" sz="2400" dirty="0"/>
              <a:t>Scalability of the cloud is limited to the size of the organizations datacentre</a:t>
            </a:r>
          </a:p>
          <a:p>
            <a:pPr>
              <a:spcBef>
                <a:spcPts val="600"/>
              </a:spcBef>
              <a:spcAft>
                <a:spcPts val="600"/>
              </a:spcAft>
            </a:pPr>
            <a:r>
              <a:rPr lang="en-GB" sz="2400" b="1" dirty="0">
                <a:solidFill>
                  <a:srgbClr val="C00000"/>
                </a:solidFill>
              </a:rPr>
              <a:t>- </a:t>
            </a:r>
            <a:r>
              <a:rPr lang="en-GB" sz="2400" dirty="0"/>
              <a:t>Due to the relatively small size of a private cloud redundancy and reliability could be affected.</a:t>
            </a:r>
            <a:endParaRPr lang="en-US" sz="2400" dirty="0"/>
          </a:p>
        </p:txBody>
      </p:sp>
    </p:spTree>
    <p:extLst>
      <p:ext uri="{BB962C8B-B14F-4D97-AF65-F5344CB8AC3E}">
        <p14:creationId xmlns:p14="http://schemas.microsoft.com/office/powerpoint/2010/main" val="672955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np.azureedge.net/sites/default/files/2017-08/pph_0.png">
            <a:extLst>
              <a:ext uri="{FF2B5EF4-FFF2-40B4-BE49-F238E27FC236}">
                <a16:creationId xmlns:a16="http://schemas.microsoft.com/office/drawing/2014/main" id="{862EFDEC-CD9A-43C6-B48A-6D6C6FC3C8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48" t="32836" r="17947" b="10864"/>
          <a:stretch/>
        </p:blipFill>
        <p:spPr bwMode="auto">
          <a:xfrm>
            <a:off x="6084168" y="1484785"/>
            <a:ext cx="2915816"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71400"/>
            <a:ext cx="9143999" cy="1470025"/>
          </a:xfrm>
        </p:spPr>
        <p:txBody>
          <a:bodyPr>
            <a:normAutofit/>
          </a:bodyPr>
          <a:lstStyle/>
          <a:p>
            <a:r>
              <a:rPr lang="en-GB" b="1" dirty="0">
                <a:solidFill>
                  <a:srgbClr val="003399"/>
                </a:solidFill>
              </a:rPr>
              <a:t>Community Cloud</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TextBox 5">
            <a:extLst>
              <a:ext uri="{FF2B5EF4-FFF2-40B4-BE49-F238E27FC236}">
                <a16:creationId xmlns:a16="http://schemas.microsoft.com/office/drawing/2014/main" id="{4D81A259-BF08-4D73-9681-295D47F6DD35}"/>
              </a:ext>
            </a:extLst>
          </p:cNvPr>
          <p:cNvSpPr txBox="1"/>
          <p:nvPr/>
        </p:nvSpPr>
        <p:spPr>
          <a:xfrm>
            <a:off x="518934" y="1298624"/>
            <a:ext cx="5853266" cy="4693593"/>
          </a:xfrm>
          <a:prstGeom prst="rect">
            <a:avLst/>
          </a:prstGeom>
          <a:noFill/>
        </p:spPr>
        <p:txBody>
          <a:bodyPr wrap="square" rtlCol="0">
            <a:spAutoFit/>
          </a:bodyPr>
          <a:lstStyle/>
          <a:p>
            <a:pPr>
              <a:spcBef>
                <a:spcPts val="1200"/>
              </a:spcBef>
              <a:spcAft>
                <a:spcPts val="1200"/>
              </a:spcAft>
            </a:pPr>
            <a:r>
              <a:rPr lang="en-US" sz="2400" b="1" dirty="0"/>
              <a:t>Community Cloud </a:t>
            </a:r>
            <a:r>
              <a:rPr lang="en-US" sz="2400" dirty="0"/>
              <a:t>is a broader version of the private cloud. It is controlled and used by a group of organizations having shared resources usually through the internet.</a:t>
            </a:r>
          </a:p>
          <a:p>
            <a:pPr>
              <a:spcBef>
                <a:spcPts val="600"/>
              </a:spcBef>
              <a:spcAft>
                <a:spcPts val="600"/>
              </a:spcAft>
            </a:pPr>
            <a:r>
              <a:rPr lang="en-GB" sz="2400" b="1" dirty="0">
                <a:solidFill>
                  <a:srgbClr val="00B050"/>
                </a:solidFill>
              </a:rPr>
              <a:t>+ </a:t>
            </a:r>
            <a:r>
              <a:rPr lang="en-GB" sz="2400" dirty="0"/>
              <a:t>They provide a possible solution to the scaling and reliability problem of the private cloud through sharing of capabilities and resources among peers.</a:t>
            </a:r>
          </a:p>
          <a:p>
            <a:pPr>
              <a:spcBef>
                <a:spcPts val="600"/>
              </a:spcBef>
              <a:spcAft>
                <a:spcPts val="600"/>
              </a:spcAft>
            </a:pPr>
            <a:r>
              <a:rPr lang="en-GB" sz="2400" b="1" dirty="0">
                <a:solidFill>
                  <a:srgbClr val="00B050"/>
                </a:solidFill>
              </a:rPr>
              <a:t>+ </a:t>
            </a:r>
            <a:r>
              <a:rPr lang="en-GB" sz="2400" dirty="0"/>
              <a:t>Can be limited to region or country to meet  legal or logistical requirements </a:t>
            </a:r>
          </a:p>
          <a:p>
            <a:pPr>
              <a:spcBef>
                <a:spcPts val="600"/>
              </a:spcBef>
              <a:spcAft>
                <a:spcPts val="600"/>
              </a:spcAft>
            </a:pPr>
            <a:r>
              <a:rPr lang="en-GB" sz="2400" b="1" dirty="0">
                <a:solidFill>
                  <a:srgbClr val="C00000"/>
                </a:solidFill>
              </a:rPr>
              <a:t>- </a:t>
            </a:r>
            <a:r>
              <a:rPr lang="en-GB" sz="2400" dirty="0"/>
              <a:t>Are less secure than the private cloud </a:t>
            </a:r>
          </a:p>
        </p:txBody>
      </p:sp>
    </p:spTree>
    <p:extLst>
      <p:ext uri="{BB962C8B-B14F-4D97-AF65-F5344CB8AC3E}">
        <p14:creationId xmlns:p14="http://schemas.microsoft.com/office/powerpoint/2010/main" val="2204382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snp.azureedge.net/sites/default/files/2017-08/pph_0.png">
            <a:extLst>
              <a:ext uri="{FF2B5EF4-FFF2-40B4-BE49-F238E27FC236}">
                <a16:creationId xmlns:a16="http://schemas.microsoft.com/office/drawing/2014/main" id="{862EFDEC-CD9A-43C6-B48A-6D6C6FC3C8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328" t="-1156" r="-323" b="57223"/>
          <a:stretch/>
        </p:blipFill>
        <p:spPr bwMode="auto">
          <a:xfrm>
            <a:off x="6084168" y="2132856"/>
            <a:ext cx="2915816"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71400"/>
            <a:ext cx="9143999" cy="1470025"/>
          </a:xfrm>
        </p:spPr>
        <p:txBody>
          <a:bodyPr>
            <a:normAutofit/>
          </a:bodyPr>
          <a:lstStyle/>
          <a:p>
            <a:r>
              <a:rPr lang="en-GB" b="1" dirty="0">
                <a:solidFill>
                  <a:srgbClr val="003399"/>
                </a:solidFill>
              </a:rPr>
              <a:t>Hybrid Cloud</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6" name="TextBox 5">
            <a:extLst>
              <a:ext uri="{FF2B5EF4-FFF2-40B4-BE49-F238E27FC236}">
                <a16:creationId xmlns:a16="http://schemas.microsoft.com/office/drawing/2014/main" id="{4D81A259-BF08-4D73-9681-295D47F6DD35}"/>
              </a:ext>
            </a:extLst>
          </p:cNvPr>
          <p:cNvSpPr txBox="1"/>
          <p:nvPr/>
        </p:nvSpPr>
        <p:spPr>
          <a:xfrm>
            <a:off x="518934" y="1298624"/>
            <a:ext cx="5925274" cy="5293757"/>
          </a:xfrm>
          <a:prstGeom prst="rect">
            <a:avLst/>
          </a:prstGeom>
          <a:noFill/>
        </p:spPr>
        <p:txBody>
          <a:bodyPr wrap="square" rtlCol="0">
            <a:spAutoFit/>
          </a:bodyPr>
          <a:lstStyle/>
          <a:p>
            <a:pPr>
              <a:spcBef>
                <a:spcPts val="1200"/>
              </a:spcBef>
              <a:spcAft>
                <a:spcPts val="1200"/>
              </a:spcAft>
            </a:pPr>
            <a:r>
              <a:rPr lang="en-US" sz="2400" b="1" dirty="0"/>
              <a:t>Hybrid Clouds </a:t>
            </a:r>
            <a:r>
              <a:rPr lang="en-US" sz="2400" dirty="0"/>
              <a:t>are some form of combinations of the other three cloud types. It typically outsources non-business-critical information and processing to the public cloud keeping everything else in the other two.</a:t>
            </a:r>
          </a:p>
          <a:p>
            <a:pPr>
              <a:spcBef>
                <a:spcPts val="600"/>
              </a:spcBef>
              <a:spcAft>
                <a:spcPts val="600"/>
              </a:spcAft>
            </a:pPr>
            <a:r>
              <a:rPr lang="en-GB" sz="2400" b="1" dirty="0">
                <a:solidFill>
                  <a:srgbClr val="00B050"/>
                </a:solidFill>
              </a:rPr>
              <a:t>+ </a:t>
            </a:r>
            <a:r>
              <a:rPr lang="en-GB" sz="2400" dirty="0"/>
              <a:t>Solves the problem with scalability and reliability allowing processes to be offloaded when needed.</a:t>
            </a:r>
          </a:p>
          <a:p>
            <a:pPr>
              <a:spcBef>
                <a:spcPts val="600"/>
              </a:spcBef>
              <a:spcAft>
                <a:spcPts val="600"/>
              </a:spcAft>
            </a:pPr>
            <a:r>
              <a:rPr lang="en-GB" sz="2400" b="1" dirty="0">
                <a:solidFill>
                  <a:srgbClr val="C00000"/>
                </a:solidFill>
              </a:rPr>
              <a:t>- </a:t>
            </a:r>
            <a:r>
              <a:rPr lang="en-GB" sz="2400" dirty="0"/>
              <a:t>Managing migration can be difficult.</a:t>
            </a:r>
          </a:p>
          <a:p>
            <a:pPr>
              <a:spcBef>
                <a:spcPts val="600"/>
              </a:spcBef>
              <a:spcAft>
                <a:spcPts val="600"/>
              </a:spcAft>
            </a:pPr>
            <a:r>
              <a:rPr lang="en-GB" sz="2400" b="1" dirty="0">
                <a:solidFill>
                  <a:srgbClr val="C00000"/>
                </a:solidFill>
              </a:rPr>
              <a:t>- </a:t>
            </a:r>
            <a:r>
              <a:rPr lang="en-GB" sz="2400" dirty="0"/>
              <a:t>A highly divided system could cause update and versioning difficulties.</a:t>
            </a:r>
          </a:p>
          <a:p>
            <a:pPr>
              <a:spcBef>
                <a:spcPts val="1200"/>
              </a:spcBef>
              <a:spcAft>
                <a:spcPts val="1200"/>
              </a:spcAft>
            </a:pPr>
            <a:endParaRPr lang="en-US" sz="2400" dirty="0"/>
          </a:p>
        </p:txBody>
      </p:sp>
    </p:spTree>
    <p:extLst>
      <p:ext uri="{BB962C8B-B14F-4D97-AF65-F5344CB8AC3E}">
        <p14:creationId xmlns:p14="http://schemas.microsoft.com/office/powerpoint/2010/main" val="3438135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1400"/>
            <a:ext cx="9144000" cy="1470025"/>
          </a:xfrm>
        </p:spPr>
        <p:txBody>
          <a:bodyPr>
            <a:normAutofit/>
          </a:bodyPr>
          <a:lstStyle/>
          <a:p>
            <a:r>
              <a:rPr lang="en-GB" b="1" dirty="0">
                <a:solidFill>
                  <a:srgbClr val="003399"/>
                </a:solidFill>
              </a:rPr>
              <a:t>Cloud Computing Types -Summary</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pic>
        <p:nvPicPr>
          <p:cNvPr id="6" name="Picture 5">
            <a:extLst>
              <a:ext uri="{FF2B5EF4-FFF2-40B4-BE49-F238E27FC236}">
                <a16:creationId xmlns:a16="http://schemas.microsoft.com/office/drawing/2014/main" id="{A8CADF3B-5A6B-4111-B0AB-5D5E9B55BCCE}"/>
              </a:ext>
            </a:extLst>
          </p:cNvPr>
          <p:cNvPicPr>
            <a:picLocks noChangeAspect="1"/>
          </p:cNvPicPr>
          <p:nvPr/>
        </p:nvPicPr>
        <p:blipFill rotWithShape="1">
          <a:blip r:embed="rId2">
            <a:extLst>
              <a:ext uri="{28A0092B-C50C-407E-A947-70E740481C1C}">
                <a14:useLocalDpi xmlns:a14="http://schemas.microsoft.com/office/drawing/2010/main" val="0"/>
              </a:ext>
            </a:extLst>
          </a:blip>
          <a:srcRect l="3241" t="13432" r="1159" b="5971"/>
          <a:stretch/>
        </p:blipFill>
        <p:spPr>
          <a:xfrm>
            <a:off x="152841" y="1700808"/>
            <a:ext cx="8811647" cy="4032448"/>
          </a:xfrm>
          <a:prstGeom prst="rect">
            <a:avLst/>
          </a:prstGeom>
        </p:spPr>
      </p:pic>
    </p:spTree>
    <p:extLst>
      <p:ext uri="{BB962C8B-B14F-4D97-AF65-F5344CB8AC3E}">
        <p14:creationId xmlns:p14="http://schemas.microsoft.com/office/powerpoint/2010/main" val="2420884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7" y="-171400"/>
            <a:ext cx="7699837" cy="1584176"/>
          </a:xfrm>
        </p:spPr>
        <p:txBody>
          <a:bodyPr>
            <a:normAutofit/>
          </a:bodyPr>
          <a:lstStyle/>
          <a:p>
            <a:r>
              <a:rPr lang="en-GB" b="1" dirty="0">
                <a:solidFill>
                  <a:srgbClr val="003399"/>
                </a:solidFill>
              </a:rPr>
              <a:t>Use Case – 3d Printing Company</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A1A6F1DE-8A71-4EB5-B7F9-63634781DD20}"/>
              </a:ext>
            </a:extLst>
          </p:cNvPr>
          <p:cNvSpPr txBox="1"/>
          <p:nvPr/>
        </p:nvSpPr>
        <p:spPr>
          <a:xfrm>
            <a:off x="539749" y="1268760"/>
            <a:ext cx="4677603" cy="3046988"/>
          </a:xfrm>
          <a:prstGeom prst="rect">
            <a:avLst/>
          </a:prstGeom>
          <a:noFill/>
        </p:spPr>
        <p:txBody>
          <a:bodyPr wrap="square" rtlCol="0">
            <a:spAutoFit/>
          </a:bodyPr>
          <a:lstStyle/>
          <a:p>
            <a:r>
              <a:rPr lang="en-US" sz="2400" dirty="0"/>
              <a:t>A 3d printing company from Bristol is developing its own product that can optimize 3D prints and validate whether they could print using different materials. They also plan to use this platform to promote their printing services and host user builds that they can showcase.</a:t>
            </a:r>
          </a:p>
        </p:txBody>
      </p:sp>
      <p:pic>
        <p:nvPicPr>
          <p:cNvPr id="7" name="Picture 6">
            <a:extLst>
              <a:ext uri="{FF2B5EF4-FFF2-40B4-BE49-F238E27FC236}">
                <a16:creationId xmlns:a16="http://schemas.microsoft.com/office/drawing/2014/main" id="{FBE6AED9-4F64-4C5C-9D9F-03D661AA16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901" t="23736" r="3800" b="15350"/>
          <a:stretch/>
        </p:blipFill>
        <p:spPr>
          <a:xfrm>
            <a:off x="5217353" y="1605681"/>
            <a:ext cx="3663585" cy="2471392"/>
          </a:xfrm>
          <a:prstGeom prst="rect">
            <a:avLst/>
          </a:prstGeom>
        </p:spPr>
      </p:pic>
      <p:sp>
        <p:nvSpPr>
          <p:cNvPr id="8" name="Rectangle 7">
            <a:extLst>
              <a:ext uri="{FF2B5EF4-FFF2-40B4-BE49-F238E27FC236}">
                <a16:creationId xmlns:a16="http://schemas.microsoft.com/office/drawing/2014/main" id="{3F74A5C5-B811-4262-A20D-0260B17AF157}"/>
              </a:ext>
            </a:extLst>
          </p:cNvPr>
          <p:cNvSpPr/>
          <p:nvPr/>
        </p:nvSpPr>
        <p:spPr>
          <a:xfrm>
            <a:off x="539552" y="4365104"/>
            <a:ext cx="6480522" cy="1569660"/>
          </a:xfrm>
          <a:prstGeom prst="rect">
            <a:avLst/>
          </a:prstGeom>
        </p:spPr>
        <p:txBody>
          <a:bodyPr wrap="square">
            <a:spAutoFit/>
          </a:bodyPr>
          <a:lstStyle/>
          <a:p>
            <a:r>
              <a:rPr lang="en-US" sz="2400" dirty="0"/>
              <a:t>The company has its own server in-house but after recent attention from the media and appearance in the news they are seeing some peaks  on their servers.</a:t>
            </a:r>
          </a:p>
        </p:txBody>
      </p:sp>
      <p:sp>
        <p:nvSpPr>
          <p:cNvPr id="9" name="TextBox 8">
            <a:extLst>
              <a:ext uri="{FF2B5EF4-FFF2-40B4-BE49-F238E27FC236}">
                <a16:creationId xmlns:a16="http://schemas.microsoft.com/office/drawing/2014/main" id="{D5DD28A6-2D4D-43F5-AA84-8E4FFA2AE30F}"/>
              </a:ext>
            </a:extLst>
          </p:cNvPr>
          <p:cNvSpPr txBox="1"/>
          <p:nvPr/>
        </p:nvSpPr>
        <p:spPr>
          <a:xfrm>
            <a:off x="1710351" y="6021288"/>
            <a:ext cx="5723298" cy="523220"/>
          </a:xfrm>
          <a:prstGeom prst="rect">
            <a:avLst/>
          </a:prstGeom>
          <a:noFill/>
        </p:spPr>
        <p:txBody>
          <a:bodyPr wrap="none" rtlCol="0">
            <a:spAutoFit/>
          </a:bodyPr>
          <a:lstStyle/>
          <a:p>
            <a:r>
              <a:rPr lang="en-US" sz="2800" b="1" dirty="0"/>
              <a:t>Propose a solution for their problem!</a:t>
            </a:r>
          </a:p>
        </p:txBody>
      </p:sp>
    </p:spTree>
    <p:extLst>
      <p:ext uri="{BB962C8B-B14F-4D97-AF65-F5344CB8AC3E}">
        <p14:creationId xmlns:p14="http://schemas.microsoft.com/office/powerpoint/2010/main" val="1747397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7" y="-171400"/>
            <a:ext cx="7699837" cy="1584176"/>
          </a:xfrm>
        </p:spPr>
        <p:txBody>
          <a:bodyPr>
            <a:normAutofit/>
          </a:bodyPr>
          <a:lstStyle/>
          <a:p>
            <a:r>
              <a:rPr lang="en-GB" b="1" dirty="0">
                <a:solidFill>
                  <a:srgbClr val="003399"/>
                </a:solidFill>
              </a:rPr>
              <a:t>Use Case – MMO</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A1A6F1DE-8A71-4EB5-B7F9-63634781DD20}"/>
              </a:ext>
            </a:extLst>
          </p:cNvPr>
          <p:cNvSpPr txBox="1"/>
          <p:nvPr/>
        </p:nvSpPr>
        <p:spPr>
          <a:xfrm>
            <a:off x="683567" y="1700808"/>
            <a:ext cx="4748848" cy="4093428"/>
          </a:xfrm>
          <a:prstGeom prst="rect">
            <a:avLst/>
          </a:prstGeom>
          <a:noFill/>
        </p:spPr>
        <p:txBody>
          <a:bodyPr wrap="square" rtlCol="0">
            <a:spAutoFit/>
          </a:bodyPr>
          <a:lstStyle/>
          <a:p>
            <a:pPr>
              <a:spcBef>
                <a:spcPts val="1200"/>
              </a:spcBef>
              <a:spcAft>
                <a:spcPts val="1200"/>
              </a:spcAft>
            </a:pPr>
            <a:r>
              <a:rPr lang="en-US" sz="2400" dirty="0"/>
              <a:t>A small gaming company wants to release its first Massively multiplayer online game. They need to be able to quickly change version of the game as bugs are fixed and features added.</a:t>
            </a:r>
          </a:p>
          <a:p>
            <a:pPr>
              <a:spcBef>
                <a:spcPts val="1200"/>
              </a:spcBef>
              <a:spcAft>
                <a:spcPts val="1200"/>
              </a:spcAft>
            </a:pPr>
            <a:r>
              <a:rPr lang="en-US" sz="2400" dirty="0"/>
              <a:t>They have a highly dynamic team of developers from varying parts of the globe and managing changes and compilation times is crucial.</a:t>
            </a:r>
          </a:p>
        </p:txBody>
      </p:sp>
      <p:pic>
        <p:nvPicPr>
          <p:cNvPr id="6" name="Picture 5">
            <a:extLst>
              <a:ext uri="{FF2B5EF4-FFF2-40B4-BE49-F238E27FC236}">
                <a16:creationId xmlns:a16="http://schemas.microsoft.com/office/drawing/2014/main" id="{2DB8CBE6-F336-415A-9CFD-AD2CC39F2145}"/>
              </a:ext>
            </a:extLst>
          </p:cNvPr>
          <p:cNvPicPr>
            <a:picLocks noChangeAspect="1"/>
          </p:cNvPicPr>
          <p:nvPr/>
        </p:nvPicPr>
        <p:blipFill rotWithShape="1">
          <a:blip r:embed="rId2">
            <a:extLst>
              <a:ext uri="{28A0092B-C50C-407E-A947-70E740481C1C}">
                <a14:useLocalDpi xmlns:a14="http://schemas.microsoft.com/office/drawing/2010/main" val="0"/>
              </a:ext>
            </a:extLst>
          </a:blip>
          <a:srcRect l="31547" t="935" r="30549" b="-935"/>
          <a:stretch/>
        </p:blipFill>
        <p:spPr>
          <a:xfrm>
            <a:off x="5852313" y="1895215"/>
            <a:ext cx="2531091" cy="3766170"/>
          </a:xfrm>
          <a:prstGeom prst="rect">
            <a:avLst/>
          </a:prstGeom>
        </p:spPr>
      </p:pic>
      <p:sp>
        <p:nvSpPr>
          <p:cNvPr id="10" name="TextBox 9">
            <a:extLst>
              <a:ext uri="{FF2B5EF4-FFF2-40B4-BE49-F238E27FC236}">
                <a16:creationId xmlns:a16="http://schemas.microsoft.com/office/drawing/2014/main" id="{02A96529-BA32-477B-95D6-9056A74077A8}"/>
              </a:ext>
            </a:extLst>
          </p:cNvPr>
          <p:cNvSpPr txBox="1"/>
          <p:nvPr/>
        </p:nvSpPr>
        <p:spPr>
          <a:xfrm>
            <a:off x="1710351" y="6021288"/>
            <a:ext cx="5723298" cy="523220"/>
          </a:xfrm>
          <a:prstGeom prst="rect">
            <a:avLst/>
          </a:prstGeom>
          <a:noFill/>
        </p:spPr>
        <p:txBody>
          <a:bodyPr wrap="none" rtlCol="0">
            <a:spAutoFit/>
          </a:bodyPr>
          <a:lstStyle/>
          <a:p>
            <a:r>
              <a:rPr lang="en-US" sz="2800" b="1" dirty="0"/>
              <a:t>Propose a solution for their problem!</a:t>
            </a:r>
          </a:p>
        </p:txBody>
      </p:sp>
    </p:spTree>
    <p:extLst>
      <p:ext uri="{BB962C8B-B14F-4D97-AF65-F5344CB8AC3E}">
        <p14:creationId xmlns:p14="http://schemas.microsoft.com/office/powerpoint/2010/main" val="3733227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7" y="-171400"/>
            <a:ext cx="7699837" cy="1584176"/>
          </a:xfrm>
        </p:spPr>
        <p:txBody>
          <a:bodyPr>
            <a:normAutofit/>
          </a:bodyPr>
          <a:lstStyle/>
          <a:p>
            <a:r>
              <a:rPr lang="en-GB" b="1" dirty="0">
                <a:solidFill>
                  <a:srgbClr val="003399"/>
                </a:solidFill>
              </a:rPr>
              <a:t>Use Case – Siemens IoT</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3" name="TextBox 2">
            <a:extLst>
              <a:ext uri="{FF2B5EF4-FFF2-40B4-BE49-F238E27FC236}">
                <a16:creationId xmlns:a16="http://schemas.microsoft.com/office/drawing/2014/main" id="{A1A6F1DE-8A71-4EB5-B7F9-63634781DD20}"/>
              </a:ext>
            </a:extLst>
          </p:cNvPr>
          <p:cNvSpPr txBox="1"/>
          <p:nvPr/>
        </p:nvSpPr>
        <p:spPr>
          <a:xfrm>
            <a:off x="683567" y="1274360"/>
            <a:ext cx="5343400" cy="4770537"/>
          </a:xfrm>
          <a:prstGeom prst="rect">
            <a:avLst/>
          </a:prstGeom>
          <a:noFill/>
        </p:spPr>
        <p:txBody>
          <a:bodyPr wrap="square" rtlCol="0">
            <a:spAutoFit/>
          </a:bodyPr>
          <a:lstStyle/>
          <a:p>
            <a:pPr>
              <a:spcBef>
                <a:spcPts val="1200"/>
              </a:spcBef>
              <a:spcAft>
                <a:spcPts val="1200"/>
              </a:spcAft>
            </a:pPr>
            <a:r>
              <a:rPr lang="en-US" sz="2400" dirty="0"/>
              <a:t>Siemens is developing a new line of Artificial Intelligence enabled home sensing devices. These devices collect data from the home and send the data to their cloud for analysis. </a:t>
            </a:r>
          </a:p>
          <a:p>
            <a:pPr>
              <a:spcBef>
                <a:spcPts val="1200"/>
              </a:spcBef>
              <a:spcAft>
                <a:spcPts val="1200"/>
              </a:spcAft>
            </a:pPr>
            <a:r>
              <a:rPr lang="en-US" sz="2400" dirty="0"/>
              <a:t>They have dedicated datacenters in Germany with custom builds designed to process and store the sensor data.</a:t>
            </a:r>
          </a:p>
          <a:p>
            <a:pPr>
              <a:spcBef>
                <a:spcPts val="1200"/>
              </a:spcBef>
              <a:spcAft>
                <a:spcPts val="1200"/>
              </a:spcAft>
            </a:pPr>
            <a:r>
              <a:rPr lang="en-US" sz="2400" dirty="0"/>
              <a:t>Despite this they are concerned with reliability and delay issues for satisfying the needs of customers worldwide.</a:t>
            </a:r>
          </a:p>
        </p:txBody>
      </p:sp>
      <p:sp>
        <p:nvSpPr>
          <p:cNvPr id="7" name="TextBox 6">
            <a:extLst>
              <a:ext uri="{FF2B5EF4-FFF2-40B4-BE49-F238E27FC236}">
                <a16:creationId xmlns:a16="http://schemas.microsoft.com/office/drawing/2014/main" id="{C939217D-9156-4BBE-B1ED-D7D04BC9E610}"/>
              </a:ext>
            </a:extLst>
          </p:cNvPr>
          <p:cNvSpPr txBox="1"/>
          <p:nvPr/>
        </p:nvSpPr>
        <p:spPr>
          <a:xfrm>
            <a:off x="1710351" y="6021288"/>
            <a:ext cx="5723298" cy="523220"/>
          </a:xfrm>
          <a:prstGeom prst="rect">
            <a:avLst/>
          </a:prstGeom>
          <a:noFill/>
        </p:spPr>
        <p:txBody>
          <a:bodyPr wrap="none" rtlCol="0">
            <a:spAutoFit/>
          </a:bodyPr>
          <a:lstStyle/>
          <a:p>
            <a:r>
              <a:rPr lang="en-US" sz="2800" b="1" dirty="0"/>
              <a:t>Propose a solution for their problem!</a:t>
            </a:r>
          </a:p>
        </p:txBody>
      </p:sp>
      <p:pic>
        <p:nvPicPr>
          <p:cNvPr id="8" name="Picture 7">
            <a:extLst>
              <a:ext uri="{FF2B5EF4-FFF2-40B4-BE49-F238E27FC236}">
                <a16:creationId xmlns:a16="http://schemas.microsoft.com/office/drawing/2014/main" id="{1F66FE29-CE0B-42E4-96CA-A1EF7876C2F7}"/>
              </a:ext>
            </a:extLst>
          </p:cNvPr>
          <p:cNvPicPr>
            <a:picLocks noChangeAspect="1"/>
          </p:cNvPicPr>
          <p:nvPr/>
        </p:nvPicPr>
        <p:blipFill rotWithShape="1">
          <a:blip r:embed="rId2">
            <a:extLst>
              <a:ext uri="{28A0092B-C50C-407E-A947-70E740481C1C}">
                <a14:useLocalDpi xmlns:a14="http://schemas.microsoft.com/office/drawing/2010/main" val="0"/>
              </a:ext>
            </a:extLst>
          </a:blip>
          <a:srcRect l="34250" t="24799" r="37400" b="26201"/>
          <a:stretch/>
        </p:blipFill>
        <p:spPr>
          <a:xfrm>
            <a:off x="6137505" y="1556792"/>
            <a:ext cx="2592288" cy="2520280"/>
          </a:xfrm>
          <a:prstGeom prst="rect">
            <a:avLst/>
          </a:prstGeom>
        </p:spPr>
      </p:pic>
    </p:spTree>
    <p:extLst>
      <p:ext uri="{BB962C8B-B14F-4D97-AF65-F5344CB8AC3E}">
        <p14:creationId xmlns:p14="http://schemas.microsoft.com/office/powerpoint/2010/main" val="3122914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Further Reading and Links</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TextBox 6">
            <a:extLst>
              <a:ext uri="{FF2B5EF4-FFF2-40B4-BE49-F238E27FC236}">
                <a16:creationId xmlns:a16="http://schemas.microsoft.com/office/drawing/2014/main" id="{C5E11949-D0F0-4B30-B903-9D9D57B4B344}"/>
              </a:ext>
            </a:extLst>
          </p:cNvPr>
          <p:cNvSpPr txBox="1"/>
          <p:nvPr/>
        </p:nvSpPr>
        <p:spPr>
          <a:xfrm>
            <a:off x="593182" y="1772816"/>
            <a:ext cx="8136904"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t>Ruparelia</a:t>
            </a:r>
            <a:r>
              <a:rPr lang="en-US" sz="3200" dirty="0"/>
              <a:t>, </a:t>
            </a:r>
            <a:r>
              <a:rPr lang="en-US" sz="3200" dirty="0" err="1"/>
              <a:t>Nayan</a:t>
            </a:r>
            <a:r>
              <a:rPr lang="en-US" sz="3200" dirty="0"/>
              <a:t> B.. Cloud Computing, MIT Press, 2016. ProQuest </a:t>
            </a:r>
            <a:r>
              <a:rPr lang="en-US" sz="3200" dirty="0" err="1"/>
              <a:t>Ebook</a:t>
            </a:r>
            <a:r>
              <a:rPr lang="en-US" sz="3200" dirty="0"/>
              <a:t> Central, </a:t>
            </a:r>
            <a:r>
              <a:rPr lang="en-US" sz="3200" dirty="0">
                <a:hlinkClick r:id="rId2"/>
              </a:rPr>
              <a:t>http://ebookcentral.proquest.com/lib/coventry/detail.action?docID=4527741</a:t>
            </a:r>
            <a:br>
              <a:rPr lang="en-US" sz="3200" dirty="0"/>
            </a:br>
            <a:br>
              <a:rPr lang="en-US" sz="3200" b="1" dirty="0"/>
            </a:br>
            <a:r>
              <a:rPr lang="en-US" sz="3200" b="1" dirty="0"/>
              <a:t>Online courses:</a:t>
            </a:r>
          </a:p>
          <a:p>
            <a:pPr marL="457200" indent="-457200">
              <a:buFont typeface="Arial" panose="020B0604020202020204" pitchFamily="34" charset="0"/>
              <a:buChar char="•"/>
            </a:pPr>
            <a:r>
              <a:rPr lang="en-US" sz="3200" b="1" dirty="0">
                <a:hlinkClick r:id="rId3"/>
              </a:rPr>
              <a:t>Cloud Computing Concepts</a:t>
            </a:r>
            <a:endParaRPr lang="en-US" sz="3200" b="1" dirty="0"/>
          </a:p>
          <a:p>
            <a:pPr marL="457200" indent="-457200">
              <a:buFont typeface="Arial" panose="020B0604020202020204" pitchFamily="34" charset="0"/>
              <a:buChar char="•"/>
            </a:pPr>
            <a:r>
              <a:rPr lang="en-US" sz="3200" b="1" dirty="0">
                <a:hlinkClick r:id="rId4"/>
              </a:rPr>
              <a:t>Introduction to Cloud Computing</a:t>
            </a:r>
            <a:endParaRPr lang="en-US" sz="3200" b="1" dirty="0"/>
          </a:p>
          <a:p>
            <a:endParaRPr lang="en-US" sz="3200" b="1" dirty="0"/>
          </a:p>
          <a:p>
            <a:endParaRPr lang="en-US" sz="3200" b="1" dirty="0"/>
          </a:p>
        </p:txBody>
      </p:sp>
    </p:spTree>
    <p:extLst>
      <p:ext uri="{BB962C8B-B14F-4D97-AF65-F5344CB8AC3E}">
        <p14:creationId xmlns:p14="http://schemas.microsoft.com/office/powerpoint/2010/main" val="286894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Further Reading and Links</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TextBox 6">
            <a:extLst>
              <a:ext uri="{FF2B5EF4-FFF2-40B4-BE49-F238E27FC236}">
                <a16:creationId xmlns:a16="http://schemas.microsoft.com/office/drawing/2014/main" id="{C5E11949-D0F0-4B30-B903-9D9D57B4B344}"/>
              </a:ext>
            </a:extLst>
          </p:cNvPr>
          <p:cNvSpPr txBox="1"/>
          <p:nvPr/>
        </p:nvSpPr>
        <p:spPr>
          <a:xfrm>
            <a:off x="593182" y="1772816"/>
            <a:ext cx="8136904" cy="3724096"/>
          </a:xfrm>
          <a:prstGeom prst="rect">
            <a:avLst/>
          </a:prstGeom>
          <a:noFill/>
        </p:spPr>
        <p:txBody>
          <a:bodyPr wrap="square" rtlCol="0">
            <a:spAutoFit/>
          </a:bodyPr>
          <a:lstStyle/>
          <a:p>
            <a:r>
              <a:rPr lang="en-US" sz="3200" b="1" dirty="0"/>
              <a:t>Changes to computer thinking - Stephen Fry</a:t>
            </a:r>
          </a:p>
          <a:p>
            <a:r>
              <a:rPr lang="en-US" sz="2800" dirty="0">
                <a:hlinkClick r:id="rId2"/>
              </a:rPr>
              <a:t>https://www.youtube.com/watch?time_continue=3&amp;v=J9LK6EtxzgM</a:t>
            </a:r>
            <a:endParaRPr lang="en-US" sz="2800" dirty="0"/>
          </a:p>
          <a:p>
            <a:endParaRPr lang="en-US" sz="2800" dirty="0"/>
          </a:p>
          <a:p>
            <a:r>
              <a:rPr lang="en-US" sz="3200" b="1" dirty="0"/>
              <a:t>What is Cloud Computing ?</a:t>
            </a:r>
            <a:br>
              <a:rPr lang="en-US" sz="3200" b="1" dirty="0"/>
            </a:br>
            <a:r>
              <a:rPr lang="en-US" sz="2800" b="1" dirty="0">
                <a:hlinkClick r:id="rId3"/>
              </a:rPr>
              <a:t>https://www.youtube.com/watch?v=ae_DKNwK_ms</a:t>
            </a:r>
            <a:endParaRPr lang="en-US" sz="2800" b="1" dirty="0"/>
          </a:p>
          <a:p>
            <a:endParaRPr lang="en-US" sz="2800" b="1" dirty="0"/>
          </a:p>
          <a:p>
            <a:endParaRPr lang="en-US" sz="3200" b="1" dirty="0"/>
          </a:p>
        </p:txBody>
      </p:sp>
    </p:spTree>
    <p:extLst>
      <p:ext uri="{BB962C8B-B14F-4D97-AF65-F5344CB8AC3E}">
        <p14:creationId xmlns:p14="http://schemas.microsoft.com/office/powerpoint/2010/main" val="189187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Why use the Cloud? </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12" name="Rectangle 11">
            <a:extLst>
              <a:ext uri="{FF2B5EF4-FFF2-40B4-BE49-F238E27FC236}">
                <a16:creationId xmlns:a16="http://schemas.microsoft.com/office/drawing/2014/main" id="{9FAF1015-51A3-4FBF-B183-59CE04C6E771}"/>
              </a:ext>
            </a:extLst>
          </p:cNvPr>
          <p:cNvSpPr/>
          <p:nvPr/>
        </p:nvSpPr>
        <p:spPr>
          <a:xfrm>
            <a:off x="311614" y="1628800"/>
            <a:ext cx="5189918" cy="4401205"/>
          </a:xfrm>
          <a:prstGeom prst="rect">
            <a:avLst/>
          </a:prstGeom>
        </p:spPr>
        <p:txBody>
          <a:bodyPr wrap="square">
            <a:spAutoFit/>
          </a:bodyPr>
          <a:lstStyle/>
          <a:p>
            <a:pPr>
              <a:buFont typeface="Arial" panose="020B0604020202020204" pitchFamily="34" charset="0"/>
              <a:buNone/>
            </a:pPr>
            <a:r>
              <a:rPr lang="en-GB" sz="2000" b="1" dirty="0"/>
              <a:t>May 2009, India</a:t>
            </a:r>
            <a:endParaRPr lang="en-GB" sz="2000" dirty="0"/>
          </a:p>
          <a:p>
            <a:r>
              <a:rPr lang="en-GB" sz="2000" dirty="0"/>
              <a:t>Indian, with 1 billion+ population, goes to the jumbo general election. The election commission unveiled a brand new website that is well </a:t>
            </a:r>
            <a:r>
              <a:rPr lang="en-GB" sz="2000" b="1" dirty="0"/>
              <a:t>prepared to handle 80.64 billion hits in 8 hours </a:t>
            </a:r>
            <a:r>
              <a:rPr lang="en-GB" sz="2000" dirty="0"/>
              <a:t>(2,800 hits/second). </a:t>
            </a:r>
          </a:p>
          <a:p>
            <a:pPr marL="109728" indent="0">
              <a:buFont typeface="Arial" panose="020B0604020202020204" pitchFamily="34" charset="0"/>
              <a:buNone/>
            </a:pPr>
            <a:endParaRPr lang="en-GB" sz="2000" dirty="0"/>
          </a:p>
          <a:p>
            <a:endParaRPr lang="en-GB" sz="2000" dirty="0"/>
          </a:p>
          <a:p>
            <a:r>
              <a:rPr lang="en-GB" sz="2000" dirty="0"/>
              <a:t>On the election result day </a:t>
            </a:r>
            <a:r>
              <a:rPr lang="en-GB" sz="2000" dirty="0">
                <a:hlinkClick r:id="rId2"/>
              </a:rPr>
              <a:t>media reported</a:t>
            </a:r>
            <a:r>
              <a:rPr lang="en-GB" sz="2000" dirty="0"/>
              <a:t>:</a:t>
            </a:r>
          </a:p>
          <a:p>
            <a:r>
              <a:rPr lang="en-GB" sz="2000" b="1" i="1" dirty="0"/>
              <a:t>300,000 hits/second </a:t>
            </a:r>
            <a:r>
              <a:rPr lang="en-GB" sz="2000" i="1" dirty="0"/>
              <a:t>make Election Commission website crash.</a:t>
            </a:r>
            <a:endParaRPr lang="en-GB" sz="2000" dirty="0"/>
          </a:p>
          <a:p>
            <a:r>
              <a:rPr lang="en-GB" sz="2000" dirty="0"/>
              <a:t>This per second hit rate means </a:t>
            </a:r>
            <a:r>
              <a:rPr lang="en-GB" sz="2000" b="1" dirty="0"/>
              <a:t>8.64 trillion</a:t>
            </a:r>
            <a:r>
              <a:rPr lang="en-GB" sz="2000" dirty="0"/>
              <a:t> hits in 8 hours.</a:t>
            </a:r>
          </a:p>
          <a:p>
            <a:endParaRPr lang="en-GB" sz="2000" dirty="0"/>
          </a:p>
        </p:txBody>
      </p:sp>
      <p:pic>
        <p:nvPicPr>
          <p:cNvPr id="4" name="Picture 3">
            <a:extLst>
              <a:ext uri="{FF2B5EF4-FFF2-40B4-BE49-F238E27FC236}">
                <a16:creationId xmlns:a16="http://schemas.microsoft.com/office/drawing/2014/main" id="{F90339DD-5096-4008-A15E-DA0AB62E7C3C}"/>
              </a:ext>
            </a:extLst>
          </p:cNvPr>
          <p:cNvPicPr>
            <a:picLocks noChangeAspect="1"/>
          </p:cNvPicPr>
          <p:nvPr/>
        </p:nvPicPr>
        <p:blipFill rotWithShape="1">
          <a:blip r:embed="rId3">
            <a:extLst>
              <a:ext uri="{28A0092B-C50C-407E-A947-70E740481C1C}">
                <a14:useLocalDpi xmlns:a14="http://schemas.microsoft.com/office/drawing/2010/main" val="0"/>
              </a:ext>
            </a:extLst>
          </a:blip>
          <a:srcRect l="60878" t="25669" r="1051" b="6552"/>
          <a:stretch/>
        </p:blipFill>
        <p:spPr>
          <a:xfrm>
            <a:off x="5513446" y="1844824"/>
            <a:ext cx="3379144" cy="3765330"/>
          </a:xfrm>
          <a:prstGeom prst="rect">
            <a:avLst/>
          </a:prstGeom>
        </p:spPr>
      </p:pic>
    </p:spTree>
    <p:extLst>
      <p:ext uri="{BB962C8B-B14F-4D97-AF65-F5344CB8AC3E}">
        <p14:creationId xmlns:p14="http://schemas.microsoft.com/office/powerpoint/2010/main" val="574668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Cloud Computing</a:t>
            </a:r>
          </a:p>
        </p:txBody>
      </p:sp>
      <p:sp>
        <p:nvSpPr>
          <p:cNvPr id="5" name="Content Placeholder 4"/>
          <p:cNvSpPr>
            <a:spLocks noGrp="1"/>
          </p:cNvSpPr>
          <p:nvPr>
            <p:ph idx="1"/>
          </p:nvPr>
        </p:nvSpPr>
        <p:spPr/>
        <p:txBody>
          <a:bodyPr>
            <a:normAutofit fontScale="62500" lnSpcReduction="20000"/>
          </a:bodyPr>
          <a:lstStyle/>
          <a:p>
            <a:r>
              <a:rPr lang="en-GB" b="1" dirty="0"/>
              <a:t>Research</a:t>
            </a:r>
            <a:r>
              <a:rPr lang="en-GB" dirty="0"/>
              <a:t> about the following products and make an </a:t>
            </a:r>
            <a:r>
              <a:rPr lang="en-GB" b="1" dirty="0"/>
              <a:t>educated guess</a:t>
            </a:r>
            <a:r>
              <a:rPr lang="en-GB" dirty="0"/>
              <a:t> on the type of cloud computing service (</a:t>
            </a:r>
            <a:r>
              <a:rPr lang="en-GB" b="1" dirty="0" err="1"/>
              <a:t>IaaS</a:t>
            </a:r>
            <a:r>
              <a:rPr lang="en-GB" b="1" dirty="0"/>
              <a:t>, </a:t>
            </a:r>
            <a:r>
              <a:rPr lang="en-GB" b="1" dirty="0" err="1"/>
              <a:t>PaaS</a:t>
            </a:r>
            <a:r>
              <a:rPr lang="en-GB" b="1" dirty="0"/>
              <a:t>, SaaS</a:t>
            </a:r>
            <a:r>
              <a:rPr lang="en-GB" dirty="0"/>
              <a:t>) that they offer. Give reasons for your choice.</a:t>
            </a:r>
          </a:p>
          <a:p>
            <a:pPr lvl="1"/>
            <a:r>
              <a:rPr lang="en-GB" b="1" dirty="0"/>
              <a:t>Google App Engine</a:t>
            </a:r>
          </a:p>
          <a:p>
            <a:pPr lvl="1"/>
            <a:r>
              <a:rPr lang="en-GB" b="1" dirty="0"/>
              <a:t>Salesforce.com</a:t>
            </a:r>
          </a:p>
          <a:p>
            <a:pPr lvl="1"/>
            <a:r>
              <a:rPr lang="en-GB" b="1" dirty="0" err="1"/>
              <a:t>Heroku</a:t>
            </a:r>
            <a:endParaRPr lang="en-GB" b="1" dirty="0"/>
          </a:p>
          <a:p>
            <a:pPr lvl="1"/>
            <a:r>
              <a:rPr lang="en-GB" b="1" dirty="0"/>
              <a:t>Cloud9</a:t>
            </a:r>
          </a:p>
          <a:p>
            <a:pPr lvl="1"/>
            <a:r>
              <a:rPr lang="en-GB" b="1" dirty="0" err="1"/>
              <a:t>HootSuite</a:t>
            </a:r>
            <a:endParaRPr lang="en-GB" b="1" dirty="0"/>
          </a:p>
          <a:p>
            <a:pPr lvl="1"/>
            <a:r>
              <a:rPr lang="en-GB" b="1" dirty="0"/>
              <a:t>Amazon EC2</a:t>
            </a:r>
          </a:p>
          <a:p>
            <a:pPr lvl="1"/>
            <a:r>
              <a:rPr lang="en-GB" b="1" dirty="0" err="1"/>
              <a:t>OpenShift</a:t>
            </a:r>
            <a:endParaRPr lang="en-GB" b="1" dirty="0"/>
          </a:p>
          <a:p>
            <a:pPr lvl="1"/>
            <a:r>
              <a:rPr lang="en-GB" b="1" dirty="0"/>
              <a:t>Gmail</a:t>
            </a:r>
          </a:p>
          <a:p>
            <a:pPr lvl="1"/>
            <a:r>
              <a:rPr lang="en-GB" b="1" dirty="0"/>
              <a:t>Dropbox</a:t>
            </a:r>
          </a:p>
          <a:p>
            <a:pPr lvl="1"/>
            <a:r>
              <a:rPr lang="en-GB" b="1" dirty="0"/>
              <a:t>Microsoft Azure</a:t>
            </a:r>
          </a:p>
          <a:p>
            <a:pPr lvl="1"/>
            <a:r>
              <a:rPr lang="en-GB" b="1" dirty="0" err="1"/>
              <a:t>Cloudera</a:t>
            </a:r>
            <a:endParaRPr lang="en-GB" b="1" dirty="0"/>
          </a:p>
          <a:p>
            <a:pPr lvl="1"/>
            <a:r>
              <a:rPr lang="en-GB" b="1" dirty="0"/>
              <a:t>Steam</a:t>
            </a:r>
          </a:p>
          <a:p>
            <a:pPr lvl="1"/>
            <a:endParaRPr lang="en-GB" dirty="0"/>
          </a:p>
          <a:p>
            <a:endParaRPr lang="en-GB" dirty="0"/>
          </a:p>
        </p:txBody>
      </p:sp>
      <p:cxnSp>
        <p:nvCxnSpPr>
          <p:cNvPr id="4" name="Straight Connector 3"/>
          <p:cNvCxnSpPr/>
          <p:nvPr/>
        </p:nvCxnSpPr>
        <p:spPr>
          <a:xfrm>
            <a:off x="457200" y="1524000"/>
            <a:ext cx="8229600" cy="0"/>
          </a:xfrm>
          <a:prstGeom prst="line">
            <a:avLst/>
          </a:prstGeom>
          <a:ln w="66675">
            <a:solidFill>
              <a:srgbClr val="0066CC"/>
            </a:solidFill>
          </a:ln>
        </p:spPr>
        <p:style>
          <a:lnRef idx="1">
            <a:schemeClr val="accent1"/>
          </a:lnRef>
          <a:fillRef idx="0">
            <a:schemeClr val="accent1"/>
          </a:fillRef>
          <a:effectRef idx="0">
            <a:schemeClr val="accent1"/>
          </a:effectRef>
          <a:fontRef idx="minor">
            <a:schemeClr val="tx1"/>
          </a:fontRef>
        </p:style>
      </p:cxnSp>
      <p:sp>
        <p:nvSpPr>
          <p:cNvPr id="8" name="AutoShape 4" descr="https://upload.wikimedia.org/wikipedia/commons/f/f6/HAL900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https://upload.wikimedia.org/wikipedia/commons/f/f6/HAL9000.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https://upload.wikimedia.org/wikipedia/commons/f/f6/HAL9000.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0" descr="https://upload.wikimedia.org/wikipedia/commons/f/f6/HAL9000.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708244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Cloud Computing</a:t>
            </a:r>
          </a:p>
        </p:txBody>
      </p:sp>
      <p:sp>
        <p:nvSpPr>
          <p:cNvPr id="5" name="Content Placeholder 4"/>
          <p:cNvSpPr>
            <a:spLocks noGrp="1"/>
          </p:cNvSpPr>
          <p:nvPr>
            <p:ph idx="1"/>
          </p:nvPr>
        </p:nvSpPr>
        <p:spPr/>
        <p:txBody>
          <a:bodyPr>
            <a:normAutofit/>
          </a:bodyPr>
          <a:lstStyle/>
          <a:p>
            <a:pPr lvl="1"/>
            <a:r>
              <a:rPr lang="en-GB" dirty="0"/>
              <a:t>Google App Engine </a:t>
            </a:r>
            <a:r>
              <a:rPr lang="en-GB" dirty="0">
                <a:sym typeface="Wingdings" panose="05000000000000000000" pitchFamily="2" charset="2"/>
              </a:rPr>
              <a:t> </a:t>
            </a:r>
            <a:r>
              <a:rPr lang="en-GB" dirty="0" err="1">
                <a:sym typeface="Wingdings" panose="05000000000000000000" pitchFamily="2" charset="2"/>
              </a:rPr>
              <a:t>PaaS</a:t>
            </a:r>
            <a:r>
              <a:rPr lang="en-GB" dirty="0">
                <a:sym typeface="Wingdings" panose="05000000000000000000" pitchFamily="2" charset="2"/>
              </a:rPr>
              <a:t>, for developers (Python, Java, </a:t>
            </a:r>
            <a:r>
              <a:rPr lang="en-GB" dirty="0" err="1">
                <a:sym typeface="Wingdings" panose="05000000000000000000" pitchFamily="2" charset="2"/>
              </a:rPr>
              <a:t>Php</a:t>
            </a:r>
            <a:r>
              <a:rPr lang="en-GB" dirty="0">
                <a:sym typeface="Wingdings" panose="05000000000000000000" pitchFamily="2" charset="2"/>
              </a:rPr>
              <a:t>, Go)</a:t>
            </a:r>
            <a:endParaRPr lang="en-GB" dirty="0"/>
          </a:p>
          <a:p>
            <a:pPr lvl="1"/>
            <a:r>
              <a:rPr lang="en-GB" dirty="0"/>
              <a:t>Salesforce.com </a:t>
            </a:r>
            <a:r>
              <a:rPr lang="en-GB" dirty="0">
                <a:sym typeface="Wingdings" panose="05000000000000000000" pitchFamily="2" charset="2"/>
              </a:rPr>
              <a:t> SaaS for the CRM solution</a:t>
            </a:r>
            <a:endParaRPr lang="en-GB" dirty="0"/>
          </a:p>
          <a:p>
            <a:pPr lvl="1"/>
            <a:r>
              <a:rPr lang="en-GB" dirty="0" err="1"/>
              <a:t>Heroku</a:t>
            </a:r>
            <a:r>
              <a:rPr lang="en-GB" dirty="0"/>
              <a:t> </a:t>
            </a:r>
            <a:r>
              <a:rPr lang="en-GB" dirty="0">
                <a:sym typeface="Wingdings" panose="05000000000000000000" pitchFamily="2" charset="2"/>
              </a:rPr>
              <a:t> </a:t>
            </a:r>
            <a:r>
              <a:rPr lang="en-GB" dirty="0" err="1">
                <a:sym typeface="Wingdings" panose="05000000000000000000" pitchFamily="2" charset="2"/>
              </a:rPr>
              <a:t>PaaS</a:t>
            </a:r>
            <a:r>
              <a:rPr lang="en-GB" dirty="0">
                <a:sym typeface="Wingdings" panose="05000000000000000000" pitchFamily="2" charset="2"/>
              </a:rPr>
              <a:t>, for developers (JS, Ruby, Java, </a:t>
            </a:r>
            <a:r>
              <a:rPr lang="en-GB" dirty="0" err="1">
                <a:sym typeface="Wingdings" panose="05000000000000000000" pitchFamily="2" charset="2"/>
              </a:rPr>
              <a:t>PhP</a:t>
            </a:r>
            <a:r>
              <a:rPr lang="en-GB" dirty="0">
                <a:sym typeface="Wingdings" panose="05000000000000000000" pitchFamily="2" charset="2"/>
              </a:rPr>
              <a:t>, Python, Go, Scala, </a:t>
            </a:r>
            <a:r>
              <a:rPr lang="en-GB" dirty="0" err="1">
                <a:sym typeface="Wingdings" panose="05000000000000000000" pitchFamily="2" charset="2"/>
              </a:rPr>
              <a:t>Clojure</a:t>
            </a:r>
            <a:r>
              <a:rPr lang="en-GB" dirty="0">
                <a:sym typeface="Wingdings" panose="05000000000000000000" pitchFamily="2" charset="2"/>
              </a:rPr>
              <a:t>)</a:t>
            </a:r>
            <a:endParaRPr lang="en-GB" dirty="0"/>
          </a:p>
          <a:p>
            <a:pPr lvl="1"/>
            <a:r>
              <a:rPr lang="en-GB" dirty="0"/>
              <a:t>Cloud9 </a:t>
            </a:r>
            <a:r>
              <a:rPr lang="en-GB" dirty="0">
                <a:sym typeface="Wingdings" panose="05000000000000000000" pitchFamily="2" charset="2"/>
              </a:rPr>
              <a:t> </a:t>
            </a:r>
            <a:r>
              <a:rPr lang="en-GB" dirty="0" err="1">
                <a:sym typeface="Wingdings" panose="05000000000000000000" pitchFamily="2" charset="2"/>
              </a:rPr>
              <a:t>PaaS</a:t>
            </a:r>
            <a:r>
              <a:rPr lang="en-GB" dirty="0">
                <a:sym typeface="Wingdings" panose="05000000000000000000" pitchFamily="2" charset="2"/>
              </a:rPr>
              <a:t>, for developers (HTML5, Node.js, Meteor, </a:t>
            </a:r>
            <a:r>
              <a:rPr lang="en-GB" dirty="0" err="1">
                <a:sym typeface="Wingdings" panose="05000000000000000000" pitchFamily="2" charset="2"/>
              </a:rPr>
              <a:t>Php</a:t>
            </a:r>
            <a:r>
              <a:rPr lang="en-GB" dirty="0">
                <a:sym typeface="Wingdings" panose="05000000000000000000" pitchFamily="2" charset="2"/>
              </a:rPr>
              <a:t>, Python, </a:t>
            </a:r>
            <a:r>
              <a:rPr lang="en-GB" dirty="0" err="1">
                <a:sym typeface="Wingdings" panose="05000000000000000000" pitchFamily="2" charset="2"/>
              </a:rPr>
              <a:t>Django</a:t>
            </a:r>
            <a:r>
              <a:rPr lang="en-GB" dirty="0">
                <a:sym typeface="Wingdings" panose="05000000000000000000" pitchFamily="2" charset="2"/>
              </a:rPr>
              <a:t>, Ruby, C++, </a:t>
            </a:r>
            <a:r>
              <a:rPr lang="en-GB" dirty="0" err="1">
                <a:sym typeface="Wingdings" panose="05000000000000000000" pitchFamily="2" charset="2"/>
              </a:rPr>
              <a:t>Wordpress</a:t>
            </a:r>
            <a:r>
              <a:rPr lang="en-GB" dirty="0">
                <a:sym typeface="Wingdings" panose="05000000000000000000" pitchFamily="2" charset="2"/>
              </a:rPr>
              <a:t>, Ruby)</a:t>
            </a:r>
            <a:endParaRPr lang="en-GB" dirty="0"/>
          </a:p>
          <a:p>
            <a:pPr lvl="1"/>
            <a:r>
              <a:rPr lang="en-GB" dirty="0" err="1"/>
              <a:t>HootSuite</a:t>
            </a:r>
            <a:r>
              <a:rPr lang="en-GB" dirty="0"/>
              <a:t> </a:t>
            </a:r>
            <a:r>
              <a:rPr lang="en-GB" dirty="0">
                <a:sym typeface="Wingdings" panose="05000000000000000000" pitchFamily="2" charset="2"/>
              </a:rPr>
              <a:t> SaaS, managing your social media</a:t>
            </a:r>
            <a:endParaRPr lang="en-GB" dirty="0"/>
          </a:p>
          <a:p>
            <a:endParaRPr lang="en-GB" dirty="0"/>
          </a:p>
          <a:p>
            <a:endParaRPr lang="en-GB" dirty="0"/>
          </a:p>
          <a:p>
            <a:pPr lvl="1"/>
            <a:endParaRPr lang="en-GB" dirty="0"/>
          </a:p>
          <a:p>
            <a:endParaRPr lang="en-GB" dirty="0"/>
          </a:p>
        </p:txBody>
      </p:sp>
      <p:cxnSp>
        <p:nvCxnSpPr>
          <p:cNvPr id="4" name="Straight Connector 3"/>
          <p:cNvCxnSpPr/>
          <p:nvPr/>
        </p:nvCxnSpPr>
        <p:spPr>
          <a:xfrm>
            <a:off x="457200" y="1524000"/>
            <a:ext cx="8229600" cy="0"/>
          </a:xfrm>
          <a:prstGeom prst="line">
            <a:avLst/>
          </a:prstGeom>
          <a:ln w="66675">
            <a:solidFill>
              <a:srgbClr val="0066CC"/>
            </a:solidFill>
          </a:ln>
        </p:spPr>
        <p:style>
          <a:lnRef idx="1">
            <a:schemeClr val="accent1"/>
          </a:lnRef>
          <a:fillRef idx="0">
            <a:schemeClr val="accent1"/>
          </a:fillRef>
          <a:effectRef idx="0">
            <a:schemeClr val="accent1"/>
          </a:effectRef>
          <a:fontRef idx="minor">
            <a:schemeClr val="tx1"/>
          </a:fontRef>
        </p:style>
      </p:cxnSp>
      <p:sp>
        <p:nvSpPr>
          <p:cNvPr id="8" name="AutoShape 4" descr="https://upload.wikimedia.org/wikipedia/commons/f/f6/HAL900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https://upload.wikimedia.org/wikipedia/commons/f/f6/HAL9000.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https://upload.wikimedia.org/wikipedia/commons/f/f6/HAL9000.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0" descr="https://upload.wikimedia.org/wikipedia/commons/f/f6/HAL9000.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89949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Cloud Computing</a:t>
            </a:r>
          </a:p>
        </p:txBody>
      </p:sp>
      <p:sp>
        <p:nvSpPr>
          <p:cNvPr id="5" name="Content Placeholder 4"/>
          <p:cNvSpPr>
            <a:spLocks noGrp="1"/>
          </p:cNvSpPr>
          <p:nvPr>
            <p:ph idx="1"/>
          </p:nvPr>
        </p:nvSpPr>
        <p:spPr/>
        <p:txBody>
          <a:bodyPr>
            <a:normAutofit/>
          </a:bodyPr>
          <a:lstStyle/>
          <a:p>
            <a:pPr lvl="1"/>
            <a:r>
              <a:rPr lang="en-GB" dirty="0"/>
              <a:t>Amazon EC2 </a:t>
            </a:r>
            <a:r>
              <a:rPr lang="en-GB" dirty="0">
                <a:sym typeface="Wingdings" panose="05000000000000000000" pitchFamily="2" charset="2"/>
              </a:rPr>
              <a:t> </a:t>
            </a:r>
            <a:r>
              <a:rPr lang="en-GB" dirty="0" err="1">
                <a:sym typeface="Wingdings" panose="05000000000000000000" pitchFamily="2" charset="2"/>
              </a:rPr>
              <a:t>IaaS</a:t>
            </a:r>
            <a:r>
              <a:rPr lang="en-GB" dirty="0">
                <a:sym typeface="Wingdings" panose="05000000000000000000" pitchFamily="2" charset="2"/>
              </a:rPr>
              <a:t>, create and manage instances</a:t>
            </a:r>
            <a:endParaRPr lang="en-GB" dirty="0"/>
          </a:p>
          <a:p>
            <a:pPr lvl="1"/>
            <a:r>
              <a:rPr lang="en-GB" dirty="0" err="1"/>
              <a:t>OpenShift</a:t>
            </a:r>
            <a:r>
              <a:rPr lang="en-GB" dirty="0"/>
              <a:t> </a:t>
            </a:r>
            <a:r>
              <a:rPr lang="en-GB" dirty="0">
                <a:sym typeface="Wingdings" panose="05000000000000000000" pitchFamily="2" charset="2"/>
              </a:rPr>
              <a:t> </a:t>
            </a:r>
            <a:r>
              <a:rPr lang="en-GB" dirty="0" err="1">
                <a:sym typeface="Wingdings" panose="05000000000000000000" pitchFamily="2" charset="2"/>
              </a:rPr>
              <a:t>PaaS</a:t>
            </a:r>
            <a:r>
              <a:rPr lang="en-GB" dirty="0">
                <a:sym typeface="Wingdings" panose="05000000000000000000" pitchFamily="2" charset="2"/>
              </a:rPr>
              <a:t>, for developers (Java, </a:t>
            </a:r>
            <a:r>
              <a:rPr lang="en-GB" dirty="0" err="1">
                <a:sym typeface="Wingdings" panose="05000000000000000000" pitchFamily="2" charset="2"/>
              </a:rPr>
              <a:t>Php</a:t>
            </a:r>
            <a:r>
              <a:rPr lang="en-GB" dirty="0">
                <a:sym typeface="Wingdings" panose="05000000000000000000" pitchFamily="2" charset="2"/>
              </a:rPr>
              <a:t>, Node.js, Python, Scala, Ruby, Perl, etc.)</a:t>
            </a:r>
            <a:endParaRPr lang="en-GB" dirty="0"/>
          </a:p>
          <a:p>
            <a:pPr lvl="1"/>
            <a:r>
              <a:rPr lang="en-GB" dirty="0"/>
              <a:t>Gmail </a:t>
            </a:r>
            <a:r>
              <a:rPr lang="en-GB" dirty="0">
                <a:sym typeface="Wingdings" panose="05000000000000000000" pitchFamily="2" charset="2"/>
              </a:rPr>
              <a:t> SaaS, email application</a:t>
            </a:r>
            <a:endParaRPr lang="en-GB" dirty="0"/>
          </a:p>
          <a:p>
            <a:pPr lvl="1"/>
            <a:r>
              <a:rPr lang="en-GB" dirty="0"/>
              <a:t>Dropbox </a:t>
            </a:r>
            <a:r>
              <a:rPr lang="en-GB" dirty="0">
                <a:sym typeface="Wingdings" panose="05000000000000000000" pitchFamily="2" charset="2"/>
              </a:rPr>
              <a:t> SaaS, storage in the cloud</a:t>
            </a:r>
            <a:endParaRPr lang="en-GB" dirty="0"/>
          </a:p>
          <a:p>
            <a:pPr lvl="1"/>
            <a:r>
              <a:rPr lang="en-GB" dirty="0"/>
              <a:t>Microsoft Azure </a:t>
            </a:r>
            <a:r>
              <a:rPr lang="en-GB" dirty="0">
                <a:sym typeface="Wingdings" panose="05000000000000000000" pitchFamily="2" charset="2"/>
              </a:rPr>
              <a:t> </a:t>
            </a:r>
            <a:r>
              <a:rPr lang="en-GB" dirty="0" err="1">
                <a:sym typeface="Wingdings" panose="05000000000000000000" pitchFamily="2" charset="2"/>
              </a:rPr>
              <a:t>IaaS</a:t>
            </a:r>
            <a:r>
              <a:rPr lang="en-GB" dirty="0">
                <a:sym typeface="Wingdings" panose="05000000000000000000" pitchFamily="2" charset="2"/>
              </a:rPr>
              <a:t> and </a:t>
            </a:r>
            <a:r>
              <a:rPr lang="en-GB" dirty="0" err="1">
                <a:sym typeface="Wingdings" panose="05000000000000000000" pitchFamily="2" charset="2"/>
              </a:rPr>
              <a:t>PaaS</a:t>
            </a:r>
            <a:endParaRPr lang="en-GB" dirty="0">
              <a:sym typeface="Wingdings" panose="05000000000000000000" pitchFamily="2" charset="2"/>
            </a:endParaRPr>
          </a:p>
          <a:p>
            <a:pPr lvl="1"/>
            <a:r>
              <a:rPr lang="en-GB" dirty="0" err="1"/>
              <a:t>Cloudera</a:t>
            </a:r>
            <a:r>
              <a:rPr lang="en-GB" dirty="0"/>
              <a:t> </a:t>
            </a:r>
            <a:r>
              <a:rPr lang="en-GB" dirty="0">
                <a:sym typeface="Wingdings" panose="05000000000000000000" pitchFamily="2" charset="2"/>
              </a:rPr>
              <a:t> </a:t>
            </a:r>
            <a:r>
              <a:rPr lang="en-GB" dirty="0" err="1">
                <a:sym typeface="Wingdings" panose="05000000000000000000" pitchFamily="2" charset="2"/>
              </a:rPr>
              <a:t>PaaS</a:t>
            </a:r>
            <a:r>
              <a:rPr lang="en-GB" dirty="0">
                <a:sym typeface="Wingdings" panose="05000000000000000000" pitchFamily="2" charset="2"/>
              </a:rPr>
              <a:t>, specializing in Big Data solutions</a:t>
            </a:r>
            <a:endParaRPr lang="en-GB" dirty="0"/>
          </a:p>
          <a:p>
            <a:pPr lvl="1"/>
            <a:r>
              <a:rPr lang="en-GB" dirty="0"/>
              <a:t>Steam </a:t>
            </a:r>
            <a:r>
              <a:rPr lang="en-GB" dirty="0">
                <a:sym typeface="Wingdings" panose="05000000000000000000" pitchFamily="2" charset="2"/>
              </a:rPr>
              <a:t> SaaS, manage game collection and store</a:t>
            </a:r>
            <a:endParaRPr lang="en-GB" dirty="0"/>
          </a:p>
          <a:p>
            <a:endParaRPr lang="en-GB" dirty="0"/>
          </a:p>
          <a:p>
            <a:endParaRPr lang="en-GB" dirty="0"/>
          </a:p>
          <a:p>
            <a:pPr lvl="1"/>
            <a:endParaRPr lang="en-GB" dirty="0"/>
          </a:p>
          <a:p>
            <a:endParaRPr lang="en-GB" dirty="0"/>
          </a:p>
        </p:txBody>
      </p:sp>
      <p:cxnSp>
        <p:nvCxnSpPr>
          <p:cNvPr id="4" name="Straight Connector 3"/>
          <p:cNvCxnSpPr/>
          <p:nvPr/>
        </p:nvCxnSpPr>
        <p:spPr>
          <a:xfrm>
            <a:off x="457200" y="1524000"/>
            <a:ext cx="8229600" cy="0"/>
          </a:xfrm>
          <a:prstGeom prst="line">
            <a:avLst/>
          </a:prstGeom>
          <a:ln w="66675">
            <a:solidFill>
              <a:srgbClr val="0066CC"/>
            </a:solidFill>
          </a:ln>
        </p:spPr>
        <p:style>
          <a:lnRef idx="1">
            <a:schemeClr val="accent1"/>
          </a:lnRef>
          <a:fillRef idx="0">
            <a:schemeClr val="accent1"/>
          </a:fillRef>
          <a:effectRef idx="0">
            <a:schemeClr val="accent1"/>
          </a:effectRef>
          <a:fontRef idx="minor">
            <a:schemeClr val="tx1"/>
          </a:fontRef>
        </p:style>
      </p:cxnSp>
      <p:sp>
        <p:nvSpPr>
          <p:cNvPr id="8" name="AutoShape 4" descr="https://upload.wikimedia.org/wikipedia/commons/f/f6/HAL900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https://upload.wikimedia.org/wikipedia/commons/f/f6/HAL9000.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https://upload.wikimedia.org/wikipedia/commons/f/f6/HAL9000.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0" descr="https://upload.wikimedia.org/wikipedia/commons/f/f6/HAL9000.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053736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Case Study</a:t>
            </a:r>
          </a:p>
        </p:txBody>
      </p:sp>
      <p:sp>
        <p:nvSpPr>
          <p:cNvPr id="5" name="Content Placeholder 4"/>
          <p:cNvSpPr>
            <a:spLocks noGrp="1"/>
          </p:cNvSpPr>
          <p:nvPr>
            <p:ph idx="1"/>
          </p:nvPr>
        </p:nvSpPr>
        <p:spPr/>
        <p:txBody>
          <a:bodyPr>
            <a:normAutofit fontScale="47500" lnSpcReduction="20000"/>
          </a:bodyPr>
          <a:lstStyle/>
          <a:p>
            <a:pPr marL="0" indent="0">
              <a:buNone/>
            </a:pPr>
            <a:r>
              <a:rPr lang="en-GB" dirty="0"/>
              <a:t>Case Study: </a:t>
            </a:r>
            <a:endParaRPr lang="en-US" dirty="0"/>
          </a:p>
          <a:p>
            <a:pPr marL="0" indent="0">
              <a:buNone/>
            </a:pPr>
            <a:r>
              <a:rPr lang="en-GB" dirty="0"/>
              <a:t>You have just started a small game development company. You are at the stage where you have to make an important decision. Do you </a:t>
            </a:r>
            <a:endParaRPr lang="en-US" dirty="0"/>
          </a:p>
          <a:p>
            <a:pPr marL="0" indent="0">
              <a:buNone/>
            </a:pPr>
            <a:r>
              <a:rPr lang="en-GB" dirty="0"/>
              <a:t> </a:t>
            </a:r>
            <a:endParaRPr lang="en-US" dirty="0"/>
          </a:p>
          <a:p>
            <a:pPr marL="0" lvl="0" indent="0">
              <a:buNone/>
            </a:pPr>
            <a:r>
              <a:rPr lang="en-US" dirty="0"/>
              <a:t>Case A - Keep everything ‘in house’. </a:t>
            </a:r>
          </a:p>
          <a:p>
            <a:pPr marL="457200" lvl="1" indent="0">
              <a:buNone/>
            </a:pPr>
            <a:r>
              <a:rPr lang="en-US" dirty="0"/>
              <a:t>Buy Hardware required ( Including servers  and storage space )</a:t>
            </a:r>
          </a:p>
          <a:p>
            <a:pPr marL="457200" lvl="1" indent="0">
              <a:buNone/>
            </a:pPr>
            <a:r>
              <a:rPr lang="en-US" dirty="0"/>
              <a:t>Hire IT experts to manage the hardware.</a:t>
            </a:r>
          </a:p>
          <a:p>
            <a:pPr marL="457200" lvl="1" indent="0">
              <a:buNone/>
            </a:pPr>
            <a:r>
              <a:rPr lang="en-US" dirty="0"/>
              <a:t>Hire administrator and data analyst to manage data access, analysis and operation.</a:t>
            </a:r>
          </a:p>
          <a:p>
            <a:pPr marL="457200" lvl="1" indent="0">
              <a:buNone/>
            </a:pPr>
            <a:endParaRPr lang="en-US" dirty="0"/>
          </a:p>
          <a:p>
            <a:pPr marL="0" lvl="0" indent="0">
              <a:buNone/>
            </a:pPr>
            <a:r>
              <a:rPr lang="en-US" dirty="0"/>
              <a:t>Case B - you are an adopter of technology and while Cloud Computing is a relatively new field and is less tested you pick it.</a:t>
            </a:r>
          </a:p>
          <a:p>
            <a:pPr marL="457200" lvl="1" indent="0">
              <a:buNone/>
            </a:pPr>
            <a:r>
              <a:rPr lang="en-US" dirty="0"/>
              <a:t>Get the required resources through a resource provider.</a:t>
            </a:r>
          </a:p>
          <a:p>
            <a:pPr marL="457200" lvl="1" indent="0">
              <a:buNone/>
            </a:pPr>
            <a:r>
              <a:rPr lang="en-US" dirty="0"/>
              <a:t>Hire and train people who can do more than one thing.</a:t>
            </a:r>
          </a:p>
          <a:p>
            <a:pPr marL="457200" lvl="1" indent="0">
              <a:buNone/>
            </a:pPr>
            <a:r>
              <a:rPr lang="en-US" dirty="0"/>
              <a:t>However, you also have to deal with security and compatibility issues.</a:t>
            </a:r>
          </a:p>
          <a:p>
            <a:pPr marL="457200" lvl="1" indent="0">
              <a:buNone/>
            </a:pPr>
            <a:r>
              <a:rPr lang="en-US" dirty="0"/>
              <a:t>You also need to deal with costumer concerns and demands. </a:t>
            </a:r>
          </a:p>
          <a:p>
            <a:pPr marL="0" indent="0">
              <a:buNone/>
            </a:pPr>
            <a:r>
              <a:rPr lang="en-US" dirty="0"/>
              <a:t> </a:t>
            </a:r>
          </a:p>
          <a:p>
            <a:pPr marL="0" indent="0">
              <a:buNone/>
            </a:pPr>
            <a:r>
              <a:rPr lang="en-US" dirty="0"/>
              <a:t>Which would you pick? Keep in mind that you want to be successful, grow and expand. You also want to make sure you keep your customers in the future and create loyalty to your brand by providing a great AND reliable product.  Explain your answer</a:t>
            </a:r>
          </a:p>
        </p:txBody>
      </p:sp>
      <p:cxnSp>
        <p:nvCxnSpPr>
          <p:cNvPr id="4" name="Straight Connector 3"/>
          <p:cNvCxnSpPr/>
          <p:nvPr/>
        </p:nvCxnSpPr>
        <p:spPr>
          <a:xfrm>
            <a:off x="457200" y="1524000"/>
            <a:ext cx="8229600" cy="0"/>
          </a:xfrm>
          <a:prstGeom prst="line">
            <a:avLst/>
          </a:prstGeom>
          <a:ln w="66675">
            <a:solidFill>
              <a:srgbClr val="0066CC"/>
            </a:solidFill>
          </a:ln>
        </p:spPr>
        <p:style>
          <a:lnRef idx="1">
            <a:schemeClr val="accent1"/>
          </a:lnRef>
          <a:fillRef idx="0">
            <a:schemeClr val="accent1"/>
          </a:fillRef>
          <a:effectRef idx="0">
            <a:schemeClr val="accent1"/>
          </a:effectRef>
          <a:fontRef idx="minor">
            <a:schemeClr val="tx1"/>
          </a:fontRef>
        </p:style>
      </p:cxnSp>
      <p:sp>
        <p:nvSpPr>
          <p:cNvPr id="8" name="AutoShape 4" descr="https://upload.wikimedia.org/wikipedia/commons/f/f6/HAL900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https://upload.wikimedia.org/wikipedia/commons/f/f6/HAL9000.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https://upload.wikimedia.org/wikipedia/commons/f/f6/HAL9000.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0" descr="https://upload.wikimedia.org/wikipedia/commons/f/f6/HAL9000.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024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Quiz</a:t>
            </a:r>
          </a:p>
        </p:txBody>
      </p:sp>
      <p:sp>
        <p:nvSpPr>
          <p:cNvPr id="5" name="Content Placeholder 4"/>
          <p:cNvSpPr>
            <a:spLocks noGrp="1"/>
          </p:cNvSpPr>
          <p:nvPr>
            <p:ph idx="1"/>
          </p:nvPr>
        </p:nvSpPr>
        <p:spPr>
          <a:xfrm>
            <a:off x="457200" y="1600201"/>
            <a:ext cx="8229600" cy="4133056"/>
          </a:xfrm>
        </p:spPr>
        <p:txBody>
          <a:bodyPr>
            <a:normAutofit fontScale="32500" lnSpcReduction="20000"/>
          </a:bodyPr>
          <a:lstStyle/>
          <a:p>
            <a:pPr marL="0" indent="0">
              <a:buNone/>
            </a:pPr>
            <a:r>
              <a:rPr lang="en-US" dirty="0"/>
              <a:t>Which of the following are advantages of using Cloud Computing?</a:t>
            </a:r>
          </a:p>
          <a:p>
            <a:pPr marL="0" indent="0">
              <a:buNone/>
            </a:pPr>
            <a:r>
              <a:rPr lang="en-US" dirty="0"/>
              <a:t>a. Abstraction   ---</a:t>
            </a:r>
          </a:p>
          <a:p>
            <a:pPr marL="0" indent="0">
              <a:buNone/>
            </a:pPr>
            <a:r>
              <a:rPr lang="en-US" dirty="0"/>
              <a:t>c. Pay as you go  ---</a:t>
            </a:r>
          </a:p>
          <a:p>
            <a:pPr marL="0" indent="0">
              <a:buNone/>
            </a:pPr>
            <a:r>
              <a:rPr lang="en-US" dirty="0"/>
              <a:t>b. Complete management of the IT infrastructure Incorrect</a:t>
            </a:r>
          </a:p>
          <a:p>
            <a:pPr marL="0" indent="0">
              <a:buNone/>
            </a:pPr>
            <a:r>
              <a:rPr lang="en-US" dirty="0"/>
              <a:t>d. Computing resources without the need of an Internet connection </a:t>
            </a:r>
          </a:p>
          <a:p>
            <a:pPr marL="0" indent="0">
              <a:buNone/>
            </a:pPr>
            <a:endParaRPr lang="en-US" dirty="0"/>
          </a:p>
          <a:p>
            <a:pPr marL="0" indent="0">
              <a:buNone/>
            </a:pPr>
            <a:r>
              <a:rPr lang="en-US" dirty="0"/>
              <a:t>The cost of using the public cloud for our computing needs is always lower than that of managing our own cloud/IT infrastructure</a:t>
            </a:r>
          </a:p>
          <a:p>
            <a:pPr marL="0" indent="0">
              <a:buNone/>
            </a:pPr>
            <a:r>
              <a:rPr lang="en-US" dirty="0"/>
              <a:t>False </a:t>
            </a:r>
          </a:p>
          <a:p>
            <a:pPr marL="0" indent="0">
              <a:buNone/>
            </a:pPr>
            <a:endParaRPr lang="en-US" dirty="0"/>
          </a:p>
          <a:p>
            <a:pPr marL="0" indent="0">
              <a:buNone/>
            </a:pPr>
            <a:r>
              <a:rPr lang="en-US" dirty="0"/>
              <a:t>Match the following types of cloud computing with their definitions</a:t>
            </a:r>
          </a:p>
          <a:p>
            <a:pPr marL="0" indent="0">
              <a:buNone/>
            </a:pPr>
            <a:r>
              <a:rPr lang="en-US" dirty="0"/>
              <a:t>Software as a Service (SaaS)</a:t>
            </a:r>
          </a:p>
          <a:p>
            <a:pPr marL="0" indent="0">
              <a:buNone/>
            </a:pPr>
            <a:r>
              <a:rPr lang="en-US" dirty="0"/>
              <a:t>The customer pays for a scalable end-user software applications that are available on </a:t>
            </a:r>
            <a:r>
              <a:rPr lang="en-US" dirty="0" err="1"/>
              <a:t>almoust</a:t>
            </a:r>
            <a:r>
              <a:rPr lang="en-US" dirty="0"/>
              <a:t> any device</a:t>
            </a:r>
          </a:p>
          <a:p>
            <a:pPr marL="0" indent="0">
              <a:buNone/>
            </a:pPr>
            <a:r>
              <a:rPr lang="en-US" dirty="0"/>
              <a:t>Platform as a Service (PaaS)</a:t>
            </a:r>
          </a:p>
          <a:p>
            <a:pPr marL="0" indent="0">
              <a:buNone/>
            </a:pPr>
            <a:r>
              <a:rPr lang="en-US" dirty="0"/>
              <a:t>The customer pays fora scalable  </a:t>
            </a:r>
            <a:r>
              <a:rPr lang="en-US" dirty="0" err="1"/>
              <a:t>develoment</a:t>
            </a:r>
            <a:r>
              <a:rPr lang="en-US" dirty="0"/>
              <a:t> and runtime environment that </a:t>
            </a:r>
            <a:r>
              <a:rPr lang="en-US" dirty="0" err="1"/>
              <a:t>supoort</a:t>
            </a:r>
            <a:r>
              <a:rPr lang="en-US" dirty="0"/>
              <a:t> the software they are deploying</a:t>
            </a:r>
          </a:p>
          <a:p>
            <a:pPr marL="0" indent="0">
              <a:buNone/>
            </a:pPr>
            <a:r>
              <a:rPr lang="en-US" dirty="0"/>
              <a:t>Infrastructure as a Service (IaaS)</a:t>
            </a:r>
          </a:p>
          <a:p>
            <a:pPr marL="0" indent="0">
              <a:buNone/>
            </a:pPr>
            <a:r>
              <a:rPr lang="en-US" dirty="0"/>
              <a:t>The customer pays  for scalable raw computational resources which they can configure and set.</a:t>
            </a:r>
          </a:p>
          <a:p>
            <a:pPr marL="0" indent="0">
              <a:buNone/>
            </a:pPr>
            <a:endParaRPr lang="en-US" dirty="0"/>
          </a:p>
          <a:p>
            <a:pPr marL="0" indent="0">
              <a:buNone/>
            </a:pPr>
            <a:r>
              <a:rPr lang="en-US" dirty="0"/>
              <a:t>A large organization has decided to deploy its applications to a cloud environment for scalability purposes and abstraction. However, the organization has many privacy issues as the data that they plan to host may contain trade secrets, and they are reluctant to share it with others. Which deployment model would you recommend?</a:t>
            </a:r>
          </a:p>
          <a:p>
            <a:pPr marL="0" indent="0">
              <a:buNone/>
            </a:pPr>
            <a:r>
              <a:rPr lang="en-US" dirty="0"/>
              <a:t>a. Community Cloud</a:t>
            </a:r>
          </a:p>
          <a:p>
            <a:pPr marL="0" indent="0">
              <a:buNone/>
            </a:pPr>
            <a:r>
              <a:rPr lang="en-US" dirty="0"/>
              <a:t>b. Public cloud</a:t>
            </a:r>
          </a:p>
          <a:p>
            <a:pPr marL="0" indent="0">
              <a:buNone/>
            </a:pPr>
            <a:r>
              <a:rPr lang="en-US" dirty="0"/>
              <a:t>c. Private cloud -- Correct</a:t>
            </a:r>
          </a:p>
          <a:p>
            <a:pPr marL="0" indent="0">
              <a:buNone/>
            </a:pPr>
            <a:r>
              <a:rPr lang="en-US" dirty="0"/>
              <a:t>d. Hybrid Cloud</a:t>
            </a:r>
          </a:p>
          <a:p>
            <a:pPr marL="0" indent="0">
              <a:buNone/>
            </a:pPr>
            <a:endParaRPr lang="en-US" dirty="0"/>
          </a:p>
          <a:p>
            <a:pPr marL="0" indent="0">
              <a:buNone/>
            </a:pPr>
            <a:r>
              <a:rPr lang="en-US" dirty="0"/>
              <a:t>IaaS cloud computing is meant for the end user</a:t>
            </a:r>
          </a:p>
          <a:p>
            <a:pPr marL="0" indent="0">
              <a:buNone/>
            </a:pPr>
            <a:r>
              <a:rPr lang="en-US" dirty="0"/>
              <a:t>False </a:t>
            </a:r>
          </a:p>
        </p:txBody>
      </p:sp>
      <p:cxnSp>
        <p:nvCxnSpPr>
          <p:cNvPr id="4" name="Straight Connector 3"/>
          <p:cNvCxnSpPr/>
          <p:nvPr/>
        </p:nvCxnSpPr>
        <p:spPr>
          <a:xfrm>
            <a:off x="457200" y="1524000"/>
            <a:ext cx="8229600" cy="0"/>
          </a:xfrm>
          <a:prstGeom prst="line">
            <a:avLst/>
          </a:prstGeom>
          <a:ln w="66675">
            <a:solidFill>
              <a:srgbClr val="0066CC"/>
            </a:solidFill>
          </a:ln>
        </p:spPr>
        <p:style>
          <a:lnRef idx="1">
            <a:schemeClr val="accent1"/>
          </a:lnRef>
          <a:fillRef idx="0">
            <a:schemeClr val="accent1"/>
          </a:fillRef>
          <a:effectRef idx="0">
            <a:schemeClr val="accent1"/>
          </a:effectRef>
          <a:fontRef idx="minor">
            <a:schemeClr val="tx1"/>
          </a:fontRef>
        </p:style>
      </p:cxnSp>
      <p:sp>
        <p:nvSpPr>
          <p:cNvPr id="8" name="AutoShape 4" descr="https://upload.wikimedia.org/wikipedia/commons/f/f6/HAL900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https://upload.wikimedia.org/wikipedia/commons/f/f6/HAL9000.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https://upload.wikimedia.org/wikipedia/commons/f/f6/HAL9000.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0" descr="https://upload.wikimedia.org/wikipedia/commons/f/f6/HAL9000.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16209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Why use the Cloud? </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Content Placeholder 2">
            <a:extLst>
              <a:ext uri="{FF2B5EF4-FFF2-40B4-BE49-F238E27FC236}">
                <a16:creationId xmlns:a16="http://schemas.microsoft.com/office/drawing/2014/main" id="{72D03C2A-6C87-4E15-A36B-1125E908E402}"/>
              </a:ext>
            </a:extLst>
          </p:cNvPr>
          <p:cNvSpPr txBox="1">
            <a:spLocks/>
          </p:cNvSpPr>
          <p:nvPr/>
        </p:nvSpPr>
        <p:spPr>
          <a:xfrm>
            <a:off x="457201" y="1484785"/>
            <a:ext cx="4114800" cy="244827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Aft>
                <a:spcPts val="1200"/>
              </a:spcAft>
            </a:pPr>
            <a:r>
              <a:rPr lang="en-GB" sz="2800" dirty="0">
                <a:solidFill>
                  <a:schemeClr val="tx1"/>
                </a:solidFill>
              </a:rPr>
              <a:t>Peaks and unexpected demands are problematic.</a:t>
            </a:r>
          </a:p>
          <a:p>
            <a:pPr algn="l">
              <a:spcAft>
                <a:spcPts val="1200"/>
              </a:spcAft>
            </a:pPr>
            <a:r>
              <a:rPr lang="en-GB" sz="2800" dirty="0">
                <a:solidFill>
                  <a:schemeClr val="tx1"/>
                </a:solidFill>
              </a:rPr>
              <a:t>First of all, they </a:t>
            </a:r>
            <a:r>
              <a:rPr lang="en-GB" sz="2800" b="1" dirty="0">
                <a:solidFill>
                  <a:schemeClr val="tx1"/>
                </a:solidFill>
              </a:rPr>
              <a:t>affect your profit </a:t>
            </a:r>
            <a:r>
              <a:rPr lang="en-GB" sz="2800" dirty="0">
                <a:solidFill>
                  <a:schemeClr val="tx1"/>
                </a:solidFill>
              </a:rPr>
              <a:t>because you become </a:t>
            </a:r>
            <a:r>
              <a:rPr lang="en-GB" sz="2800" b="1" dirty="0">
                <a:solidFill>
                  <a:schemeClr val="tx1"/>
                </a:solidFill>
              </a:rPr>
              <a:t>inoperative.</a:t>
            </a:r>
          </a:p>
          <a:p>
            <a:pPr algn="l"/>
            <a:endParaRPr lang="en-GB" sz="2800" dirty="0">
              <a:solidFill>
                <a:schemeClr val="tx1"/>
              </a:solidFill>
            </a:endParaRPr>
          </a:p>
        </p:txBody>
      </p:sp>
      <p:pic>
        <p:nvPicPr>
          <p:cNvPr id="4" name="Picture 3">
            <a:extLst>
              <a:ext uri="{FF2B5EF4-FFF2-40B4-BE49-F238E27FC236}">
                <a16:creationId xmlns:a16="http://schemas.microsoft.com/office/drawing/2014/main" id="{2837E153-D928-403A-8232-7EAC023824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440" b="34085"/>
          <a:stretch/>
        </p:blipFill>
        <p:spPr>
          <a:xfrm>
            <a:off x="4643437" y="1438995"/>
            <a:ext cx="4211960" cy="2311547"/>
          </a:xfrm>
          <a:prstGeom prst="rect">
            <a:avLst/>
          </a:prstGeom>
        </p:spPr>
      </p:pic>
      <p:sp>
        <p:nvSpPr>
          <p:cNvPr id="8" name="Rectangle 7">
            <a:extLst>
              <a:ext uri="{FF2B5EF4-FFF2-40B4-BE49-F238E27FC236}">
                <a16:creationId xmlns:a16="http://schemas.microsoft.com/office/drawing/2014/main" id="{589C4365-C883-4A60-8D90-F5A75D085310}"/>
              </a:ext>
            </a:extLst>
          </p:cNvPr>
          <p:cNvSpPr/>
          <p:nvPr/>
        </p:nvSpPr>
        <p:spPr>
          <a:xfrm>
            <a:off x="457200" y="3979510"/>
            <a:ext cx="8003231" cy="1969770"/>
          </a:xfrm>
          <a:prstGeom prst="rect">
            <a:avLst/>
          </a:prstGeom>
        </p:spPr>
        <p:txBody>
          <a:bodyPr wrap="square">
            <a:spAutoFit/>
          </a:bodyPr>
          <a:lstStyle/>
          <a:p>
            <a:pPr>
              <a:spcAft>
                <a:spcPts val="1200"/>
              </a:spcAft>
            </a:pPr>
            <a:r>
              <a:rPr lang="en-GB" sz="2800" dirty="0"/>
              <a:t>Second, </a:t>
            </a:r>
            <a:r>
              <a:rPr lang="en-GB" sz="2800" b="1" dirty="0"/>
              <a:t>they make you look bad with your clients</a:t>
            </a:r>
            <a:r>
              <a:rPr lang="en-GB" sz="2800" dirty="0"/>
              <a:t>, which may </a:t>
            </a:r>
            <a:r>
              <a:rPr lang="en-GB" sz="2800" b="1" dirty="0"/>
              <a:t>affect your profit even more.</a:t>
            </a:r>
          </a:p>
          <a:p>
            <a:pPr>
              <a:spcAft>
                <a:spcPts val="1200"/>
              </a:spcAft>
            </a:pPr>
            <a:r>
              <a:rPr lang="en-GB" sz="2800" dirty="0"/>
              <a:t>If you are </a:t>
            </a:r>
            <a:r>
              <a:rPr lang="en-GB" sz="2800" b="1" dirty="0"/>
              <a:t>unavailable</a:t>
            </a:r>
            <a:r>
              <a:rPr lang="en-GB" sz="2800" dirty="0"/>
              <a:t>, </a:t>
            </a:r>
            <a:r>
              <a:rPr lang="en-GB" sz="2800" b="1" dirty="0"/>
              <a:t>users will change to competitors</a:t>
            </a:r>
            <a:r>
              <a:rPr lang="en-GB" sz="2800" dirty="0"/>
              <a:t>.</a:t>
            </a:r>
          </a:p>
        </p:txBody>
      </p:sp>
    </p:spTree>
    <p:extLst>
      <p:ext uri="{BB962C8B-B14F-4D97-AF65-F5344CB8AC3E}">
        <p14:creationId xmlns:p14="http://schemas.microsoft.com/office/powerpoint/2010/main" val="15220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005" y="-171400"/>
            <a:ext cx="7772400" cy="1470025"/>
          </a:xfrm>
        </p:spPr>
        <p:txBody>
          <a:bodyPr>
            <a:normAutofit/>
          </a:bodyPr>
          <a:lstStyle/>
          <a:p>
            <a:r>
              <a:rPr lang="en-GB" b="1" dirty="0">
                <a:solidFill>
                  <a:srgbClr val="003399"/>
                </a:solidFill>
              </a:rPr>
              <a:t>Why use the Cloud? </a:t>
            </a:r>
            <a:endParaRPr lang="en-GB" dirty="0">
              <a:solidFill>
                <a:srgbClr val="003399"/>
              </a:solidFill>
            </a:endParaRPr>
          </a:p>
        </p:txBody>
      </p:sp>
      <p:sp>
        <p:nvSpPr>
          <p:cNvPr id="5" name="Shape 32"/>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
        <p:nvSpPr>
          <p:cNvPr id="7" name="Content Placeholder 2">
            <a:extLst>
              <a:ext uri="{FF2B5EF4-FFF2-40B4-BE49-F238E27FC236}">
                <a16:creationId xmlns:a16="http://schemas.microsoft.com/office/drawing/2014/main" id="{72D03C2A-6C87-4E15-A36B-1125E908E402}"/>
              </a:ext>
            </a:extLst>
          </p:cNvPr>
          <p:cNvSpPr txBox="1">
            <a:spLocks/>
          </p:cNvSpPr>
          <p:nvPr/>
        </p:nvSpPr>
        <p:spPr>
          <a:xfrm>
            <a:off x="457200" y="1484785"/>
            <a:ext cx="7926205" cy="439248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Aft>
                <a:spcPts val="1200"/>
              </a:spcAft>
            </a:pPr>
            <a:r>
              <a:rPr lang="en-GB" sz="2800" dirty="0">
                <a:solidFill>
                  <a:schemeClr val="tx1"/>
                </a:solidFill>
              </a:rPr>
              <a:t>Start-ups and New Products:</a:t>
            </a:r>
          </a:p>
          <a:p>
            <a:pPr marL="457200" indent="-457200" algn="l">
              <a:spcAft>
                <a:spcPts val="1200"/>
              </a:spcAft>
              <a:buFont typeface="Wingdings" panose="05000000000000000000" pitchFamily="2" charset="2"/>
              <a:buChar char="Ø"/>
            </a:pPr>
            <a:r>
              <a:rPr lang="en-GB" sz="2800" dirty="0">
                <a:solidFill>
                  <a:schemeClr val="tx1"/>
                </a:solidFill>
              </a:rPr>
              <a:t>Start small and fast</a:t>
            </a:r>
          </a:p>
          <a:p>
            <a:pPr marL="457200" indent="-457200" algn="l">
              <a:spcAft>
                <a:spcPts val="1200"/>
              </a:spcAft>
              <a:buFont typeface="Wingdings" panose="05000000000000000000" pitchFamily="2" charset="2"/>
              <a:buChar char="Ø"/>
            </a:pPr>
            <a:r>
              <a:rPr lang="en-GB" sz="2800" dirty="0">
                <a:solidFill>
                  <a:schemeClr val="tx1"/>
                </a:solidFill>
              </a:rPr>
              <a:t>Low initial costs</a:t>
            </a:r>
          </a:p>
          <a:p>
            <a:pPr marL="457200" indent="-457200" algn="l">
              <a:spcAft>
                <a:spcPts val="1200"/>
              </a:spcAft>
              <a:buFont typeface="Wingdings" panose="05000000000000000000" pitchFamily="2" charset="2"/>
              <a:buChar char="Ø"/>
            </a:pPr>
            <a:r>
              <a:rPr lang="en-GB" sz="2800" dirty="0">
                <a:solidFill>
                  <a:schemeClr val="tx1"/>
                </a:solidFill>
              </a:rPr>
              <a:t>Think big, scale up</a:t>
            </a:r>
          </a:p>
          <a:p>
            <a:pPr marL="457200" indent="-457200" algn="l">
              <a:spcAft>
                <a:spcPts val="1200"/>
              </a:spcAft>
              <a:buFont typeface="Wingdings" panose="05000000000000000000" pitchFamily="2" charset="2"/>
              <a:buChar char="Ø"/>
            </a:pPr>
            <a:r>
              <a:rPr lang="en-GB" sz="2800" dirty="0">
                <a:solidFill>
                  <a:schemeClr val="tx1"/>
                </a:solidFill>
              </a:rPr>
              <a:t>Flexibility, test and add features and platforms</a:t>
            </a:r>
          </a:p>
          <a:p>
            <a:pPr marL="457200" indent="-457200" algn="l">
              <a:spcAft>
                <a:spcPts val="1200"/>
              </a:spcAft>
              <a:buFont typeface="Wingdings" panose="05000000000000000000" pitchFamily="2" charset="2"/>
              <a:buChar char="Ø"/>
            </a:pPr>
            <a:r>
              <a:rPr lang="en-GB" sz="2800" dirty="0">
                <a:solidFill>
                  <a:schemeClr val="tx1"/>
                </a:solidFill>
              </a:rPr>
              <a:t>Focus on product and features rather than system administrator tasks and security</a:t>
            </a:r>
          </a:p>
        </p:txBody>
      </p:sp>
      <p:pic>
        <p:nvPicPr>
          <p:cNvPr id="4" name="Picture 3">
            <a:extLst>
              <a:ext uri="{FF2B5EF4-FFF2-40B4-BE49-F238E27FC236}">
                <a16:creationId xmlns:a16="http://schemas.microsoft.com/office/drawing/2014/main" id="{400265E0-C6A4-420A-9FBA-B51C5A5D2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285" y="1269147"/>
            <a:ext cx="3802095" cy="2821265"/>
          </a:xfrm>
          <a:prstGeom prst="rect">
            <a:avLst/>
          </a:prstGeom>
        </p:spPr>
      </p:pic>
    </p:spTree>
    <p:extLst>
      <p:ext uri="{BB962C8B-B14F-4D97-AF65-F5344CB8AC3E}">
        <p14:creationId xmlns:p14="http://schemas.microsoft.com/office/powerpoint/2010/main" val="311449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loudtweaks.com/wp-content/uploads/2012/12/FinalVmwareCloudE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1" t="21359" r="-158" b="60129"/>
          <a:stretch/>
        </p:blipFill>
        <p:spPr bwMode="auto">
          <a:xfrm>
            <a:off x="1115616" y="1700808"/>
            <a:ext cx="7010399" cy="510472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4186D74-F25F-44A1-BB89-5FDCDFD12A73}"/>
              </a:ext>
            </a:extLst>
          </p:cNvPr>
          <p:cNvSpPr txBox="1">
            <a:spLocks/>
          </p:cNvSpPr>
          <p:nvPr/>
        </p:nvSpPr>
        <p:spPr>
          <a:xfrm>
            <a:off x="611005" y="-171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3399"/>
                </a:solidFill>
              </a:rPr>
              <a:t>Why should I care ?</a:t>
            </a:r>
          </a:p>
        </p:txBody>
      </p:sp>
      <p:sp>
        <p:nvSpPr>
          <p:cNvPr id="8" name="Shape 32">
            <a:extLst>
              <a:ext uri="{FF2B5EF4-FFF2-40B4-BE49-F238E27FC236}">
                <a16:creationId xmlns:a16="http://schemas.microsoft.com/office/drawing/2014/main" id="{9F216B50-E00D-4663-B3EE-6D5A5C3F564D}"/>
              </a:ext>
            </a:extLst>
          </p:cNvPr>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129193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cloudtweaks.com/wp-content/uploads/2012/12/FinalVmwareCloudE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1" t="63609" r="-158" b="25024"/>
          <a:stretch/>
        </p:blipFill>
        <p:spPr bwMode="auto">
          <a:xfrm>
            <a:off x="304800" y="1939870"/>
            <a:ext cx="8691144" cy="392752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1035023-9D93-4A2B-B7CF-E3C119FDE141}"/>
              </a:ext>
            </a:extLst>
          </p:cNvPr>
          <p:cNvSpPr txBox="1">
            <a:spLocks/>
          </p:cNvSpPr>
          <p:nvPr/>
        </p:nvSpPr>
        <p:spPr>
          <a:xfrm>
            <a:off x="611005" y="-171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3399"/>
                </a:solidFill>
              </a:rPr>
              <a:t>Why should I care ?</a:t>
            </a:r>
          </a:p>
        </p:txBody>
      </p:sp>
      <p:sp>
        <p:nvSpPr>
          <p:cNvPr id="8" name="Shape 32">
            <a:extLst>
              <a:ext uri="{FF2B5EF4-FFF2-40B4-BE49-F238E27FC236}">
                <a16:creationId xmlns:a16="http://schemas.microsoft.com/office/drawing/2014/main" id="{A7A3C6D3-06F5-4B8E-9074-999BC3AB0F40}"/>
              </a:ext>
            </a:extLst>
          </p:cNvPr>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415866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cloudtweaks.com/wp-content/uploads/2012/12/FinalVmwareCloudEcon.png"/>
          <p:cNvPicPr>
            <a:picLocks noChangeAspect="1" noChangeArrowheads="1"/>
          </p:cNvPicPr>
          <p:nvPr/>
        </p:nvPicPr>
        <p:blipFill rotWithShape="1">
          <a:blip r:embed="rId2">
            <a:extLst>
              <a:ext uri="{28A0092B-C50C-407E-A947-70E740481C1C}">
                <a14:useLocalDpi xmlns:a14="http://schemas.microsoft.com/office/drawing/2010/main" val="0"/>
              </a:ext>
            </a:extLst>
          </a:blip>
          <a:srcRect t="75750" r="-158" b="6782"/>
          <a:stretch/>
        </p:blipFill>
        <p:spPr bwMode="auto">
          <a:xfrm>
            <a:off x="991327" y="1661400"/>
            <a:ext cx="7162073" cy="496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7972385-97DC-4707-BDDE-A61908706B5A}"/>
              </a:ext>
            </a:extLst>
          </p:cNvPr>
          <p:cNvSpPr txBox="1">
            <a:spLocks/>
          </p:cNvSpPr>
          <p:nvPr/>
        </p:nvSpPr>
        <p:spPr>
          <a:xfrm>
            <a:off x="611005" y="-171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3399"/>
                </a:solidFill>
              </a:rPr>
              <a:t>Why should I care ?</a:t>
            </a:r>
          </a:p>
        </p:txBody>
      </p:sp>
      <p:sp>
        <p:nvSpPr>
          <p:cNvPr id="8" name="Shape 32">
            <a:extLst>
              <a:ext uri="{FF2B5EF4-FFF2-40B4-BE49-F238E27FC236}">
                <a16:creationId xmlns:a16="http://schemas.microsoft.com/office/drawing/2014/main" id="{EC67289B-3E1A-4ACC-B45A-AEE13CE749E3}"/>
              </a:ext>
            </a:extLst>
          </p:cNvPr>
          <p:cNvSpPr/>
          <p:nvPr/>
        </p:nvSpPr>
        <p:spPr>
          <a:xfrm>
            <a:off x="539750" y="1124744"/>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245870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5151</TotalTime>
  <Words>2562</Words>
  <Application>Microsoft Macintosh PowerPoint</Application>
  <PresentationFormat>On-screen Show (4:3)</PresentationFormat>
  <Paragraphs>263</Paragraphs>
  <Slides>44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Wingdings</vt:lpstr>
      <vt:lpstr>Office Theme</vt:lpstr>
      <vt:lpstr>Virtualization and Cloud Computing </vt:lpstr>
      <vt:lpstr>Learning Objectives</vt:lpstr>
      <vt:lpstr>Why use the Cloud? </vt:lpstr>
      <vt:lpstr>Why use the Cloud? </vt:lpstr>
      <vt:lpstr>Why use the Cloud? </vt:lpstr>
      <vt:lpstr>Why use the Cloud? </vt:lpstr>
      <vt:lpstr>PowerPoint Presentation</vt:lpstr>
      <vt:lpstr>PowerPoint Presentation</vt:lpstr>
      <vt:lpstr>PowerPoint Presentation</vt:lpstr>
      <vt:lpstr>PowerPoint Presentation</vt:lpstr>
      <vt:lpstr>What is Cloud Computing?</vt:lpstr>
      <vt:lpstr>What is Cloud Computing?</vt:lpstr>
      <vt:lpstr>What is Cloud Computing?</vt:lpstr>
      <vt:lpstr>What is Cloud Computing?</vt:lpstr>
      <vt:lpstr>What is Cloud Computing?</vt:lpstr>
      <vt:lpstr>What is Cloud Computing?</vt:lpstr>
      <vt:lpstr>Benefits of Cloud Computing</vt:lpstr>
      <vt:lpstr>PowerPoint Presentation</vt:lpstr>
      <vt:lpstr>PowerPoint Presentation</vt:lpstr>
      <vt:lpstr>Cloud Computing Types (Abstraction)</vt:lpstr>
      <vt:lpstr>Infrastructure as a Service</vt:lpstr>
      <vt:lpstr>Infrastructure as a Service</vt:lpstr>
      <vt:lpstr>Platform as a Service</vt:lpstr>
      <vt:lpstr>Infrastructure as a Service</vt:lpstr>
      <vt:lpstr>Software as a Service</vt:lpstr>
      <vt:lpstr>Software as a Service</vt:lpstr>
      <vt:lpstr>PowerPoint Presentation</vt:lpstr>
      <vt:lpstr>Anything as a Service – XaaS</vt:lpstr>
      <vt:lpstr>Cloud Computing Types (Deployment)</vt:lpstr>
      <vt:lpstr>Public Cloud</vt:lpstr>
      <vt:lpstr>Private Cloud</vt:lpstr>
      <vt:lpstr>Community Cloud</vt:lpstr>
      <vt:lpstr>Hybrid Cloud</vt:lpstr>
      <vt:lpstr>Cloud Computing Types -Summary</vt:lpstr>
      <vt:lpstr>Use Case – 3d Printing Company</vt:lpstr>
      <vt:lpstr>Use Case – MMO</vt:lpstr>
      <vt:lpstr>Use Case – Siemens IoT</vt:lpstr>
      <vt:lpstr>Further Reading and Links</vt:lpstr>
      <vt:lpstr>Further Reading and Links</vt:lpstr>
      <vt:lpstr>Types of Cloud Computing</vt:lpstr>
      <vt:lpstr>Types of Cloud Computing</vt:lpstr>
      <vt:lpstr>Types of Cloud Computing</vt:lpstr>
      <vt:lpstr>Case Study</vt:lpstr>
      <vt:lpstr>Quiz</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Yahaya Isah SHEHU</dc:creator>
  <cp:lastModifiedBy>Achyut Timsina</cp:lastModifiedBy>
  <cp:revision>116</cp:revision>
  <cp:lastPrinted>2018-02-12T20:51:13Z</cp:lastPrinted>
  <dcterms:created xsi:type="dcterms:W3CDTF">2018-01-25T12:31:39Z</dcterms:created>
  <dcterms:modified xsi:type="dcterms:W3CDTF">2019-09-12T03:19:40Z</dcterms:modified>
</cp:coreProperties>
</file>