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57.xml" ContentType="application/vnd.openxmlformats-officedocument.presentationml.slide+xml"/>
  <Override PartName="/ppt/presentation.xml" ContentType="application/vnd.openxmlformats-officedocument.presentationml.presentation.main+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ink/ink1.xml" ContentType="application/inkml+xml"/>
  <Override PartName="/ppt/ink/ink5.xml" ContentType="application/inkml+xml"/>
  <Override PartName="/ppt/ink/ink4.xml" ContentType="application/inkml+xml"/>
  <Override PartName="/ppt/ink/ink3.xml" ContentType="application/inkml+xml"/>
  <Override PartName="/ppt/ink/ink2.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2"/>
  </p:notesMasterIdLst>
  <p:handoutMasterIdLst>
    <p:handoutMasterId r:id="rId63"/>
  </p:handoutMasterIdLst>
  <p:sldIdLst>
    <p:sldId id="256" r:id="rId3"/>
    <p:sldId id="318" r:id="rId4"/>
    <p:sldId id="312" r:id="rId5"/>
    <p:sldId id="313" r:id="rId6"/>
    <p:sldId id="314" r:id="rId7"/>
    <p:sldId id="315" r:id="rId8"/>
    <p:sldId id="333" r:id="rId9"/>
    <p:sldId id="335" r:id="rId10"/>
    <p:sldId id="381" r:id="rId11"/>
    <p:sldId id="377" r:id="rId12"/>
    <p:sldId id="386" r:id="rId13"/>
    <p:sldId id="336" r:id="rId14"/>
    <p:sldId id="317" r:id="rId15"/>
    <p:sldId id="319" r:id="rId16"/>
    <p:sldId id="320" r:id="rId17"/>
    <p:sldId id="324" r:id="rId18"/>
    <p:sldId id="325" r:id="rId19"/>
    <p:sldId id="326" r:id="rId20"/>
    <p:sldId id="327" r:id="rId21"/>
    <p:sldId id="328" r:id="rId22"/>
    <p:sldId id="329" r:id="rId23"/>
    <p:sldId id="330" r:id="rId24"/>
    <p:sldId id="331" r:id="rId25"/>
    <p:sldId id="332" r:id="rId26"/>
    <p:sldId id="337" r:id="rId27"/>
    <p:sldId id="338" r:id="rId28"/>
    <p:sldId id="339" r:id="rId29"/>
    <p:sldId id="340" r:id="rId30"/>
    <p:sldId id="341" r:id="rId31"/>
    <p:sldId id="342" r:id="rId32"/>
    <p:sldId id="343" r:id="rId33"/>
    <p:sldId id="383" r:id="rId34"/>
    <p:sldId id="346" r:id="rId35"/>
    <p:sldId id="347" r:id="rId36"/>
    <p:sldId id="385" r:id="rId37"/>
    <p:sldId id="348" r:id="rId38"/>
    <p:sldId id="349" r:id="rId39"/>
    <p:sldId id="350" r:id="rId40"/>
    <p:sldId id="351" r:id="rId41"/>
    <p:sldId id="387" r:id="rId42"/>
    <p:sldId id="353" r:id="rId43"/>
    <p:sldId id="378" r:id="rId44"/>
    <p:sldId id="354" r:id="rId45"/>
    <p:sldId id="380" r:id="rId46"/>
    <p:sldId id="357" r:id="rId47"/>
    <p:sldId id="355" r:id="rId48"/>
    <p:sldId id="384" r:id="rId49"/>
    <p:sldId id="358" r:id="rId50"/>
    <p:sldId id="359" r:id="rId51"/>
    <p:sldId id="360" r:id="rId52"/>
    <p:sldId id="361" r:id="rId53"/>
    <p:sldId id="362" r:id="rId54"/>
    <p:sldId id="363" r:id="rId55"/>
    <p:sldId id="364" r:id="rId56"/>
    <p:sldId id="369" r:id="rId57"/>
    <p:sldId id="370" r:id="rId58"/>
    <p:sldId id="371" r:id="rId59"/>
    <p:sldId id="372" r:id="rId60"/>
    <p:sldId id="37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33DF44-C230-404B-8D15-A1938E9A0CED}">
          <p14:sldIdLst>
            <p14:sldId id="256"/>
            <p14:sldId id="318"/>
            <p14:sldId id="312"/>
            <p14:sldId id="313"/>
            <p14:sldId id="314"/>
            <p14:sldId id="315"/>
            <p14:sldId id="333"/>
            <p14:sldId id="335"/>
            <p14:sldId id="381"/>
            <p14:sldId id="377"/>
            <p14:sldId id="386"/>
            <p14:sldId id="336"/>
            <p14:sldId id="317"/>
            <p14:sldId id="319"/>
            <p14:sldId id="320"/>
            <p14:sldId id="324"/>
            <p14:sldId id="325"/>
            <p14:sldId id="326"/>
            <p14:sldId id="327"/>
            <p14:sldId id="328"/>
            <p14:sldId id="329"/>
            <p14:sldId id="330"/>
            <p14:sldId id="331"/>
            <p14:sldId id="332"/>
            <p14:sldId id="337"/>
            <p14:sldId id="338"/>
            <p14:sldId id="339"/>
            <p14:sldId id="340"/>
            <p14:sldId id="341"/>
            <p14:sldId id="342"/>
            <p14:sldId id="343"/>
            <p14:sldId id="383"/>
            <p14:sldId id="346"/>
            <p14:sldId id="347"/>
            <p14:sldId id="385"/>
            <p14:sldId id="348"/>
            <p14:sldId id="349"/>
            <p14:sldId id="350"/>
            <p14:sldId id="351"/>
            <p14:sldId id="387"/>
            <p14:sldId id="353"/>
            <p14:sldId id="378"/>
            <p14:sldId id="354"/>
            <p14:sldId id="380"/>
            <p14:sldId id="357"/>
            <p14:sldId id="355"/>
            <p14:sldId id="384"/>
            <p14:sldId id="358"/>
            <p14:sldId id="359"/>
            <p14:sldId id="360"/>
            <p14:sldId id="361"/>
            <p14:sldId id="362"/>
            <p14:sldId id="363"/>
            <p14:sldId id="364"/>
            <p14:sldId id="369"/>
            <p14:sldId id="370"/>
            <p14:sldId id="371"/>
            <p14:sldId id="372"/>
            <p14:sldId id="373"/>
          </p14:sldIdLst>
        </p14:section>
        <p14:section name="Untitled Section" id="{09F18B4B-5026-4C6C-B051-48DF899E4F4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88910" autoAdjust="0"/>
  </p:normalViewPr>
  <p:slideViewPr>
    <p:cSldViewPr snapToGrid="0" showGuides="1">
      <p:cViewPr varScale="1">
        <p:scale>
          <a:sx n="78" d="100"/>
          <a:sy n="78" d="100"/>
        </p:scale>
        <p:origin x="1640" y="176"/>
      </p:cViewPr>
      <p:guideLst>
        <p:guide orient="horz" pos="2160"/>
        <p:guide pos="3840"/>
      </p:guideLst>
    </p:cSldViewPr>
  </p:slideViewPr>
  <p:notesTextViewPr>
    <p:cViewPr>
      <p:scale>
        <a:sx n="1" d="1"/>
        <a:sy n="1" d="1"/>
      </p:scale>
      <p:origin x="0" y="0"/>
    </p:cViewPr>
  </p:notesTextViewPr>
  <p:notesViewPr>
    <p:cSldViewPr snapToGrid="0" showGuides="1">
      <p:cViewPr varScale="1">
        <p:scale>
          <a:sx n="51" d="100"/>
          <a:sy n="51" d="100"/>
        </p:scale>
        <p:origin x="2352" y="5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69"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8/6/20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6T04:45:54.251"/>
    </inkml:context>
    <inkml:brush xml:id="br0">
      <inkml:brushProperty name="width" value="0.05" units="cm"/>
      <inkml:brushProperty name="height" value="0.05" units="cm"/>
    </inkml:brush>
  </inkml:definitions>
  <inkml:trace contextRef="#ctx0" brushRef="#br0">17 113 24575,'0'-20'0,"0"4"0,0-2 0,0 4 0,0 1 0,0 2 0,0 4 0,0 2 0,-2 2 0,0 1 0,-2 2 0,0-1 0,1 0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2T03:44:01.527"/>
    </inkml:context>
    <inkml:brush xml:id="br0">
      <inkml:brushProperty name="width" value="0.05" units="cm"/>
      <inkml:brushProperty name="height" value="0.05" units="cm"/>
    </inkml:brush>
  </inkml:definitions>
  <inkml:trace contextRef="#ctx0" brushRef="#br0">37 1 24575,'-12'0'0,"2"0"0,1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2T03:44:02.010"/>
    </inkml:context>
    <inkml:brush xml:id="br0">
      <inkml:brushProperty name="width" value="0.05" units="cm"/>
      <inkml:brushProperty name="height" value="0.05" units="cm"/>
    </inkml:brush>
  </inkml:definitions>
  <inkml:trace contextRef="#ctx0" brushRef="#br0">34 0 24575,'-9'0'0,"1"0"0,0 0 0,4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2T03:44:02.224"/>
    </inkml:context>
    <inkml:brush xml:id="br0">
      <inkml:brushProperty name="width" value="0.05" units="cm"/>
      <inkml:brushProperty name="height" value="0.05" units="cm"/>
    </inkml:brush>
  </inkml:definitions>
  <inkml:trace contextRef="#ctx0" brushRef="#br0">13 0 24575,'-7'0'0,"3"0"0,2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2T03:44:02.404"/>
    </inkml:context>
    <inkml:brush xml:id="br0">
      <inkml:brushProperty name="width" value="0.05" units="cm"/>
      <inkml:brushProperty name="height" value="0.05" units="cm"/>
    </inkml:brush>
  </inkml:definitions>
  <inkml:trace contextRef="#ctx0" brushRef="#br0">13 0 24575,'-6'0'0,"2"0"0,2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8/6/20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Example Link for ER Modelling:</a:t>
            </a:r>
            <a:r>
              <a:rPr lang="en-US" baseline="0" dirty="0"/>
              <a:t> </a:t>
            </a:r>
            <a:r>
              <a:rPr lang="en-US" dirty="0"/>
              <a:t>http://www.tutorialspoint.com/dbms/er_model_basic_concepts.htm</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4192300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39</a:t>
            </a:fld>
            <a:endParaRPr lang="en-US"/>
          </a:p>
        </p:txBody>
      </p:sp>
    </p:spTree>
    <p:extLst>
      <p:ext uri="{BB962C8B-B14F-4D97-AF65-F5344CB8AC3E}">
        <p14:creationId xmlns:p14="http://schemas.microsoft.com/office/powerpoint/2010/main" val="165492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 B means A functionally determines B.</a:t>
            </a: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41</a:t>
            </a:fld>
            <a:endParaRPr lang="en-US"/>
          </a:p>
        </p:txBody>
      </p:sp>
    </p:spTree>
    <p:extLst>
      <p:ext uri="{BB962C8B-B14F-4D97-AF65-F5344CB8AC3E}">
        <p14:creationId xmlns:p14="http://schemas.microsoft.com/office/powerpoint/2010/main" val="3252781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 B means A functionally determines B.</a:t>
            </a:r>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42</a:t>
            </a:fld>
            <a:endParaRPr lang="en-US"/>
          </a:p>
        </p:txBody>
      </p:sp>
    </p:spTree>
    <p:extLst>
      <p:ext uri="{BB962C8B-B14F-4D97-AF65-F5344CB8AC3E}">
        <p14:creationId xmlns:p14="http://schemas.microsoft.com/office/powerpoint/2010/main" val="107016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Anomalies: Deviation or departure from the normal or common order, form, or rule. One that is peculiar, irregular, abnormal, or difficult to classify</a:t>
            </a:r>
            <a:r>
              <a:rPr lang="en-US" dirty="0">
                <a:effectLst/>
              </a:rPr>
              <a:t>.</a:t>
            </a:r>
          </a:p>
          <a:p>
            <a:endParaRPr lang="en-US" dirty="0"/>
          </a:p>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43</a:t>
            </a:fld>
            <a:endParaRPr lang="en-US"/>
          </a:p>
        </p:txBody>
      </p:sp>
    </p:spTree>
    <p:extLst>
      <p:ext uri="{BB962C8B-B14F-4D97-AF65-F5344CB8AC3E}">
        <p14:creationId xmlns:p14="http://schemas.microsoft.com/office/powerpoint/2010/main" val="365054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46</a:t>
            </a:fld>
            <a:endParaRPr lang="en-US"/>
          </a:p>
        </p:txBody>
      </p:sp>
    </p:spTree>
    <p:extLst>
      <p:ext uri="{BB962C8B-B14F-4D97-AF65-F5344CB8AC3E}">
        <p14:creationId xmlns:p14="http://schemas.microsoft.com/office/powerpoint/2010/main" val="3460291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51</a:t>
            </a:fld>
            <a:endParaRPr lang="en-US"/>
          </a:p>
        </p:txBody>
      </p:sp>
    </p:spTree>
    <p:extLst>
      <p:ext uri="{BB962C8B-B14F-4D97-AF65-F5344CB8AC3E}">
        <p14:creationId xmlns:p14="http://schemas.microsoft.com/office/powerpoint/2010/main" val="1035162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52</a:t>
            </a:fld>
            <a:endParaRPr lang="en-US"/>
          </a:p>
        </p:txBody>
      </p:sp>
    </p:spTree>
    <p:extLst>
      <p:ext uri="{BB962C8B-B14F-4D97-AF65-F5344CB8AC3E}">
        <p14:creationId xmlns:p14="http://schemas.microsoft.com/office/powerpoint/2010/main" val="3594768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53</a:t>
            </a:fld>
            <a:endParaRPr lang="en-US"/>
          </a:p>
        </p:txBody>
      </p:sp>
    </p:spTree>
    <p:extLst>
      <p:ext uri="{BB962C8B-B14F-4D97-AF65-F5344CB8AC3E}">
        <p14:creationId xmlns:p14="http://schemas.microsoft.com/office/powerpoint/2010/main" val="1679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4</a:t>
            </a:fld>
            <a:endParaRPr lang="en-US"/>
          </a:p>
        </p:txBody>
      </p:sp>
    </p:spTree>
    <p:extLst>
      <p:ext uri="{BB962C8B-B14F-4D97-AF65-F5344CB8AC3E}">
        <p14:creationId xmlns:p14="http://schemas.microsoft.com/office/powerpoint/2010/main" val="162567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a:t>
            </a:r>
            <a:r>
              <a:rPr lang="en-US" dirty="0"/>
              <a:t> Facebook</a:t>
            </a:r>
            <a:r>
              <a:rPr lang="en-US" baseline="0" dirty="0"/>
              <a:t> : username and </a:t>
            </a:r>
            <a:r>
              <a:rPr lang="en-US" baseline="0" dirty="0" err="1"/>
              <a:t>emailId</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8</a:t>
            </a:fld>
            <a:endParaRPr lang="en-US"/>
          </a:p>
        </p:txBody>
      </p:sp>
    </p:spTree>
    <p:extLst>
      <p:ext uri="{BB962C8B-B14F-4D97-AF65-F5344CB8AC3E}">
        <p14:creationId xmlns:p14="http://schemas.microsoft.com/office/powerpoint/2010/main" val="3204725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a:t>
            </a:r>
            <a:r>
              <a:rPr lang="en-US" baseline="0" dirty="0"/>
              <a:t> key : </a:t>
            </a:r>
            <a:r>
              <a:rPr lang="en-US" dirty="0"/>
              <a:t>There can be a key apart from primary key in a table that can also be a key. This key may or may not be a unique key. For example, in an employee table, </a:t>
            </a:r>
            <a:r>
              <a:rPr lang="en-US" dirty="0" err="1"/>
              <a:t>empno</a:t>
            </a:r>
            <a:r>
              <a:rPr lang="en-US" dirty="0"/>
              <a:t> is a primary key, </a:t>
            </a:r>
            <a:r>
              <a:rPr lang="en-US" dirty="0" err="1"/>
              <a:t>empname</a:t>
            </a:r>
            <a:r>
              <a:rPr lang="en-US" dirty="0"/>
              <a:t> is a alternate key that may not be unique but still helps in identifying a row of the table. </a:t>
            </a:r>
          </a:p>
        </p:txBody>
      </p:sp>
      <p:sp>
        <p:nvSpPr>
          <p:cNvPr id="4" name="Slide Number Placeholder 3"/>
          <p:cNvSpPr>
            <a:spLocks noGrp="1"/>
          </p:cNvSpPr>
          <p:nvPr>
            <p:ph type="sldNum" sz="quarter" idx="10"/>
          </p:nvPr>
        </p:nvSpPr>
        <p:spPr/>
        <p:txBody>
          <a:bodyPr/>
          <a:lstStyle/>
          <a:p>
            <a:fld id="{0A3C37BE-C303-496D-B5CD-85F2937540FC}" type="slidenum">
              <a:rPr lang="en-US" smtClean="0"/>
              <a:pPr/>
              <a:t>9</a:t>
            </a:fld>
            <a:endParaRPr lang="en-US"/>
          </a:p>
        </p:txBody>
      </p:sp>
    </p:spTree>
    <p:extLst>
      <p:ext uri="{BB962C8B-B14F-4D97-AF65-F5344CB8AC3E}">
        <p14:creationId xmlns:p14="http://schemas.microsoft.com/office/powerpoint/2010/main" val="1047619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https://www.ibm.com/developerworks/community/blogs/fredho66/entry/the_3rd_generation_of_database_technology_part_i52?lang=en</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13</a:t>
            </a:fld>
            <a:endParaRPr lang="en-US"/>
          </a:p>
        </p:txBody>
      </p:sp>
    </p:spTree>
    <p:extLst>
      <p:ext uri="{BB962C8B-B14F-4D97-AF65-F5344CB8AC3E}">
        <p14:creationId xmlns:p14="http://schemas.microsoft.com/office/powerpoint/2010/main" val="122775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http://www.techopedia.com/definition/24559/relational-model-database</a:t>
            </a:r>
          </a:p>
          <a:p>
            <a:r>
              <a:rPr lang="en-US" dirty="0"/>
              <a:t>Extrapolate : estimate the value of</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14</a:t>
            </a:fld>
            <a:endParaRPr lang="en-US"/>
          </a:p>
        </p:txBody>
      </p:sp>
    </p:spTree>
    <p:extLst>
      <p:ext uri="{BB962C8B-B14F-4D97-AF65-F5344CB8AC3E}">
        <p14:creationId xmlns:p14="http://schemas.microsoft.com/office/powerpoint/2010/main" val="28747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http://www.techopedia.com/definition/24559/relational-model-database</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15</a:t>
            </a:fld>
            <a:endParaRPr lang="en-US"/>
          </a:p>
        </p:txBody>
      </p:sp>
    </p:spTree>
    <p:extLst>
      <p:ext uri="{BB962C8B-B14F-4D97-AF65-F5344CB8AC3E}">
        <p14:creationId xmlns:p14="http://schemas.microsoft.com/office/powerpoint/2010/main" val="148155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Redundancy:</a:t>
            </a:r>
            <a:r>
              <a:rPr lang="en-US" baseline="0" dirty="0"/>
              <a:t> Unnecessary duplication of data in database.</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24</a:t>
            </a:fld>
            <a:endParaRPr lang="en-US"/>
          </a:p>
        </p:txBody>
      </p:sp>
    </p:spTree>
    <p:extLst>
      <p:ext uri="{BB962C8B-B14F-4D97-AF65-F5344CB8AC3E}">
        <p14:creationId xmlns:p14="http://schemas.microsoft.com/office/powerpoint/2010/main" val="352093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pPr/>
              <a:t>28</a:t>
            </a:fld>
            <a:endParaRPr lang="en-US"/>
          </a:p>
        </p:txBody>
      </p:sp>
    </p:spTree>
    <p:extLst>
      <p:ext uri="{BB962C8B-B14F-4D97-AF65-F5344CB8AC3E}">
        <p14:creationId xmlns:p14="http://schemas.microsoft.com/office/powerpoint/2010/main" val="300826795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4" name="Date Placeholder 3"/>
          <p:cNvSpPr>
            <a:spLocks noGrp="1"/>
          </p:cNvSpPr>
          <p:nvPr>
            <p:ph type="dt" sz="half" idx="10"/>
          </p:nvPr>
        </p:nvSpPr>
        <p:spPr/>
        <p:txBody>
          <a:bodyPr/>
          <a:lstStyle/>
          <a:p>
            <a:fld id="{402B9795-92DC-40DC-A1CA-9A4B349D7824}" type="datetimeFigureOut">
              <a:rPr lang="en-US"/>
              <a:pPr/>
              <a:t>8/6/20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3" name="Picture Placeholder 2"/>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pPr/>
              <a:t>8/6/20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8/6/20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pPr/>
              <a:t>8/6/20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lvl1pPr>
          </a:lstStyle>
          <a:p>
            <a:r>
              <a:rPr lang="en-US" dirty="0"/>
              <a:t>Click to edit Master title style</a:t>
            </a:r>
            <a:endParaRPr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402B9795-92DC-40DC-A1CA-9A4B349D7824}" type="datetimeFigureOut">
              <a:rPr lang="en-US"/>
              <a:pPr/>
              <a:t>8/6/20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pPr/>
              <a:t>8/6/20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pPr/>
              <a:t>8/6/20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pPr/>
              <a:t>8/6/20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pPr/>
              <a:t>8/6/20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pPr/>
              <a:t>8/6/20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a:pPr/>
              <a:t>8/6/20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60000"/>
                    <a:lumOff val="40000"/>
                  </a:schemeClr>
                </a:solidFill>
              </a:defRPr>
            </a:lvl1pPr>
          </a:lstStyle>
          <a:p>
            <a:fld id="{402B9795-92DC-40DC-A1CA-9A4B349D7824}" type="datetimeFigureOut">
              <a:rPr lang="en-US"/>
              <a:pPr/>
              <a:t>8/6/20</a:t>
            </a:fld>
            <a:endParaRPr/>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60000"/>
                    <a:lumOff val="40000"/>
                  </a:schemeClr>
                </a:solidFill>
              </a:defRPr>
            </a:lvl1pPr>
          </a:lstStyle>
          <a:p>
            <a:fld id="{0FF54DE5-C571-48E8-A5BC-B369434E2F44}" type="slidenum">
              <a:rPr/>
              <a:pPr/>
              <a:t>‹#›</a:t>
            </a:fld>
            <a:endParaRPr/>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3.xml"/><Relationship Id="rId10" Type="http://schemas.openxmlformats.org/officeDocument/2006/relationships/image" Target="../media/image29.png"/><Relationship Id="rId4" Type="http://schemas.openxmlformats.org/officeDocument/2006/relationships/image" Target="../media/image260.png"/><Relationship Id="rId9" Type="http://schemas.openxmlformats.org/officeDocument/2006/relationships/customXml" Target="../ink/ink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6.emf"/></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4679" b="4679"/>
          <a:stretch>
            <a:fillRect/>
          </a:stretch>
        </p:blipFill>
        <p:spPr/>
      </p:pic>
      <p:sp>
        <p:nvSpPr>
          <p:cNvPr id="5" name="Rectangle 5"/>
          <p:cNvSpPr txBox="1">
            <a:spLocks noChangeArrowheads="1"/>
          </p:cNvSpPr>
          <p:nvPr/>
        </p:nvSpPr>
        <p:spPr>
          <a:xfrm>
            <a:off x="95536" y="2702258"/>
            <a:ext cx="6647880" cy="1604734"/>
          </a:xfrm>
          <a:prstGeom prst="rect">
            <a:avLst/>
          </a:prstGeom>
        </p:spPr>
        <p:txBody>
          <a:bodyPr vert="horz" lIns="0" tIns="45720" rIns="0" bIns="45720" rtlCol="0">
            <a:noAutofit/>
          </a:bodyPr>
          <a:lstStyle>
            <a:lvl1pPr marL="0" indent="0" algn="l" defTabSz="914400"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GB" sz="2400" b="1" dirty="0"/>
              <a:t>Topic 5 &amp; 6</a:t>
            </a:r>
          </a:p>
          <a:p>
            <a:endParaRPr lang="en-GB" sz="2400" b="1" dirty="0"/>
          </a:p>
          <a:p>
            <a:r>
              <a:rPr lang="en-GB" sz="2400" b="1" dirty="0"/>
              <a:t>The Relational Model</a:t>
            </a:r>
            <a:endParaRPr lang="en-US" sz="2400" b="1"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Keys</a:t>
            </a:r>
          </a:p>
        </p:txBody>
      </p:sp>
      <p:sp>
        <p:nvSpPr>
          <p:cNvPr id="3" name="Content Placeholder 2"/>
          <p:cNvSpPr>
            <a:spLocks noGrp="1"/>
          </p:cNvSpPr>
          <p:nvPr>
            <p:ph idx="1"/>
          </p:nvPr>
        </p:nvSpPr>
        <p:spPr>
          <a:xfrm>
            <a:off x="1103382" y="1417320"/>
            <a:ext cx="11088618" cy="5166360"/>
          </a:xfrm>
        </p:spPr>
        <p:txBody>
          <a:bodyPr>
            <a:normAutofit/>
          </a:bodyPr>
          <a:lstStyle/>
          <a:p>
            <a:pPr marL="0" indent="0">
              <a:buNone/>
            </a:pPr>
            <a:r>
              <a:rPr lang="en-US" dirty="0"/>
              <a:t>5. </a:t>
            </a:r>
            <a:r>
              <a:rPr lang="en-US" b="1" dirty="0"/>
              <a:t>Composite Key:</a:t>
            </a:r>
          </a:p>
          <a:p>
            <a:r>
              <a:rPr lang="en-US" dirty="0"/>
              <a:t>Sometimes one key is not enough to uniquely identify a row. E.g. in a single class Roll No is enough to find a student, but in the entire school, merely searching by the Roll No is not enough, because there could be 10 classes in the school and each one of them may contain a certain roll no 5. </a:t>
            </a:r>
          </a:p>
          <a:p>
            <a:r>
              <a:rPr lang="en-US" dirty="0"/>
              <a:t>To uniquely identify the student we have to say something like “class VII, roll no 5”. So, a combination of two or more attributes is combined to create a unique combination of values, such as Class + Roll.</a:t>
            </a:r>
          </a:p>
        </p:txBody>
      </p:sp>
      <p:graphicFrame>
        <p:nvGraphicFramePr>
          <p:cNvPr id="4" name="Table 3"/>
          <p:cNvGraphicFramePr>
            <a:graphicFrameLocks noGrp="1"/>
          </p:cNvGraphicFramePr>
          <p:nvPr>
            <p:extLst>
              <p:ext uri="{D42A27DB-BD31-4B8C-83A1-F6EECF244321}">
                <p14:modId xmlns:p14="http://schemas.microsoft.com/office/powerpoint/2010/main" val="3829549341"/>
              </p:ext>
            </p:extLst>
          </p:nvPr>
        </p:nvGraphicFramePr>
        <p:xfrm>
          <a:off x="1103382" y="4631959"/>
          <a:ext cx="10422535" cy="1951720"/>
        </p:xfrm>
        <a:graphic>
          <a:graphicData uri="http://schemas.openxmlformats.org/drawingml/2006/table">
            <a:tbl>
              <a:tblPr firstRow="1" bandRow="1">
                <a:tableStyleId>{6E25E649-3F16-4E02-A733-19D2CDBF48F0}</a:tableStyleId>
              </a:tblPr>
              <a:tblGrid>
                <a:gridCol w="2084507">
                  <a:extLst>
                    <a:ext uri="{9D8B030D-6E8A-4147-A177-3AD203B41FA5}">
                      <a16:colId xmlns:a16="http://schemas.microsoft.com/office/drawing/2014/main" val="3622701561"/>
                    </a:ext>
                  </a:extLst>
                </a:gridCol>
                <a:gridCol w="2084507">
                  <a:extLst>
                    <a:ext uri="{9D8B030D-6E8A-4147-A177-3AD203B41FA5}">
                      <a16:colId xmlns:a16="http://schemas.microsoft.com/office/drawing/2014/main" val="802763834"/>
                    </a:ext>
                  </a:extLst>
                </a:gridCol>
                <a:gridCol w="2084507">
                  <a:extLst>
                    <a:ext uri="{9D8B030D-6E8A-4147-A177-3AD203B41FA5}">
                      <a16:colId xmlns:a16="http://schemas.microsoft.com/office/drawing/2014/main" val="2199049345"/>
                    </a:ext>
                  </a:extLst>
                </a:gridCol>
                <a:gridCol w="2084507">
                  <a:extLst>
                    <a:ext uri="{9D8B030D-6E8A-4147-A177-3AD203B41FA5}">
                      <a16:colId xmlns:a16="http://schemas.microsoft.com/office/drawing/2014/main" val="196829467"/>
                    </a:ext>
                  </a:extLst>
                </a:gridCol>
                <a:gridCol w="2084507">
                  <a:extLst>
                    <a:ext uri="{9D8B030D-6E8A-4147-A177-3AD203B41FA5}">
                      <a16:colId xmlns:a16="http://schemas.microsoft.com/office/drawing/2014/main" val="1358617735"/>
                    </a:ext>
                  </a:extLst>
                </a:gridCol>
              </a:tblGrid>
              <a:tr h="390344">
                <a:tc>
                  <a:txBody>
                    <a:bodyPr/>
                    <a:lstStyle/>
                    <a:p>
                      <a:pPr algn="ctr"/>
                      <a:r>
                        <a:rPr lang="en-US" b="1" dirty="0"/>
                        <a:t>Roll</a:t>
                      </a:r>
                      <a:r>
                        <a:rPr lang="en-US" b="1" baseline="0" dirty="0"/>
                        <a:t> No</a:t>
                      </a:r>
                      <a:endParaRPr lang="en-US" b="1" dirty="0"/>
                    </a:p>
                  </a:txBody>
                  <a:tcPr/>
                </a:tc>
                <a:tc>
                  <a:txBody>
                    <a:bodyPr/>
                    <a:lstStyle/>
                    <a:p>
                      <a:pPr algn="ctr"/>
                      <a:r>
                        <a:rPr lang="en-US" b="1" dirty="0"/>
                        <a:t>Name</a:t>
                      </a:r>
                    </a:p>
                  </a:txBody>
                  <a:tcPr/>
                </a:tc>
                <a:tc>
                  <a:txBody>
                    <a:bodyPr/>
                    <a:lstStyle/>
                    <a:p>
                      <a:pPr algn="ctr"/>
                      <a:r>
                        <a:rPr lang="en-US" b="1" dirty="0"/>
                        <a:t>Address</a:t>
                      </a:r>
                    </a:p>
                  </a:txBody>
                  <a:tcPr/>
                </a:tc>
                <a:tc>
                  <a:txBody>
                    <a:bodyPr/>
                    <a:lstStyle/>
                    <a:p>
                      <a:pPr algn="ctr"/>
                      <a:r>
                        <a:rPr lang="en-US" b="1" dirty="0"/>
                        <a:t>Age</a:t>
                      </a:r>
                    </a:p>
                  </a:txBody>
                  <a:tcPr/>
                </a:tc>
                <a:tc>
                  <a:txBody>
                    <a:bodyPr/>
                    <a:lstStyle/>
                    <a:p>
                      <a:pPr algn="ctr"/>
                      <a:r>
                        <a:rPr lang="en-US" b="1" dirty="0"/>
                        <a:t>Mobile No</a:t>
                      </a:r>
                    </a:p>
                  </a:txBody>
                  <a:tcPr/>
                </a:tc>
                <a:extLst>
                  <a:ext uri="{0D108BD9-81ED-4DB2-BD59-A6C34878D82A}">
                    <a16:rowId xmlns:a16="http://schemas.microsoft.com/office/drawing/2014/main" val="1466743240"/>
                  </a:ext>
                </a:extLst>
              </a:tr>
              <a:tr h="390344">
                <a:tc>
                  <a:txBody>
                    <a:bodyPr/>
                    <a:lstStyle/>
                    <a:p>
                      <a:pPr algn="ctr"/>
                      <a:r>
                        <a:rPr lang="en-US" b="1" dirty="0"/>
                        <a:t>1</a:t>
                      </a:r>
                    </a:p>
                  </a:txBody>
                  <a:tcPr/>
                </a:tc>
                <a:tc>
                  <a:txBody>
                    <a:bodyPr/>
                    <a:lstStyle/>
                    <a:p>
                      <a:pPr algn="ctr"/>
                      <a:r>
                        <a:rPr lang="en-US" b="1" dirty="0"/>
                        <a:t>ABC</a:t>
                      </a:r>
                    </a:p>
                  </a:txBody>
                  <a:tcPr/>
                </a:tc>
                <a:tc>
                  <a:txBody>
                    <a:bodyPr/>
                    <a:lstStyle/>
                    <a:p>
                      <a:pPr algn="ctr"/>
                      <a:r>
                        <a:rPr lang="en-US" b="1" dirty="0"/>
                        <a:t>KTM</a:t>
                      </a:r>
                    </a:p>
                  </a:txBody>
                  <a:tcPr/>
                </a:tc>
                <a:tc>
                  <a:txBody>
                    <a:bodyPr/>
                    <a:lstStyle/>
                    <a:p>
                      <a:pPr algn="ctr"/>
                      <a:r>
                        <a:rPr lang="en-US" b="1" dirty="0"/>
                        <a:t>20</a:t>
                      </a:r>
                    </a:p>
                  </a:txBody>
                  <a:tcPr/>
                </a:tc>
                <a:tc>
                  <a:txBody>
                    <a:bodyPr/>
                    <a:lstStyle/>
                    <a:p>
                      <a:pPr algn="ctr"/>
                      <a:r>
                        <a:rPr lang="en-US" b="1" dirty="0"/>
                        <a:t>9089</a:t>
                      </a:r>
                    </a:p>
                  </a:txBody>
                  <a:tcPr/>
                </a:tc>
                <a:extLst>
                  <a:ext uri="{0D108BD9-81ED-4DB2-BD59-A6C34878D82A}">
                    <a16:rowId xmlns:a16="http://schemas.microsoft.com/office/drawing/2014/main" val="3689943288"/>
                  </a:ext>
                </a:extLst>
              </a:tr>
              <a:tr h="390344">
                <a:tc>
                  <a:txBody>
                    <a:bodyPr/>
                    <a:lstStyle/>
                    <a:p>
                      <a:pPr algn="ctr"/>
                      <a:r>
                        <a:rPr lang="en-US" b="1" dirty="0"/>
                        <a:t>2</a:t>
                      </a:r>
                    </a:p>
                  </a:txBody>
                  <a:tcPr/>
                </a:tc>
                <a:tc>
                  <a:txBody>
                    <a:bodyPr/>
                    <a:lstStyle/>
                    <a:p>
                      <a:pPr algn="ctr"/>
                      <a:r>
                        <a:rPr lang="en-US" b="1" dirty="0"/>
                        <a:t>PQR</a:t>
                      </a:r>
                    </a:p>
                  </a:txBody>
                  <a:tcPr/>
                </a:tc>
                <a:tc>
                  <a:txBody>
                    <a:bodyPr/>
                    <a:lstStyle/>
                    <a:p>
                      <a:pPr algn="ctr"/>
                      <a:r>
                        <a:rPr lang="en-US" b="1" dirty="0"/>
                        <a:t>KTM</a:t>
                      </a:r>
                    </a:p>
                  </a:txBody>
                  <a:tcPr/>
                </a:tc>
                <a:tc>
                  <a:txBody>
                    <a:bodyPr/>
                    <a:lstStyle/>
                    <a:p>
                      <a:pPr algn="ctr"/>
                      <a:r>
                        <a:rPr lang="en-US" b="1" dirty="0"/>
                        <a:t>20</a:t>
                      </a:r>
                    </a:p>
                  </a:txBody>
                  <a:tcPr/>
                </a:tc>
                <a:tc>
                  <a:txBody>
                    <a:bodyPr/>
                    <a:lstStyle/>
                    <a:p>
                      <a:pPr algn="ctr"/>
                      <a:r>
                        <a:rPr lang="en-US" b="1" dirty="0"/>
                        <a:t>9190</a:t>
                      </a:r>
                    </a:p>
                  </a:txBody>
                  <a:tcPr/>
                </a:tc>
                <a:extLst>
                  <a:ext uri="{0D108BD9-81ED-4DB2-BD59-A6C34878D82A}">
                    <a16:rowId xmlns:a16="http://schemas.microsoft.com/office/drawing/2014/main" val="2250054263"/>
                  </a:ext>
                </a:extLst>
              </a:tr>
              <a:tr h="390344">
                <a:tc>
                  <a:txBody>
                    <a:bodyPr/>
                    <a:lstStyle/>
                    <a:p>
                      <a:pPr algn="ctr"/>
                      <a:r>
                        <a:rPr lang="en-US" b="1" dirty="0"/>
                        <a:t>3</a:t>
                      </a:r>
                    </a:p>
                  </a:txBody>
                  <a:tcPr/>
                </a:tc>
                <a:tc>
                  <a:txBody>
                    <a:bodyPr/>
                    <a:lstStyle/>
                    <a:p>
                      <a:pPr algn="ctr"/>
                      <a:r>
                        <a:rPr lang="en-US" b="1" dirty="0"/>
                        <a:t>XYZ</a:t>
                      </a:r>
                    </a:p>
                  </a:txBody>
                  <a:tcPr/>
                </a:tc>
                <a:tc>
                  <a:txBody>
                    <a:bodyPr/>
                    <a:lstStyle/>
                    <a:p>
                      <a:pPr algn="ctr"/>
                      <a:r>
                        <a:rPr lang="en-US" b="1" dirty="0"/>
                        <a:t>PKR</a:t>
                      </a:r>
                    </a:p>
                  </a:txBody>
                  <a:tcPr/>
                </a:tc>
                <a:tc>
                  <a:txBody>
                    <a:bodyPr/>
                    <a:lstStyle/>
                    <a:p>
                      <a:pPr algn="ctr"/>
                      <a:r>
                        <a:rPr lang="en-US" b="1" dirty="0"/>
                        <a:t>29</a:t>
                      </a:r>
                    </a:p>
                  </a:txBody>
                  <a:tcPr/>
                </a:tc>
                <a:tc>
                  <a:txBody>
                    <a:bodyPr/>
                    <a:lstStyle/>
                    <a:p>
                      <a:pPr algn="ctr"/>
                      <a:r>
                        <a:rPr lang="en-US" b="1" dirty="0"/>
                        <a:t>9999</a:t>
                      </a:r>
                    </a:p>
                  </a:txBody>
                  <a:tcPr/>
                </a:tc>
                <a:extLst>
                  <a:ext uri="{0D108BD9-81ED-4DB2-BD59-A6C34878D82A}">
                    <a16:rowId xmlns:a16="http://schemas.microsoft.com/office/drawing/2014/main" val="2554067215"/>
                  </a:ext>
                </a:extLst>
              </a:tr>
              <a:tr h="390344">
                <a:tc>
                  <a:txBody>
                    <a:bodyPr/>
                    <a:lstStyle/>
                    <a:p>
                      <a:pPr algn="ctr"/>
                      <a:r>
                        <a:rPr lang="en-US" b="1" dirty="0"/>
                        <a:t>4</a:t>
                      </a:r>
                    </a:p>
                  </a:txBody>
                  <a:tcPr/>
                </a:tc>
                <a:tc>
                  <a:txBody>
                    <a:bodyPr/>
                    <a:lstStyle/>
                    <a:p>
                      <a:pPr algn="ctr"/>
                      <a:r>
                        <a:rPr lang="en-US" b="1" dirty="0"/>
                        <a:t>ABC</a:t>
                      </a:r>
                    </a:p>
                  </a:txBody>
                  <a:tcPr/>
                </a:tc>
                <a:tc>
                  <a:txBody>
                    <a:bodyPr/>
                    <a:lstStyle/>
                    <a:p>
                      <a:pPr algn="ctr"/>
                      <a:r>
                        <a:rPr lang="en-US" b="1" dirty="0"/>
                        <a:t>BKT</a:t>
                      </a:r>
                    </a:p>
                  </a:txBody>
                  <a:tcPr/>
                </a:tc>
                <a:tc>
                  <a:txBody>
                    <a:bodyPr/>
                    <a:lstStyle/>
                    <a:p>
                      <a:pPr algn="ctr"/>
                      <a:r>
                        <a:rPr lang="en-US" b="1" dirty="0"/>
                        <a:t>20</a:t>
                      </a:r>
                    </a:p>
                  </a:txBody>
                  <a:tcPr/>
                </a:tc>
                <a:tc>
                  <a:txBody>
                    <a:bodyPr/>
                    <a:lstStyle/>
                    <a:p>
                      <a:pPr algn="ctr"/>
                      <a:r>
                        <a:rPr lang="en-US" b="1" dirty="0"/>
                        <a:t>9199</a:t>
                      </a:r>
                    </a:p>
                  </a:txBody>
                  <a:tcPr/>
                </a:tc>
                <a:extLst>
                  <a:ext uri="{0D108BD9-81ED-4DB2-BD59-A6C34878D82A}">
                    <a16:rowId xmlns:a16="http://schemas.microsoft.com/office/drawing/2014/main" val="3825151264"/>
                  </a:ext>
                </a:extLst>
              </a:tr>
            </a:tbl>
          </a:graphicData>
        </a:graphic>
      </p:graphicFrame>
    </p:spTree>
    <p:extLst>
      <p:ext uri="{BB962C8B-B14F-4D97-AF65-F5344CB8AC3E}">
        <p14:creationId xmlns:p14="http://schemas.microsoft.com/office/powerpoint/2010/main" val="412705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5471-EBF2-B946-A820-91640B67FDC2}"/>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DD48CA40-2949-8249-9C65-E9FB51E276F9}"/>
              </a:ext>
            </a:extLst>
          </p:cNvPr>
          <p:cNvSpPr>
            <a:spLocks noGrp="1"/>
          </p:cNvSpPr>
          <p:nvPr>
            <p:ph idx="1"/>
          </p:nvPr>
        </p:nvSpPr>
        <p:spPr>
          <a:xfrm>
            <a:off x="1112520" y="1616825"/>
            <a:ext cx="9982200" cy="4572000"/>
          </a:xfrm>
        </p:spPr>
        <p:txBody>
          <a:bodyPr/>
          <a:lstStyle/>
          <a:p>
            <a:r>
              <a:rPr lang="en-US" dirty="0"/>
              <a:t>P</a:t>
            </a:r>
            <a:r>
              <a:rPr lang="en-NP" dirty="0"/>
              <a:t>rimary key(rollno, name)</a:t>
            </a:r>
          </a:p>
          <a:p>
            <a:pPr marL="0" indent="0">
              <a:buNone/>
            </a:pPr>
            <a:r>
              <a:rPr lang="en-NP" dirty="0"/>
              <a:t>1 utsav shrestha</a:t>
            </a:r>
          </a:p>
          <a:p>
            <a:pPr marL="0" indent="0">
              <a:buNone/>
            </a:pPr>
            <a:r>
              <a:rPr lang="en-NP" dirty="0"/>
              <a:t>2 ustsav shrestha</a:t>
            </a:r>
          </a:p>
        </p:txBody>
      </p:sp>
    </p:spTree>
    <p:extLst>
      <p:ext uri="{BB962C8B-B14F-4D97-AF65-F5344CB8AC3E}">
        <p14:creationId xmlns:p14="http://schemas.microsoft.com/office/powerpoint/2010/main" val="244441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Keys</a:t>
            </a:r>
          </a:p>
        </p:txBody>
      </p:sp>
      <p:sp>
        <p:nvSpPr>
          <p:cNvPr id="3" name="Content Placeholder 2"/>
          <p:cNvSpPr>
            <a:spLocks noGrp="1"/>
          </p:cNvSpPr>
          <p:nvPr>
            <p:ph idx="1"/>
          </p:nvPr>
        </p:nvSpPr>
        <p:spPr>
          <a:xfrm>
            <a:off x="1103382" y="1417320"/>
            <a:ext cx="11088618" cy="5166360"/>
          </a:xfrm>
        </p:spPr>
        <p:txBody>
          <a:bodyPr>
            <a:normAutofit/>
          </a:bodyPr>
          <a:lstStyle/>
          <a:p>
            <a:pPr marL="0" indent="0">
              <a:buNone/>
            </a:pPr>
            <a:r>
              <a:rPr lang="en-US" b="1" dirty="0"/>
              <a:t>6. Foreign Key: </a:t>
            </a:r>
          </a:p>
          <a:p>
            <a:r>
              <a:rPr lang="en-US" dirty="0"/>
              <a:t>A </a:t>
            </a:r>
            <a:r>
              <a:rPr lang="en-US" b="1" dirty="0"/>
              <a:t>foreign key</a:t>
            </a:r>
            <a:r>
              <a:rPr lang="en-US" dirty="0"/>
              <a:t> is a field (or collection of fields) in one table that uniquely identifies a row of another table. In simpler words, the </a:t>
            </a:r>
            <a:r>
              <a:rPr lang="en-US" b="1" dirty="0"/>
              <a:t>foreign key</a:t>
            </a:r>
            <a:r>
              <a:rPr lang="en-US" dirty="0"/>
              <a:t> is defined in a second table, but it refers to the primary </a:t>
            </a:r>
            <a:r>
              <a:rPr lang="en-US" b="1" dirty="0"/>
              <a:t>key</a:t>
            </a:r>
            <a:r>
              <a:rPr lang="en-US" dirty="0"/>
              <a:t> in the first table.</a:t>
            </a:r>
            <a:endParaRPr lang="en-US" b="1" dirty="0"/>
          </a:p>
          <a:p>
            <a:r>
              <a:rPr lang="en-US" dirty="0"/>
              <a:t>Sometimes we may have to work with an attribute that does not have a primary key of its own. </a:t>
            </a:r>
          </a:p>
          <a:p>
            <a:r>
              <a:rPr lang="en-US" dirty="0"/>
              <a:t>To identify its rows, we have to use the primary attribute of a related table. Such a copy of another related table’s primary key is called foreign key.</a:t>
            </a:r>
          </a:p>
        </p:txBody>
      </p:sp>
    </p:spTree>
    <p:extLst>
      <p:ext uri="{BB962C8B-B14F-4D97-AF65-F5344CB8AC3E}">
        <p14:creationId xmlns:p14="http://schemas.microsoft.com/office/powerpoint/2010/main" val="125634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RDBMS</a:t>
            </a:r>
          </a:p>
        </p:txBody>
      </p:sp>
      <p:sp>
        <p:nvSpPr>
          <p:cNvPr id="3" name="Content Placeholder 2"/>
          <p:cNvSpPr>
            <a:spLocks noGrp="1"/>
          </p:cNvSpPr>
          <p:nvPr>
            <p:ph idx="1"/>
          </p:nvPr>
        </p:nvSpPr>
        <p:spPr/>
        <p:txBody>
          <a:bodyPr/>
          <a:lstStyle/>
          <a:p>
            <a:r>
              <a:rPr lang="en-US" dirty="0"/>
              <a:t>A </a:t>
            </a:r>
            <a:r>
              <a:rPr lang="en-US" b="1" dirty="0"/>
              <a:t>relational database management system</a:t>
            </a:r>
            <a:r>
              <a:rPr lang="en-US" dirty="0"/>
              <a:t> (RDBMS) is a database management system (DBMS) that is based on the relational model as introduced by E.F. </a:t>
            </a:r>
            <a:r>
              <a:rPr lang="en-US" dirty="0" err="1"/>
              <a:t>Codd</a:t>
            </a:r>
            <a:r>
              <a:rPr lang="en-US" dirty="0"/>
              <a:t>.</a:t>
            </a:r>
          </a:p>
          <a:p>
            <a:r>
              <a:rPr lang="en-US" dirty="0"/>
              <a:t>Dominates the market in databases</a:t>
            </a:r>
          </a:p>
          <a:p>
            <a:r>
              <a:rPr lang="en-US" dirty="0"/>
              <a:t>Many popular databases currently in use are based on the relational database model. e.g. Oracle, MySQL, Microsoft SQL Server, etc.</a:t>
            </a:r>
          </a:p>
          <a:p>
            <a:r>
              <a:rPr lang="en-US" dirty="0"/>
              <a:t>Second generation of DBMSs </a:t>
            </a:r>
          </a:p>
          <a:p>
            <a:r>
              <a:rPr lang="en-US" dirty="0"/>
              <a:t>The first generation of database technology started in the 60's and continued into the 70's.</a:t>
            </a:r>
          </a:p>
          <a:p>
            <a:endParaRPr lang="en-US" dirty="0"/>
          </a:p>
        </p:txBody>
      </p:sp>
    </p:spTree>
    <p:extLst>
      <p:ext uri="{BB962C8B-B14F-4D97-AF65-F5344CB8AC3E}">
        <p14:creationId xmlns:p14="http://schemas.microsoft.com/office/powerpoint/2010/main" val="399325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608165"/>
            <a:ext cx="10534039" cy="1096962"/>
          </a:xfrm>
        </p:spPr>
        <p:txBody>
          <a:bodyPr>
            <a:normAutofit fontScale="90000"/>
          </a:bodyPr>
          <a:lstStyle/>
          <a:p>
            <a:br>
              <a:rPr lang="en-US" b="1" dirty="0"/>
            </a:br>
            <a:r>
              <a:rPr lang="en-US" b="1" dirty="0"/>
              <a:t>Relational Model</a:t>
            </a:r>
            <a:br>
              <a:rPr lang="en-US" b="1" dirty="0"/>
            </a:br>
            <a:endParaRPr lang="en-US" dirty="0"/>
          </a:p>
        </p:txBody>
      </p:sp>
      <p:sp>
        <p:nvSpPr>
          <p:cNvPr id="3" name="Content Placeholder 2"/>
          <p:cNvSpPr>
            <a:spLocks noGrp="1"/>
          </p:cNvSpPr>
          <p:nvPr>
            <p:ph idx="1"/>
          </p:nvPr>
        </p:nvSpPr>
        <p:spPr/>
        <p:txBody>
          <a:bodyPr/>
          <a:lstStyle/>
          <a:p>
            <a:r>
              <a:rPr lang="en-US" dirty="0"/>
              <a:t>In the relational model, all data must be stored in relations (tables)</a:t>
            </a:r>
          </a:p>
          <a:p>
            <a:r>
              <a:rPr lang="en-US" dirty="0"/>
              <a:t>Each relation consists of rows and columns. </a:t>
            </a:r>
          </a:p>
          <a:p>
            <a:r>
              <a:rPr lang="en-US" dirty="0"/>
              <a:t>Each relation must have a header and body. </a:t>
            </a:r>
          </a:p>
          <a:p>
            <a:r>
              <a:rPr lang="en-US" dirty="0"/>
              <a:t>The header is simply the list of columns in the relation.</a:t>
            </a:r>
          </a:p>
          <a:p>
            <a:r>
              <a:rPr lang="en-US" dirty="0"/>
              <a:t>The body is the set of data that actually populates the relation, organized into rows. </a:t>
            </a:r>
          </a:p>
          <a:p>
            <a:r>
              <a:rPr lang="en-US" dirty="0"/>
              <a:t>You can extrapolate that the junction of one column and one row will result in a unique value - this value is called a </a:t>
            </a:r>
            <a:r>
              <a:rPr lang="en-US" b="1" dirty="0"/>
              <a:t>tuple.</a:t>
            </a:r>
            <a:br>
              <a:rPr lang="en-US" dirty="0"/>
            </a:br>
            <a:endParaRPr lang="en-US" dirty="0"/>
          </a:p>
        </p:txBody>
      </p:sp>
    </p:spTree>
    <p:extLst>
      <p:ext uri="{BB962C8B-B14F-4D97-AF65-F5344CB8AC3E}">
        <p14:creationId xmlns:p14="http://schemas.microsoft.com/office/powerpoint/2010/main" val="363778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503238"/>
            <a:ext cx="10534039" cy="1096962"/>
          </a:xfrm>
        </p:spPr>
        <p:txBody>
          <a:bodyPr>
            <a:normAutofit fontScale="90000"/>
          </a:bodyPr>
          <a:lstStyle/>
          <a:p>
            <a:br>
              <a:rPr lang="en-US" b="1" dirty="0"/>
            </a:br>
            <a:r>
              <a:rPr lang="en-US" b="1" dirty="0"/>
              <a:t>Relational Model</a:t>
            </a:r>
            <a:br>
              <a:rPr lang="en-US" b="1" dirty="0"/>
            </a:br>
            <a:endParaRPr lang="en-US" dirty="0"/>
          </a:p>
        </p:txBody>
      </p:sp>
      <p:sp>
        <p:nvSpPr>
          <p:cNvPr id="3" name="Content Placeholder 2"/>
          <p:cNvSpPr>
            <a:spLocks noGrp="1"/>
          </p:cNvSpPr>
          <p:nvPr>
            <p:ph idx="1"/>
          </p:nvPr>
        </p:nvSpPr>
        <p:spPr/>
        <p:txBody>
          <a:bodyPr/>
          <a:lstStyle/>
          <a:p>
            <a:r>
              <a:rPr lang="en-US" dirty="0"/>
              <a:t>The another major characteristic of the relational model is the usage of keys.</a:t>
            </a:r>
          </a:p>
          <a:p>
            <a:r>
              <a:rPr lang="en-US" dirty="0"/>
              <a:t>These are specially designated columns within a relation, used to order data or relate data to other relations. </a:t>
            </a:r>
          </a:p>
          <a:p>
            <a:r>
              <a:rPr lang="en-US" dirty="0"/>
              <a:t>One of the most important keys is the primary key, which is used to uniquely identify each row of data. </a:t>
            </a:r>
          </a:p>
          <a:p>
            <a:r>
              <a:rPr lang="en-US" dirty="0"/>
              <a:t>To make querying for data easier, most relational databases go further and physically order the data by the primary key. </a:t>
            </a:r>
          </a:p>
          <a:p>
            <a:r>
              <a:rPr lang="en-US" dirty="0"/>
              <a:t>Foreign keys relate data in one relation to the primary key of another relation.</a:t>
            </a:r>
          </a:p>
        </p:txBody>
      </p:sp>
    </p:spTree>
    <p:extLst>
      <p:ext uri="{BB962C8B-B14F-4D97-AF65-F5344CB8AC3E}">
        <p14:creationId xmlns:p14="http://schemas.microsoft.com/office/powerpoint/2010/main" val="235500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Properties of a Relation</a:t>
            </a:r>
            <a:endParaRPr lang="en-US" dirty="0"/>
          </a:p>
        </p:txBody>
      </p:sp>
      <p:sp>
        <p:nvSpPr>
          <p:cNvPr id="3" name="Content Placeholder 2"/>
          <p:cNvSpPr>
            <a:spLocks noGrp="1"/>
          </p:cNvSpPr>
          <p:nvPr>
            <p:ph idx="1"/>
          </p:nvPr>
        </p:nvSpPr>
        <p:spPr>
          <a:xfrm>
            <a:off x="1103382" y="1556658"/>
            <a:ext cx="9982200" cy="4572000"/>
          </a:xfrm>
        </p:spPr>
        <p:txBody>
          <a:bodyPr/>
          <a:lstStyle/>
          <a:p>
            <a:r>
              <a:rPr lang="en-US" dirty="0"/>
              <a:t>It has a name which is unique within the relational schema. e.g. </a:t>
            </a:r>
            <a:r>
              <a:rPr lang="en-US" dirty="0" err="1"/>
              <a:t>department_name</a:t>
            </a:r>
            <a:r>
              <a:rPr lang="en-US" dirty="0"/>
              <a:t> column should not contain values other than department's name.</a:t>
            </a:r>
          </a:p>
          <a:p>
            <a:r>
              <a:rPr lang="en-US" dirty="0"/>
              <a:t>Each cell of a relation contains exactly one value. </a:t>
            </a:r>
          </a:p>
          <a:p>
            <a:r>
              <a:rPr lang="en-US" dirty="0"/>
              <a:t>Each attribute has a name.</a:t>
            </a:r>
          </a:p>
          <a:p>
            <a:r>
              <a:rPr lang="en-US" dirty="0"/>
              <a:t>Each tuple is unique.</a:t>
            </a:r>
          </a:p>
          <a:p>
            <a:r>
              <a:rPr lang="en-US" dirty="0"/>
              <a:t>The order of attributes is insignificant.</a:t>
            </a:r>
          </a:p>
          <a:p>
            <a:r>
              <a:rPr lang="en-US" dirty="0"/>
              <a:t>The order of tuples is insignificant. </a:t>
            </a:r>
          </a:p>
          <a:p>
            <a:endParaRPr lang="en-US" dirty="0"/>
          </a:p>
        </p:txBody>
      </p:sp>
    </p:spTree>
    <p:extLst>
      <p:ext uri="{BB962C8B-B14F-4D97-AF65-F5344CB8AC3E}">
        <p14:creationId xmlns:p14="http://schemas.microsoft.com/office/powerpoint/2010/main" val="50845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Record (</a:t>
            </a:r>
            <a:r>
              <a:rPr lang="en-GB" dirty="0"/>
              <a:t>Is This a Relation? </a:t>
            </a:r>
            <a:r>
              <a:rPr lang="en-US" dirty="0"/>
              <a:t>)</a:t>
            </a:r>
          </a:p>
        </p:txBody>
      </p:sp>
      <p:graphicFrame>
        <p:nvGraphicFramePr>
          <p:cNvPr id="4" name="Content Placeholder 3"/>
          <p:cNvGraphicFramePr>
            <a:graphicFrameLocks noGrp="1"/>
          </p:cNvGraphicFramePr>
          <p:nvPr>
            <p:ph idx="1"/>
          </p:nvPr>
        </p:nvGraphicFramePr>
        <p:xfrm>
          <a:off x="1104900" y="1600200"/>
          <a:ext cx="9994900" cy="4572000"/>
        </p:xfrm>
        <a:graphic>
          <a:graphicData uri="http://schemas.openxmlformats.org/drawingml/2006/table">
            <a:tbl>
              <a:tblPr firstRow="1" bandRow="1">
                <a:tableStyleId>{5C22544A-7EE6-4342-B048-85BDC9FD1C3A}</a:tableStyleId>
              </a:tblPr>
              <a:tblGrid>
                <a:gridCol w="1701800">
                  <a:extLst>
                    <a:ext uri="{9D8B030D-6E8A-4147-A177-3AD203B41FA5}">
                      <a16:colId xmlns:a16="http://schemas.microsoft.com/office/drawing/2014/main" val="20000"/>
                    </a:ext>
                  </a:extLst>
                </a:gridCol>
                <a:gridCol w="2706116">
                  <a:extLst>
                    <a:ext uri="{9D8B030D-6E8A-4147-A177-3AD203B41FA5}">
                      <a16:colId xmlns:a16="http://schemas.microsoft.com/office/drawing/2014/main" val="20001"/>
                    </a:ext>
                  </a:extLst>
                </a:gridCol>
                <a:gridCol w="2262251">
                  <a:extLst>
                    <a:ext uri="{9D8B030D-6E8A-4147-A177-3AD203B41FA5}">
                      <a16:colId xmlns:a16="http://schemas.microsoft.com/office/drawing/2014/main" val="20002"/>
                    </a:ext>
                  </a:extLst>
                </a:gridCol>
                <a:gridCol w="3324733">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lt1"/>
                          </a:solidFill>
                          <a:latin typeface="+mn-lt"/>
                          <a:ea typeface="+mn-ea"/>
                          <a:cs typeface="+mn-cs"/>
                        </a:rPr>
                        <a:t>Class Code </a:t>
                      </a:r>
                    </a:p>
                  </a:txBody>
                  <a:tcPr/>
                </a:tc>
                <a:tc>
                  <a:txBody>
                    <a:bodyPr/>
                    <a:lstStyle/>
                    <a:p>
                      <a:r>
                        <a:rPr lang="en-US" sz="2400" b="0" i="0" u="none" strike="noStrike" kern="1200" baseline="0" dirty="0">
                          <a:solidFill>
                            <a:schemeClr val="lt1"/>
                          </a:solidFill>
                          <a:latin typeface="+mn-lt"/>
                          <a:ea typeface="+mn-ea"/>
                          <a:cs typeface="+mn-cs"/>
                        </a:rPr>
                        <a:t>Instrument Taught</a:t>
                      </a:r>
                      <a:endParaRPr lang="en-US" sz="2400" dirty="0"/>
                    </a:p>
                  </a:txBody>
                  <a:tcPr/>
                </a:tc>
                <a:tc>
                  <a:txBody>
                    <a:bodyPr/>
                    <a:lstStyle/>
                    <a:p>
                      <a:r>
                        <a:rPr lang="en-US" sz="2400" b="0" i="0" u="none" strike="noStrike" kern="1200" baseline="0" dirty="0">
                          <a:solidFill>
                            <a:schemeClr val="lt1"/>
                          </a:solidFill>
                          <a:latin typeface="+mn-lt"/>
                          <a:ea typeface="+mn-ea"/>
                          <a:cs typeface="+mn-cs"/>
                        </a:rPr>
                        <a:t>Teachers </a:t>
                      </a:r>
                      <a:endParaRPr lang="en-US" sz="2400" dirty="0"/>
                    </a:p>
                  </a:txBody>
                  <a:tcPr/>
                </a:tc>
                <a:tc>
                  <a:txBody>
                    <a:bodyPr/>
                    <a:lstStyle/>
                    <a:p>
                      <a:r>
                        <a:rPr lang="en-US" sz="2400" b="0" i="0" u="none" strike="noStrike" kern="1200" baseline="0" dirty="0">
                          <a:solidFill>
                            <a:schemeClr val="lt1"/>
                          </a:solidFill>
                          <a:latin typeface="+mn-lt"/>
                          <a:ea typeface="+mn-ea"/>
                          <a:cs typeface="+mn-cs"/>
                        </a:rPr>
                        <a:t>No of Instruments Rented </a:t>
                      </a:r>
                      <a:endParaRPr lang="en-US" sz="2400" dirty="0"/>
                    </a:p>
                  </a:txBody>
                  <a:tcPr/>
                </a:tc>
                <a:extLst>
                  <a:ext uri="{0D108BD9-81ED-4DB2-BD59-A6C34878D82A}">
                    <a16:rowId xmlns:a16="http://schemas.microsoft.com/office/drawing/2014/main" val="10000"/>
                  </a:ext>
                </a:extLst>
              </a:tr>
              <a:tr h="370840">
                <a:tc>
                  <a:txBody>
                    <a:bodyPr/>
                    <a:lstStyle/>
                    <a:p>
                      <a:r>
                        <a:rPr lang="en-US" sz="2400" dirty="0"/>
                        <a:t>2</a:t>
                      </a:r>
                    </a:p>
                  </a:txBody>
                  <a:tcPr/>
                </a:tc>
                <a:tc>
                  <a:txBody>
                    <a:bodyPr/>
                    <a:lstStyle/>
                    <a:p>
                      <a:r>
                        <a:rPr lang="en-US" sz="2400" dirty="0"/>
                        <a:t>Saxophone</a:t>
                      </a:r>
                    </a:p>
                  </a:txBody>
                  <a:tcPr/>
                </a:tc>
                <a:tc>
                  <a:txBody>
                    <a:bodyPr/>
                    <a:lstStyle/>
                    <a:p>
                      <a:r>
                        <a:rPr lang="en-US" sz="2400" dirty="0"/>
                        <a:t>Marcus Smith</a:t>
                      </a:r>
                    </a:p>
                  </a:txBody>
                  <a:tcPr/>
                </a:tc>
                <a:tc>
                  <a:txBody>
                    <a:bodyPr/>
                    <a:lstStyle/>
                    <a:p>
                      <a:r>
                        <a:rPr lang="en-US" sz="2400" dirty="0"/>
                        <a:t>10</a:t>
                      </a:r>
                    </a:p>
                  </a:txBody>
                  <a:tcPr/>
                </a:tc>
                <a:extLst>
                  <a:ext uri="{0D108BD9-81ED-4DB2-BD59-A6C34878D82A}">
                    <a16:rowId xmlns:a16="http://schemas.microsoft.com/office/drawing/2014/main" val="10001"/>
                  </a:ext>
                </a:extLst>
              </a:tr>
              <a:tr h="370840">
                <a:tc>
                  <a:txBody>
                    <a:bodyPr/>
                    <a:lstStyle/>
                    <a:p>
                      <a:r>
                        <a:rPr lang="en-US" sz="2400" dirty="0"/>
                        <a:t>6</a:t>
                      </a:r>
                    </a:p>
                  </a:txBody>
                  <a:tcPr/>
                </a:tc>
                <a:tc>
                  <a:txBody>
                    <a:bodyPr/>
                    <a:lstStyle/>
                    <a:p>
                      <a:r>
                        <a:rPr lang="en-US" sz="2400" dirty="0"/>
                        <a:t>Trumpet</a:t>
                      </a:r>
                    </a:p>
                  </a:txBody>
                  <a:tcPr/>
                </a:tc>
                <a:tc>
                  <a:txBody>
                    <a:bodyPr/>
                    <a:lstStyle/>
                    <a:p>
                      <a:r>
                        <a:rPr lang="en-US" sz="2400" dirty="0"/>
                        <a:t>Ajay Singh</a:t>
                      </a:r>
                    </a:p>
                    <a:p>
                      <a:endParaRPr lang="en-US" sz="2400" dirty="0"/>
                    </a:p>
                    <a:p>
                      <a:r>
                        <a:rPr lang="en-US" sz="2400" dirty="0"/>
                        <a:t>Sonny</a:t>
                      </a:r>
                      <a:r>
                        <a:rPr lang="en-US" sz="2400" baseline="0" dirty="0"/>
                        <a:t> Muller</a:t>
                      </a:r>
                      <a:endParaRPr lang="en-US" sz="2400" dirty="0"/>
                    </a:p>
                  </a:txBody>
                  <a:tcPr/>
                </a:tc>
                <a:tc>
                  <a:txBody>
                    <a:bodyPr/>
                    <a:lstStyle/>
                    <a:p>
                      <a:r>
                        <a:rPr lang="en-US" sz="2400" dirty="0"/>
                        <a:t>20</a:t>
                      </a:r>
                    </a:p>
                  </a:txBody>
                  <a:tcPr/>
                </a:tc>
                <a:extLst>
                  <a:ext uri="{0D108BD9-81ED-4DB2-BD59-A6C34878D82A}">
                    <a16:rowId xmlns:a16="http://schemas.microsoft.com/office/drawing/2014/main" val="10002"/>
                  </a:ext>
                </a:extLst>
              </a:tr>
              <a:tr h="370840">
                <a:tc>
                  <a:txBody>
                    <a:bodyPr/>
                    <a:lstStyle/>
                    <a:p>
                      <a:r>
                        <a:rPr lang="en-US" sz="2400" dirty="0"/>
                        <a:t>7</a:t>
                      </a:r>
                    </a:p>
                  </a:txBody>
                  <a:tcPr/>
                </a:tc>
                <a:tc>
                  <a:txBody>
                    <a:bodyPr/>
                    <a:lstStyle/>
                    <a:p>
                      <a:r>
                        <a:rPr lang="en-US" sz="2400" dirty="0"/>
                        <a:t>Guitar</a:t>
                      </a:r>
                    </a:p>
                  </a:txBody>
                  <a:tcPr/>
                </a:tc>
                <a:tc>
                  <a:txBody>
                    <a:bodyPr/>
                    <a:lstStyle/>
                    <a:p>
                      <a:r>
                        <a:rPr lang="en-US" sz="2400" dirty="0" err="1"/>
                        <a:t>Farhad</a:t>
                      </a:r>
                      <a:r>
                        <a:rPr lang="en-US" sz="2400" dirty="0"/>
                        <a:t> Khan</a:t>
                      </a:r>
                    </a:p>
                  </a:txBody>
                  <a:tcPr/>
                </a:tc>
                <a:tc>
                  <a:txBody>
                    <a:bodyPr/>
                    <a:lstStyle/>
                    <a:p>
                      <a:r>
                        <a:rPr lang="en-US" sz="2400" dirty="0"/>
                        <a:t>10</a:t>
                      </a:r>
                    </a:p>
                  </a:txBody>
                  <a:tcPr/>
                </a:tc>
                <a:extLst>
                  <a:ext uri="{0D108BD9-81ED-4DB2-BD59-A6C34878D82A}">
                    <a16:rowId xmlns:a16="http://schemas.microsoft.com/office/drawing/2014/main" val="10003"/>
                  </a:ext>
                </a:extLst>
              </a:tr>
              <a:tr h="370840">
                <a:tc>
                  <a:txBody>
                    <a:bodyPr/>
                    <a:lstStyle/>
                    <a:p>
                      <a:r>
                        <a:rPr lang="en-US" sz="2400" dirty="0"/>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Guitar</a:t>
                      </a:r>
                    </a:p>
                    <a:p>
                      <a:endParaRPr lang="en-US" sz="2400" dirty="0"/>
                    </a:p>
                  </a:txBody>
                  <a:tcPr/>
                </a:tc>
                <a:tc>
                  <a:txBody>
                    <a:bodyPr/>
                    <a:lstStyle/>
                    <a:p>
                      <a:r>
                        <a:rPr lang="en-US" sz="2400" dirty="0" err="1"/>
                        <a:t>Farhad</a:t>
                      </a:r>
                      <a:r>
                        <a:rPr lang="en-US" sz="2400" dirty="0"/>
                        <a:t> Khan</a:t>
                      </a:r>
                    </a:p>
                    <a:p>
                      <a:endParaRPr lang="en-US" sz="2400" dirty="0"/>
                    </a:p>
                    <a:p>
                      <a:r>
                        <a:rPr lang="en-US" sz="2400" dirty="0"/>
                        <a:t>Tommy Jones</a:t>
                      </a:r>
                    </a:p>
                  </a:txBody>
                  <a:tcPr/>
                </a:tc>
                <a:tc>
                  <a:txBody>
                    <a:bodyPr/>
                    <a:lstStyle/>
                    <a:p>
                      <a:r>
                        <a:rPr lang="en-US" sz="2400" dirty="0"/>
                        <a:t>23</a:t>
                      </a:r>
                    </a:p>
                  </a:txBody>
                  <a:tcPr/>
                </a:tc>
                <a:extLst>
                  <a:ext uri="{0D108BD9-81ED-4DB2-BD59-A6C34878D82A}">
                    <a16:rowId xmlns:a16="http://schemas.microsoft.com/office/drawing/2014/main" val="10004"/>
                  </a:ext>
                </a:extLst>
              </a:tr>
              <a:tr h="370840">
                <a:tc>
                  <a:txBody>
                    <a:bodyPr/>
                    <a:lstStyle/>
                    <a:p>
                      <a:r>
                        <a:rPr lang="en-US" sz="2400" dirty="0"/>
                        <a:t>1</a:t>
                      </a:r>
                    </a:p>
                  </a:txBody>
                  <a:tcPr/>
                </a:tc>
                <a:tc>
                  <a:txBody>
                    <a:bodyPr/>
                    <a:lstStyle/>
                    <a:p>
                      <a:r>
                        <a:rPr lang="en-US" sz="2400" dirty="0"/>
                        <a:t>Drums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Tommy Jones</a:t>
                      </a:r>
                    </a:p>
                  </a:txBody>
                  <a:tcPr/>
                </a:tc>
                <a:tc>
                  <a:txBody>
                    <a:bodyPr/>
                    <a:lstStyle/>
                    <a:p>
                      <a:r>
                        <a:rPr lang="en-US" sz="2400" dirty="0"/>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8484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 Is This a Relation? </a:t>
            </a:r>
            <a:endParaRPr lang="en-US" dirty="0"/>
          </a:p>
        </p:txBody>
      </p:sp>
      <p:sp>
        <p:nvSpPr>
          <p:cNvPr id="3" name="Content Placeholder 2"/>
          <p:cNvSpPr>
            <a:spLocks noGrp="1"/>
          </p:cNvSpPr>
          <p:nvPr>
            <p:ph idx="1"/>
          </p:nvPr>
        </p:nvSpPr>
        <p:spPr/>
        <p:txBody>
          <a:bodyPr/>
          <a:lstStyle/>
          <a:p>
            <a:r>
              <a:rPr lang="en-US" dirty="0"/>
              <a:t>It has a name which is unique within the relational schema -</a:t>
            </a:r>
            <a:endParaRPr lang="en-US" b="1" dirty="0">
              <a:solidFill>
                <a:srgbClr val="00B050"/>
              </a:solidFill>
            </a:endParaRPr>
          </a:p>
          <a:p>
            <a:r>
              <a:rPr lang="en-US" dirty="0"/>
              <a:t>Each cell of a relation contains exactly one value -</a:t>
            </a:r>
            <a:endParaRPr lang="en-US" b="1" dirty="0">
              <a:solidFill>
                <a:srgbClr val="FF0000"/>
              </a:solidFill>
            </a:endParaRPr>
          </a:p>
          <a:p>
            <a:r>
              <a:rPr lang="en-US" dirty="0"/>
              <a:t>Each attribute has a name – </a:t>
            </a:r>
            <a:endParaRPr lang="en-US" b="1" dirty="0">
              <a:solidFill>
                <a:srgbClr val="00B050"/>
              </a:solidFill>
            </a:endParaRPr>
          </a:p>
          <a:p>
            <a:r>
              <a:rPr lang="en-US" dirty="0"/>
              <a:t>Each tuple is unique -</a:t>
            </a:r>
          </a:p>
          <a:p>
            <a:r>
              <a:rPr lang="en-US" dirty="0"/>
              <a:t>The order of attributes is insignificant – </a:t>
            </a:r>
          </a:p>
          <a:p>
            <a:r>
              <a:rPr lang="en-US" dirty="0"/>
              <a:t>The order of tuples is insignificant  -</a:t>
            </a:r>
          </a:p>
          <a:p>
            <a:endParaRPr lang="en-US" dirty="0"/>
          </a:p>
        </p:txBody>
      </p:sp>
      <p:sp>
        <p:nvSpPr>
          <p:cNvPr id="4" name="TextBox 3"/>
          <p:cNvSpPr txBox="1"/>
          <p:nvPr/>
        </p:nvSpPr>
        <p:spPr>
          <a:xfrm>
            <a:off x="5225811" y="2739453"/>
            <a:ext cx="1139252" cy="400110"/>
          </a:xfrm>
          <a:prstGeom prst="rect">
            <a:avLst/>
          </a:prstGeom>
          <a:noFill/>
        </p:spPr>
        <p:txBody>
          <a:bodyPr wrap="square" rtlCol="0">
            <a:spAutoFit/>
          </a:bodyPr>
          <a:lstStyle/>
          <a:p>
            <a:r>
              <a:rPr lang="en-US" sz="2000" b="1" dirty="0">
                <a:solidFill>
                  <a:srgbClr val="00B050"/>
                </a:solidFill>
              </a:rPr>
              <a:t>Yes</a:t>
            </a:r>
            <a:endParaRPr lang="en-US" sz="2000" dirty="0"/>
          </a:p>
        </p:txBody>
      </p:sp>
      <p:sp>
        <p:nvSpPr>
          <p:cNvPr id="5" name="TextBox 4"/>
          <p:cNvSpPr txBox="1"/>
          <p:nvPr/>
        </p:nvSpPr>
        <p:spPr>
          <a:xfrm>
            <a:off x="4388860" y="3301401"/>
            <a:ext cx="1139252" cy="400110"/>
          </a:xfrm>
          <a:prstGeom prst="rect">
            <a:avLst/>
          </a:prstGeom>
          <a:noFill/>
        </p:spPr>
        <p:txBody>
          <a:bodyPr wrap="square" rtlCol="0">
            <a:spAutoFit/>
          </a:bodyPr>
          <a:lstStyle/>
          <a:p>
            <a:r>
              <a:rPr lang="en-US" sz="2000" b="1" dirty="0">
                <a:solidFill>
                  <a:srgbClr val="00B050"/>
                </a:solidFill>
              </a:rPr>
              <a:t>Yes</a:t>
            </a:r>
            <a:endParaRPr lang="en-US" sz="2000" dirty="0"/>
          </a:p>
        </p:txBody>
      </p:sp>
      <p:sp>
        <p:nvSpPr>
          <p:cNvPr id="6" name="TextBox 5"/>
          <p:cNvSpPr txBox="1"/>
          <p:nvPr/>
        </p:nvSpPr>
        <p:spPr>
          <a:xfrm>
            <a:off x="6622395" y="3886200"/>
            <a:ext cx="1139252" cy="400110"/>
          </a:xfrm>
          <a:prstGeom prst="rect">
            <a:avLst/>
          </a:prstGeom>
          <a:noFill/>
        </p:spPr>
        <p:txBody>
          <a:bodyPr wrap="square" rtlCol="0">
            <a:spAutoFit/>
          </a:bodyPr>
          <a:lstStyle/>
          <a:p>
            <a:r>
              <a:rPr lang="en-US" sz="2000" b="1" dirty="0">
                <a:solidFill>
                  <a:srgbClr val="00B050"/>
                </a:solidFill>
              </a:rPr>
              <a:t>Yes</a:t>
            </a:r>
            <a:endParaRPr lang="en-US" sz="2000" dirty="0"/>
          </a:p>
        </p:txBody>
      </p:sp>
      <p:sp>
        <p:nvSpPr>
          <p:cNvPr id="7" name="TextBox 6"/>
          <p:cNvSpPr txBox="1"/>
          <p:nvPr/>
        </p:nvSpPr>
        <p:spPr>
          <a:xfrm>
            <a:off x="6232650" y="4349837"/>
            <a:ext cx="1139252" cy="400110"/>
          </a:xfrm>
          <a:prstGeom prst="rect">
            <a:avLst/>
          </a:prstGeom>
          <a:noFill/>
        </p:spPr>
        <p:txBody>
          <a:bodyPr wrap="square" rtlCol="0">
            <a:spAutoFit/>
          </a:bodyPr>
          <a:lstStyle/>
          <a:p>
            <a:r>
              <a:rPr lang="en-US" sz="2000" b="1" dirty="0">
                <a:solidFill>
                  <a:srgbClr val="00B050"/>
                </a:solidFill>
              </a:rPr>
              <a:t>Yes</a:t>
            </a:r>
            <a:endParaRPr lang="en-US" sz="2000" dirty="0"/>
          </a:p>
        </p:txBody>
      </p:sp>
      <p:sp>
        <p:nvSpPr>
          <p:cNvPr id="8" name="TextBox 7"/>
          <p:cNvSpPr txBox="1"/>
          <p:nvPr/>
        </p:nvSpPr>
        <p:spPr>
          <a:xfrm>
            <a:off x="9440546" y="1600200"/>
            <a:ext cx="1139252" cy="400110"/>
          </a:xfrm>
          <a:prstGeom prst="rect">
            <a:avLst/>
          </a:prstGeom>
          <a:noFill/>
        </p:spPr>
        <p:txBody>
          <a:bodyPr wrap="square" rtlCol="0">
            <a:spAutoFit/>
          </a:bodyPr>
          <a:lstStyle/>
          <a:p>
            <a:r>
              <a:rPr lang="en-US" sz="2000" b="1" dirty="0">
                <a:solidFill>
                  <a:srgbClr val="00B050"/>
                </a:solidFill>
              </a:rPr>
              <a:t>Yes</a:t>
            </a:r>
            <a:endParaRPr lang="en-US" sz="2000" dirty="0"/>
          </a:p>
        </p:txBody>
      </p:sp>
      <p:sp>
        <p:nvSpPr>
          <p:cNvPr id="9" name="TextBox 8"/>
          <p:cNvSpPr txBox="1"/>
          <p:nvPr/>
        </p:nvSpPr>
        <p:spPr>
          <a:xfrm>
            <a:off x="8265558" y="2172325"/>
            <a:ext cx="1139252" cy="400110"/>
          </a:xfrm>
          <a:prstGeom prst="rect">
            <a:avLst/>
          </a:prstGeom>
          <a:noFill/>
        </p:spPr>
        <p:txBody>
          <a:bodyPr wrap="square" rtlCol="0">
            <a:spAutoFit/>
          </a:bodyPr>
          <a:lstStyle/>
          <a:p>
            <a:r>
              <a:rPr lang="en-US" sz="2000" b="1" dirty="0">
                <a:solidFill>
                  <a:srgbClr val="FF0000"/>
                </a:solidFill>
              </a:rPr>
              <a:t>No</a:t>
            </a:r>
            <a:endParaRPr lang="en-US" sz="2000" dirty="0">
              <a:solidFill>
                <a:srgbClr val="FF0000"/>
              </a:solidFill>
            </a:endParaRPr>
          </a:p>
        </p:txBody>
      </p:sp>
    </p:spTree>
    <p:extLst>
      <p:ext uri="{BB962C8B-B14F-4D97-AF65-F5344CB8AC3E}">
        <p14:creationId xmlns:p14="http://schemas.microsoft.com/office/powerpoint/2010/main" val="225600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Record – A Relation</a:t>
            </a:r>
          </a:p>
        </p:txBody>
      </p:sp>
      <p:graphicFrame>
        <p:nvGraphicFramePr>
          <p:cNvPr id="4" name="Content Placeholder 3"/>
          <p:cNvGraphicFramePr>
            <a:graphicFrameLocks noGrp="1"/>
          </p:cNvGraphicFramePr>
          <p:nvPr>
            <p:ph idx="1"/>
          </p:nvPr>
        </p:nvGraphicFramePr>
        <p:xfrm>
          <a:off x="1104900" y="1600200"/>
          <a:ext cx="9994900" cy="4586287"/>
        </p:xfrm>
        <a:graphic>
          <a:graphicData uri="http://schemas.openxmlformats.org/drawingml/2006/table">
            <a:tbl>
              <a:tblPr firstRow="1" bandRow="1">
                <a:tableStyleId>{5C22544A-7EE6-4342-B048-85BDC9FD1C3A}</a:tableStyleId>
              </a:tblPr>
              <a:tblGrid>
                <a:gridCol w="1701800">
                  <a:extLst>
                    <a:ext uri="{9D8B030D-6E8A-4147-A177-3AD203B41FA5}">
                      <a16:colId xmlns:a16="http://schemas.microsoft.com/office/drawing/2014/main" val="20000"/>
                    </a:ext>
                  </a:extLst>
                </a:gridCol>
                <a:gridCol w="2706116">
                  <a:extLst>
                    <a:ext uri="{9D8B030D-6E8A-4147-A177-3AD203B41FA5}">
                      <a16:colId xmlns:a16="http://schemas.microsoft.com/office/drawing/2014/main" val="20001"/>
                    </a:ext>
                  </a:extLst>
                </a:gridCol>
                <a:gridCol w="2262251">
                  <a:extLst>
                    <a:ext uri="{9D8B030D-6E8A-4147-A177-3AD203B41FA5}">
                      <a16:colId xmlns:a16="http://schemas.microsoft.com/office/drawing/2014/main" val="20002"/>
                    </a:ext>
                  </a:extLst>
                </a:gridCol>
                <a:gridCol w="3324733">
                  <a:extLst>
                    <a:ext uri="{9D8B030D-6E8A-4147-A177-3AD203B41FA5}">
                      <a16:colId xmlns:a16="http://schemas.microsoft.com/office/drawing/2014/main" val="20003"/>
                    </a:ext>
                  </a:extLst>
                </a:gridCol>
              </a:tblGrid>
              <a:tr h="9381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baseline="0" dirty="0">
                          <a:solidFill>
                            <a:schemeClr val="lt1"/>
                          </a:solidFill>
                          <a:latin typeface="+mn-lt"/>
                          <a:ea typeface="+mn-ea"/>
                          <a:cs typeface="+mn-cs"/>
                        </a:rPr>
                        <a:t>Class Code </a:t>
                      </a:r>
                    </a:p>
                  </a:txBody>
                  <a:tcPr/>
                </a:tc>
                <a:tc>
                  <a:txBody>
                    <a:bodyPr/>
                    <a:lstStyle/>
                    <a:p>
                      <a:r>
                        <a:rPr lang="en-US" sz="2400" b="0" i="0" u="none" strike="noStrike" kern="1200" baseline="0" dirty="0">
                          <a:solidFill>
                            <a:schemeClr val="lt1"/>
                          </a:solidFill>
                          <a:latin typeface="+mn-lt"/>
                          <a:ea typeface="+mn-ea"/>
                          <a:cs typeface="+mn-cs"/>
                        </a:rPr>
                        <a:t>Instrument Taught</a:t>
                      </a:r>
                      <a:endParaRPr lang="en-US" sz="2400" dirty="0"/>
                    </a:p>
                  </a:txBody>
                  <a:tcPr/>
                </a:tc>
                <a:tc>
                  <a:txBody>
                    <a:bodyPr/>
                    <a:lstStyle/>
                    <a:p>
                      <a:r>
                        <a:rPr lang="en-US" sz="2400" b="0" i="0" u="none" strike="noStrike" kern="1200" baseline="0" dirty="0">
                          <a:solidFill>
                            <a:schemeClr val="lt1"/>
                          </a:solidFill>
                          <a:latin typeface="+mn-lt"/>
                          <a:ea typeface="+mn-ea"/>
                          <a:cs typeface="+mn-cs"/>
                        </a:rPr>
                        <a:t>Teachers </a:t>
                      </a:r>
                      <a:endParaRPr lang="en-US" sz="2400" dirty="0"/>
                    </a:p>
                  </a:txBody>
                  <a:tcPr/>
                </a:tc>
                <a:tc>
                  <a:txBody>
                    <a:bodyPr/>
                    <a:lstStyle/>
                    <a:p>
                      <a:r>
                        <a:rPr lang="en-US" sz="2400" b="0" i="0" u="none" strike="noStrike" kern="1200" baseline="0" dirty="0">
                          <a:solidFill>
                            <a:schemeClr val="lt1"/>
                          </a:solidFill>
                          <a:latin typeface="+mn-lt"/>
                          <a:ea typeface="+mn-ea"/>
                          <a:cs typeface="+mn-cs"/>
                        </a:rPr>
                        <a:t>No of Instruments Rented </a:t>
                      </a:r>
                      <a:endParaRPr lang="en-US" sz="2400" dirty="0"/>
                    </a:p>
                  </a:txBody>
                  <a:tcPr/>
                </a:tc>
                <a:extLst>
                  <a:ext uri="{0D108BD9-81ED-4DB2-BD59-A6C34878D82A}">
                    <a16:rowId xmlns:a16="http://schemas.microsoft.com/office/drawing/2014/main" val="10000"/>
                  </a:ext>
                </a:extLst>
              </a:tr>
              <a:tr h="521169">
                <a:tc>
                  <a:txBody>
                    <a:bodyPr/>
                    <a:lstStyle/>
                    <a:p>
                      <a:r>
                        <a:rPr lang="en-US" sz="2400" dirty="0"/>
                        <a:t>2</a:t>
                      </a:r>
                    </a:p>
                  </a:txBody>
                  <a:tcPr/>
                </a:tc>
                <a:tc>
                  <a:txBody>
                    <a:bodyPr/>
                    <a:lstStyle/>
                    <a:p>
                      <a:r>
                        <a:rPr lang="en-US" sz="2400" dirty="0"/>
                        <a:t>Saxophone</a:t>
                      </a:r>
                    </a:p>
                  </a:txBody>
                  <a:tcPr/>
                </a:tc>
                <a:tc>
                  <a:txBody>
                    <a:bodyPr/>
                    <a:lstStyle/>
                    <a:p>
                      <a:r>
                        <a:rPr lang="en-US" sz="2400" dirty="0"/>
                        <a:t>Marcus Smith</a:t>
                      </a:r>
                    </a:p>
                  </a:txBody>
                  <a:tcPr/>
                </a:tc>
                <a:tc>
                  <a:txBody>
                    <a:bodyPr/>
                    <a:lstStyle/>
                    <a:p>
                      <a:r>
                        <a:rPr lang="en-US" sz="2400" dirty="0"/>
                        <a:t>10</a:t>
                      </a:r>
                    </a:p>
                  </a:txBody>
                  <a:tcPr/>
                </a:tc>
                <a:extLst>
                  <a:ext uri="{0D108BD9-81ED-4DB2-BD59-A6C34878D82A}">
                    <a16:rowId xmlns:a16="http://schemas.microsoft.com/office/drawing/2014/main" val="10001"/>
                  </a:ext>
                </a:extLst>
              </a:tr>
              <a:tr h="521169">
                <a:tc>
                  <a:txBody>
                    <a:bodyPr/>
                    <a:lstStyle/>
                    <a:p>
                      <a:r>
                        <a:rPr lang="en-US" sz="2400" dirty="0"/>
                        <a:t>6</a:t>
                      </a:r>
                    </a:p>
                  </a:txBody>
                  <a:tcPr/>
                </a:tc>
                <a:tc>
                  <a:txBody>
                    <a:bodyPr/>
                    <a:lstStyle/>
                    <a:p>
                      <a:r>
                        <a:rPr lang="en-US" sz="2400" dirty="0"/>
                        <a:t>Trumpet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Ajay Singh</a:t>
                      </a:r>
                    </a:p>
                  </a:txBody>
                  <a:tcPr/>
                </a:tc>
                <a:tc>
                  <a:txBody>
                    <a:bodyPr/>
                    <a:lstStyle/>
                    <a:p>
                      <a:r>
                        <a:rPr lang="en-US" sz="2400" dirty="0"/>
                        <a:t>20</a:t>
                      </a:r>
                    </a:p>
                  </a:txBody>
                  <a:tcPr/>
                </a:tc>
                <a:extLst>
                  <a:ext uri="{0D108BD9-81ED-4DB2-BD59-A6C34878D82A}">
                    <a16:rowId xmlns:a16="http://schemas.microsoft.com/office/drawing/2014/main" val="10002"/>
                  </a:ext>
                </a:extLst>
              </a:tr>
              <a:tr h="521169">
                <a:tc>
                  <a:txBody>
                    <a:bodyPr/>
                    <a:lstStyle/>
                    <a:p>
                      <a:r>
                        <a:rPr lang="en-US" sz="2400" dirty="0"/>
                        <a:t>6</a:t>
                      </a:r>
                    </a:p>
                  </a:txBody>
                  <a:tcPr/>
                </a:tc>
                <a:tc>
                  <a:txBody>
                    <a:bodyPr/>
                    <a:lstStyle/>
                    <a:p>
                      <a:r>
                        <a:rPr lang="en-US" sz="2400" dirty="0"/>
                        <a:t>Trumpet</a:t>
                      </a:r>
                    </a:p>
                  </a:txBody>
                  <a:tcPr/>
                </a:tc>
                <a:tc>
                  <a:txBody>
                    <a:bodyPr/>
                    <a:lstStyle/>
                    <a:p>
                      <a:r>
                        <a:rPr lang="en-US" sz="2400" dirty="0"/>
                        <a:t>Sonny</a:t>
                      </a:r>
                      <a:r>
                        <a:rPr lang="en-US" sz="2400" baseline="0" dirty="0"/>
                        <a:t> Muller</a:t>
                      </a:r>
                      <a:endParaRPr lang="en-US" sz="2400" dirty="0"/>
                    </a:p>
                  </a:txBody>
                  <a:tcPr/>
                </a:tc>
                <a:tc>
                  <a:txBody>
                    <a:bodyPr/>
                    <a:lstStyle/>
                    <a:p>
                      <a:r>
                        <a:rPr lang="en-US" sz="2400" dirty="0"/>
                        <a:t>20</a:t>
                      </a:r>
                    </a:p>
                  </a:txBody>
                  <a:tcPr/>
                </a:tc>
                <a:extLst>
                  <a:ext uri="{0D108BD9-81ED-4DB2-BD59-A6C34878D82A}">
                    <a16:rowId xmlns:a16="http://schemas.microsoft.com/office/drawing/2014/main" val="10003"/>
                  </a:ext>
                </a:extLst>
              </a:tr>
              <a:tr h="521169">
                <a:tc>
                  <a:txBody>
                    <a:bodyPr/>
                    <a:lstStyle/>
                    <a:p>
                      <a:r>
                        <a:rPr lang="en-US" sz="2400" dirty="0"/>
                        <a:t>7</a:t>
                      </a:r>
                    </a:p>
                  </a:txBody>
                  <a:tcPr/>
                </a:tc>
                <a:tc>
                  <a:txBody>
                    <a:bodyPr/>
                    <a:lstStyle/>
                    <a:p>
                      <a:r>
                        <a:rPr lang="en-US" sz="2400" dirty="0"/>
                        <a:t>Guitar</a:t>
                      </a:r>
                    </a:p>
                  </a:txBody>
                  <a:tcPr/>
                </a:tc>
                <a:tc>
                  <a:txBody>
                    <a:bodyPr/>
                    <a:lstStyle/>
                    <a:p>
                      <a:r>
                        <a:rPr lang="en-US" sz="2400" dirty="0" err="1"/>
                        <a:t>Farhad</a:t>
                      </a:r>
                      <a:r>
                        <a:rPr lang="en-US" sz="2400" dirty="0"/>
                        <a:t> Khan</a:t>
                      </a:r>
                    </a:p>
                  </a:txBody>
                  <a:tcPr/>
                </a:tc>
                <a:tc>
                  <a:txBody>
                    <a:bodyPr/>
                    <a:lstStyle/>
                    <a:p>
                      <a:r>
                        <a:rPr lang="en-US" sz="2400" dirty="0"/>
                        <a:t>10</a:t>
                      </a:r>
                    </a:p>
                  </a:txBody>
                  <a:tcPr/>
                </a:tc>
                <a:extLst>
                  <a:ext uri="{0D108BD9-81ED-4DB2-BD59-A6C34878D82A}">
                    <a16:rowId xmlns:a16="http://schemas.microsoft.com/office/drawing/2014/main" val="10004"/>
                  </a:ext>
                </a:extLst>
              </a:tr>
              <a:tr h="521169">
                <a:tc>
                  <a:txBody>
                    <a:bodyPr/>
                    <a:lstStyle/>
                    <a:p>
                      <a:r>
                        <a:rPr lang="en-US" sz="2400" dirty="0"/>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Guitar</a:t>
                      </a:r>
                    </a:p>
                  </a:txBody>
                  <a:tcPr/>
                </a:tc>
                <a:tc>
                  <a:txBody>
                    <a:bodyPr/>
                    <a:lstStyle/>
                    <a:p>
                      <a:r>
                        <a:rPr lang="en-US" sz="2400" dirty="0" err="1"/>
                        <a:t>Farhad</a:t>
                      </a:r>
                      <a:r>
                        <a:rPr lang="en-US" sz="2400" dirty="0"/>
                        <a:t> Khan</a:t>
                      </a:r>
                    </a:p>
                  </a:txBody>
                  <a:tcPr/>
                </a:tc>
                <a:tc>
                  <a:txBody>
                    <a:bodyPr/>
                    <a:lstStyle/>
                    <a:p>
                      <a:r>
                        <a:rPr lang="en-US" sz="2400" dirty="0"/>
                        <a:t>23</a:t>
                      </a:r>
                    </a:p>
                  </a:txBody>
                  <a:tcPr/>
                </a:tc>
                <a:extLst>
                  <a:ext uri="{0D108BD9-81ED-4DB2-BD59-A6C34878D82A}">
                    <a16:rowId xmlns:a16="http://schemas.microsoft.com/office/drawing/2014/main" val="10005"/>
                  </a:ext>
                </a:extLst>
              </a:tr>
              <a:tr h="521169">
                <a:tc>
                  <a:txBody>
                    <a:bodyPr/>
                    <a:lstStyle/>
                    <a:p>
                      <a:r>
                        <a:rPr lang="en-US" sz="2400" dirty="0"/>
                        <a:t>9</a:t>
                      </a:r>
                    </a:p>
                  </a:txBody>
                  <a:tcPr/>
                </a:tc>
                <a:tc>
                  <a:txBody>
                    <a:bodyPr/>
                    <a:lstStyle/>
                    <a:p>
                      <a:r>
                        <a:rPr lang="en-US" sz="2400" dirty="0"/>
                        <a:t>Guitar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Tommy Jones</a:t>
                      </a:r>
                    </a:p>
                  </a:txBody>
                  <a:tcPr/>
                </a:tc>
                <a:tc>
                  <a:txBody>
                    <a:bodyPr/>
                    <a:lstStyle/>
                    <a:p>
                      <a:r>
                        <a:rPr lang="en-US" sz="2400" dirty="0"/>
                        <a:t>23</a:t>
                      </a:r>
                    </a:p>
                  </a:txBody>
                  <a:tcPr/>
                </a:tc>
                <a:extLst>
                  <a:ext uri="{0D108BD9-81ED-4DB2-BD59-A6C34878D82A}">
                    <a16:rowId xmlns:a16="http://schemas.microsoft.com/office/drawing/2014/main" val="10006"/>
                  </a:ext>
                </a:extLst>
              </a:tr>
              <a:tr h="521169">
                <a:tc>
                  <a:txBody>
                    <a:bodyPr/>
                    <a:lstStyle/>
                    <a:p>
                      <a:r>
                        <a:rPr lang="en-US" sz="2400" dirty="0"/>
                        <a:t>1</a:t>
                      </a:r>
                    </a:p>
                  </a:txBody>
                  <a:tcPr/>
                </a:tc>
                <a:tc>
                  <a:txBody>
                    <a:bodyPr/>
                    <a:lstStyle/>
                    <a:p>
                      <a:r>
                        <a:rPr lang="en-US" sz="2400" dirty="0"/>
                        <a:t>Drums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Tommy Jones</a:t>
                      </a:r>
                    </a:p>
                  </a:txBody>
                  <a:tcPr/>
                </a:tc>
                <a:tc>
                  <a:txBody>
                    <a:bodyPr/>
                    <a:lstStyle/>
                    <a:p>
                      <a:r>
                        <a:rPr lang="en-US" sz="2400" dirty="0"/>
                        <a:t>5</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7008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dirty="0"/>
          </a:p>
        </p:txBody>
      </p:sp>
      <p:sp>
        <p:nvSpPr>
          <p:cNvPr id="6" name="TextBox 5"/>
          <p:cNvSpPr txBox="1"/>
          <p:nvPr/>
        </p:nvSpPr>
        <p:spPr>
          <a:xfrm>
            <a:off x="1104898" y="2947214"/>
            <a:ext cx="10071099" cy="1692275"/>
          </a:xfrm>
          <a:prstGeom prst="rect">
            <a:avLst/>
          </a:prstGeom>
          <a:solidFill>
            <a:srgbClr val="FFFFFF"/>
          </a:solidFill>
          <a:ln w="25400" cap="flat" cmpd="sng" algn="ctr">
            <a:solidFill>
              <a:srgbClr val="000000"/>
            </a:solidFill>
            <a:prstDash val="solid"/>
          </a:ln>
          <a:effectLst/>
        </p:spPr>
        <p:txBody>
          <a:bodyPr wrap="square" anchor="ctr">
            <a:spAutoFit/>
          </a:bodyPr>
          <a:lstStyle/>
          <a:p>
            <a:pPr marL="0" marR="0" lvl="1" indent="0" defTabSz="914400" eaLnBrk="0" fontAlgn="base" latinLnBrk="0" hangingPunct="0">
              <a:lnSpc>
                <a:spcPct val="100000"/>
              </a:lnSpc>
              <a:spcBef>
                <a:spcPct val="0"/>
              </a:spcBef>
              <a:spcAft>
                <a:spcPct val="0"/>
              </a:spcAft>
              <a:buClrTx/>
              <a:buSzTx/>
              <a:buFontTx/>
              <a:buNone/>
              <a:tabLst/>
              <a:defRPr/>
            </a:pPr>
            <a:r>
              <a:rPr kumimoji="0" lang="en-GB" sz="4000" b="0" i="1" u="none" strike="noStrike" kern="0" cap="none" spc="0" normalizeH="0" baseline="0" noProof="0" dirty="0">
                <a:ln>
                  <a:noFill/>
                </a:ln>
                <a:solidFill>
                  <a:srgbClr val="808080"/>
                </a:solidFill>
                <a:effectLst/>
                <a:uLnTx/>
                <a:uFillTx/>
                <a:latin typeface="Arial"/>
                <a:ea typeface="ＭＳ Ｐゴシック"/>
              </a:rPr>
              <a:t>Do not confuse </a:t>
            </a:r>
            <a:r>
              <a:rPr kumimoji="0" lang="en-GB" sz="4000" b="1" i="1" u="none" strike="noStrike" kern="0" cap="none" spc="0" normalizeH="0" baseline="0" noProof="0" dirty="0">
                <a:ln>
                  <a:noFill/>
                </a:ln>
                <a:solidFill>
                  <a:srgbClr val="8AA551"/>
                </a:solidFill>
                <a:effectLst/>
                <a:uLnTx/>
                <a:uFillTx/>
                <a:latin typeface="Arial"/>
                <a:ea typeface="ＭＳ Ｐゴシック"/>
              </a:rPr>
              <a:t>relations</a:t>
            </a:r>
            <a:r>
              <a:rPr kumimoji="0" lang="en-GB" sz="4000" b="0" i="1" u="none" strike="noStrike" kern="0" cap="none" spc="0" normalizeH="0" baseline="0" noProof="0" dirty="0">
                <a:ln>
                  <a:noFill/>
                </a:ln>
                <a:solidFill>
                  <a:srgbClr val="000000"/>
                </a:solidFill>
                <a:effectLst/>
                <a:uLnTx/>
                <a:uFillTx/>
                <a:latin typeface="Arial"/>
                <a:ea typeface="ＭＳ Ｐゴシック"/>
              </a:rPr>
              <a:t> </a:t>
            </a:r>
            <a:r>
              <a:rPr kumimoji="0" lang="en-GB" sz="4000" b="0" i="1" u="none" strike="noStrike" kern="0" cap="none" spc="0" normalizeH="0" baseline="0" noProof="0" dirty="0">
                <a:ln>
                  <a:noFill/>
                </a:ln>
                <a:solidFill>
                  <a:srgbClr val="808080"/>
                </a:solidFill>
                <a:effectLst/>
                <a:uLnTx/>
                <a:uFillTx/>
                <a:latin typeface="Arial"/>
                <a:ea typeface="ＭＳ Ｐゴシック"/>
              </a:rPr>
              <a:t>with</a:t>
            </a:r>
            <a:r>
              <a:rPr kumimoji="0" lang="en-GB" sz="4000" b="0" i="1" u="none" strike="noStrike" kern="0" cap="none" spc="0" normalizeH="0" baseline="0" noProof="0" dirty="0">
                <a:ln>
                  <a:noFill/>
                </a:ln>
                <a:solidFill>
                  <a:srgbClr val="000000"/>
                </a:solidFill>
                <a:effectLst/>
                <a:uLnTx/>
                <a:uFillTx/>
                <a:latin typeface="Arial"/>
                <a:ea typeface="ＭＳ Ｐゴシック"/>
              </a:rPr>
              <a:t> </a:t>
            </a:r>
            <a:r>
              <a:rPr kumimoji="0" lang="en-GB" sz="4000" b="1" i="1" u="none" strike="noStrike" kern="0" cap="none" spc="0" normalizeH="0" baseline="0" noProof="0" dirty="0">
                <a:ln>
                  <a:noFill/>
                </a:ln>
                <a:solidFill>
                  <a:srgbClr val="8AA551"/>
                </a:solidFill>
                <a:effectLst/>
                <a:uLnTx/>
                <a:uFillTx/>
                <a:latin typeface="Arial"/>
                <a:ea typeface="ＭＳ Ｐゴシック"/>
              </a:rPr>
              <a:t>relationships</a:t>
            </a:r>
            <a:r>
              <a:rPr kumimoji="0" lang="en-GB" sz="4000" b="0" i="1" u="none" strike="noStrike" kern="0" cap="none" spc="0" normalizeH="0" baseline="0" noProof="0" dirty="0">
                <a:ln>
                  <a:noFill/>
                </a:ln>
                <a:solidFill>
                  <a:srgbClr val="000000"/>
                </a:solidFill>
                <a:effectLst/>
                <a:uLnTx/>
                <a:uFillTx/>
                <a:latin typeface="Arial"/>
                <a:ea typeface="ＭＳ Ｐゴシック"/>
              </a:rPr>
              <a:t> </a:t>
            </a:r>
            <a:r>
              <a:rPr kumimoji="0" lang="en-GB" sz="4000" b="0" i="1" u="none" strike="noStrike" kern="0" cap="none" spc="0" normalizeH="0" baseline="0" noProof="0" dirty="0">
                <a:ln>
                  <a:noFill/>
                </a:ln>
                <a:solidFill>
                  <a:srgbClr val="808080"/>
                </a:solidFill>
                <a:effectLst/>
                <a:uLnTx/>
                <a:uFillTx/>
                <a:latin typeface="Arial"/>
                <a:ea typeface="ＭＳ Ｐゴシック"/>
              </a:rPr>
              <a:t>in ER models</a:t>
            </a:r>
          </a:p>
          <a:p>
            <a:pPr marL="0" marR="0" lvl="0" indent="0" defTabSz="914400" eaLnBrk="0" fontAlgn="base" latinLnBrk="0" hangingPunct="0">
              <a:lnSpc>
                <a:spcPct val="100000"/>
              </a:lnSpc>
              <a:spcBef>
                <a:spcPct val="0"/>
              </a:spcBef>
              <a:spcAft>
                <a:spcPct val="0"/>
              </a:spcAft>
              <a:buClrTx/>
              <a:buSzTx/>
              <a:buFontTx/>
              <a:buNone/>
              <a:tabLst/>
              <a:defRPr/>
            </a:pPr>
            <a:endParaRPr kumimoji="0" lang="en-GB" sz="24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71468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 Is This a Relation? </a:t>
            </a:r>
            <a:endParaRPr lang="en-US" dirty="0"/>
          </a:p>
        </p:txBody>
      </p:sp>
      <p:graphicFrame>
        <p:nvGraphicFramePr>
          <p:cNvPr id="4" name="Content Placeholder 3"/>
          <p:cNvGraphicFramePr>
            <a:graphicFrameLocks noGrp="1"/>
          </p:cNvGraphicFramePr>
          <p:nvPr>
            <p:ph idx="1"/>
          </p:nvPr>
        </p:nvGraphicFramePr>
        <p:xfrm>
          <a:off x="1104900" y="1600200"/>
          <a:ext cx="9982200" cy="3566196"/>
        </p:xfrm>
        <a:graphic>
          <a:graphicData uri="http://schemas.openxmlformats.org/drawingml/2006/table">
            <a:tbl>
              <a:tblPr firstRow="1" bandRow="1">
                <a:tableStyleId>{5C22544A-7EE6-4342-B048-85BDC9FD1C3A}</a:tableStyleId>
              </a:tblPr>
              <a:tblGrid>
                <a:gridCol w="3191329">
                  <a:extLst>
                    <a:ext uri="{9D8B030D-6E8A-4147-A177-3AD203B41FA5}">
                      <a16:colId xmlns:a16="http://schemas.microsoft.com/office/drawing/2014/main" val="20000"/>
                    </a:ext>
                  </a:extLst>
                </a:gridCol>
                <a:gridCol w="3773714">
                  <a:extLst>
                    <a:ext uri="{9D8B030D-6E8A-4147-A177-3AD203B41FA5}">
                      <a16:colId xmlns:a16="http://schemas.microsoft.com/office/drawing/2014/main" val="20001"/>
                    </a:ext>
                  </a:extLst>
                </a:gridCol>
                <a:gridCol w="3017157">
                  <a:extLst>
                    <a:ext uri="{9D8B030D-6E8A-4147-A177-3AD203B41FA5}">
                      <a16:colId xmlns:a16="http://schemas.microsoft.com/office/drawing/2014/main" val="20002"/>
                    </a:ext>
                  </a:extLst>
                </a:gridCol>
              </a:tblGrid>
              <a:tr h="370840">
                <a:tc>
                  <a:txBody>
                    <a:bodyPr/>
                    <a:lstStyle/>
                    <a:p>
                      <a:r>
                        <a:rPr lang="en-GB" sz="2400" dirty="0"/>
                        <a:t>Student</a:t>
                      </a:r>
                      <a:r>
                        <a:rPr lang="en-GB" sz="2400" baseline="0" dirty="0"/>
                        <a:t> Name</a:t>
                      </a:r>
                      <a:endParaRPr lang="en-GB" sz="2400" dirty="0"/>
                    </a:p>
                  </a:txBody>
                  <a:tcPr marL="91442" marR="91442" marT="45726" marB="45726"/>
                </a:tc>
                <a:tc>
                  <a:txBody>
                    <a:bodyPr/>
                    <a:lstStyle/>
                    <a:p>
                      <a:r>
                        <a:rPr lang="en-GB" sz="2400" dirty="0"/>
                        <a:t>Modules</a:t>
                      </a:r>
                    </a:p>
                  </a:txBody>
                  <a:tcPr marL="91442" marR="91442" marT="45726" marB="45726"/>
                </a:tc>
                <a:tc>
                  <a:txBody>
                    <a:bodyPr/>
                    <a:lstStyle/>
                    <a:p>
                      <a:r>
                        <a:rPr lang="en-GB" sz="2400" dirty="0"/>
                        <a:t> Course</a:t>
                      </a:r>
                    </a:p>
                  </a:txBody>
                  <a:tcPr marL="91442" marR="91442" marT="45726" marB="45726"/>
                </a:tc>
                <a:extLst>
                  <a:ext uri="{0D108BD9-81ED-4DB2-BD59-A6C34878D82A}">
                    <a16:rowId xmlns:a16="http://schemas.microsoft.com/office/drawing/2014/main" val="10000"/>
                  </a:ext>
                </a:extLst>
              </a:tr>
              <a:tr h="370840">
                <a:tc>
                  <a:txBody>
                    <a:bodyPr/>
                    <a:lstStyle/>
                    <a:p>
                      <a:r>
                        <a:rPr lang="en-GB" sz="2400" dirty="0"/>
                        <a:t>Guy Smith</a:t>
                      </a:r>
                    </a:p>
                  </a:txBody>
                  <a:tcPr marL="91442" marR="91442" marT="45726" marB="45726"/>
                </a:tc>
                <a:tc>
                  <a:txBody>
                    <a:bodyPr/>
                    <a:lstStyle/>
                    <a:p>
                      <a:r>
                        <a:rPr lang="en-GB" sz="2400" dirty="0"/>
                        <a:t>Med1</a:t>
                      </a:r>
                      <a:r>
                        <a:rPr lang="en-GB" sz="2400" baseline="0" dirty="0"/>
                        <a:t> Medieval History 1</a:t>
                      </a:r>
                    </a:p>
                    <a:p>
                      <a:endParaRPr lang="en-GB" sz="2400" baseline="0" dirty="0"/>
                    </a:p>
                    <a:p>
                      <a:r>
                        <a:rPr lang="en-GB" sz="2400" baseline="0" dirty="0"/>
                        <a:t>Med2 Medieval History 2</a:t>
                      </a:r>
                    </a:p>
                    <a:p>
                      <a:endParaRPr lang="en-GB" sz="2400" baseline="0" dirty="0"/>
                    </a:p>
                    <a:p>
                      <a:r>
                        <a:rPr lang="en-GB" sz="2400" baseline="0" dirty="0"/>
                        <a:t>TCE Twentieth Century</a:t>
                      </a:r>
                      <a:endParaRPr lang="en-GB" sz="2400" dirty="0"/>
                    </a:p>
                  </a:txBody>
                  <a:tcPr marL="91442" marR="91442" marT="45726" marB="45726"/>
                </a:tc>
                <a:tc>
                  <a:txBody>
                    <a:bodyPr/>
                    <a:lstStyle/>
                    <a:p>
                      <a:r>
                        <a:rPr lang="en-GB" sz="2400" dirty="0"/>
                        <a:t>History</a:t>
                      </a:r>
                    </a:p>
                  </a:txBody>
                  <a:tcPr marL="91442" marR="91442" marT="45726" marB="45726"/>
                </a:tc>
                <a:extLst>
                  <a:ext uri="{0D108BD9-81ED-4DB2-BD59-A6C34878D82A}">
                    <a16:rowId xmlns:a16="http://schemas.microsoft.com/office/drawing/2014/main" val="10001"/>
                  </a:ext>
                </a:extLst>
              </a:tr>
              <a:tr h="370840">
                <a:tc>
                  <a:txBody>
                    <a:bodyPr/>
                    <a:lstStyle/>
                    <a:p>
                      <a:r>
                        <a:rPr lang="en-GB" sz="2400" dirty="0"/>
                        <a:t>Sarah </a:t>
                      </a:r>
                      <a:r>
                        <a:rPr lang="en-GB" sz="2400" baseline="0" dirty="0" err="1"/>
                        <a:t>Anusiem</a:t>
                      </a:r>
                      <a:endParaRPr lang="en-GB" sz="2400" baseline="0" dirty="0"/>
                    </a:p>
                    <a:p>
                      <a:endParaRPr lang="en-GB" sz="2400" baseline="0" dirty="0"/>
                    </a:p>
                    <a:p>
                      <a:r>
                        <a:rPr lang="en-GB" sz="2400" baseline="0" dirty="0"/>
                        <a:t>12 New Street, Lagos</a:t>
                      </a:r>
                      <a:endParaRPr lang="en-GB" sz="2400" dirty="0"/>
                    </a:p>
                  </a:txBody>
                  <a:tcPr marL="91442" marR="91442" marT="45726" marB="45726"/>
                </a:tc>
                <a:tc>
                  <a:txBody>
                    <a:bodyPr/>
                    <a:lstStyle/>
                    <a:p>
                      <a:r>
                        <a:rPr lang="en-GB" sz="2400" dirty="0"/>
                        <a:t>OS Operating Systems</a:t>
                      </a:r>
                    </a:p>
                    <a:p>
                      <a:endParaRPr lang="en-GB" sz="2400" dirty="0"/>
                    </a:p>
                    <a:p>
                      <a:r>
                        <a:rPr lang="en-GB" sz="2400" dirty="0"/>
                        <a:t>NET Networks</a:t>
                      </a:r>
                    </a:p>
                  </a:txBody>
                  <a:tcPr marL="91442" marR="91442" marT="45726" marB="45726"/>
                </a:tc>
                <a:tc>
                  <a:txBody>
                    <a:bodyPr/>
                    <a:lstStyle/>
                    <a:p>
                      <a:r>
                        <a:rPr lang="en-GB" sz="2400" dirty="0"/>
                        <a:t>Computing</a:t>
                      </a:r>
                    </a:p>
                  </a:txBody>
                  <a:tcPr marL="91442" marR="91442" marT="45726" marB="45726"/>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699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 Is This a Relation? </a:t>
            </a:r>
            <a:endParaRPr lang="en-US" dirty="0"/>
          </a:p>
        </p:txBody>
      </p:sp>
      <p:sp>
        <p:nvSpPr>
          <p:cNvPr id="3" name="Content Placeholder 2"/>
          <p:cNvSpPr>
            <a:spLocks noGrp="1"/>
          </p:cNvSpPr>
          <p:nvPr>
            <p:ph idx="1"/>
          </p:nvPr>
        </p:nvSpPr>
        <p:spPr/>
        <p:txBody>
          <a:bodyPr/>
          <a:lstStyle/>
          <a:p>
            <a:r>
              <a:rPr lang="en-US" dirty="0"/>
              <a:t>It has a name which is unique within the relational schema </a:t>
            </a:r>
          </a:p>
          <a:p>
            <a:r>
              <a:rPr lang="en-US" dirty="0"/>
              <a:t>Each cell of a relation contains exactly one value </a:t>
            </a:r>
          </a:p>
          <a:p>
            <a:r>
              <a:rPr lang="en-US" dirty="0"/>
              <a:t>Each attribute has a name </a:t>
            </a:r>
          </a:p>
          <a:p>
            <a:r>
              <a:rPr lang="en-US" dirty="0"/>
              <a:t>Each tuple is unique </a:t>
            </a:r>
          </a:p>
          <a:p>
            <a:r>
              <a:rPr lang="en-US" dirty="0"/>
              <a:t>The order of attributes is insignificant </a:t>
            </a:r>
          </a:p>
          <a:p>
            <a:r>
              <a:rPr lang="en-US" dirty="0"/>
              <a:t>The order of tuples is insignificant  </a:t>
            </a:r>
          </a:p>
          <a:p>
            <a:endParaRPr lang="en-US" dirty="0"/>
          </a:p>
        </p:txBody>
      </p:sp>
      <p:sp>
        <p:nvSpPr>
          <p:cNvPr id="4" name="TextBox 3"/>
          <p:cNvSpPr txBox="1"/>
          <p:nvPr/>
        </p:nvSpPr>
        <p:spPr>
          <a:xfrm>
            <a:off x="9719605" y="1600200"/>
            <a:ext cx="1139252" cy="400110"/>
          </a:xfrm>
          <a:prstGeom prst="rect">
            <a:avLst/>
          </a:prstGeom>
          <a:noFill/>
        </p:spPr>
        <p:txBody>
          <a:bodyPr wrap="square" rtlCol="0">
            <a:spAutoFit/>
          </a:bodyPr>
          <a:lstStyle/>
          <a:p>
            <a:r>
              <a:rPr lang="en-US" sz="2000" b="1" dirty="0">
                <a:solidFill>
                  <a:srgbClr val="FF0000"/>
                </a:solidFill>
              </a:rPr>
              <a:t>No</a:t>
            </a:r>
            <a:endParaRPr lang="en-US" sz="2000" dirty="0">
              <a:solidFill>
                <a:srgbClr val="FF0000"/>
              </a:solidFill>
            </a:endParaRPr>
          </a:p>
        </p:txBody>
      </p:sp>
      <p:sp>
        <p:nvSpPr>
          <p:cNvPr id="5" name="TextBox 4"/>
          <p:cNvSpPr txBox="1"/>
          <p:nvPr/>
        </p:nvSpPr>
        <p:spPr>
          <a:xfrm>
            <a:off x="8265558" y="2172325"/>
            <a:ext cx="1139252" cy="400110"/>
          </a:xfrm>
          <a:prstGeom prst="rect">
            <a:avLst/>
          </a:prstGeom>
          <a:noFill/>
        </p:spPr>
        <p:txBody>
          <a:bodyPr wrap="square" rtlCol="0">
            <a:spAutoFit/>
          </a:bodyPr>
          <a:lstStyle/>
          <a:p>
            <a:r>
              <a:rPr lang="en-US" sz="2000" b="1" dirty="0">
                <a:solidFill>
                  <a:srgbClr val="FF0000"/>
                </a:solidFill>
              </a:rPr>
              <a:t>No</a:t>
            </a:r>
            <a:endParaRPr lang="en-US" sz="2000" dirty="0">
              <a:solidFill>
                <a:srgbClr val="FF0000"/>
              </a:solidFill>
            </a:endParaRPr>
          </a:p>
        </p:txBody>
      </p:sp>
      <p:sp>
        <p:nvSpPr>
          <p:cNvPr id="6" name="TextBox 5"/>
          <p:cNvSpPr txBox="1"/>
          <p:nvPr/>
        </p:nvSpPr>
        <p:spPr>
          <a:xfrm>
            <a:off x="5225811" y="2739453"/>
            <a:ext cx="1139252" cy="400110"/>
          </a:xfrm>
          <a:prstGeom prst="rect">
            <a:avLst/>
          </a:prstGeom>
          <a:noFill/>
        </p:spPr>
        <p:txBody>
          <a:bodyPr wrap="square" rtlCol="0">
            <a:spAutoFit/>
          </a:bodyPr>
          <a:lstStyle/>
          <a:p>
            <a:r>
              <a:rPr lang="en-US" sz="2000" b="1" dirty="0">
                <a:solidFill>
                  <a:srgbClr val="00B050"/>
                </a:solidFill>
              </a:rPr>
              <a:t>Yes</a:t>
            </a:r>
            <a:endParaRPr lang="en-US" sz="2000" dirty="0"/>
          </a:p>
        </p:txBody>
      </p:sp>
      <p:sp>
        <p:nvSpPr>
          <p:cNvPr id="7" name="TextBox 6"/>
          <p:cNvSpPr txBox="1"/>
          <p:nvPr/>
        </p:nvSpPr>
        <p:spPr>
          <a:xfrm>
            <a:off x="4373871" y="3286411"/>
            <a:ext cx="1139252" cy="400110"/>
          </a:xfrm>
          <a:prstGeom prst="rect">
            <a:avLst/>
          </a:prstGeom>
          <a:noFill/>
        </p:spPr>
        <p:txBody>
          <a:bodyPr wrap="square" rtlCol="0">
            <a:spAutoFit/>
          </a:bodyPr>
          <a:lstStyle/>
          <a:p>
            <a:r>
              <a:rPr lang="en-US" sz="2000" b="1" dirty="0">
                <a:solidFill>
                  <a:srgbClr val="00B050"/>
                </a:solidFill>
              </a:rPr>
              <a:t>Yes</a:t>
            </a:r>
            <a:endParaRPr lang="en-US" sz="2000" dirty="0"/>
          </a:p>
        </p:txBody>
      </p:sp>
      <p:sp>
        <p:nvSpPr>
          <p:cNvPr id="8" name="TextBox 7"/>
          <p:cNvSpPr txBox="1"/>
          <p:nvPr/>
        </p:nvSpPr>
        <p:spPr>
          <a:xfrm>
            <a:off x="6380051" y="3833736"/>
            <a:ext cx="1139252" cy="400110"/>
          </a:xfrm>
          <a:prstGeom prst="rect">
            <a:avLst/>
          </a:prstGeom>
          <a:noFill/>
        </p:spPr>
        <p:txBody>
          <a:bodyPr wrap="square" rtlCol="0">
            <a:spAutoFit/>
          </a:bodyPr>
          <a:lstStyle/>
          <a:p>
            <a:r>
              <a:rPr lang="en-US" sz="2000" b="1" dirty="0">
                <a:solidFill>
                  <a:srgbClr val="00B050"/>
                </a:solidFill>
              </a:rPr>
              <a:t>Yes</a:t>
            </a:r>
            <a:endParaRPr lang="en-US" sz="2000" dirty="0"/>
          </a:p>
        </p:txBody>
      </p:sp>
      <p:sp>
        <p:nvSpPr>
          <p:cNvPr id="9" name="TextBox 8"/>
          <p:cNvSpPr txBox="1"/>
          <p:nvPr/>
        </p:nvSpPr>
        <p:spPr>
          <a:xfrm>
            <a:off x="6095241" y="4409797"/>
            <a:ext cx="1139252" cy="400110"/>
          </a:xfrm>
          <a:prstGeom prst="rect">
            <a:avLst/>
          </a:prstGeom>
          <a:noFill/>
        </p:spPr>
        <p:txBody>
          <a:bodyPr wrap="square" rtlCol="0">
            <a:spAutoFit/>
          </a:bodyPr>
          <a:lstStyle/>
          <a:p>
            <a:r>
              <a:rPr lang="en-US" sz="2000" b="1" dirty="0">
                <a:solidFill>
                  <a:srgbClr val="00B050"/>
                </a:solidFill>
              </a:rPr>
              <a:t>Yes</a:t>
            </a:r>
            <a:endParaRPr lang="en-US" sz="2000" dirty="0"/>
          </a:p>
        </p:txBody>
      </p:sp>
    </p:spTree>
    <p:extLst>
      <p:ext uri="{BB962C8B-B14F-4D97-AF65-F5344CB8AC3E}">
        <p14:creationId xmlns:p14="http://schemas.microsoft.com/office/powerpoint/2010/main" val="348522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Now a Relation</a:t>
            </a:r>
            <a:endParaRPr lang="en-US" dirty="0"/>
          </a:p>
        </p:txBody>
      </p:sp>
      <p:graphicFrame>
        <p:nvGraphicFramePr>
          <p:cNvPr id="4" name="Content Placeholder 3"/>
          <p:cNvGraphicFramePr>
            <a:graphicFrameLocks noGrp="1"/>
          </p:cNvGraphicFramePr>
          <p:nvPr>
            <p:ph idx="1"/>
          </p:nvPr>
        </p:nvGraphicFramePr>
        <p:xfrm>
          <a:off x="1104900" y="1600198"/>
          <a:ext cx="10030570" cy="3953718"/>
        </p:xfrm>
        <a:graphic>
          <a:graphicData uri="http://schemas.openxmlformats.org/drawingml/2006/table">
            <a:tbl>
              <a:tblPr firstRow="1" bandRow="1">
                <a:tableStyleId>{5C22544A-7EE6-4342-B048-85BDC9FD1C3A}</a:tableStyleId>
              </a:tblPr>
              <a:tblGrid>
                <a:gridCol w="2364014">
                  <a:extLst>
                    <a:ext uri="{9D8B030D-6E8A-4147-A177-3AD203B41FA5}">
                      <a16:colId xmlns:a16="http://schemas.microsoft.com/office/drawing/2014/main" val="20000"/>
                    </a:ext>
                  </a:extLst>
                </a:gridCol>
                <a:gridCol w="2293257">
                  <a:extLst>
                    <a:ext uri="{9D8B030D-6E8A-4147-A177-3AD203B41FA5}">
                      <a16:colId xmlns:a16="http://schemas.microsoft.com/office/drawing/2014/main" val="20001"/>
                    </a:ext>
                  </a:extLst>
                </a:gridCol>
                <a:gridCol w="3679466">
                  <a:extLst>
                    <a:ext uri="{9D8B030D-6E8A-4147-A177-3AD203B41FA5}">
                      <a16:colId xmlns:a16="http://schemas.microsoft.com/office/drawing/2014/main" val="20002"/>
                    </a:ext>
                  </a:extLst>
                </a:gridCol>
                <a:gridCol w="1693833">
                  <a:extLst>
                    <a:ext uri="{9D8B030D-6E8A-4147-A177-3AD203B41FA5}">
                      <a16:colId xmlns:a16="http://schemas.microsoft.com/office/drawing/2014/main" val="20003"/>
                    </a:ext>
                  </a:extLst>
                </a:gridCol>
              </a:tblGrid>
              <a:tr h="572228">
                <a:tc>
                  <a:txBody>
                    <a:bodyPr/>
                    <a:lstStyle/>
                    <a:p>
                      <a:r>
                        <a:rPr lang="en-GB" sz="2400" dirty="0"/>
                        <a:t>Student</a:t>
                      </a:r>
                      <a:r>
                        <a:rPr lang="en-GB" sz="2400" baseline="0" dirty="0"/>
                        <a:t> Name</a:t>
                      </a:r>
                      <a:endParaRPr lang="en-GB" sz="2400" dirty="0"/>
                    </a:p>
                  </a:txBody>
                  <a:tcPr marL="91434" marR="91434" marT="45729" marB="45729"/>
                </a:tc>
                <a:tc>
                  <a:txBody>
                    <a:bodyPr/>
                    <a:lstStyle/>
                    <a:p>
                      <a:r>
                        <a:rPr lang="en-GB" sz="2400" dirty="0"/>
                        <a:t>Address</a:t>
                      </a:r>
                    </a:p>
                  </a:txBody>
                  <a:tcPr marL="91434" marR="91434" marT="45729" marB="45729"/>
                </a:tc>
                <a:tc>
                  <a:txBody>
                    <a:bodyPr/>
                    <a:lstStyle/>
                    <a:p>
                      <a:r>
                        <a:rPr lang="en-GB" sz="2400" dirty="0"/>
                        <a:t>Modules</a:t>
                      </a:r>
                    </a:p>
                  </a:txBody>
                  <a:tcPr marL="91434" marR="91434" marT="45729" marB="45729"/>
                </a:tc>
                <a:tc>
                  <a:txBody>
                    <a:bodyPr/>
                    <a:lstStyle/>
                    <a:p>
                      <a:r>
                        <a:rPr lang="en-GB" sz="2400" dirty="0"/>
                        <a:t> Course</a:t>
                      </a:r>
                    </a:p>
                  </a:txBody>
                  <a:tcPr marL="91434" marR="91434" marT="45729" marB="45729"/>
                </a:tc>
                <a:extLst>
                  <a:ext uri="{0D108BD9-81ED-4DB2-BD59-A6C34878D82A}">
                    <a16:rowId xmlns:a16="http://schemas.microsoft.com/office/drawing/2014/main" val="10000"/>
                  </a:ext>
                </a:extLst>
              </a:tr>
              <a:tr h="572228">
                <a:tc>
                  <a:txBody>
                    <a:bodyPr/>
                    <a:lstStyle/>
                    <a:p>
                      <a:r>
                        <a:rPr lang="en-GB" sz="2400" dirty="0"/>
                        <a:t>Guy Smith</a:t>
                      </a:r>
                    </a:p>
                  </a:txBody>
                  <a:tcPr marL="91434" marR="91434" marT="45729" marB="45729"/>
                </a:tc>
                <a:tc>
                  <a:txBody>
                    <a:bodyPr/>
                    <a:lstStyle/>
                    <a:p>
                      <a:endParaRPr lang="en-GB" sz="2400" dirty="0"/>
                    </a:p>
                  </a:txBody>
                  <a:tcPr marL="91434" marR="91434" marT="45729" marB="45729"/>
                </a:tc>
                <a:tc>
                  <a:txBody>
                    <a:bodyPr/>
                    <a:lstStyle/>
                    <a:p>
                      <a:r>
                        <a:rPr lang="en-GB" sz="2400" dirty="0"/>
                        <a:t>Med1</a:t>
                      </a:r>
                      <a:r>
                        <a:rPr lang="en-GB" sz="2400" baseline="0" dirty="0"/>
                        <a:t> Medieval History 1</a:t>
                      </a:r>
                    </a:p>
                  </a:txBody>
                  <a:tcPr marL="91434" marR="91434" marT="45729" marB="45729"/>
                </a:tc>
                <a:tc>
                  <a:txBody>
                    <a:bodyPr/>
                    <a:lstStyle/>
                    <a:p>
                      <a:r>
                        <a:rPr lang="en-GB" sz="2400" dirty="0"/>
                        <a:t>History</a:t>
                      </a:r>
                    </a:p>
                  </a:txBody>
                  <a:tcPr marL="91434" marR="91434" marT="45729" marB="45729"/>
                </a:tc>
                <a:extLst>
                  <a:ext uri="{0D108BD9-81ED-4DB2-BD59-A6C34878D82A}">
                    <a16:rowId xmlns:a16="http://schemas.microsoft.com/office/drawing/2014/main" val="10001"/>
                  </a:ext>
                </a:extLst>
              </a:tr>
              <a:tr h="572228">
                <a:tc>
                  <a:txBody>
                    <a:bodyPr/>
                    <a:lstStyle/>
                    <a:p>
                      <a:r>
                        <a:rPr lang="en-GB" sz="2400" dirty="0"/>
                        <a:t>Guy Smith</a:t>
                      </a:r>
                    </a:p>
                  </a:txBody>
                  <a:tcPr marL="91434" marR="91434" marT="45729" marB="45729"/>
                </a:tc>
                <a:tc>
                  <a:txBody>
                    <a:bodyPr/>
                    <a:lstStyle/>
                    <a:p>
                      <a:endParaRPr lang="en-GB" sz="2400" dirty="0"/>
                    </a:p>
                  </a:txBody>
                  <a:tcPr marL="91434" marR="91434" marT="45729" marB="4572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aseline="0" dirty="0"/>
                        <a:t>Med2 Medieval History 2</a:t>
                      </a:r>
                    </a:p>
                  </a:txBody>
                  <a:tcPr marL="91434" marR="91434" marT="45729" marB="45729"/>
                </a:tc>
                <a:tc>
                  <a:txBody>
                    <a:bodyPr/>
                    <a:lstStyle/>
                    <a:p>
                      <a:r>
                        <a:rPr lang="en-GB" sz="2400" dirty="0"/>
                        <a:t>History</a:t>
                      </a:r>
                    </a:p>
                  </a:txBody>
                  <a:tcPr marL="91434" marR="91434" marT="45729" marB="45729"/>
                </a:tc>
                <a:extLst>
                  <a:ext uri="{0D108BD9-81ED-4DB2-BD59-A6C34878D82A}">
                    <a16:rowId xmlns:a16="http://schemas.microsoft.com/office/drawing/2014/main" val="10002"/>
                  </a:ext>
                </a:extLst>
              </a:tr>
              <a:tr h="572228">
                <a:tc>
                  <a:txBody>
                    <a:bodyPr/>
                    <a:lstStyle/>
                    <a:p>
                      <a:r>
                        <a:rPr lang="en-GB" sz="2400" dirty="0"/>
                        <a:t>Guy Smith </a:t>
                      </a:r>
                    </a:p>
                  </a:txBody>
                  <a:tcPr marL="91434" marR="91434" marT="45729" marB="45729"/>
                </a:tc>
                <a:tc>
                  <a:txBody>
                    <a:bodyPr/>
                    <a:lstStyle/>
                    <a:p>
                      <a:endParaRPr lang="en-GB" sz="2400" dirty="0"/>
                    </a:p>
                  </a:txBody>
                  <a:tcPr marL="91434" marR="91434" marT="45729" marB="4572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aseline="0" dirty="0"/>
                        <a:t>TCE Twentieth Century</a:t>
                      </a:r>
                      <a:endParaRPr lang="en-GB" sz="2400" dirty="0"/>
                    </a:p>
                  </a:txBody>
                  <a:tcPr marL="91434" marR="91434" marT="45729" marB="45729"/>
                </a:tc>
                <a:tc>
                  <a:txBody>
                    <a:bodyPr/>
                    <a:lstStyle/>
                    <a:p>
                      <a:r>
                        <a:rPr lang="en-GB" sz="2400" dirty="0"/>
                        <a:t>History</a:t>
                      </a:r>
                    </a:p>
                  </a:txBody>
                  <a:tcPr marL="91434" marR="91434" marT="45729" marB="45729"/>
                </a:tc>
                <a:extLst>
                  <a:ext uri="{0D108BD9-81ED-4DB2-BD59-A6C34878D82A}">
                    <a16:rowId xmlns:a16="http://schemas.microsoft.com/office/drawing/2014/main" val="10003"/>
                  </a:ext>
                </a:extLst>
              </a:tr>
              <a:tr h="784490">
                <a:tc>
                  <a:txBody>
                    <a:bodyPr/>
                    <a:lstStyle/>
                    <a:p>
                      <a:r>
                        <a:rPr lang="en-GB" sz="2400" dirty="0"/>
                        <a:t>Sarah</a:t>
                      </a:r>
                      <a:r>
                        <a:rPr lang="en-GB" sz="2400" baseline="0" dirty="0"/>
                        <a:t> Anusiem </a:t>
                      </a:r>
                    </a:p>
                  </a:txBody>
                  <a:tcPr marL="91434" marR="91434" marT="45729" marB="45729"/>
                </a:tc>
                <a:tc>
                  <a:txBody>
                    <a:bodyPr/>
                    <a:lstStyle/>
                    <a:p>
                      <a:r>
                        <a:rPr lang="en-GB" sz="2400" baseline="0" dirty="0"/>
                        <a:t>12 New Street,</a:t>
                      </a:r>
                    </a:p>
                    <a:p>
                      <a:r>
                        <a:rPr lang="en-GB" sz="2400" baseline="0" dirty="0"/>
                        <a:t>Lagos</a:t>
                      </a:r>
                      <a:endParaRPr lang="en-GB" sz="2400" dirty="0"/>
                    </a:p>
                  </a:txBody>
                  <a:tcPr marL="91434" marR="91434" marT="45729" marB="45729"/>
                </a:tc>
                <a:tc>
                  <a:txBody>
                    <a:bodyPr/>
                    <a:lstStyle/>
                    <a:p>
                      <a:r>
                        <a:rPr lang="en-GB" sz="2400" dirty="0"/>
                        <a:t>OS Operating Systems</a:t>
                      </a:r>
                    </a:p>
                  </a:txBody>
                  <a:tcPr marL="91434" marR="91434" marT="45729" marB="45729"/>
                </a:tc>
                <a:tc>
                  <a:txBody>
                    <a:bodyPr/>
                    <a:lstStyle/>
                    <a:p>
                      <a:r>
                        <a:rPr lang="en-GB" sz="2400" dirty="0"/>
                        <a:t>Computing</a:t>
                      </a:r>
                    </a:p>
                  </a:txBody>
                  <a:tcPr marL="91434" marR="91434" marT="45729" marB="45729"/>
                </a:tc>
                <a:extLst>
                  <a:ext uri="{0D108BD9-81ED-4DB2-BD59-A6C34878D82A}">
                    <a16:rowId xmlns:a16="http://schemas.microsoft.com/office/drawing/2014/main" val="10004"/>
                  </a:ext>
                </a:extLst>
              </a:tr>
              <a:tr h="841828">
                <a:tc>
                  <a:txBody>
                    <a:bodyPr/>
                    <a:lstStyle/>
                    <a:p>
                      <a:r>
                        <a:rPr lang="en-GB" sz="2400" dirty="0"/>
                        <a:t>Sarah Anusiem</a:t>
                      </a:r>
                    </a:p>
                  </a:txBody>
                  <a:tcPr marL="91434" marR="91434" marT="45729" marB="45729"/>
                </a:tc>
                <a:tc>
                  <a:txBody>
                    <a:bodyPr/>
                    <a:lstStyle/>
                    <a:p>
                      <a:r>
                        <a:rPr lang="en-GB" sz="2400" baseline="0" dirty="0"/>
                        <a:t>12 </a:t>
                      </a:r>
                      <a:r>
                        <a:rPr lang="en-GB" sz="2400" baseline="0"/>
                        <a:t>New Street,</a:t>
                      </a:r>
                      <a:endParaRPr lang="en-GB" sz="2400" baseline="0" dirty="0"/>
                    </a:p>
                    <a:p>
                      <a:r>
                        <a:rPr lang="en-GB" sz="2400" baseline="0" dirty="0"/>
                        <a:t>Lagos</a:t>
                      </a:r>
                      <a:endParaRPr lang="en-GB" sz="2400" dirty="0"/>
                    </a:p>
                  </a:txBody>
                  <a:tcPr marL="91434" marR="91434" marT="45729" marB="45729"/>
                </a:tc>
                <a:tc>
                  <a:txBody>
                    <a:bodyPr/>
                    <a:lstStyle/>
                    <a:p>
                      <a:r>
                        <a:rPr lang="en-GB" sz="2400" dirty="0"/>
                        <a:t>NET Networks</a:t>
                      </a:r>
                    </a:p>
                  </a:txBody>
                  <a:tcPr marL="91434" marR="91434" marT="45729" marB="45729"/>
                </a:tc>
                <a:tc>
                  <a:txBody>
                    <a:bodyPr/>
                    <a:lstStyle/>
                    <a:p>
                      <a:r>
                        <a:rPr lang="en-GB" sz="2400" dirty="0"/>
                        <a:t>Computing</a:t>
                      </a:r>
                    </a:p>
                  </a:txBody>
                  <a:tcPr marL="91434" marR="91434" marT="45729" marB="45729"/>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597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in Previous </a:t>
            </a:r>
            <a:r>
              <a:rPr lang="en-GB" dirty="0"/>
              <a:t>Solution</a:t>
            </a:r>
            <a:endParaRPr lang="en-US" dirty="0"/>
          </a:p>
        </p:txBody>
      </p:sp>
      <p:sp>
        <p:nvSpPr>
          <p:cNvPr id="3" name="Content Placeholder 2"/>
          <p:cNvSpPr>
            <a:spLocks noGrp="1"/>
          </p:cNvSpPr>
          <p:nvPr>
            <p:ph idx="1"/>
          </p:nvPr>
        </p:nvSpPr>
        <p:spPr/>
        <p:txBody>
          <a:bodyPr/>
          <a:lstStyle/>
          <a:p>
            <a:r>
              <a:rPr lang="en-US" dirty="0"/>
              <a:t>There are a lot of repetition for example the name, address and course. </a:t>
            </a:r>
          </a:p>
          <a:p>
            <a:r>
              <a:rPr lang="en-US" dirty="0"/>
              <a:t>In order to overcome the problem of repetition, the relation is split. This should result in reducing repletion to a minimum. </a:t>
            </a:r>
          </a:p>
          <a:p>
            <a:r>
              <a:rPr lang="en-US" dirty="0"/>
              <a:t>Only certain attributes are repeated and these are foreign keys that are linking the data in one relation with the data in another. </a:t>
            </a:r>
          </a:p>
        </p:txBody>
      </p:sp>
    </p:spTree>
    <p:extLst>
      <p:ext uri="{BB962C8B-B14F-4D97-AF65-F5344CB8AC3E}">
        <p14:creationId xmlns:p14="http://schemas.microsoft.com/office/powerpoint/2010/main" val="393833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Normalization</a:t>
            </a:r>
            <a:endParaRPr lang="en-US" dirty="0"/>
          </a:p>
        </p:txBody>
      </p:sp>
      <p:sp>
        <p:nvSpPr>
          <p:cNvPr id="3" name="Content Placeholder 2"/>
          <p:cNvSpPr>
            <a:spLocks noGrp="1"/>
          </p:cNvSpPr>
          <p:nvPr>
            <p:ph idx="1"/>
          </p:nvPr>
        </p:nvSpPr>
        <p:spPr/>
        <p:txBody>
          <a:bodyPr/>
          <a:lstStyle/>
          <a:p>
            <a:r>
              <a:rPr lang="en-US" dirty="0"/>
              <a:t>This process of moving from data that is not in a relational form, to a relation is known as normalization.</a:t>
            </a:r>
          </a:p>
          <a:p>
            <a:r>
              <a:rPr lang="en-US" dirty="0"/>
              <a:t>It is the process of organizing data to minimize redundancy.</a:t>
            </a:r>
          </a:p>
          <a:p>
            <a:r>
              <a:rPr lang="en-US" dirty="0"/>
              <a:t>In normalization, we divide the database table in two or more tables and create a relationship between them.</a:t>
            </a:r>
          </a:p>
          <a:p>
            <a:endParaRPr lang="en-US" dirty="0"/>
          </a:p>
          <a:p>
            <a:endParaRPr lang="en-US" dirty="0"/>
          </a:p>
        </p:txBody>
      </p:sp>
    </p:spTree>
    <p:extLst>
      <p:ext uri="{BB962C8B-B14F-4D97-AF65-F5344CB8AC3E}">
        <p14:creationId xmlns:p14="http://schemas.microsoft.com/office/powerpoint/2010/main" val="348799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Integrity Constraints </a:t>
            </a:r>
          </a:p>
        </p:txBody>
      </p:sp>
      <p:sp>
        <p:nvSpPr>
          <p:cNvPr id="3" name="Content Placeholder 2"/>
          <p:cNvSpPr>
            <a:spLocks noGrp="1"/>
          </p:cNvSpPr>
          <p:nvPr>
            <p:ph idx="1"/>
          </p:nvPr>
        </p:nvSpPr>
        <p:spPr/>
        <p:txBody>
          <a:bodyPr>
            <a:normAutofit/>
          </a:bodyPr>
          <a:lstStyle/>
          <a:p>
            <a:r>
              <a:rPr lang="en-US" dirty="0"/>
              <a:t>Relational integrity constraints are used to ensure accuracy and consistency of data in a relational database.</a:t>
            </a:r>
          </a:p>
          <a:p>
            <a:r>
              <a:rPr lang="en-US" dirty="0"/>
              <a:t>It refers to the different rules that exist within the model to make sure that it is made of relations. </a:t>
            </a:r>
          </a:p>
          <a:p>
            <a:r>
              <a:rPr lang="en-US" dirty="0"/>
              <a:t>Types</a:t>
            </a:r>
          </a:p>
          <a:p>
            <a:pPr marL="914400" lvl="1" indent="-457200">
              <a:buFont typeface="+mj-lt"/>
              <a:buAutoNum type="arabicPeriod"/>
            </a:pPr>
            <a:r>
              <a:rPr lang="en-US" sz="2400" dirty="0"/>
              <a:t>Null integrity</a:t>
            </a:r>
          </a:p>
          <a:p>
            <a:pPr marL="914400" lvl="1" indent="-457200">
              <a:buFont typeface="+mj-lt"/>
              <a:buAutoNum type="arabicPeriod"/>
            </a:pPr>
            <a:r>
              <a:rPr lang="en-GB" sz="2400" dirty="0"/>
              <a:t>Entity integrity</a:t>
            </a:r>
          </a:p>
          <a:p>
            <a:pPr marL="914400" lvl="1" indent="-457200">
              <a:buFont typeface="+mj-lt"/>
              <a:buAutoNum type="arabicPeriod"/>
            </a:pPr>
            <a:r>
              <a:rPr lang="en-GB" sz="2400" dirty="0"/>
              <a:t>Referential integrity</a:t>
            </a:r>
          </a:p>
          <a:p>
            <a:pPr marL="914400" lvl="1" indent="-457200">
              <a:buFont typeface="+mj-lt"/>
              <a:buAutoNum type="arabicPeriod"/>
            </a:pPr>
            <a:r>
              <a:rPr lang="en-GB" sz="2400" dirty="0"/>
              <a:t>General constraints </a:t>
            </a:r>
          </a:p>
          <a:p>
            <a:pPr marL="914400" lvl="1" indent="-457200">
              <a:buFont typeface="+mj-lt"/>
              <a:buAutoNum type="arabicPeriod"/>
            </a:pPr>
            <a:endParaRPr lang="en-US" sz="2400" dirty="0"/>
          </a:p>
        </p:txBody>
      </p:sp>
    </p:spTree>
    <p:extLst>
      <p:ext uri="{BB962C8B-B14F-4D97-AF65-F5344CB8AC3E}">
        <p14:creationId xmlns:p14="http://schemas.microsoft.com/office/powerpoint/2010/main" val="406296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Null Integrity</a:t>
            </a:r>
          </a:p>
        </p:txBody>
      </p:sp>
      <p:sp>
        <p:nvSpPr>
          <p:cNvPr id="3" name="Content Placeholder 2"/>
          <p:cNvSpPr>
            <a:spLocks noGrp="1"/>
          </p:cNvSpPr>
          <p:nvPr>
            <p:ph idx="1"/>
          </p:nvPr>
        </p:nvSpPr>
        <p:spPr/>
        <p:txBody>
          <a:bodyPr>
            <a:normAutofit/>
          </a:bodyPr>
          <a:lstStyle/>
          <a:p>
            <a:r>
              <a:rPr lang="en-US" dirty="0"/>
              <a:t>A Null rule is a rule defined on a column that allows or disallows a </a:t>
            </a:r>
            <a:r>
              <a:rPr lang="en-US" b="1" dirty="0"/>
              <a:t>null</a:t>
            </a:r>
            <a:r>
              <a:rPr lang="en-US" dirty="0"/>
              <a:t> (the absence of a value) in that column.</a:t>
            </a:r>
          </a:p>
          <a:p>
            <a:r>
              <a:rPr lang="en-US" dirty="0"/>
              <a:t>Nulls represent values of an attribute that are unknown. Note that this does NOT mean blank or zero. </a:t>
            </a:r>
          </a:p>
          <a:p>
            <a:r>
              <a:rPr lang="en-US" dirty="0"/>
              <a:t>Since null means unknown, it is NOT possible to say that an attribute with a value of null is equal to another attribute with a value of null.</a:t>
            </a:r>
          </a:p>
        </p:txBody>
      </p:sp>
    </p:spTree>
    <p:extLst>
      <p:ext uri="{BB962C8B-B14F-4D97-AF65-F5344CB8AC3E}">
        <p14:creationId xmlns:p14="http://schemas.microsoft.com/office/powerpoint/2010/main" val="305281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Null Integrity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68" y="1774825"/>
            <a:ext cx="5270450" cy="233271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160" y="4360862"/>
            <a:ext cx="8585767" cy="2054451"/>
          </a:xfrm>
          <a:prstGeom prst="rect">
            <a:avLst/>
          </a:prstGeom>
        </p:spPr>
      </p:pic>
    </p:spTree>
    <p:extLst>
      <p:ext uri="{BB962C8B-B14F-4D97-AF65-F5344CB8AC3E}">
        <p14:creationId xmlns:p14="http://schemas.microsoft.com/office/powerpoint/2010/main" val="191650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Null Integrity</a:t>
            </a:r>
          </a:p>
        </p:txBody>
      </p:sp>
      <p:pic>
        <p:nvPicPr>
          <p:cNvPr id="7" name="Picture 6"/>
          <p:cNvPicPr>
            <a:picLocks noChangeAspect="1"/>
          </p:cNvPicPr>
          <p:nvPr/>
        </p:nvPicPr>
        <p:blipFill>
          <a:blip r:embed="rId3"/>
          <a:stretch>
            <a:fillRect/>
          </a:stretch>
        </p:blipFill>
        <p:spPr>
          <a:xfrm>
            <a:off x="1104900" y="1457324"/>
            <a:ext cx="9510713" cy="1089013"/>
          </a:xfrm>
          <a:prstGeom prst="rect">
            <a:avLst/>
          </a:prstGeom>
        </p:spPr>
      </p:pic>
      <p:pic>
        <p:nvPicPr>
          <p:cNvPr id="8" name="Picture 7"/>
          <p:cNvPicPr>
            <a:picLocks noChangeAspect="1"/>
          </p:cNvPicPr>
          <p:nvPr/>
        </p:nvPicPr>
        <p:blipFill>
          <a:blip r:embed="rId4"/>
          <a:stretch>
            <a:fillRect/>
          </a:stretch>
        </p:blipFill>
        <p:spPr>
          <a:xfrm>
            <a:off x="1104901" y="2830499"/>
            <a:ext cx="4438650" cy="1511855"/>
          </a:xfrm>
          <a:prstGeom prst="rect">
            <a:avLst/>
          </a:prstGeom>
        </p:spPr>
      </p:pic>
      <p:sp>
        <p:nvSpPr>
          <p:cNvPr id="10" name="TextBox 9"/>
          <p:cNvSpPr txBox="1"/>
          <p:nvPr/>
        </p:nvSpPr>
        <p:spPr>
          <a:xfrm>
            <a:off x="999218" y="5168693"/>
            <a:ext cx="10753970" cy="830997"/>
          </a:xfrm>
          <a:prstGeom prst="rect">
            <a:avLst/>
          </a:prstGeom>
          <a:noFill/>
        </p:spPr>
        <p:txBody>
          <a:bodyPr wrap="none" rtlCol="0">
            <a:spAutoFit/>
          </a:bodyPr>
          <a:lstStyle/>
          <a:p>
            <a:r>
              <a:rPr lang="en-US" sz="2400" dirty="0"/>
              <a:t>This query will produce error because there are already NULL in </a:t>
            </a:r>
            <a:r>
              <a:rPr lang="en-US" sz="2400" dirty="0" err="1"/>
              <a:t>student_id</a:t>
            </a:r>
            <a:r>
              <a:rPr lang="en-US" sz="2400" dirty="0"/>
              <a:t>.</a:t>
            </a:r>
          </a:p>
          <a:p>
            <a:r>
              <a:rPr lang="en-US" sz="2400" dirty="0"/>
              <a:t>So, delete the row having </a:t>
            </a:r>
            <a:r>
              <a:rPr lang="en-US" sz="2400" dirty="0" err="1"/>
              <a:t>student_id</a:t>
            </a:r>
            <a:r>
              <a:rPr lang="en-US" sz="2400" dirty="0"/>
              <a:t> NULL. Try the query again.</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18" y="4626515"/>
            <a:ext cx="10278382" cy="445675"/>
          </a:xfrm>
          <a:prstGeom prst="rect">
            <a:avLst/>
          </a:prstGeom>
        </p:spPr>
      </p:pic>
    </p:spTree>
    <p:extLst>
      <p:ext uri="{BB962C8B-B14F-4D97-AF65-F5344CB8AC3E}">
        <p14:creationId xmlns:p14="http://schemas.microsoft.com/office/powerpoint/2010/main" val="243424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Null Integrity</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050" y="1513248"/>
            <a:ext cx="10278382" cy="4456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72" y="2776078"/>
            <a:ext cx="10385510" cy="2449065"/>
          </a:xfrm>
          <a:prstGeom prst="rect">
            <a:avLst/>
          </a:prstGeom>
        </p:spPr>
      </p:pic>
    </p:spTree>
    <p:extLst>
      <p:ext uri="{BB962C8B-B14F-4D97-AF65-F5344CB8AC3E}">
        <p14:creationId xmlns:p14="http://schemas.microsoft.com/office/powerpoint/2010/main" val="87900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Autofit/>
          </a:bodyPr>
          <a:lstStyle/>
          <a:p>
            <a:r>
              <a:rPr lang="en-US" sz="4400" dirty="0"/>
              <a:t>Terminology</a:t>
            </a:r>
          </a:p>
        </p:txBody>
      </p:sp>
      <p:sp>
        <p:nvSpPr>
          <p:cNvPr id="14" name="Content Placeholder 13"/>
          <p:cNvSpPr>
            <a:spLocks noGrp="1"/>
          </p:cNvSpPr>
          <p:nvPr>
            <p:ph idx="1"/>
          </p:nvPr>
        </p:nvSpPr>
        <p:spPr/>
        <p:txBody>
          <a:bodyPr>
            <a:normAutofit/>
          </a:bodyPr>
          <a:lstStyle/>
          <a:p>
            <a:pPr marL="457200" indent="-457200">
              <a:buFont typeface="+mj-lt"/>
              <a:buAutoNum type="arabicPeriod"/>
            </a:pPr>
            <a:r>
              <a:rPr lang="en-US" dirty="0"/>
              <a:t>Relation</a:t>
            </a:r>
          </a:p>
          <a:p>
            <a:pPr marL="457200" lvl="1" indent="0">
              <a:buNone/>
            </a:pPr>
            <a:r>
              <a:rPr lang="en-US" sz="2400" dirty="0"/>
              <a:t>A relation is a table with columns and rows.</a:t>
            </a:r>
          </a:p>
          <a:p>
            <a:pPr marL="457200" indent="-457200">
              <a:buFont typeface="+mj-lt"/>
              <a:buAutoNum type="arabicPeriod"/>
            </a:pPr>
            <a:r>
              <a:rPr lang="en-US" dirty="0"/>
              <a:t>Attribute</a:t>
            </a:r>
          </a:p>
          <a:p>
            <a:pPr marL="457200" lvl="1" indent="0">
              <a:buNone/>
            </a:pPr>
            <a:r>
              <a:rPr lang="en-US" sz="2400" dirty="0"/>
              <a:t>The columns in a relation are known as attributes.</a:t>
            </a:r>
          </a:p>
          <a:p>
            <a:pPr marL="457200" indent="-457200">
              <a:buFont typeface="+mj-lt"/>
              <a:buAutoNum type="arabicPeriod"/>
            </a:pPr>
            <a:r>
              <a:rPr lang="en-US" dirty="0"/>
              <a:t>Tuple</a:t>
            </a:r>
          </a:p>
          <a:p>
            <a:pPr marL="457200" lvl="1" indent="0">
              <a:buNone/>
            </a:pPr>
            <a:r>
              <a:rPr lang="en-US" sz="2400" dirty="0"/>
              <a:t>A tuple is a row of a relation. They are also called the records.</a:t>
            </a:r>
          </a:p>
          <a:p>
            <a:pPr marL="457200" indent="-457200">
              <a:buFont typeface="+mj-lt"/>
              <a:buAutoNum type="arabicPeriod"/>
            </a:pPr>
            <a:r>
              <a:rPr lang="en-US" dirty="0"/>
              <a:t>Domain</a:t>
            </a:r>
          </a:p>
          <a:p>
            <a:pPr marL="457200" lvl="1" indent="0">
              <a:buNone/>
            </a:pPr>
            <a:r>
              <a:rPr lang="en-US" sz="2400" dirty="0"/>
              <a:t>A domain or attribute domain is the set of allowable values for one or more attributes.</a:t>
            </a:r>
          </a:p>
        </p:txBody>
      </p:sp>
    </p:spTree>
    <p:extLst>
      <p:ext uri="{BB962C8B-B14F-4D97-AF65-F5344CB8AC3E}">
        <p14:creationId xmlns:p14="http://schemas.microsoft.com/office/powerpoint/2010/main" val="322460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500"/>
                                        <p:tgtEl>
                                          <p:spTgt spid="1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Effect transition="in" filter="fade">
                                      <p:cBhvr>
                                        <p:cTn id="25" dur="500"/>
                                        <p:tgtEl>
                                          <p:spTgt spid="1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xEl>
                                              <p:pRg st="5" end="5"/>
                                            </p:txEl>
                                          </p:spTgt>
                                        </p:tgtEl>
                                        <p:attrNameLst>
                                          <p:attrName>style.visibility</p:attrName>
                                        </p:attrNameLst>
                                      </p:cBhvr>
                                      <p:to>
                                        <p:strVal val="visible"/>
                                      </p:to>
                                    </p:set>
                                    <p:animEffect transition="in" filter="fade">
                                      <p:cBhvr>
                                        <p:cTn id="28" dur="500"/>
                                        <p:tgtEl>
                                          <p:spTgt spid="1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Effect transition="in" filter="fade">
                                      <p:cBhvr>
                                        <p:cTn id="33" dur="500"/>
                                        <p:tgtEl>
                                          <p:spTgt spid="14">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animEffect transition="in" filter="fade">
                                      <p:cBhvr>
                                        <p:cTn id="36"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Entity Integrity</a:t>
            </a:r>
          </a:p>
        </p:txBody>
      </p:sp>
      <p:sp>
        <p:nvSpPr>
          <p:cNvPr id="3" name="Content Placeholder 2"/>
          <p:cNvSpPr>
            <a:spLocks noGrp="1"/>
          </p:cNvSpPr>
          <p:nvPr>
            <p:ph idx="1"/>
          </p:nvPr>
        </p:nvSpPr>
        <p:spPr/>
        <p:txBody>
          <a:bodyPr>
            <a:normAutofit/>
          </a:bodyPr>
          <a:lstStyle/>
          <a:p>
            <a:r>
              <a:rPr lang="en-US" dirty="0"/>
              <a:t>This rule is about making sure that each tuple (or row) in a relation is unique.</a:t>
            </a:r>
          </a:p>
          <a:p>
            <a:r>
              <a:rPr lang="en-US" dirty="0"/>
              <a:t>Entity integrity is an integrity rule which states that every table must have a primary key and that the column or columns chosen to be the primary key should be unique and not null.</a:t>
            </a:r>
          </a:p>
          <a:p>
            <a:r>
              <a:rPr lang="en-US" dirty="0"/>
              <a:t>Why an attribute that is a primary key cannot not be null? Why would this potentially violate uniqueness? </a:t>
            </a:r>
          </a:p>
          <a:p>
            <a:r>
              <a:rPr lang="en-US" b="1" dirty="0"/>
              <a:t>Answer: </a:t>
            </a:r>
            <a:r>
              <a:rPr lang="en-US" dirty="0"/>
              <a:t>A null value, being unknown, might be the same as the value in the primary key of another tuple. </a:t>
            </a:r>
          </a:p>
          <a:p>
            <a:endParaRPr lang="en-US" dirty="0"/>
          </a:p>
          <a:p>
            <a:endParaRPr lang="en-US" dirty="0"/>
          </a:p>
        </p:txBody>
      </p:sp>
    </p:spTree>
    <p:extLst>
      <p:ext uri="{BB962C8B-B14F-4D97-AF65-F5344CB8AC3E}">
        <p14:creationId xmlns:p14="http://schemas.microsoft.com/office/powerpoint/2010/main" val="277381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Primary Key</a:t>
            </a:r>
          </a:p>
        </p:txBody>
      </p:sp>
      <p:pic>
        <p:nvPicPr>
          <p:cNvPr id="4" name="Picture 3"/>
          <p:cNvPicPr>
            <a:picLocks noChangeAspect="1"/>
          </p:cNvPicPr>
          <p:nvPr/>
        </p:nvPicPr>
        <p:blipFill>
          <a:blip r:embed="rId2"/>
          <a:stretch>
            <a:fillRect/>
          </a:stretch>
        </p:blipFill>
        <p:spPr>
          <a:xfrm>
            <a:off x="1104900" y="1509711"/>
            <a:ext cx="4293016" cy="2012977"/>
          </a:xfrm>
          <a:prstGeom prst="rect">
            <a:avLst/>
          </a:prstGeom>
        </p:spPr>
      </p:pic>
      <p:pic>
        <p:nvPicPr>
          <p:cNvPr id="5" name="Picture 4"/>
          <p:cNvPicPr>
            <a:picLocks noChangeAspect="1"/>
          </p:cNvPicPr>
          <p:nvPr/>
        </p:nvPicPr>
        <p:blipFill>
          <a:blip r:embed="rId3"/>
          <a:stretch>
            <a:fillRect/>
          </a:stretch>
        </p:blipFill>
        <p:spPr>
          <a:xfrm>
            <a:off x="5716922" y="1509711"/>
            <a:ext cx="5513054" cy="1878065"/>
          </a:xfrm>
          <a:prstGeom prst="rect">
            <a:avLst/>
          </a:prstGeom>
        </p:spPr>
      </p:pic>
      <p:pic>
        <p:nvPicPr>
          <p:cNvPr id="8" name="Picture 7"/>
          <p:cNvPicPr>
            <a:picLocks noChangeAspect="1"/>
          </p:cNvPicPr>
          <p:nvPr/>
        </p:nvPicPr>
        <p:blipFill>
          <a:blip r:embed="rId4"/>
          <a:stretch>
            <a:fillRect/>
          </a:stretch>
        </p:blipFill>
        <p:spPr>
          <a:xfrm>
            <a:off x="1471428" y="4877930"/>
            <a:ext cx="6872584" cy="297649"/>
          </a:xfrm>
          <a:prstGeom prst="rect">
            <a:avLst/>
          </a:prstGeom>
        </p:spPr>
      </p:pic>
    </p:spTree>
    <p:extLst>
      <p:ext uri="{BB962C8B-B14F-4D97-AF65-F5344CB8AC3E}">
        <p14:creationId xmlns:p14="http://schemas.microsoft.com/office/powerpoint/2010/main" val="215073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Referential Integrity</a:t>
            </a:r>
          </a:p>
        </p:txBody>
      </p:sp>
      <p:sp>
        <p:nvSpPr>
          <p:cNvPr id="3" name="Content Placeholder 2"/>
          <p:cNvSpPr>
            <a:spLocks noGrp="1"/>
          </p:cNvSpPr>
          <p:nvPr>
            <p:ph idx="1"/>
          </p:nvPr>
        </p:nvSpPr>
        <p:spPr>
          <a:xfrm>
            <a:off x="1104900" y="1600200"/>
            <a:ext cx="9982200" cy="3362730"/>
          </a:xfrm>
        </p:spPr>
        <p:txBody>
          <a:bodyPr>
            <a:normAutofit/>
          </a:bodyPr>
          <a:lstStyle/>
          <a:p>
            <a:r>
              <a:rPr lang="en-US" dirty="0"/>
              <a:t>The referential integrity constraint is specified between two relations and is used to maintain the consistency among tuples in the two relations.</a:t>
            </a:r>
          </a:p>
          <a:p>
            <a:r>
              <a:rPr lang="en-US" dirty="0"/>
              <a:t>Referential integrity means if a foreign key is pointing to a record in another table, then that record must exist. </a:t>
            </a:r>
          </a:p>
          <a:p>
            <a:pPr marL="0" indent="0">
              <a:buNone/>
            </a:pP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918" y="3190337"/>
            <a:ext cx="1624968" cy="16944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213" y="3232318"/>
            <a:ext cx="2902043" cy="1610476"/>
          </a:xfrm>
          <a:prstGeom prst="rect">
            <a:avLst/>
          </a:prstGeom>
        </p:spPr>
      </p:pic>
      <p:sp>
        <p:nvSpPr>
          <p:cNvPr id="6" name="Rectangle 5"/>
          <p:cNvSpPr/>
          <p:nvPr/>
        </p:nvSpPr>
        <p:spPr>
          <a:xfrm>
            <a:off x="1104899" y="4962930"/>
            <a:ext cx="10143671" cy="1938992"/>
          </a:xfrm>
          <a:prstGeom prst="rect">
            <a:avLst/>
          </a:prstGeom>
        </p:spPr>
        <p:txBody>
          <a:bodyPr wrap="square">
            <a:spAutoFit/>
          </a:bodyPr>
          <a:lstStyle/>
          <a:p>
            <a:r>
              <a:rPr lang="en-US" sz="2400" dirty="0"/>
              <a:t>If the foreign key points to a record that doesn't exist, referential integrity is broken.</a:t>
            </a:r>
          </a:p>
          <a:p>
            <a:r>
              <a:rPr lang="en-US" sz="2400" dirty="0"/>
              <a:t>It also includes the techniques known as cascading update and cascading delete, which ensure that changes made to the linked table are reflected in the primary table.</a:t>
            </a:r>
          </a:p>
        </p:txBody>
      </p:sp>
      <p:sp>
        <p:nvSpPr>
          <p:cNvPr id="7" name="TextBox 6"/>
          <p:cNvSpPr txBox="1"/>
          <p:nvPr/>
        </p:nvSpPr>
        <p:spPr>
          <a:xfrm>
            <a:off x="122260" y="3668223"/>
            <a:ext cx="1531188" cy="369332"/>
          </a:xfrm>
          <a:prstGeom prst="rect">
            <a:avLst/>
          </a:prstGeom>
          <a:noFill/>
        </p:spPr>
        <p:txBody>
          <a:bodyPr wrap="none" rtlCol="0">
            <a:spAutoFit/>
          </a:bodyPr>
          <a:lstStyle/>
          <a:p>
            <a:r>
              <a:rPr lang="en-US" b="1" dirty="0">
                <a:solidFill>
                  <a:srgbClr val="00B050"/>
                </a:solidFill>
              </a:rPr>
              <a:t>Primary Key</a:t>
            </a:r>
          </a:p>
        </p:txBody>
      </p:sp>
      <p:sp>
        <p:nvSpPr>
          <p:cNvPr id="8" name="TextBox 7"/>
          <p:cNvSpPr txBox="1"/>
          <p:nvPr/>
        </p:nvSpPr>
        <p:spPr>
          <a:xfrm>
            <a:off x="8211493" y="3850083"/>
            <a:ext cx="1518364" cy="369332"/>
          </a:xfrm>
          <a:prstGeom prst="rect">
            <a:avLst/>
          </a:prstGeom>
          <a:noFill/>
        </p:spPr>
        <p:txBody>
          <a:bodyPr wrap="none" rtlCol="0">
            <a:spAutoFit/>
          </a:bodyPr>
          <a:lstStyle/>
          <a:p>
            <a:r>
              <a:rPr lang="en-US" b="1" dirty="0">
                <a:solidFill>
                  <a:srgbClr val="00B050"/>
                </a:solidFill>
              </a:rPr>
              <a:t>Foreign Key</a:t>
            </a:r>
          </a:p>
        </p:txBody>
      </p:sp>
      <p:sp>
        <p:nvSpPr>
          <p:cNvPr id="9" name="Oval 8"/>
          <p:cNvSpPr/>
          <p:nvPr/>
        </p:nvSpPr>
        <p:spPr>
          <a:xfrm>
            <a:off x="6220598" y="3173404"/>
            <a:ext cx="1872662" cy="47788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783511" y="3200254"/>
            <a:ext cx="1872662" cy="47788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69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4. General Constraints (Business Rules )</a:t>
            </a:r>
          </a:p>
        </p:txBody>
      </p:sp>
      <p:sp>
        <p:nvSpPr>
          <p:cNvPr id="3" name="Content Placeholder 2"/>
          <p:cNvSpPr>
            <a:spLocks noGrp="1"/>
          </p:cNvSpPr>
          <p:nvPr>
            <p:ph idx="1"/>
          </p:nvPr>
        </p:nvSpPr>
        <p:spPr/>
        <p:txBody>
          <a:bodyPr/>
          <a:lstStyle/>
          <a:p>
            <a:r>
              <a:rPr lang="en-US" dirty="0"/>
              <a:t>Customized rules specified by the users or database administrators.</a:t>
            </a:r>
          </a:p>
          <a:p>
            <a:r>
              <a:rPr lang="en-US" dirty="0"/>
              <a:t>It is also called as a business rule which is a statement that defines or constrains some aspect of the business. It is intended to control the behavior of the business. </a:t>
            </a:r>
          </a:p>
          <a:p>
            <a:r>
              <a:rPr lang="en-US" dirty="0"/>
              <a:t>E.g.: age&gt;=18 &amp;&amp; age&lt;=60</a:t>
            </a:r>
          </a:p>
          <a:p>
            <a:r>
              <a:rPr lang="en-US" dirty="0"/>
              <a:t>It is implemented using CHECK Constraint.</a:t>
            </a:r>
          </a:p>
        </p:txBody>
      </p:sp>
    </p:spTree>
    <p:extLst>
      <p:ext uri="{BB962C8B-B14F-4D97-AF65-F5344CB8AC3E}">
        <p14:creationId xmlns:p14="http://schemas.microsoft.com/office/powerpoint/2010/main" val="277351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Constraint</a:t>
            </a:r>
          </a:p>
        </p:txBody>
      </p:sp>
      <p:sp>
        <p:nvSpPr>
          <p:cNvPr id="3" name="Content Placeholder 2"/>
          <p:cNvSpPr>
            <a:spLocks noGrp="1"/>
          </p:cNvSpPr>
          <p:nvPr>
            <p:ph idx="1"/>
          </p:nvPr>
        </p:nvSpPr>
        <p:spPr/>
        <p:txBody>
          <a:bodyPr/>
          <a:lstStyle/>
          <a:p>
            <a:r>
              <a:rPr lang="en-US" dirty="0"/>
              <a:t>Ensures that the value in a column meets a specific condition.</a:t>
            </a:r>
          </a:p>
          <a:p>
            <a:r>
              <a:rPr lang="en-US" dirty="0"/>
              <a:t>Enforce domain integrity by limiting the values that are accepted by column(s).</a:t>
            </a:r>
          </a:p>
          <a:p>
            <a:r>
              <a:rPr lang="en-US" dirty="0"/>
              <a:t>Multiple CHECK constraints can apply to a single column. </a:t>
            </a:r>
          </a:p>
        </p:txBody>
      </p:sp>
      <p:pic>
        <p:nvPicPr>
          <p:cNvPr id="6" name="Picture 5"/>
          <p:cNvPicPr>
            <a:picLocks noChangeAspect="1"/>
          </p:cNvPicPr>
          <p:nvPr/>
        </p:nvPicPr>
        <p:blipFill>
          <a:blip r:embed="rId2"/>
          <a:stretch>
            <a:fillRect/>
          </a:stretch>
        </p:blipFill>
        <p:spPr>
          <a:xfrm>
            <a:off x="1104900" y="5562589"/>
            <a:ext cx="5986930" cy="284590"/>
          </a:xfrm>
          <a:prstGeom prst="rect">
            <a:avLst/>
          </a:prstGeom>
        </p:spPr>
      </p:pic>
      <p:pic>
        <p:nvPicPr>
          <p:cNvPr id="7" name="Picture 6"/>
          <p:cNvPicPr>
            <a:picLocks noChangeAspect="1"/>
          </p:cNvPicPr>
          <p:nvPr/>
        </p:nvPicPr>
        <p:blipFill>
          <a:blip r:embed="rId3"/>
          <a:stretch>
            <a:fillRect/>
          </a:stretch>
        </p:blipFill>
        <p:spPr>
          <a:xfrm>
            <a:off x="1074920" y="5918403"/>
            <a:ext cx="9799274" cy="76741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4754" y="3558324"/>
            <a:ext cx="5350859" cy="1990197"/>
          </a:xfrm>
          <a:prstGeom prst="rect">
            <a:avLst/>
          </a:prstGeom>
        </p:spPr>
      </p:pic>
    </p:spTree>
    <p:extLst>
      <p:ext uri="{BB962C8B-B14F-4D97-AF65-F5344CB8AC3E}">
        <p14:creationId xmlns:p14="http://schemas.microsoft.com/office/powerpoint/2010/main" val="1999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Constraint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383" y="2184298"/>
            <a:ext cx="9709715" cy="2463901"/>
          </a:xfrm>
        </p:spPr>
      </p:pic>
    </p:spTree>
    <p:extLst>
      <p:ext uri="{BB962C8B-B14F-4D97-AF65-F5344CB8AC3E}">
        <p14:creationId xmlns:p14="http://schemas.microsoft.com/office/powerpoint/2010/main" val="233532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Constraint</a:t>
            </a:r>
          </a:p>
        </p:txBody>
      </p:sp>
      <p:pic>
        <p:nvPicPr>
          <p:cNvPr id="4" name="Picture 3"/>
          <p:cNvPicPr>
            <a:picLocks noChangeAspect="1"/>
          </p:cNvPicPr>
          <p:nvPr/>
        </p:nvPicPr>
        <p:blipFill>
          <a:blip r:embed="rId2"/>
          <a:stretch>
            <a:fillRect/>
          </a:stretch>
        </p:blipFill>
        <p:spPr>
          <a:xfrm>
            <a:off x="1104900" y="1480551"/>
            <a:ext cx="3860995" cy="1855583"/>
          </a:xfrm>
          <a:prstGeom prst="rect">
            <a:avLst/>
          </a:prstGeom>
        </p:spPr>
      </p:pic>
      <p:pic>
        <p:nvPicPr>
          <p:cNvPr id="5" name="Picture 4"/>
          <p:cNvPicPr>
            <a:picLocks noChangeAspect="1"/>
          </p:cNvPicPr>
          <p:nvPr/>
        </p:nvPicPr>
        <p:blipFill>
          <a:blip r:embed="rId3"/>
          <a:stretch>
            <a:fillRect/>
          </a:stretch>
        </p:blipFill>
        <p:spPr>
          <a:xfrm>
            <a:off x="1104900" y="3643522"/>
            <a:ext cx="6435383" cy="2060209"/>
          </a:xfrm>
          <a:prstGeom prst="rect">
            <a:avLst/>
          </a:prstGeom>
        </p:spPr>
      </p:pic>
      <p:pic>
        <p:nvPicPr>
          <p:cNvPr id="7" name="Picture 6"/>
          <p:cNvPicPr>
            <a:picLocks noChangeAspect="1"/>
          </p:cNvPicPr>
          <p:nvPr/>
        </p:nvPicPr>
        <p:blipFill>
          <a:blip r:embed="rId4"/>
          <a:stretch>
            <a:fillRect/>
          </a:stretch>
        </p:blipFill>
        <p:spPr>
          <a:xfrm>
            <a:off x="4951830" y="1480550"/>
            <a:ext cx="6357093" cy="1855584"/>
          </a:xfrm>
          <a:prstGeom prst="rect">
            <a:avLst/>
          </a:prstGeom>
        </p:spPr>
      </p:pic>
      <p:pic>
        <p:nvPicPr>
          <p:cNvPr id="3" name="Picture 2"/>
          <p:cNvPicPr>
            <a:picLocks noChangeAspect="1"/>
          </p:cNvPicPr>
          <p:nvPr/>
        </p:nvPicPr>
        <p:blipFill>
          <a:blip r:embed="rId5"/>
          <a:stretch>
            <a:fillRect/>
          </a:stretch>
        </p:blipFill>
        <p:spPr>
          <a:xfrm>
            <a:off x="5093993" y="3633934"/>
            <a:ext cx="6116454" cy="492380"/>
          </a:xfrm>
          <a:prstGeom prst="rect">
            <a:avLst/>
          </a:prstGeom>
        </p:spPr>
      </p:pic>
      <p:pic>
        <p:nvPicPr>
          <p:cNvPr id="6" name="Picture 5"/>
          <p:cNvPicPr>
            <a:picLocks noChangeAspect="1"/>
          </p:cNvPicPr>
          <p:nvPr/>
        </p:nvPicPr>
        <p:blipFill>
          <a:blip r:embed="rId6"/>
          <a:stretch>
            <a:fillRect/>
          </a:stretch>
        </p:blipFill>
        <p:spPr>
          <a:xfrm>
            <a:off x="4996325" y="4409328"/>
            <a:ext cx="6311790" cy="303660"/>
          </a:xfrm>
          <a:prstGeom prst="rect">
            <a:avLst/>
          </a:prstGeom>
        </p:spPr>
      </p:pic>
    </p:spTree>
    <p:extLst>
      <p:ext uri="{BB962C8B-B14F-4D97-AF65-F5344CB8AC3E}">
        <p14:creationId xmlns:p14="http://schemas.microsoft.com/office/powerpoint/2010/main" val="903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p>
        </p:txBody>
      </p:sp>
      <p:graphicFrame>
        <p:nvGraphicFramePr>
          <p:cNvPr id="4" name="Content Placeholder 3"/>
          <p:cNvGraphicFramePr>
            <a:graphicFrameLocks noGrp="1"/>
          </p:cNvGraphicFramePr>
          <p:nvPr>
            <p:ph idx="1"/>
          </p:nvPr>
        </p:nvGraphicFramePr>
        <p:xfrm>
          <a:off x="1177167" y="1412854"/>
          <a:ext cx="5989320" cy="1981200"/>
        </p:xfrm>
        <a:graphic>
          <a:graphicData uri="http://schemas.openxmlformats.org/drawingml/2006/table">
            <a:tbl>
              <a:tblPr firstRow="1" bandRow="1">
                <a:tableStyleId>{5C22544A-7EE6-4342-B048-85BDC9FD1C3A}</a:tableStyleId>
              </a:tblPr>
              <a:tblGrid>
                <a:gridCol w="1996440">
                  <a:extLst>
                    <a:ext uri="{9D8B030D-6E8A-4147-A177-3AD203B41FA5}">
                      <a16:colId xmlns:a16="http://schemas.microsoft.com/office/drawing/2014/main" val="20000"/>
                    </a:ext>
                  </a:extLst>
                </a:gridCol>
                <a:gridCol w="1996440">
                  <a:extLst>
                    <a:ext uri="{9D8B030D-6E8A-4147-A177-3AD203B41FA5}">
                      <a16:colId xmlns:a16="http://schemas.microsoft.com/office/drawing/2014/main" val="20001"/>
                    </a:ext>
                  </a:extLst>
                </a:gridCol>
                <a:gridCol w="1996440">
                  <a:extLst>
                    <a:ext uri="{9D8B030D-6E8A-4147-A177-3AD203B41FA5}">
                      <a16:colId xmlns:a16="http://schemas.microsoft.com/office/drawing/2014/main" val="20002"/>
                    </a:ext>
                  </a:extLst>
                </a:gridCol>
              </a:tblGrid>
              <a:tr h="156988">
                <a:tc>
                  <a:txBody>
                    <a:bodyPr/>
                    <a:lstStyle/>
                    <a:p>
                      <a:r>
                        <a:rPr lang="en-US" sz="2000" b="0" dirty="0"/>
                        <a:t>Student ID</a:t>
                      </a:r>
                    </a:p>
                  </a:txBody>
                  <a:tcPr/>
                </a:tc>
                <a:tc>
                  <a:txBody>
                    <a:bodyPr/>
                    <a:lstStyle/>
                    <a:p>
                      <a:r>
                        <a:rPr lang="en-US" sz="2000" b="0" dirty="0"/>
                        <a:t>First Name</a:t>
                      </a:r>
                    </a:p>
                  </a:txBody>
                  <a:tcPr/>
                </a:tc>
                <a:tc>
                  <a:txBody>
                    <a:bodyPr/>
                    <a:lstStyle/>
                    <a:p>
                      <a:r>
                        <a:rPr lang="en-US" sz="2000" b="0" dirty="0"/>
                        <a:t>Sur</a:t>
                      </a:r>
                      <a:r>
                        <a:rPr lang="en-US" sz="2000" b="0" baseline="0" dirty="0"/>
                        <a:t>name</a:t>
                      </a:r>
                      <a:endParaRPr lang="en-US" sz="2000" b="0" dirty="0"/>
                    </a:p>
                  </a:txBody>
                  <a:tcPr/>
                </a:tc>
                <a:extLst>
                  <a:ext uri="{0D108BD9-81ED-4DB2-BD59-A6C34878D82A}">
                    <a16:rowId xmlns:a16="http://schemas.microsoft.com/office/drawing/2014/main" val="10000"/>
                  </a:ext>
                </a:extLst>
              </a:tr>
              <a:tr h="370840">
                <a:tc>
                  <a:txBody>
                    <a:bodyPr/>
                    <a:lstStyle/>
                    <a:p>
                      <a:r>
                        <a:rPr lang="en-US" sz="2000" b="0" dirty="0"/>
                        <a:t>9901</a:t>
                      </a:r>
                    </a:p>
                  </a:txBody>
                  <a:tcPr/>
                </a:tc>
                <a:tc>
                  <a:txBody>
                    <a:bodyPr/>
                    <a:lstStyle/>
                    <a:p>
                      <a:r>
                        <a:rPr lang="en-US" sz="2000" b="0" dirty="0"/>
                        <a:t>John</a:t>
                      </a:r>
                    </a:p>
                  </a:txBody>
                  <a:tcPr/>
                </a:tc>
                <a:tc>
                  <a:txBody>
                    <a:bodyPr/>
                    <a:lstStyle/>
                    <a:p>
                      <a:r>
                        <a:rPr lang="en-US" sz="2000" b="0" dirty="0" err="1"/>
                        <a:t>Dacus</a:t>
                      </a:r>
                      <a:endParaRPr lang="en-US" sz="2000" b="0" dirty="0"/>
                    </a:p>
                  </a:txBody>
                  <a:tcPr/>
                </a:tc>
                <a:extLst>
                  <a:ext uri="{0D108BD9-81ED-4DB2-BD59-A6C34878D82A}">
                    <a16:rowId xmlns:a16="http://schemas.microsoft.com/office/drawing/2014/main" val="10001"/>
                  </a:ext>
                </a:extLst>
              </a:tr>
              <a:tr h="370840">
                <a:tc>
                  <a:txBody>
                    <a:bodyPr/>
                    <a:lstStyle/>
                    <a:p>
                      <a:r>
                        <a:rPr lang="en-US" sz="2000" b="0" dirty="0"/>
                        <a:t>9902</a:t>
                      </a:r>
                    </a:p>
                  </a:txBody>
                  <a:tcPr/>
                </a:tc>
                <a:tc>
                  <a:txBody>
                    <a:bodyPr/>
                    <a:lstStyle/>
                    <a:p>
                      <a:r>
                        <a:rPr lang="en-US" sz="2000" b="0" dirty="0" err="1"/>
                        <a:t>Satpal</a:t>
                      </a:r>
                      <a:endParaRPr lang="en-US" sz="2000" b="0" dirty="0"/>
                    </a:p>
                  </a:txBody>
                  <a:tcPr/>
                </a:tc>
                <a:tc>
                  <a:txBody>
                    <a:bodyPr/>
                    <a:lstStyle/>
                    <a:p>
                      <a:r>
                        <a:rPr lang="en-US" sz="2000" b="0" dirty="0"/>
                        <a:t>Singh</a:t>
                      </a:r>
                    </a:p>
                  </a:txBody>
                  <a:tcPr/>
                </a:tc>
                <a:extLst>
                  <a:ext uri="{0D108BD9-81ED-4DB2-BD59-A6C34878D82A}">
                    <a16:rowId xmlns:a16="http://schemas.microsoft.com/office/drawing/2014/main" val="10002"/>
                  </a:ext>
                </a:extLst>
              </a:tr>
              <a:tr h="370840">
                <a:tc>
                  <a:txBody>
                    <a:bodyPr/>
                    <a:lstStyle/>
                    <a:p>
                      <a:r>
                        <a:rPr lang="en-US" sz="2000" b="0" dirty="0"/>
                        <a:t>9922</a:t>
                      </a:r>
                    </a:p>
                  </a:txBody>
                  <a:tcPr/>
                </a:tc>
                <a:tc>
                  <a:txBody>
                    <a:bodyPr/>
                    <a:lstStyle/>
                    <a:p>
                      <a:r>
                        <a:rPr lang="en-US" sz="2000" b="0" dirty="0" err="1"/>
                        <a:t>Jagpal</a:t>
                      </a:r>
                      <a:endParaRPr lang="en-US" sz="2000" b="0" dirty="0"/>
                    </a:p>
                  </a:txBody>
                  <a:tcPr/>
                </a:tc>
                <a:tc>
                  <a:txBody>
                    <a:bodyPr/>
                    <a:lstStyle/>
                    <a:p>
                      <a:r>
                        <a:rPr lang="en-US" sz="2000" b="0" dirty="0"/>
                        <a:t>Singh</a:t>
                      </a:r>
                    </a:p>
                  </a:txBody>
                  <a:tcPr/>
                </a:tc>
                <a:extLst>
                  <a:ext uri="{0D108BD9-81ED-4DB2-BD59-A6C34878D82A}">
                    <a16:rowId xmlns:a16="http://schemas.microsoft.com/office/drawing/2014/main" val="10003"/>
                  </a:ext>
                </a:extLst>
              </a:tr>
              <a:tr h="370840">
                <a:tc>
                  <a:txBody>
                    <a:bodyPr/>
                    <a:lstStyle/>
                    <a:p>
                      <a:r>
                        <a:rPr lang="en-US" sz="2000" b="0" dirty="0"/>
                        <a:t>9911</a:t>
                      </a:r>
                    </a:p>
                  </a:txBody>
                  <a:tcPr/>
                </a:tc>
                <a:tc>
                  <a:txBody>
                    <a:bodyPr/>
                    <a:lstStyle/>
                    <a:p>
                      <a:r>
                        <a:rPr lang="en-US" sz="2000" b="0" dirty="0"/>
                        <a:t>John</a:t>
                      </a:r>
                    </a:p>
                  </a:txBody>
                  <a:tcPr/>
                </a:tc>
                <a:tc>
                  <a:txBody>
                    <a:bodyPr/>
                    <a:lstStyle/>
                    <a:p>
                      <a:r>
                        <a:rPr lang="en-US" sz="2000" b="0" dirty="0"/>
                        <a:t>Smith</a:t>
                      </a:r>
                    </a:p>
                  </a:txBody>
                  <a:tcPr/>
                </a:tc>
                <a:extLst>
                  <a:ext uri="{0D108BD9-81ED-4DB2-BD59-A6C34878D82A}">
                    <a16:rowId xmlns:a16="http://schemas.microsoft.com/office/drawing/2014/main" val="10004"/>
                  </a:ext>
                </a:extLst>
              </a:tr>
            </a:tbl>
          </a:graphicData>
        </a:graphic>
      </p:graphicFrame>
      <p:sp>
        <p:nvSpPr>
          <p:cNvPr id="6" name="TextBox 4"/>
          <p:cNvSpPr txBox="1">
            <a:spLocks noChangeArrowheads="1"/>
          </p:cNvSpPr>
          <p:nvPr/>
        </p:nvSpPr>
        <p:spPr bwMode="auto">
          <a:xfrm>
            <a:off x="7402461" y="2080531"/>
            <a:ext cx="15222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GB" dirty="0">
                <a:latin typeface="+mn-lt"/>
              </a:rPr>
              <a:t>Students </a:t>
            </a:r>
          </a:p>
        </p:txBody>
      </p:sp>
      <p:sp>
        <p:nvSpPr>
          <p:cNvPr id="7" name="Rectangle 6"/>
          <p:cNvSpPr/>
          <p:nvPr/>
        </p:nvSpPr>
        <p:spPr>
          <a:xfrm>
            <a:off x="927919" y="3567552"/>
            <a:ext cx="9980682" cy="2677656"/>
          </a:xfrm>
          <a:prstGeom prst="rect">
            <a:avLst/>
          </a:prstGeom>
        </p:spPr>
        <p:txBody>
          <a:bodyPr wrap="square">
            <a:spAutoFit/>
          </a:bodyPr>
          <a:lstStyle/>
          <a:p>
            <a:pPr marL="266700" indent="-266700">
              <a:buFont typeface="Arial" pitchFamily="34" charset="0"/>
              <a:buChar char="•"/>
              <a:defRPr/>
            </a:pPr>
            <a:r>
              <a:rPr lang="en-GB" sz="2400" dirty="0"/>
              <a:t>For any Student ID, there is one first name and one surname, So, First Name and Surname are functionally dependent on Student ID. We can also say Student ID functionally determines First Name and Surname.</a:t>
            </a:r>
          </a:p>
          <a:p>
            <a:pPr marL="266700" indent="-266700">
              <a:buFont typeface="Arial" pitchFamily="34" charset="0"/>
              <a:buChar char="•"/>
              <a:defRPr/>
            </a:pPr>
            <a:endParaRPr lang="en-GB" sz="2400" dirty="0"/>
          </a:p>
          <a:p>
            <a:pPr marL="266700" indent="-266700">
              <a:buFont typeface="Arial" pitchFamily="34" charset="0"/>
              <a:buChar char="•"/>
              <a:defRPr/>
            </a:pPr>
            <a:r>
              <a:rPr lang="en-GB" sz="2400" dirty="0"/>
              <a:t>Student ID -&gt; First Name, </a:t>
            </a:r>
            <a:r>
              <a:rPr lang="en-US" sz="2400" dirty="0"/>
              <a:t>but not the reverse</a:t>
            </a:r>
            <a:endParaRPr lang="en-GB" sz="2400" dirty="0"/>
          </a:p>
          <a:p>
            <a:pPr marL="266700" indent="-266700">
              <a:buFont typeface="Arial" pitchFamily="34" charset="0"/>
              <a:buChar char="•"/>
              <a:defRPr/>
            </a:pPr>
            <a:r>
              <a:rPr lang="en-GB" sz="2400" dirty="0"/>
              <a:t>Student ID -&gt; Surname</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37D6C0CD-2E94-8E46-A65A-A854B1FF83B4}"/>
                  </a:ext>
                </a:extLst>
              </p14:cNvPr>
              <p14:cNvContentPartPr/>
              <p14:nvPr/>
            </p14:nvContentPartPr>
            <p14:xfrm>
              <a:off x="-2990716" y="776749"/>
              <a:ext cx="6480" cy="41040"/>
            </p14:xfrm>
          </p:contentPart>
        </mc:Choice>
        <mc:Fallback xmlns="">
          <p:pic>
            <p:nvPicPr>
              <p:cNvPr id="14" name="Ink 13">
                <a:extLst>
                  <a:ext uri="{FF2B5EF4-FFF2-40B4-BE49-F238E27FC236}">
                    <a16:creationId xmlns:a16="http://schemas.microsoft.com/office/drawing/2014/main" id="{37D6C0CD-2E94-8E46-A65A-A854B1FF83B4}"/>
                  </a:ext>
                </a:extLst>
              </p:cNvPr>
              <p:cNvPicPr/>
              <p:nvPr/>
            </p:nvPicPr>
            <p:blipFill>
              <a:blip r:embed="rId3"/>
              <a:stretch>
                <a:fillRect/>
              </a:stretch>
            </p:blipFill>
            <p:spPr>
              <a:xfrm>
                <a:off x="-2999356" y="767749"/>
                <a:ext cx="24120" cy="58680"/>
              </a:xfrm>
              <a:prstGeom prst="rect">
                <a:avLst/>
              </a:prstGeom>
            </p:spPr>
          </p:pic>
        </mc:Fallback>
      </mc:AlternateContent>
    </p:spTree>
    <p:extLst>
      <p:ext uri="{BB962C8B-B14F-4D97-AF65-F5344CB8AC3E}">
        <p14:creationId xmlns:p14="http://schemas.microsoft.com/office/powerpoint/2010/main" val="160299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p>
        </p:txBody>
      </p:sp>
      <p:sp>
        <p:nvSpPr>
          <p:cNvPr id="3" name="Content Placeholder 2"/>
          <p:cNvSpPr>
            <a:spLocks noGrp="1"/>
          </p:cNvSpPr>
          <p:nvPr>
            <p:ph idx="1"/>
          </p:nvPr>
        </p:nvSpPr>
        <p:spPr/>
        <p:txBody>
          <a:bodyPr/>
          <a:lstStyle/>
          <a:p>
            <a:r>
              <a:rPr lang="en-US" dirty="0"/>
              <a:t>A </a:t>
            </a:r>
            <a:r>
              <a:rPr lang="en-US" b="1" dirty="0"/>
              <a:t>functional dependency</a:t>
            </a:r>
            <a:r>
              <a:rPr lang="en-US" dirty="0"/>
              <a:t> is a constraint that describes the relationship between attributes in a relation.</a:t>
            </a:r>
          </a:p>
          <a:p>
            <a:r>
              <a:rPr lang="en-US" dirty="0"/>
              <a:t>If A and B are attributes of relation R, B is said to be functionally dependent on A (denoted A → B), if each value of A is associated with exactly one value of B.</a:t>
            </a:r>
          </a:p>
          <a:p>
            <a:r>
              <a:rPr lang="en-US" dirty="0"/>
              <a:t>A → B means B is functionally dependent on A or A functionally determines B.</a:t>
            </a:r>
          </a:p>
          <a:p>
            <a:endParaRPr lang="en-US" dirty="0"/>
          </a:p>
        </p:txBody>
      </p:sp>
    </p:spTree>
    <p:extLst>
      <p:ext uri="{BB962C8B-B14F-4D97-AF65-F5344CB8AC3E}">
        <p14:creationId xmlns:p14="http://schemas.microsoft.com/office/powerpoint/2010/main" val="32881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3500"/>
                            </p:stCondLst>
                            <p:childTnLst>
                              <p:par>
                                <p:cTn id="9" presetID="10" presetClass="entr" presetSubtype="0" fill="hold" nodeType="afterEffect">
                                  <p:stCondLst>
                                    <p:cond delay="3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0"/>
            <a:ext cx="9980682" cy="678426"/>
          </a:xfrm>
        </p:spPr>
        <p:txBody>
          <a:bodyPr>
            <a:normAutofit fontScale="90000"/>
          </a:bodyPr>
          <a:lstStyle/>
          <a:p>
            <a:r>
              <a:rPr lang="en-US" dirty="0"/>
              <a:t>Partial Dependency</a:t>
            </a:r>
          </a:p>
        </p:txBody>
      </p:sp>
      <p:sp>
        <p:nvSpPr>
          <p:cNvPr id="3" name="Content Placeholder 2"/>
          <p:cNvSpPr>
            <a:spLocks noGrp="1"/>
          </p:cNvSpPr>
          <p:nvPr>
            <p:ph idx="1"/>
          </p:nvPr>
        </p:nvSpPr>
        <p:spPr>
          <a:xfrm>
            <a:off x="1104900" y="1469571"/>
            <a:ext cx="9982200" cy="5196700"/>
          </a:xfrm>
        </p:spPr>
        <p:txBody>
          <a:bodyPr>
            <a:normAutofit fontScale="92500"/>
          </a:bodyPr>
          <a:lstStyle/>
          <a:p>
            <a:pPr>
              <a:lnSpc>
                <a:spcPct val="110000"/>
              </a:lnSpc>
            </a:pPr>
            <a:r>
              <a:rPr lang="en-US" sz="2000" dirty="0"/>
              <a:t>When an non-key attribute is determined by a part, but not the whole, of a composite primary key. This kind of functional dependency is known as partial dependency.</a:t>
            </a:r>
          </a:p>
          <a:p>
            <a:endParaRPr lang="en-US" dirty="0"/>
          </a:p>
          <a:p>
            <a:endParaRPr lang="en-US" dirty="0"/>
          </a:p>
          <a:p>
            <a:endParaRPr lang="en-US" dirty="0"/>
          </a:p>
          <a:p>
            <a:pPr>
              <a:buNone/>
            </a:pPr>
            <a:r>
              <a:rPr lang="en-US" sz="1800" dirty="0"/>
              <a:t>   There are two non-key fields : marks and </a:t>
            </a:r>
            <a:r>
              <a:rPr lang="en-US" sz="1800" dirty="0" err="1"/>
              <a:t>subject_name</a:t>
            </a:r>
            <a:r>
              <a:rPr lang="en-US" sz="1800" dirty="0"/>
              <a:t>.</a:t>
            </a:r>
          </a:p>
          <a:p>
            <a:r>
              <a:rPr lang="en-US" sz="1800" dirty="0"/>
              <a:t>If you know just </a:t>
            </a:r>
            <a:r>
              <a:rPr lang="en-US" sz="1800" dirty="0" err="1"/>
              <a:t>student_id</a:t>
            </a:r>
            <a:r>
              <a:rPr lang="en-US" sz="1800" dirty="0"/>
              <a:t>, can you determine marks?</a:t>
            </a:r>
          </a:p>
          <a:p>
            <a:r>
              <a:rPr lang="en-US" sz="1800" dirty="0"/>
              <a:t>If you know just </a:t>
            </a:r>
            <a:r>
              <a:rPr lang="en-US" sz="1800" dirty="0" err="1"/>
              <a:t>subject_id</a:t>
            </a:r>
            <a:r>
              <a:rPr lang="en-US" sz="1800" dirty="0"/>
              <a:t>, can you determine marks?</a:t>
            </a:r>
          </a:p>
          <a:p>
            <a:r>
              <a:rPr lang="en-US" sz="1800" dirty="0"/>
              <a:t>Both </a:t>
            </a:r>
            <a:r>
              <a:rPr lang="en-US" sz="1800" dirty="0" err="1"/>
              <a:t>student_id</a:t>
            </a:r>
            <a:r>
              <a:rPr lang="en-US" sz="1800" dirty="0"/>
              <a:t> and  Subject Id is needed to </a:t>
            </a:r>
            <a:r>
              <a:rPr lang="en-US" sz="1800"/>
              <a:t>determine Marks</a:t>
            </a:r>
            <a:endParaRPr lang="en-US" sz="1800" dirty="0"/>
          </a:p>
          <a:p>
            <a:r>
              <a:rPr lang="en-US" sz="1800" dirty="0"/>
              <a:t>But  Subject _name can be identified by </a:t>
            </a:r>
            <a:r>
              <a:rPr lang="en-US" sz="1800" dirty="0" err="1"/>
              <a:t>subject_id</a:t>
            </a:r>
            <a:r>
              <a:rPr lang="en-US" sz="1800" dirty="0"/>
              <a:t>  independently </a:t>
            </a:r>
          </a:p>
          <a:p>
            <a:r>
              <a:rPr lang="en-US" sz="1800" dirty="0"/>
              <a:t>This is called Partial Dependency</a:t>
            </a:r>
          </a:p>
          <a:p>
            <a:endParaRPr lang="en-US" sz="2000"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3815340"/>
              </p:ext>
            </p:extLst>
          </p:nvPr>
        </p:nvGraphicFramePr>
        <p:xfrm>
          <a:off x="1121065" y="2227006"/>
          <a:ext cx="8981580" cy="1463040"/>
        </p:xfrm>
        <a:graphic>
          <a:graphicData uri="http://schemas.openxmlformats.org/drawingml/2006/table">
            <a:tbl>
              <a:tblPr firstRow="1" bandRow="1">
                <a:tableStyleId>{5C22544A-7EE6-4342-B048-85BDC9FD1C3A}</a:tableStyleId>
              </a:tblPr>
              <a:tblGrid>
                <a:gridCol w="2060903">
                  <a:extLst>
                    <a:ext uri="{9D8B030D-6E8A-4147-A177-3AD203B41FA5}">
                      <a16:colId xmlns:a16="http://schemas.microsoft.com/office/drawing/2014/main" val="20000"/>
                    </a:ext>
                  </a:extLst>
                </a:gridCol>
                <a:gridCol w="1994716">
                  <a:extLst>
                    <a:ext uri="{9D8B030D-6E8A-4147-A177-3AD203B41FA5}">
                      <a16:colId xmlns:a16="http://schemas.microsoft.com/office/drawing/2014/main" val="20001"/>
                    </a:ext>
                  </a:extLst>
                </a:gridCol>
                <a:gridCol w="2256840">
                  <a:extLst>
                    <a:ext uri="{9D8B030D-6E8A-4147-A177-3AD203B41FA5}">
                      <a16:colId xmlns:a16="http://schemas.microsoft.com/office/drawing/2014/main" val="20002"/>
                    </a:ext>
                  </a:extLst>
                </a:gridCol>
                <a:gridCol w="2669121">
                  <a:extLst>
                    <a:ext uri="{9D8B030D-6E8A-4147-A177-3AD203B41FA5}">
                      <a16:colId xmlns:a16="http://schemas.microsoft.com/office/drawing/2014/main" val="20003"/>
                    </a:ext>
                  </a:extLst>
                </a:gridCol>
              </a:tblGrid>
              <a:tr h="250723">
                <a:tc>
                  <a:txBody>
                    <a:bodyPr/>
                    <a:lstStyle/>
                    <a:p>
                      <a:pPr algn="ctr"/>
                      <a:r>
                        <a:rPr lang="en-US" sz="1800" b="0" u="sng" dirty="0" err="1"/>
                        <a:t>student_id</a:t>
                      </a:r>
                      <a:endParaRPr lang="en-US" sz="1800" b="0" u="sng" dirty="0"/>
                    </a:p>
                  </a:txBody>
                  <a:tcPr/>
                </a:tc>
                <a:tc>
                  <a:txBody>
                    <a:bodyPr/>
                    <a:lstStyle/>
                    <a:p>
                      <a:pPr algn="ctr"/>
                      <a:r>
                        <a:rPr lang="en-US" sz="1800" b="0" u="sng" dirty="0" err="1"/>
                        <a:t>subject_id</a:t>
                      </a:r>
                      <a:endParaRPr lang="en-US" sz="1800" b="0" u="sng" dirty="0"/>
                    </a:p>
                  </a:txBody>
                  <a:tcPr/>
                </a:tc>
                <a:tc>
                  <a:txBody>
                    <a:bodyPr/>
                    <a:lstStyle/>
                    <a:p>
                      <a:pPr algn="ctr"/>
                      <a:r>
                        <a:rPr lang="en-US" sz="1800" b="0" dirty="0"/>
                        <a:t>marks</a:t>
                      </a:r>
                    </a:p>
                  </a:txBody>
                  <a:tcPr/>
                </a:tc>
                <a:tc>
                  <a:txBody>
                    <a:bodyPr/>
                    <a:lstStyle/>
                    <a:p>
                      <a:pPr algn="ctr"/>
                      <a:r>
                        <a:rPr lang="en-US" sz="1800" b="0" dirty="0" err="1"/>
                        <a:t>subject_name</a:t>
                      </a:r>
                      <a:endParaRPr lang="en-US" sz="1800" b="0" dirty="0"/>
                    </a:p>
                  </a:txBody>
                  <a:tcPr/>
                </a:tc>
                <a:extLst>
                  <a:ext uri="{0D108BD9-81ED-4DB2-BD59-A6C34878D82A}">
                    <a16:rowId xmlns:a16="http://schemas.microsoft.com/office/drawing/2014/main" val="10000"/>
                  </a:ext>
                </a:extLst>
              </a:tr>
              <a:tr h="365022">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80</a:t>
                      </a:r>
                    </a:p>
                  </a:txBody>
                  <a:tcPr/>
                </a:tc>
                <a:tc>
                  <a:txBody>
                    <a:bodyPr/>
                    <a:lstStyle/>
                    <a:p>
                      <a:pPr algn="ctr"/>
                      <a:r>
                        <a:rPr lang="en-US" sz="1800" dirty="0"/>
                        <a:t>Database</a:t>
                      </a:r>
                    </a:p>
                  </a:txBody>
                  <a:tcPr/>
                </a:tc>
                <a:extLst>
                  <a:ext uri="{0D108BD9-81ED-4DB2-BD59-A6C34878D82A}">
                    <a16:rowId xmlns:a16="http://schemas.microsoft.com/office/drawing/2014/main" val="10001"/>
                  </a:ext>
                </a:extLst>
              </a:tr>
              <a:tr h="365022">
                <a:tc>
                  <a:txBody>
                    <a:bodyPr/>
                    <a:lstStyle/>
                    <a:p>
                      <a:pPr algn="ctr"/>
                      <a:r>
                        <a:rPr lang="en-US" sz="1800" dirty="0"/>
                        <a:t>2</a:t>
                      </a:r>
                    </a:p>
                  </a:txBody>
                  <a:tcPr/>
                </a:tc>
                <a:tc>
                  <a:txBody>
                    <a:bodyPr/>
                    <a:lstStyle/>
                    <a:p>
                      <a:pPr algn="ctr"/>
                      <a:r>
                        <a:rPr lang="en-US" sz="1800" dirty="0"/>
                        <a:t>1</a:t>
                      </a:r>
                    </a:p>
                  </a:txBody>
                  <a:tcPr/>
                </a:tc>
                <a:tc>
                  <a:txBody>
                    <a:bodyPr/>
                    <a:lstStyle/>
                    <a:p>
                      <a:pPr algn="ctr"/>
                      <a:r>
                        <a:rPr lang="en-US" sz="1800" dirty="0"/>
                        <a:t>70</a:t>
                      </a:r>
                    </a:p>
                  </a:txBody>
                  <a:tcPr/>
                </a:tc>
                <a:tc>
                  <a:txBody>
                    <a:bodyPr/>
                    <a:lstStyle/>
                    <a:p>
                      <a:pPr algn="ctr"/>
                      <a:r>
                        <a:rPr lang="en-US" sz="1800" dirty="0"/>
                        <a:t>Database</a:t>
                      </a:r>
                    </a:p>
                  </a:txBody>
                  <a:tcPr/>
                </a:tc>
                <a:extLst>
                  <a:ext uri="{0D108BD9-81ED-4DB2-BD59-A6C34878D82A}">
                    <a16:rowId xmlns:a16="http://schemas.microsoft.com/office/drawing/2014/main" val="10002"/>
                  </a:ext>
                </a:extLst>
              </a:tr>
              <a:tr h="365022">
                <a:tc>
                  <a:txBody>
                    <a:bodyPr/>
                    <a:lstStyle/>
                    <a:p>
                      <a:pPr algn="ctr"/>
                      <a:r>
                        <a:rPr lang="en-US" sz="1800" dirty="0"/>
                        <a:t>1</a:t>
                      </a:r>
                    </a:p>
                  </a:txBody>
                  <a:tcPr/>
                </a:tc>
                <a:tc>
                  <a:txBody>
                    <a:bodyPr/>
                    <a:lstStyle/>
                    <a:p>
                      <a:pPr algn="ctr"/>
                      <a:r>
                        <a:rPr lang="en-US" sz="1800" dirty="0"/>
                        <a:t>2</a:t>
                      </a:r>
                    </a:p>
                  </a:txBody>
                  <a:tcPr/>
                </a:tc>
                <a:tc>
                  <a:txBody>
                    <a:bodyPr/>
                    <a:lstStyle/>
                    <a:p>
                      <a:pPr algn="ctr"/>
                      <a:r>
                        <a:rPr lang="en-US" sz="1800" dirty="0"/>
                        <a:t>90</a:t>
                      </a:r>
                    </a:p>
                  </a:txBody>
                  <a:tcPr/>
                </a:tc>
                <a:tc>
                  <a:txBody>
                    <a:bodyPr/>
                    <a:lstStyle/>
                    <a:p>
                      <a:pPr algn="ctr"/>
                      <a:r>
                        <a:rPr lang="en-US" sz="1800" dirty="0"/>
                        <a:t>Java</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9571703" y="8259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7260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p:txBody>
          <a:bodyPr>
            <a:normAutofit/>
          </a:bodyPr>
          <a:lstStyle/>
          <a:p>
            <a:pPr marL="457200" indent="-457200">
              <a:buFont typeface="+mj-lt"/>
              <a:buAutoNum type="arabicPeriod" startAt="5"/>
            </a:pPr>
            <a:r>
              <a:rPr lang="en-US" dirty="0"/>
              <a:t>Degree</a:t>
            </a:r>
          </a:p>
          <a:p>
            <a:pPr marL="457200" lvl="1" indent="0">
              <a:buNone/>
            </a:pPr>
            <a:r>
              <a:rPr lang="en-US" sz="2400" dirty="0"/>
              <a:t>The degree of a relation is the number of attributes it has. Example, the department table has 3 attributes. So, is has degree three.</a:t>
            </a:r>
          </a:p>
          <a:p>
            <a:pPr marL="457200" indent="-457200">
              <a:buFont typeface="+mj-lt"/>
              <a:buAutoNum type="arabicPeriod" startAt="5"/>
            </a:pPr>
            <a:r>
              <a:rPr lang="en-US" dirty="0"/>
              <a:t>Cardinality</a:t>
            </a:r>
          </a:p>
          <a:p>
            <a:pPr marL="457200" lvl="1" indent="0">
              <a:buNone/>
            </a:pPr>
            <a:r>
              <a:rPr lang="en-US" sz="2400" dirty="0"/>
              <a:t>The cardinality of a relation is the number of tuples it contains. </a:t>
            </a:r>
          </a:p>
          <a:p>
            <a:pPr marL="457200" indent="-457200">
              <a:buFont typeface="+mj-lt"/>
              <a:buAutoNum type="arabicPeriod" startAt="5"/>
            </a:pPr>
            <a:r>
              <a:rPr lang="en-US" dirty="0"/>
              <a:t>Relational Database</a:t>
            </a:r>
          </a:p>
          <a:p>
            <a:pPr marL="457200" lvl="1" indent="0">
              <a:buNone/>
            </a:pPr>
            <a:r>
              <a:rPr lang="en-US" sz="2400" dirty="0"/>
              <a:t>A collection of normalized relations with distinct or unique relation names. It consists of relations that are appropriately structured having no repeating groups. This is known as Normalization. </a:t>
            </a:r>
          </a:p>
          <a:p>
            <a:pPr marL="457200" lvl="1" indent="0">
              <a:buNone/>
            </a:pPr>
            <a:r>
              <a:rPr lang="en-US" sz="2400" dirty="0"/>
              <a:t>So normalized database called relation database.</a:t>
            </a:r>
          </a:p>
          <a:p>
            <a:endParaRPr lang="en-US" dirty="0"/>
          </a:p>
        </p:txBody>
      </p:sp>
    </p:spTree>
    <p:extLst>
      <p:ext uri="{BB962C8B-B14F-4D97-AF65-F5344CB8AC3E}">
        <p14:creationId xmlns:p14="http://schemas.microsoft.com/office/powerpoint/2010/main" val="274337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5694-1989-7A4D-99F5-16345882590B}"/>
              </a:ext>
            </a:extLst>
          </p:cNvPr>
          <p:cNvSpPr>
            <a:spLocks noGrp="1"/>
          </p:cNvSpPr>
          <p:nvPr>
            <p:ph type="title"/>
          </p:nvPr>
        </p:nvSpPr>
        <p:spPr/>
        <p:txBody>
          <a:bodyPr/>
          <a:lstStyle/>
          <a:p>
            <a:endParaRPr lang="en-NP"/>
          </a:p>
        </p:txBody>
      </p:sp>
      <p:sp>
        <p:nvSpPr>
          <p:cNvPr id="3" name="Content Placeholder 2">
            <a:extLst>
              <a:ext uri="{FF2B5EF4-FFF2-40B4-BE49-F238E27FC236}">
                <a16:creationId xmlns:a16="http://schemas.microsoft.com/office/drawing/2014/main" id="{B9C4EF0F-C0BB-6E40-8AE6-3D1DCA15F6D0}"/>
              </a:ext>
            </a:extLst>
          </p:cNvPr>
          <p:cNvSpPr>
            <a:spLocks noGrp="1"/>
          </p:cNvSpPr>
          <p:nvPr>
            <p:ph idx="1"/>
          </p:nvPr>
        </p:nvSpPr>
        <p:spPr/>
        <p:txBody>
          <a:bodyPr>
            <a:normAutofit/>
          </a:bodyPr>
          <a:lstStyle/>
          <a:p>
            <a:pPr marL="0" indent="0">
              <a:buNone/>
            </a:pPr>
            <a:r>
              <a:rPr lang="en-NP" sz="4000" dirty="0"/>
              <a:t>Normalization :</a:t>
            </a:r>
          </a:p>
          <a:p>
            <a:pPr marL="0" indent="0">
              <a:buNone/>
            </a:pPr>
            <a:endParaRPr lang="en-NP" sz="4000" dirty="0"/>
          </a:p>
          <a:p>
            <a:pPr marL="0" indent="0">
              <a:buNone/>
            </a:pPr>
            <a:r>
              <a:rPr lang="en-NP" sz="3600" dirty="0"/>
              <a:t>1NF : single value attributes , Remove dublicate data</a:t>
            </a:r>
          </a:p>
          <a:p>
            <a:pPr marL="0" indent="0">
              <a:buNone/>
            </a:pPr>
            <a:r>
              <a:rPr lang="en-NP" sz="3600" dirty="0"/>
              <a:t>2NF : 1NF , Remove Partial Dependency</a:t>
            </a:r>
          </a:p>
          <a:p>
            <a:pPr marL="0" indent="0">
              <a:buNone/>
            </a:pPr>
            <a:r>
              <a:rPr lang="en-NP" sz="3600" dirty="0"/>
              <a:t>3NF : 2NF , Remove Transitive Dependency</a:t>
            </a:r>
          </a:p>
        </p:txBody>
      </p:sp>
    </p:spTree>
    <p:extLst>
      <p:ext uri="{BB962C8B-B14F-4D97-AF65-F5344CB8AC3E}">
        <p14:creationId xmlns:p14="http://schemas.microsoft.com/office/powerpoint/2010/main" val="21972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Dependency</a:t>
            </a:r>
          </a:p>
        </p:txBody>
      </p:sp>
      <p:sp>
        <p:nvSpPr>
          <p:cNvPr id="3" name="Content Placeholder 2"/>
          <p:cNvSpPr>
            <a:spLocks noGrp="1"/>
          </p:cNvSpPr>
          <p:nvPr>
            <p:ph idx="1"/>
          </p:nvPr>
        </p:nvSpPr>
        <p:spPr>
          <a:xfrm>
            <a:off x="1104900" y="1600200"/>
            <a:ext cx="9982200" cy="4913142"/>
          </a:xfrm>
        </p:spPr>
        <p:txBody>
          <a:bodyPr>
            <a:normAutofit/>
          </a:bodyPr>
          <a:lstStyle/>
          <a:p>
            <a:r>
              <a:rPr lang="en-US" dirty="0"/>
              <a:t>Three attributes A, B, and C connected in such a way that A→B and B→C. In other words A→C. If we know the value of A, we can determine B, which we can use in turn to determine C. This kind of functional dependency is known as transitive dependency.</a:t>
            </a:r>
          </a:p>
          <a:p>
            <a:r>
              <a:rPr lang="en-US" dirty="0"/>
              <a:t>e.g. The functional dependency {Book} → {Author Nationality} applies; that is, if we know the book, we know the author's nationality. Furthermore:</a:t>
            </a:r>
          </a:p>
          <a:p>
            <a:r>
              <a:rPr lang="en-US" dirty="0"/>
              <a:t>{Book} → {Author}</a:t>
            </a:r>
            <a:br>
              <a:rPr lang="en-US" dirty="0"/>
            </a:br>
            <a:r>
              <a:rPr lang="en-US" dirty="0"/>
              <a:t>{Author} does not → {Book}</a:t>
            </a:r>
            <a:br>
              <a:rPr lang="en-US" dirty="0"/>
            </a:br>
            <a:r>
              <a:rPr lang="en-US" dirty="0"/>
              <a:t>{Author} → {Author Nationality}</a:t>
            </a:r>
          </a:p>
          <a:p>
            <a:r>
              <a:rPr lang="en-US" dirty="0"/>
              <a:t>Therefore {Book} → {Author Nationality} is a transitive dependency.</a:t>
            </a:r>
          </a:p>
          <a:p>
            <a:endParaRPr lang="en-US" dirty="0"/>
          </a:p>
          <a:p>
            <a:endParaRPr lang="en-US" dirty="0"/>
          </a:p>
        </p:txBody>
      </p:sp>
    </p:spTree>
    <p:extLst>
      <p:ext uri="{BB962C8B-B14F-4D97-AF65-F5344CB8AC3E}">
        <p14:creationId xmlns:p14="http://schemas.microsoft.com/office/powerpoint/2010/main" val="405095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Dependency</a:t>
            </a:r>
          </a:p>
        </p:txBody>
      </p:sp>
      <p:sp>
        <p:nvSpPr>
          <p:cNvPr id="3" name="Content Placeholder 2"/>
          <p:cNvSpPr>
            <a:spLocks noGrp="1"/>
          </p:cNvSpPr>
          <p:nvPr>
            <p:ph idx="1"/>
          </p:nvPr>
        </p:nvSpPr>
        <p:spPr>
          <a:xfrm>
            <a:off x="1104900" y="1600200"/>
            <a:ext cx="9982200" cy="4913142"/>
          </a:xfrm>
        </p:spPr>
        <p:txBody>
          <a:bodyPr>
            <a:normAutofit/>
          </a:bodyPr>
          <a:lstStyle/>
          <a:p>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393491"/>
            <a:ext cx="9493146" cy="5119851"/>
          </a:xfrm>
          <a:prstGeom prst="rect">
            <a:avLst/>
          </a:prstGeom>
        </p:spPr>
      </p:pic>
    </p:spTree>
    <p:extLst>
      <p:ext uri="{BB962C8B-B14F-4D97-AF65-F5344CB8AC3E}">
        <p14:creationId xmlns:p14="http://schemas.microsoft.com/office/powerpoint/2010/main" val="40456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a:t>
            </a:r>
          </a:p>
        </p:txBody>
      </p:sp>
      <p:sp>
        <p:nvSpPr>
          <p:cNvPr id="3" name="Content Placeholder 2"/>
          <p:cNvSpPr>
            <a:spLocks noGrp="1"/>
          </p:cNvSpPr>
          <p:nvPr>
            <p:ph idx="1"/>
          </p:nvPr>
        </p:nvSpPr>
        <p:spPr/>
        <p:txBody>
          <a:bodyPr/>
          <a:lstStyle/>
          <a:p>
            <a:pPr marL="0" indent="0">
              <a:buNone/>
            </a:pPr>
            <a:r>
              <a:rPr lang="en-US" dirty="0"/>
              <a:t>Anomalies are inconvenient or error-prone situation arising when we process the tables. There are three types of anomalies: </a:t>
            </a:r>
          </a:p>
          <a:p>
            <a:pPr marL="457200" indent="-457200">
              <a:buFont typeface="+mj-lt"/>
              <a:buAutoNum type="arabicPeriod"/>
            </a:pPr>
            <a:r>
              <a:rPr lang="en-US" dirty="0"/>
              <a:t>Insert Anomalies</a:t>
            </a:r>
          </a:p>
          <a:p>
            <a:pPr marL="457200" indent="-457200">
              <a:buFont typeface="+mj-lt"/>
              <a:buAutoNum type="arabicPeriod"/>
            </a:pPr>
            <a:r>
              <a:rPr lang="en-US" dirty="0"/>
              <a:t>Update Anomalies</a:t>
            </a:r>
          </a:p>
          <a:p>
            <a:pPr marL="457200" indent="-457200">
              <a:buFont typeface="+mj-lt"/>
              <a:buAutoNum type="arabicPeriod"/>
            </a:pPr>
            <a:r>
              <a:rPr lang="en-US" dirty="0"/>
              <a:t>Delete Anomalies</a:t>
            </a:r>
          </a:p>
        </p:txBody>
      </p:sp>
    </p:spTree>
    <p:extLst>
      <p:ext uri="{BB962C8B-B14F-4D97-AF65-F5344CB8AC3E}">
        <p14:creationId xmlns:p14="http://schemas.microsoft.com/office/powerpoint/2010/main" val="25609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a:t>
            </a:r>
            <a:r>
              <a:rPr lang="en-US" dirty="0"/>
              <a:t>Insert Anomaly</a:t>
            </a:r>
          </a:p>
        </p:txBody>
      </p:sp>
      <p:sp>
        <p:nvSpPr>
          <p:cNvPr id="3" name="Content Placeholder 2"/>
          <p:cNvSpPr>
            <a:spLocks noGrp="1"/>
          </p:cNvSpPr>
          <p:nvPr>
            <p:ph idx="1"/>
          </p:nvPr>
        </p:nvSpPr>
        <p:spPr>
          <a:xfrm>
            <a:off x="1104900" y="1600200"/>
            <a:ext cx="9982200" cy="1938130"/>
          </a:xfrm>
        </p:spPr>
        <p:txBody>
          <a:bodyPr>
            <a:normAutofit fontScale="92500"/>
          </a:bodyPr>
          <a:lstStyle/>
          <a:p>
            <a:r>
              <a:rPr lang="en-US" dirty="0"/>
              <a:t>An </a:t>
            </a:r>
            <a:r>
              <a:rPr lang="en-US" b="1" dirty="0"/>
              <a:t>Insert Anomaly</a:t>
            </a:r>
            <a:r>
              <a:rPr lang="en-US" dirty="0"/>
              <a:t> occurs when certain attributes cannot be inserted into the database without the presence of other attributes. </a:t>
            </a:r>
          </a:p>
          <a:p>
            <a:r>
              <a:rPr lang="en-US" dirty="0"/>
              <a:t>Suppose a new employee joins the company, who is under training and currently not assigned to any department then we would not be able to insert the data into the table if </a:t>
            </a:r>
            <a:r>
              <a:rPr lang="en-US" dirty="0" err="1"/>
              <a:t>emp_dept</a:t>
            </a:r>
            <a:r>
              <a:rPr lang="en-US" dirty="0"/>
              <a:t> field doesn’t allow nulls.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896" y="3613752"/>
            <a:ext cx="8418443" cy="2846682"/>
          </a:xfrm>
          <a:prstGeom prst="rect">
            <a:avLst/>
          </a:prstGeom>
        </p:spPr>
      </p:pic>
    </p:spTree>
    <p:extLst>
      <p:ext uri="{BB962C8B-B14F-4D97-AF65-F5344CB8AC3E}">
        <p14:creationId xmlns:p14="http://schemas.microsoft.com/office/powerpoint/2010/main" val="260395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Update Anomaly</a:t>
            </a:r>
          </a:p>
        </p:txBody>
      </p:sp>
      <p:sp>
        <p:nvSpPr>
          <p:cNvPr id="3" name="Content Placeholder 2"/>
          <p:cNvSpPr>
            <a:spLocks noGrp="1"/>
          </p:cNvSpPr>
          <p:nvPr>
            <p:ph idx="1"/>
          </p:nvPr>
        </p:nvSpPr>
        <p:spPr>
          <a:xfrm>
            <a:off x="1104900" y="1600200"/>
            <a:ext cx="9982200" cy="2375452"/>
          </a:xfrm>
        </p:spPr>
        <p:txBody>
          <a:bodyPr>
            <a:normAutofit fontScale="92500" lnSpcReduction="20000"/>
          </a:bodyPr>
          <a:lstStyle/>
          <a:p>
            <a:r>
              <a:rPr lang="en-US" dirty="0"/>
              <a:t>An </a:t>
            </a:r>
            <a:r>
              <a:rPr lang="en-US" b="1" dirty="0"/>
              <a:t>Update Anomaly</a:t>
            </a:r>
            <a:r>
              <a:rPr lang="en-US" dirty="0"/>
              <a:t> exists when one or more instances of duplicated data is updated, but not all. </a:t>
            </a:r>
          </a:p>
          <a:p>
            <a:r>
              <a:rPr lang="en-US" dirty="0"/>
              <a:t>We have two rows for employee Rick as he belongs to two departments of the company. If we want to update the address of Rick then we have to update the same in two rows or the data will become inconsistent. If somehow, the correct address gets updated in one department but not in other then as per the database, Rick would be having two different addresses, which is not correct and would lead to inconsistent data.</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087" y="3872170"/>
            <a:ext cx="9415808" cy="2846682"/>
          </a:xfrm>
          <a:prstGeom prst="rect">
            <a:avLst/>
          </a:prstGeom>
        </p:spPr>
      </p:pic>
    </p:spTree>
    <p:extLst>
      <p:ext uri="{BB962C8B-B14F-4D97-AF65-F5344CB8AC3E}">
        <p14:creationId xmlns:p14="http://schemas.microsoft.com/office/powerpoint/2010/main" val="159643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Delete Anomaly</a:t>
            </a:r>
          </a:p>
        </p:txBody>
      </p:sp>
      <p:sp>
        <p:nvSpPr>
          <p:cNvPr id="3" name="Content Placeholder 2"/>
          <p:cNvSpPr>
            <a:spLocks noGrp="1"/>
          </p:cNvSpPr>
          <p:nvPr>
            <p:ph idx="1"/>
          </p:nvPr>
        </p:nvSpPr>
        <p:spPr>
          <a:xfrm>
            <a:off x="1104900" y="1600200"/>
            <a:ext cx="9982200" cy="1472784"/>
          </a:xfrm>
        </p:spPr>
        <p:txBody>
          <a:bodyPr>
            <a:normAutofit fontScale="85000" lnSpcReduction="20000"/>
          </a:bodyPr>
          <a:lstStyle/>
          <a:p>
            <a:r>
              <a:rPr lang="en-US" b="1" dirty="0"/>
              <a:t>Delete Anomaly</a:t>
            </a:r>
            <a:r>
              <a:rPr lang="en-US" dirty="0"/>
              <a:t> exists when certain attributes are lost because of the deletion of other attributes.</a:t>
            </a:r>
          </a:p>
          <a:p>
            <a:r>
              <a:rPr lang="en-US" dirty="0"/>
              <a:t>Suppose, if at a point of time the company closes the department D890 then deleting the rows that are having </a:t>
            </a:r>
            <a:r>
              <a:rPr lang="en-US" dirty="0" err="1"/>
              <a:t>emp_dept</a:t>
            </a:r>
            <a:r>
              <a:rPr lang="en-US" dirty="0"/>
              <a:t> as D890 would also delete the information of employee Maggie since she is assigned only to this department.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337" y="3375213"/>
            <a:ext cx="9415808" cy="2846682"/>
          </a:xfrm>
          <a:prstGeom prst="rect">
            <a:avLst/>
          </a:prstGeom>
        </p:spPr>
      </p:pic>
    </p:spTree>
    <p:extLst>
      <p:ext uri="{BB962C8B-B14F-4D97-AF65-F5344CB8AC3E}">
        <p14:creationId xmlns:p14="http://schemas.microsoft.com/office/powerpoint/2010/main" val="90939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7699" y="164892"/>
            <a:ext cx="4759188" cy="523220"/>
          </a:xfrm>
          <a:prstGeom prst="rect">
            <a:avLst/>
          </a:prstGeom>
          <a:noFill/>
        </p:spPr>
        <p:txBody>
          <a:bodyPr wrap="none" rtlCol="0">
            <a:spAutoFit/>
          </a:bodyPr>
          <a:lstStyle/>
          <a:p>
            <a:r>
              <a:rPr lang="en-US" sz="2800" b="1" dirty="0"/>
              <a:t>WHAT IS NORMALIZATION</a:t>
            </a:r>
          </a:p>
        </p:txBody>
      </p:sp>
      <p:sp>
        <p:nvSpPr>
          <p:cNvPr id="3" name="TextBox 2"/>
          <p:cNvSpPr txBox="1"/>
          <p:nvPr/>
        </p:nvSpPr>
        <p:spPr>
          <a:xfrm>
            <a:off x="1741358" y="1186722"/>
            <a:ext cx="8586865" cy="369332"/>
          </a:xfrm>
          <a:prstGeom prst="rect">
            <a:avLst/>
          </a:prstGeom>
          <a:noFill/>
        </p:spPr>
        <p:txBody>
          <a:bodyPr wrap="square" rtlCol="0">
            <a:spAutoFit/>
          </a:bodyPr>
          <a:lstStyle/>
          <a:p>
            <a:r>
              <a:rPr lang="en-US" dirty="0"/>
              <a:t>It is the process of </a:t>
            </a:r>
            <a:r>
              <a:rPr lang="en-US" dirty="0">
                <a:solidFill>
                  <a:srgbClr val="FF0000"/>
                </a:solidFill>
              </a:rPr>
              <a:t>decomposing</a:t>
            </a:r>
            <a:r>
              <a:rPr lang="en-US" dirty="0"/>
              <a:t> relation with </a:t>
            </a:r>
            <a:r>
              <a:rPr lang="en-US" dirty="0">
                <a:solidFill>
                  <a:srgbClr val="FF0000"/>
                </a:solidFill>
              </a:rPr>
              <a:t>anomalies</a:t>
            </a:r>
            <a:r>
              <a:rPr lang="en-US" dirty="0"/>
              <a:t> into small relations</a:t>
            </a:r>
          </a:p>
        </p:txBody>
      </p:sp>
      <p:sp>
        <p:nvSpPr>
          <p:cNvPr id="4" name="TextBox 3"/>
          <p:cNvSpPr txBox="1"/>
          <p:nvPr/>
        </p:nvSpPr>
        <p:spPr>
          <a:xfrm>
            <a:off x="1993692" y="688112"/>
            <a:ext cx="1492716" cy="369332"/>
          </a:xfrm>
          <a:prstGeom prst="rect">
            <a:avLst/>
          </a:prstGeom>
          <a:noFill/>
        </p:spPr>
        <p:txBody>
          <a:bodyPr wrap="none" rtlCol="0">
            <a:spAutoFit/>
          </a:bodyPr>
          <a:lstStyle/>
          <a:p>
            <a:r>
              <a:rPr lang="en-US" b="1" dirty="0">
                <a:solidFill>
                  <a:srgbClr val="0070C0"/>
                </a:solidFill>
              </a:rPr>
              <a:t>Break down</a:t>
            </a:r>
          </a:p>
        </p:txBody>
      </p:sp>
      <p:sp>
        <p:nvSpPr>
          <p:cNvPr id="5" name="TextBox 4"/>
          <p:cNvSpPr txBox="1"/>
          <p:nvPr/>
        </p:nvSpPr>
        <p:spPr>
          <a:xfrm>
            <a:off x="10030918" y="264961"/>
            <a:ext cx="1787669" cy="923330"/>
          </a:xfrm>
          <a:prstGeom prst="rect">
            <a:avLst/>
          </a:prstGeom>
          <a:noFill/>
        </p:spPr>
        <p:txBody>
          <a:bodyPr wrap="none" rtlCol="0">
            <a:spAutoFit/>
          </a:bodyPr>
          <a:lstStyle/>
          <a:p>
            <a:r>
              <a:rPr lang="en-US" b="1" dirty="0">
                <a:solidFill>
                  <a:srgbClr val="0070C0"/>
                </a:solidFill>
              </a:rPr>
              <a:t>Inconsistency </a:t>
            </a:r>
          </a:p>
          <a:p>
            <a:r>
              <a:rPr lang="en-US" b="1" dirty="0">
                <a:solidFill>
                  <a:srgbClr val="0070C0"/>
                </a:solidFill>
              </a:rPr>
              <a:t>or</a:t>
            </a:r>
          </a:p>
          <a:p>
            <a:r>
              <a:rPr lang="en-US" b="1" dirty="0">
                <a:solidFill>
                  <a:srgbClr val="0070C0"/>
                </a:solidFill>
              </a:rPr>
              <a:t>abnormal</a:t>
            </a:r>
          </a:p>
        </p:txBody>
      </p:sp>
      <p:cxnSp>
        <p:nvCxnSpPr>
          <p:cNvPr id="7" name="Straight Arrow Connector 6"/>
          <p:cNvCxnSpPr>
            <a:stCxn id="4" idx="3"/>
          </p:cNvCxnSpPr>
          <p:nvPr/>
        </p:nvCxnSpPr>
        <p:spPr>
          <a:xfrm>
            <a:off x="3486408" y="872778"/>
            <a:ext cx="695848" cy="3139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1"/>
          </p:cNvCxnSpPr>
          <p:nvPr/>
        </p:nvCxnSpPr>
        <p:spPr>
          <a:xfrm flipH="1">
            <a:off x="7525062" y="726626"/>
            <a:ext cx="2505856" cy="46009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28268" y="2002171"/>
            <a:ext cx="813043" cy="369332"/>
          </a:xfrm>
          <a:prstGeom prst="rect">
            <a:avLst/>
          </a:prstGeom>
          <a:noFill/>
        </p:spPr>
        <p:txBody>
          <a:bodyPr wrap="none" rtlCol="0">
            <a:spAutoFit/>
          </a:bodyPr>
          <a:lstStyle/>
          <a:p>
            <a:r>
              <a:rPr lang="en-US" b="1" dirty="0">
                <a:solidFill>
                  <a:srgbClr val="FF0000"/>
                </a:solidFill>
              </a:rPr>
              <a:t>Why?</a:t>
            </a:r>
          </a:p>
        </p:txBody>
      </p:sp>
      <p:cxnSp>
        <p:nvCxnSpPr>
          <p:cNvPr id="14" name="Straight Connector 13"/>
          <p:cNvCxnSpPr/>
          <p:nvPr/>
        </p:nvCxnSpPr>
        <p:spPr>
          <a:xfrm>
            <a:off x="5516380" y="688112"/>
            <a:ext cx="0" cy="49861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516380" y="1556054"/>
            <a:ext cx="0" cy="92176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70226" y="2477815"/>
            <a:ext cx="584931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470226" y="2477815"/>
            <a:ext cx="0" cy="89497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319540" y="2477815"/>
            <a:ext cx="0" cy="89497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94281" y="3372787"/>
            <a:ext cx="2723823" cy="369332"/>
          </a:xfrm>
          <a:prstGeom prst="rect">
            <a:avLst/>
          </a:prstGeom>
          <a:noFill/>
        </p:spPr>
        <p:txBody>
          <a:bodyPr wrap="none" rtlCol="0">
            <a:spAutoFit/>
          </a:bodyPr>
          <a:lstStyle/>
          <a:p>
            <a:r>
              <a:rPr lang="en-US" b="1" dirty="0">
                <a:solidFill>
                  <a:srgbClr val="0070C0"/>
                </a:solidFill>
              </a:rPr>
              <a:t>Ensuring Data Integrity</a:t>
            </a:r>
          </a:p>
        </p:txBody>
      </p:sp>
      <p:cxnSp>
        <p:nvCxnSpPr>
          <p:cNvPr id="26" name="Straight Arrow Connector 25"/>
          <p:cNvCxnSpPr/>
          <p:nvPr/>
        </p:nvCxnSpPr>
        <p:spPr>
          <a:xfrm>
            <a:off x="2487716" y="3690220"/>
            <a:ext cx="0" cy="81361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94280" y="4452424"/>
            <a:ext cx="3608680" cy="369332"/>
          </a:xfrm>
          <a:prstGeom prst="rect">
            <a:avLst/>
          </a:prstGeom>
          <a:noFill/>
        </p:spPr>
        <p:txBody>
          <a:bodyPr wrap="none" rtlCol="0">
            <a:spAutoFit/>
          </a:bodyPr>
          <a:lstStyle/>
          <a:p>
            <a:r>
              <a:rPr lang="en-US" b="1" dirty="0">
                <a:solidFill>
                  <a:srgbClr val="0070C0"/>
                </a:solidFill>
              </a:rPr>
              <a:t>Satisfies all </a:t>
            </a:r>
            <a:r>
              <a:rPr lang="en-US" b="1" dirty="0">
                <a:solidFill>
                  <a:srgbClr val="FF0000"/>
                </a:solidFill>
              </a:rPr>
              <a:t>integrity constraint</a:t>
            </a:r>
          </a:p>
        </p:txBody>
      </p:sp>
      <p:sp>
        <p:nvSpPr>
          <p:cNvPr id="28" name="TextBox 27"/>
          <p:cNvSpPr txBox="1"/>
          <p:nvPr/>
        </p:nvSpPr>
        <p:spPr>
          <a:xfrm>
            <a:off x="6904975" y="3372787"/>
            <a:ext cx="3095719" cy="369332"/>
          </a:xfrm>
          <a:prstGeom prst="rect">
            <a:avLst/>
          </a:prstGeom>
          <a:noFill/>
        </p:spPr>
        <p:txBody>
          <a:bodyPr wrap="none" rtlCol="0">
            <a:spAutoFit/>
          </a:bodyPr>
          <a:lstStyle/>
          <a:p>
            <a:r>
              <a:rPr lang="en-US" b="1" dirty="0">
                <a:solidFill>
                  <a:srgbClr val="0070C0"/>
                </a:solidFill>
              </a:rPr>
              <a:t>Remove Data Redundancy</a:t>
            </a:r>
          </a:p>
        </p:txBody>
      </p:sp>
      <p:cxnSp>
        <p:nvCxnSpPr>
          <p:cNvPr id="29" name="Straight Arrow Connector 28"/>
          <p:cNvCxnSpPr/>
          <p:nvPr/>
        </p:nvCxnSpPr>
        <p:spPr>
          <a:xfrm>
            <a:off x="8337030" y="3712213"/>
            <a:ext cx="0" cy="73964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03096" y="4409954"/>
            <a:ext cx="5322804" cy="923330"/>
          </a:xfrm>
          <a:prstGeom prst="rect">
            <a:avLst/>
          </a:prstGeom>
          <a:noFill/>
        </p:spPr>
        <p:txBody>
          <a:bodyPr wrap="none" rtlCol="0">
            <a:spAutoFit/>
          </a:bodyPr>
          <a:lstStyle/>
          <a:p>
            <a:r>
              <a:rPr lang="en-US" b="1" dirty="0">
                <a:solidFill>
                  <a:srgbClr val="0070C0"/>
                </a:solidFill>
              </a:rPr>
              <a:t>Prevent </a:t>
            </a:r>
            <a:r>
              <a:rPr lang="en-US" b="1" dirty="0">
                <a:solidFill>
                  <a:srgbClr val="FF0000"/>
                </a:solidFill>
              </a:rPr>
              <a:t>insert , update , delete anomaly.</a:t>
            </a:r>
            <a:r>
              <a:rPr lang="en-US" b="1" dirty="0">
                <a:solidFill>
                  <a:srgbClr val="0070C0"/>
                </a:solidFill>
              </a:rPr>
              <a:t> Since,</a:t>
            </a:r>
          </a:p>
          <a:p>
            <a:r>
              <a:rPr lang="en-US" b="1" dirty="0">
                <a:solidFill>
                  <a:srgbClr val="0070C0"/>
                </a:solidFill>
              </a:rPr>
              <a:t>the data  is only available in one table in the </a:t>
            </a:r>
          </a:p>
          <a:p>
            <a:r>
              <a:rPr lang="en-US" b="1" dirty="0">
                <a:solidFill>
                  <a:srgbClr val="0070C0"/>
                </a:solidFill>
              </a:rPr>
              <a:t>Database.</a:t>
            </a:r>
            <a:endParaRPr lang="en-US" b="1" dirty="0">
              <a:solidFill>
                <a:srgbClr val="FF0000"/>
              </a:solidFill>
            </a:endParaRPr>
          </a:p>
        </p:txBody>
      </p:sp>
      <p:sp>
        <p:nvSpPr>
          <p:cNvPr id="31" name="TextBox 30"/>
          <p:cNvSpPr txBox="1"/>
          <p:nvPr/>
        </p:nvSpPr>
        <p:spPr>
          <a:xfrm>
            <a:off x="1543987" y="5456420"/>
            <a:ext cx="3595856" cy="646331"/>
          </a:xfrm>
          <a:prstGeom prst="rect">
            <a:avLst/>
          </a:prstGeom>
          <a:noFill/>
        </p:spPr>
        <p:txBody>
          <a:bodyPr wrap="none" rtlCol="0">
            <a:spAutoFit/>
          </a:bodyPr>
          <a:lstStyle/>
          <a:p>
            <a:r>
              <a:rPr lang="en-US" dirty="0"/>
              <a:t>Domain integrity , entity integrity ,</a:t>
            </a:r>
          </a:p>
          <a:p>
            <a:r>
              <a:rPr lang="en-US" dirty="0"/>
              <a:t>Referential integrity constraints.</a:t>
            </a:r>
          </a:p>
        </p:txBody>
      </p:sp>
      <p:cxnSp>
        <p:nvCxnSpPr>
          <p:cNvPr id="33" name="Straight Arrow Connector 32"/>
          <p:cNvCxnSpPr/>
          <p:nvPr/>
        </p:nvCxnSpPr>
        <p:spPr>
          <a:xfrm flipV="1">
            <a:off x="2173574" y="4821756"/>
            <a:ext cx="1454046" cy="6346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05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Forms: </a:t>
            </a:r>
          </a:p>
        </p:txBody>
      </p:sp>
      <p:sp>
        <p:nvSpPr>
          <p:cNvPr id="3" name="Content Placeholder 2"/>
          <p:cNvSpPr>
            <a:spLocks noGrp="1"/>
          </p:cNvSpPr>
          <p:nvPr>
            <p:ph idx="1"/>
          </p:nvPr>
        </p:nvSpPr>
        <p:spPr/>
        <p:txBody>
          <a:bodyPr/>
          <a:lstStyle/>
          <a:p>
            <a:r>
              <a:rPr lang="en-US" dirty="0"/>
              <a:t>Un-normalized – There are multivalued attributes or repeating groups</a:t>
            </a:r>
          </a:p>
          <a:p>
            <a:r>
              <a:rPr lang="en-US" dirty="0"/>
              <a:t>1 NF – No multivalued attributes or repeating groups.</a:t>
            </a:r>
          </a:p>
          <a:p>
            <a:r>
              <a:rPr lang="en-US" dirty="0"/>
              <a:t>2 NF – 1 NF plus no partial dependencies</a:t>
            </a:r>
          </a:p>
          <a:p>
            <a:r>
              <a:rPr lang="en-US" dirty="0"/>
              <a:t>3 NF – 2 NF plus remove non-Key dependencies or transitive      dependencies</a:t>
            </a:r>
            <a:endParaRPr lang="en-GB" dirty="0"/>
          </a:p>
          <a:p>
            <a:endParaRPr lang="en-US" dirty="0"/>
          </a:p>
          <a:p>
            <a:endParaRPr lang="en-US" dirty="0"/>
          </a:p>
        </p:txBody>
      </p:sp>
    </p:spTree>
    <p:extLst>
      <p:ext uri="{BB962C8B-B14F-4D97-AF65-F5344CB8AC3E}">
        <p14:creationId xmlns:p14="http://schemas.microsoft.com/office/powerpoint/2010/main" val="270131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Billing System</a:t>
            </a:r>
          </a:p>
        </p:txBody>
      </p:sp>
      <p:sp>
        <p:nvSpPr>
          <p:cNvPr id="4" name="Rectangle 3"/>
          <p:cNvSpPr/>
          <p:nvPr/>
        </p:nvSpPr>
        <p:spPr>
          <a:xfrm>
            <a:off x="1104900" y="1493522"/>
            <a:ext cx="6096000" cy="1323439"/>
          </a:xfrm>
          <a:prstGeom prst="rect">
            <a:avLst/>
          </a:prstGeom>
        </p:spPr>
        <p:txBody>
          <a:bodyPr>
            <a:spAutoFit/>
          </a:bodyPr>
          <a:lstStyle/>
          <a:p>
            <a:r>
              <a:rPr lang="en-GB" sz="2000" b="1" kern="0" dirty="0">
                <a:solidFill>
                  <a:srgbClr val="000000"/>
                </a:solidFill>
                <a:latin typeface="Arial" panose="020B0604020202020204" pitchFamily="34" charset="0"/>
              </a:rPr>
              <a:t>Bill No.: </a:t>
            </a:r>
            <a:r>
              <a:rPr lang="en-GB" sz="2000" kern="0" dirty="0">
                <a:solidFill>
                  <a:srgbClr val="000000"/>
                </a:solidFill>
                <a:latin typeface="Arial" panose="020B0604020202020204" pitchFamily="34" charset="0"/>
              </a:rPr>
              <a:t>1078</a:t>
            </a:r>
            <a:endParaRPr lang="en-US" sz="2000" b="1" kern="0" dirty="0">
              <a:latin typeface="Times New Roman" panose="02020603050405020304" pitchFamily="18" charset="0"/>
            </a:endParaRPr>
          </a:p>
          <a:p>
            <a:r>
              <a:rPr lang="en-GB" sz="2000" b="1" dirty="0">
                <a:solidFill>
                  <a:srgbClr val="000000"/>
                </a:solidFill>
                <a:latin typeface="Arial" panose="020B0604020202020204" pitchFamily="34" charset="0"/>
                <a:ea typeface="Times New Roman" panose="02020603050405020304" pitchFamily="18" charset="0"/>
              </a:rPr>
              <a:t>Date:  </a:t>
            </a:r>
            <a:r>
              <a:rPr lang="en-GB" sz="2000" dirty="0">
                <a:solidFill>
                  <a:srgbClr val="000000"/>
                </a:solidFill>
                <a:latin typeface="Arial" panose="020B0604020202020204" pitchFamily="34" charset="0"/>
                <a:ea typeface="Times New Roman" panose="02020603050405020304" pitchFamily="18" charset="0"/>
              </a:rPr>
              <a:t>2013-12-20</a:t>
            </a:r>
            <a:endParaRPr lang="en-US" sz="2000" dirty="0">
              <a:latin typeface="Times New Roman" panose="02020603050405020304" pitchFamily="18" charset="0"/>
              <a:ea typeface="Times New Roman" panose="02020603050405020304" pitchFamily="18" charset="0"/>
            </a:endParaRPr>
          </a:p>
          <a:p>
            <a:r>
              <a:rPr lang="en-GB" sz="2000" b="1" dirty="0">
                <a:solidFill>
                  <a:srgbClr val="000000"/>
                </a:solidFill>
                <a:latin typeface="Arial" panose="020B0604020202020204" pitchFamily="34" charset="0"/>
                <a:ea typeface="Times New Roman" panose="02020603050405020304" pitchFamily="18" charset="0"/>
              </a:rPr>
              <a:t>Customer Code: </a:t>
            </a:r>
            <a:r>
              <a:rPr lang="en-GB" sz="2000" dirty="0">
                <a:solidFill>
                  <a:srgbClr val="000000"/>
                </a:solidFill>
                <a:latin typeface="Arial" panose="020B0604020202020204" pitchFamily="34" charset="0"/>
                <a:ea typeface="Times New Roman" panose="02020603050405020304" pitchFamily="18" charset="0"/>
              </a:rPr>
              <a:t>C100</a:t>
            </a:r>
            <a:endParaRPr lang="en-US" sz="2000" dirty="0">
              <a:latin typeface="Times New Roman" panose="02020603050405020304" pitchFamily="18" charset="0"/>
              <a:ea typeface="Times New Roman" panose="02020603050405020304" pitchFamily="18" charset="0"/>
            </a:endParaRPr>
          </a:p>
          <a:p>
            <a:r>
              <a:rPr lang="en-GB" sz="2000" b="1" dirty="0">
                <a:solidFill>
                  <a:srgbClr val="000000"/>
                </a:solidFill>
                <a:latin typeface="Arial" panose="020B0604020202020204" pitchFamily="34" charset="0"/>
                <a:ea typeface="Times New Roman" panose="02020603050405020304" pitchFamily="18" charset="0"/>
              </a:rPr>
              <a:t>Customer Name: </a:t>
            </a:r>
            <a:r>
              <a:rPr lang="en-GB" sz="2000" dirty="0">
                <a:solidFill>
                  <a:srgbClr val="000000"/>
                </a:solidFill>
                <a:latin typeface="Arial" panose="020B0604020202020204" pitchFamily="34" charset="0"/>
                <a:ea typeface="Times New Roman" panose="02020603050405020304" pitchFamily="18" charset="0"/>
              </a:rPr>
              <a:t>Ram Shrestha</a:t>
            </a:r>
            <a:endParaRPr lang="en-US" sz="2000" dirty="0">
              <a:effectLst/>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56120939"/>
              </p:ext>
            </p:extLst>
          </p:nvPr>
        </p:nvGraphicFramePr>
        <p:xfrm>
          <a:off x="1104900" y="3207659"/>
          <a:ext cx="8239470" cy="2015777"/>
        </p:xfrm>
        <a:graphic>
          <a:graphicData uri="http://schemas.openxmlformats.org/drawingml/2006/table">
            <a:tbl>
              <a:tblPr>
                <a:tableStyleId>{5C22544A-7EE6-4342-B048-85BDC9FD1C3A}</a:tableStyleId>
              </a:tblPr>
              <a:tblGrid>
                <a:gridCol w="1550035">
                  <a:extLst>
                    <a:ext uri="{9D8B030D-6E8A-4147-A177-3AD203B41FA5}">
                      <a16:colId xmlns:a16="http://schemas.microsoft.com/office/drawing/2014/main" val="20000"/>
                    </a:ext>
                  </a:extLst>
                </a:gridCol>
                <a:gridCol w="3548917">
                  <a:extLst>
                    <a:ext uri="{9D8B030D-6E8A-4147-A177-3AD203B41FA5}">
                      <a16:colId xmlns:a16="http://schemas.microsoft.com/office/drawing/2014/main" val="20001"/>
                    </a:ext>
                  </a:extLst>
                </a:gridCol>
                <a:gridCol w="1934641">
                  <a:extLst>
                    <a:ext uri="{9D8B030D-6E8A-4147-A177-3AD203B41FA5}">
                      <a16:colId xmlns:a16="http://schemas.microsoft.com/office/drawing/2014/main" val="20002"/>
                    </a:ext>
                  </a:extLst>
                </a:gridCol>
                <a:gridCol w="1205877">
                  <a:extLst>
                    <a:ext uri="{9D8B030D-6E8A-4147-A177-3AD203B41FA5}">
                      <a16:colId xmlns:a16="http://schemas.microsoft.com/office/drawing/2014/main" val="20003"/>
                    </a:ext>
                  </a:extLst>
                </a:gridCol>
              </a:tblGrid>
              <a:tr h="506212">
                <a:tc>
                  <a:txBody>
                    <a:bodyPr/>
                    <a:lstStyle/>
                    <a:p>
                      <a:pPr marL="0" marR="0" algn="ctr">
                        <a:spcBef>
                          <a:spcPts val="0"/>
                        </a:spcBef>
                        <a:spcAft>
                          <a:spcPts val="0"/>
                        </a:spcAft>
                      </a:pPr>
                      <a:r>
                        <a:rPr lang="en-GB" sz="2400" b="1" kern="0" dirty="0" err="1">
                          <a:effectLst/>
                        </a:rPr>
                        <a:t>ItemCode</a:t>
                      </a:r>
                      <a:endParaRPr lang="en-US" sz="2400" b="1" kern="0" dirty="0">
                        <a:effectLst/>
                        <a:latin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b="1" kern="0" dirty="0" err="1">
                          <a:effectLst/>
                        </a:rPr>
                        <a:t>ItemName</a:t>
                      </a:r>
                      <a:endParaRPr lang="en-US" sz="2400" b="1" kern="0" dirty="0">
                        <a:effectLst/>
                        <a:latin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b="1" dirty="0">
                          <a:effectLst/>
                        </a:rPr>
                        <a:t>Rate</a:t>
                      </a:r>
                      <a:endParaRPr lang="en-US" sz="24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b="1" kern="0" dirty="0" err="1">
                          <a:effectLst/>
                        </a:rPr>
                        <a:t>Qty</a:t>
                      </a:r>
                      <a:endParaRPr lang="en-US" sz="2400" b="1" kern="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26418">
                <a:tc>
                  <a:txBody>
                    <a:bodyPr/>
                    <a:lstStyle/>
                    <a:p>
                      <a:pPr marL="0" marR="0" algn="ctr">
                        <a:spcBef>
                          <a:spcPts val="0"/>
                        </a:spcBef>
                        <a:spcAft>
                          <a:spcPts val="0"/>
                        </a:spcAft>
                      </a:pPr>
                      <a:r>
                        <a:rPr lang="en-GB" sz="2400" dirty="0">
                          <a:effectLst/>
                          <a:latin typeface="+mn-lt"/>
                          <a:ea typeface="+mn-ea"/>
                        </a:rPr>
                        <a:t>1</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dirty="0">
                          <a:effectLst/>
                        </a:rPr>
                        <a:t>Copy</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dirty="0">
                          <a:effectLst/>
                        </a:rPr>
                        <a:t>20</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dirty="0">
                          <a:effectLst/>
                        </a:rPr>
                        <a:t>10</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24130">
                <a:tc>
                  <a:txBody>
                    <a:bodyPr/>
                    <a:lstStyle/>
                    <a:p>
                      <a:pPr marL="0" marR="0" algn="ctr">
                        <a:spcBef>
                          <a:spcPts val="0"/>
                        </a:spcBef>
                        <a:spcAft>
                          <a:spcPts val="0"/>
                        </a:spcAft>
                      </a:pPr>
                      <a:r>
                        <a:rPr lang="en-GB" sz="2400" dirty="0">
                          <a:effectLst/>
                        </a:rPr>
                        <a:t>2</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dirty="0">
                          <a:effectLst/>
                        </a:rPr>
                        <a:t>Book</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dirty="0">
                          <a:effectLst/>
                        </a:rPr>
                        <a:t>200</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dirty="0">
                          <a:effectLst/>
                        </a:rPr>
                        <a:t>8</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59017">
                <a:tc>
                  <a:txBody>
                    <a:bodyPr/>
                    <a:lstStyle/>
                    <a:p>
                      <a:pPr marL="0" marR="0" algn="ctr">
                        <a:spcBef>
                          <a:spcPts val="0"/>
                        </a:spcBef>
                        <a:spcAft>
                          <a:spcPts val="0"/>
                        </a:spcAft>
                      </a:pPr>
                      <a:r>
                        <a:rPr lang="en-GB" sz="2400" dirty="0">
                          <a:effectLst/>
                        </a:rPr>
                        <a:t>3</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dirty="0">
                          <a:effectLst/>
                        </a:rPr>
                        <a:t>Pen</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dirty="0">
                          <a:effectLst/>
                        </a:rPr>
                        <a:t>10</a:t>
                      </a:r>
                      <a:endParaRPr lang="en-US" sz="2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GB" sz="2400" dirty="0">
                          <a:effectLst/>
                        </a:rPr>
                        <a:t>3</a:t>
                      </a:r>
                      <a:endParaRPr lang="en-US" sz="2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154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Table</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56" y="1574585"/>
            <a:ext cx="10717967" cy="4946135"/>
          </a:xfrm>
          <a:prstGeom prst="rect">
            <a:avLst/>
          </a:prstGeom>
        </p:spPr>
      </p:pic>
    </p:spTree>
    <p:extLst>
      <p:ext uri="{BB962C8B-B14F-4D97-AF65-F5344CB8AC3E}">
        <p14:creationId xmlns:p14="http://schemas.microsoft.com/office/powerpoint/2010/main" val="206422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UNF (Un-Normalized Form)</a:t>
            </a:r>
          </a:p>
        </p:txBody>
      </p:sp>
      <p:sp>
        <p:nvSpPr>
          <p:cNvPr id="5" name="Rectangle 4"/>
          <p:cNvSpPr/>
          <p:nvPr/>
        </p:nvSpPr>
        <p:spPr>
          <a:xfrm>
            <a:off x="1104900" y="1459523"/>
            <a:ext cx="4999107" cy="4524315"/>
          </a:xfrm>
          <a:prstGeom prst="rect">
            <a:avLst/>
          </a:prstGeom>
        </p:spPr>
        <p:txBody>
          <a:bodyPr wrap="square">
            <a:spAutoFit/>
          </a:bodyPr>
          <a:lstStyle/>
          <a:p>
            <a:pPr marL="342900" indent="-342900">
              <a:buFont typeface="Arial" panose="020B0604020202020204" pitchFamily="34" charset="0"/>
              <a:buChar char="•"/>
            </a:pPr>
            <a:r>
              <a:rPr lang="en-US" sz="2400" dirty="0"/>
              <a:t>The first step is to identify which attributes belong to the repeating group. </a:t>
            </a:r>
          </a:p>
          <a:p>
            <a:pPr marL="342900" indent="-342900">
              <a:buFont typeface="Arial" panose="020B0604020202020204" pitchFamily="34" charset="0"/>
              <a:buChar char="•"/>
            </a:pPr>
            <a:r>
              <a:rPr lang="en-US" sz="2400" dirty="0"/>
              <a:t>Those attributes where there is one occurrence are marked with a ‘1’. </a:t>
            </a:r>
          </a:p>
          <a:p>
            <a:pPr marL="342900" indent="-342900">
              <a:buFont typeface="Arial" panose="020B0604020202020204" pitchFamily="34" charset="0"/>
              <a:buChar char="•"/>
            </a:pPr>
            <a:r>
              <a:rPr lang="en-US" sz="2400" dirty="0"/>
              <a:t>Those attributes where there is a repeating group are marked with a ‘2’. </a:t>
            </a:r>
          </a:p>
          <a:p>
            <a:pPr marL="342900" indent="-342900">
              <a:buFont typeface="Arial" panose="020B0604020202020204" pitchFamily="34" charset="0"/>
              <a:buChar char="•"/>
            </a:pPr>
            <a:r>
              <a:rPr lang="en-US" sz="2400" dirty="0"/>
              <a:t>The tentative primary key is also underlined. In this case it is </a:t>
            </a:r>
            <a:r>
              <a:rPr lang="en-US" sz="2400" dirty="0" err="1"/>
              <a:t>BillNo</a:t>
            </a:r>
            <a:r>
              <a:rPr lang="en-US" sz="2400" dirty="0"/>
              <a:t>.</a:t>
            </a:r>
          </a:p>
        </p:txBody>
      </p:sp>
      <p:graphicFrame>
        <p:nvGraphicFramePr>
          <p:cNvPr id="8" name="Table 7"/>
          <p:cNvGraphicFramePr>
            <a:graphicFrameLocks noGrp="1"/>
          </p:cNvGraphicFramePr>
          <p:nvPr>
            <p:extLst>
              <p:ext uri="{D42A27DB-BD31-4B8C-83A1-F6EECF244321}">
                <p14:modId xmlns:p14="http://schemas.microsoft.com/office/powerpoint/2010/main" val="1138350066"/>
              </p:ext>
            </p:extLst>
          </p:nvPr>
        </p:nvGraphicFramePr>
        <p:xfrm>
          <a:off x="6316394" y="1459523"/>
          <a:ext cx="4697582" cy="4219254"/>
        </p:xfrm>
        <a:graphic>
          <a:graphicData uri="http://schemas.openxmlformats.org/drawingml/2006/table">
            <a:tbl>
              <a:tblPr firstRow="1" bandRow="1">
                <a:tableStyleId>{5C22544A-7EE6-4342-B048-85BDC9FD1C3A}</a:tableStyleId>
              </a:tblPr>
              <a:tblGrid>
                <a:gridCol w="2495868">
                  <a:extLst>
                    <a:ext uri="{9D8B030D-6E8A-4147-A177-3AD203B41FA5}">
                      <a16:colId xmlns:a16="http://schemas.microsoft.com/office/drawing/2014/main" val="20000"/>
                    </a:ext>
                  </a:extLst>
                </a:gridCol>
                <a:gridCol w="2201714">
                  <a:extLst>
                    <a:ext uri="{9D8B030D-6E8A-4147-A177-3AD203B41FA5}">
                      <a16:colId xmlns:a16="http://schemas.microsoft.com/office/drawing/2014/main" val="20001"/>
                    </a:ext>
                  </a:extLst>
                </a:gridCol>
              </a:tblGrid>
              <a:tr h="468806">
                <a:tc>
                  <a:txBody>
                    <a:bodyPr/>
                    <a:lstStyle/>
                    <a:p>
                      <a:pPr algn="ctr"/>
                      <a:r>
                        <a:rPr lang="en-US" sz="2400" b="0" i="0" dirty="0"/>
                        <a:t>UNF</a:t>
                      </a:r>
                    </a:p>
                  </a:txBody>
                  <a:tcPr/>
                </a:tc>
                <a:tc>
                  <a:txBody>
                    <a:bodyPr/>
                    <a:lstStyle/>
                    <a:p>
                      <a:pPr algn="ctr"/>
                      <a:r>
                        <a:rPr lang="en-US" sz="2400" b="0" i="0" dirty="0"/>
                        <a:t>UNF Level</a:t>
                      </a:r>
                    </a:p>
                  </a:txBody>
                  <a:tcPr/>
                </a:tc>
                <a:extLst>
                  <a:ext uri="{0D108BD9-81ED-4DB2-BD59-A6C34878D82A}">
                    <a16:rowId xmlns:a16="http://schemas.microsoft.com/office/drawing/2014/main" val="10000"/>
                  </a:ext>
                </a:extLst>
              </a:tr>
              <a:tr h="468806">
                <a:tc>
                  <a:txBody>
                    <a:bodyPr/>
                    <a:lstStyle/>
                    <a:p>
                      <a:pPr algn="ctr"/>
                      <a:r>
                        <a:rPr lang="en-US" sz="2400" b="0" i="0" u="sng" dirty="0" err="1"/>
                        <a:t>BillNo</a:t>
                      </a:r>
                      <a:endParaRPr lang="en-US" sz="2400" b="0" i="0" u="sng" dirty="0"/>
                    </a:p>
                  </a:txBody>
                  <a:tcPr/>
                </a:tc>
                <a:tc>
                  <a:txBody>
                    <a:bodyPr/>
                    <a:lstStyle/>
                    <a:p>
                      <a:pPr algn="ctr"/>
                      <a:r>
                        <a:rPr lang="en-US" sz="2400" b="0" i="0" dirty="0"/>
                        <a:t>1</a:t>
                      </a:r>
                    </a:p>
                  </a:txBody>
                  <a:tcPr/>
                </a:tc>
                <a:extLst>
                  <a:ext uri="{0D108BD9-81ED-4DB2-BD59-A6C34878D82A}">
                    <a16:rowId xmlns:a16="http://schemas.microsoft.com/office/drawing/2014/main" val="10001"/>
                  </a:ext>
                </a:extLst>
              </a:tr>
              <a:tr h="468806">
                <a:tc>
                  <a:txBody>
                    <a:bodyPr/>
                    <a:lstStyle/>
                    <a:p>
                      <a:pPr algn="ctr"/>
                      <a:r>
                        <a:rPr lang="en-US" sz="2400" b="0" i="0" dirty="0"/>
                        <a:t>Date</a:t>
                      </a:r>
                    </a:p>
                  </a:txBody>
                  <a:tcPr/>
                </a:tc>
                <a:tc>
                  <a:txBody>
                    <a:bodyPr/>
                    <a:lstStyle/>
                    <a:p>
                      <a:pPr algn="ctr"/>
                      <a:r>
                        <a:rPr lang="en-US" sz="2400" b="0" i="0" dirty="0"/>
                        <a:t>1</a:t>
                      </a:r>
                    </a:p>
                  </a:txBody>
                  <a:tcPr/>
                </a:tc>
                <a:extLst>
                  <a:ext uri="{0D108BD9-81ED-4DB2-BD59-A6C34878D82A}">
                    <a16:rowId xmlns:a16="http://schemas.microsoft.com/office/drawing/2014/main" val="10002"/>
                  </a:ext>
                </a:extLst>
              </a:tr>
              <a:tr h="468806">
                <a:tc>
                  <a:txBody>
                    <a:bodyPr/>
                    <a:lstStyle/>
                    <a:p>
                      <a:pPr algn="ctr"/>
                      <a:r>
                        <a:rPr lang="en-US" sz="2400" b="0" i="0" dirty="0" err="1"/>
                        <a:t>CustomerCode</a:t>
                      </a:r>
                      <a:endParaRPr lang="en-US" sz="2400" b="0" i="0" dirty="0"/>
                    </a:p>
                  </a:txBody>
                  <a:tcPr/>
                </a:tc>
                <a:tc>
                  <a:txBody>
                    <a:bodyPr/>
                    <a:lstStyle/>
                    <a:p>
                      <a:pPr algn="ctr"/>
                      <a:r>
                        <a:rPr lang="en-US" sz="2400" b="0" i="0" dirty="0"/>
                        <a:t>1</a:t>
                      </a:r>
                    </a:p>
                  </a:txBody>
                  <a:tcPr/>
                </a:tc>
                <a:extLst>
                  <a:ext uri="{0D108BD9-81ED-4DB2-BD59-A6C34878D82A}">
                    <a16:rowId xmlns:a16="http://schemas.microsoft.com/office/drawing/2014/main" val="10003"/>
                  </a:ext>
                </a:extLst>
              </a:tr>
              <a:tr h="468806">
                <a:tc>
                  <a:txBody>
                    <a:bodyPr/>
                    <a:lstStyle/>
                    <a:p>
                      <a:pPr algn="ctr"/>
                      <a:r>
                        <a:rPr lang="en-US" sz="2400" b="0" i="0" dirty="0" err="1"/>
                        <a:t>CustomerName</a:t>
                      </a:r>
                      <a:endParaRPr lang="en-US" sz="2400" b="0" i="0" dirty="0"/>
                    </a:p>
                  </a:txBody>
                  <a:tcPr/>
                </a:tc>
                <a:tc>
                  <a:txBody>
                    <a:bodyPr/>
                    <a:lstStyle/>
                    <a:p>
                      <a:pPr algn="ctr"/>
                      <a:r>
                        <a:rPr lang="en-US" sz="2400" b="0" i="0" dirty="0"/>
                        <a:t>1</a:t>
                      </a:r>
                    </a:p>
                  </a:txBody>
                  <a:tcPr/>
                </a:tc>
                <a:extLst>
                  <a:ext uri="{0D108BD9-81ED-4DB2-BD59-A6C34878D82A}">
                    <a16:rowId xmlns:a16="http://schemas.microsoft.com/office/drawing/2014/main" val="10004"/>
                  </a:ext>
                </a:extLst>
              </a:tr>
              <a:tr h="468806">
                <a:tc>
                  <a:txBody>
                    <a:bodyPr/>
                    <a:lstStyle/>
                    <a:p>
                      <a:pPr algn="ctr"/>
                      <a:r>
                        <a:rPr lang="en-US" sz="2400" b="0" i="0" dirty="0" err="1"/>
                        <a:t>ItemCode</a:t>
                      </a:r>
                      <a:endParaRPr lang="en-US" sz="2400" b="0" i="0" dirty="0"/>
                    </a:p>
                  </a:txBody>
                  <a:tcPr/>
                </a:tc>
                <a:tc>
                  <a:txBody>
                    <a:bodyPr/>
                    <a:lstStyle/>
                    <a:p>
                      <a:pPr algn="ctr"/>
                      <a:r>
                        <a:rPr lang="en-US" sz="2400" b="0" i="0" dirty="0"/>
                        <a:t>2</a:t>
                      </a:r>
                    </a:p>
                  </a:txBody>
                  <a:tcPr/>
                </a:tc>
                <a:extLst>
                  <a:ext uri="{0D108BD9-81ED-4DB2-BD59-A6C34878D82A}">
                    <a16:rowId xmlns:a16="http://schemas.microsoft.com/office/drawing/2014/main" val="10005"/>
                  </a:ext>
                </a:extLst>
              </a:tr>
              <a:tr h="468806">
                <a:tc>
                  <a:txBody>
                    <a:bodyPr/>
                    <a:lstStyle/>
                    <a:p>
                      <a:pPr algn="ctr"/>
                      <a:r>
                        <a:rPr lang="en-US" sz="2400" b="0" i="0" dirty="0" err="1"/>
                        <a:t>ItemName</a:t>
                      </a:r>
                      <a:endParaRPr lang="en-US" sz="2400" b="0" i="0" dirty="0"/>
                    </a:p>
                  </a:txBody>
                  <a:tcPr/>
                </a:tc>
                <a:tc>
                  <a:txBody>
                    <a:bodyPr/>
                    <a:lstStyle/>
                    <a:p>
                      <a:pPr algn="ctr"/>
                      <a:r>
                        <a:rPr lang="en-US" sz="2400" b="0" i="0" dirty="0"/>
                        <a:t>2</a:t>
                      </a:r>
                    </a:p>
                  </a:txBody>
                  <a:tcPr/>
                </a:tc>
                <a:extLst>
                  <a:ext uri="{0D108BD9-81ED-4DB2-BD59-A6C34878D82A}">
                    <a16:rowId xmlns:a16="http://schemas.microsoft.com/office/drawing/2014/main" val="10006"/>
                  </a:ext>
                </a:extLst>
              </a:tr>
              <a:tr h="468806">
                <a:tc>
                  <a:txBody>
                    <a:bodyPr/>
                    <a:lstStyle/>
                    <a:p>
                      <a:pPr algn="ctr"/>
                      <a:r>
                        <a:rPr lang="en-US" sz="2400" b="0" i="0" dirty="0"/>
                        <a:t>Rate</a:t>
                      </a:r>
                    </a:p>
                  </a:txBody>
                  <a:tcPr/>
                </a:tc>
                <a:tc>
                  <a:txBody>
                    <a:bodyPr/>
                    <a:lstStyle/>
                    <a:p>
                      <a:pPr algn="ctr"/>
                      <a:r>
                        <a:rPr lang="en-US" sz="2400" b="0" i="0" dirty="0"/>
                        <a:t>2</a:t>
                      </a:r>
                    </a:p>
                  </a:txBody>
                  <a:tcPr/>
                </a:tc>
                <a:extLst>
                  <a:ext uri="{0D108BD9-81ED-4DB2-BD59-A6C34878D82A}">
                    <a16:rowId xmlns:a16="http://schemas.microsoft.com/office/drawing/2014/main" val="10007"/>
                  </a:ext>
                </a:extLst>
              </a:tr>
              <a:tr h="468806">
                <a:tc>
                  <a:txBody>
                    <a:bodyPr/>
                    <a:lstStyle/>
                    <a:p>
                      <a:pPr algn="ctr"/>
                      <a:r>
                        <a:rPr lang="en-US" sz="2400" b="0" i="0" dirty="0" err="1"/>
                        <a:t>Qty</a:t>
                      </a:r>
                      <a:endParaRPr lang="en-US" sz="2400" b="0" i="0" dirty="0"/>
                    </a:p>
                  </a:txBody>
                  <a:tcPr/>
                </a:tc>
                <a:tc>
                  <a:txBody>
                    <a:bodyPr/>
                    <a:lstStyle/>
                    <a:p>
                      <a:pPr algn="ctr"/>
                      <a:r>
                        <a:rPr lang="en-US" sz="2400" b="0" i="0" dirty="0"/>
                        <a:t>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8354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par>
                          <p:cTn id="8" fill="hold">
                            <p:stCondLst>
                              <p:cond delay="2500"/>
                            </p:stCondLst>
                            <p:childTnLst>
                              <p:par>
                                <p:cTn id="9" presetID="10" presetClass="entr" presetSubtype="0" fill="hold" nodeType="afterEffect">
                                  <p:stCondLst>
                                    <p:cond delay="200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par>
                          <p:cTn id="12" fill="hold">
                            <p:stCondLst>
                              <p:cond delay="5000"/>
                            </p:stCondLst>
                            <p:childTnLst>
                              <p:par>
                                <p:cTn id="13" presetID="10" presetClass="entr" presetSubtype="0" fill="hold" nodeType="afterEffect">
                                  <p:stCondLst>
                                    <p:cond delay="200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 Normal Form(1NF) </a:t>
            </a:r>
            <a:endParaRPr lang="en-US" dirty="0"/>
          </a:p>
        </p:txBody>
      </p:sp>
      <p:sp>
        <p:nvSpPr>
          <p:cNvPr id="3" name="Content Placeholder 2"/>
          <p:cNvSpPr>
            <a:spLocks noGrp="1"/>
          </p:cNvSpPr>
          <p:nvPr>
            <p:ph idx="1"/>
          </p:nvPr>
        </p:nvSpPr>
        <p:spPr/>
        <p:txBody>
          <a:bodyPr/>
          <a:lstStyle/>
          <a:p>
            <a:r>
              <a:rPr lang="en-US" dirty="0"/>
              <a:t>Remove Repeating Group Information</a:t>
            </a:r>
            <a:endParaRPr lang="en-GB" dirty="0"/>
          </a:p>
          <a:p>
            <a:endParaRPr lang="en-US" dirty="0"/>
          </a:p>
        </p:txBody>
      </p:sp>
      <p:sp>
        <p:nvSpPr>
          <p:cNvPr id="6" name="TextBox 5"/>
          <p:cNvSpPr txBox="1"/>
          <p:nvPr/>
        </p:nvSpPr>
        <p:spPr>
          <a:xfrm>
            <a:off x="1189107" y="2514600"/>
            <a:ext cx="2714625"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u="sng" dirty="0" err="1"/>
              <a:t>BillNo</a:t>
            </a:r>
            <a:endParaRPr lang="en-US" sz="2400" u="sng" dirty="0"/>
          </a:p>
          <a:p>
            <a:r>
              <a:rPr lang="en-US" sz="2400" dirty="0"/>
              <a:t>Date</a:t>
            </a:r>
          </a:p>
          <a:p>
            <a:r>
              <a:rPr lang="en-US" sz="2400" dirty="0" err="1"/>
              <a:t>CustomerCode</a:t>
            </a:r>
            <a:endParaRPr lang="en-US" sz="2400" dirty="0"/>
          </a:p>
          <a:p>
            <a:r>
              <a:rPr lang="en-US" sz="2400" dirty="0" err="1"/>
              <a:t>CustomerName</a:t>
            </a:r>
            <a:endParaRPr lang="en-US" sz="2400" dirty="0"/>
          </a:p>
          <a:p>
            <a:endParaRPr lang="en-US" sz="2400" dirty="0"/>
          </a:p>
        </p:txBody>
      </p:sp>
      <p:sp>
        <p:nvSpPr>
          <p:cNvPr id="7" name="TextBox 6"/>
          <p:cNvSpPr txBox="1"/>
          <p:nvPr/>
        </p:nvSpPr>
        <p:spPr>
          <a:xfrm>
            <a:off x="5815113" y="2514600"/>
            <a:ext cx="2714625" cy="230832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u="sng" dirty="0" err="1"/>
              <a:t>BillNo</a:t>
            </a:r>
            <a:endParaRPr lang="en-US" sz="2400" dirty="0"/>
          </a:p>
          <a:p>
            <a:r>
              <a:rPr lang="en-US" sz="2400" u="sng" dirty="0" err="1"/>
              <a:t>ItemCode</a:t>
            </a:r>
            <a:endParaRPr lang="en-US" sz="2400" dirty="0"/>
          </a:p>
          <a:p>
            <a:r>
              <a:rPr lang="en-US" sz="2400" dirty="0" err="1"/>
              <a:t>ItemName</a:t>
            </a:r>
            <a:endParaRPr lang="en-US" sz="2400" dirty="0"/>
          </a:p>
          <a:p>
            <a:r>
              <a:rPr lang="en-US" sz="2400" dirty="0"/>
              <a:t>Rate</a:t>
            </a:r>
          </a:p>
          <a:p>
            <a:r>
              <a:rPr lang="en-US" sz="2400" dirty="0"/>
              <a:t>Qty</a:t>
            </a:r>
          </a:p>
          <a:p>
            <a:endParaRPr lang="en-US" sz="2400" dirty="0"/>
          </a:p>
        </p:txBody>
      </p:sp>
    </p:spTree>
    <p:extLst>
      <p:ext uri="{BB962C8B-B14F-4D97-AF65-F5344CB8AC3E}">
        <p14:creationId xmlns:p14="http://schemas.microsoft.com/office/powerpoint/2010/main" val="169475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Normal Form (2NF) </a:t>
            </a:r>
            <a:endParaRPr lang="en-US" dirty="0"/>
          </a:p>
        </p:txBody>
      </p:sp>
      <p:sp>
        <p:nvSpPr>
          <p:cNvPr id="3" name="Content Placeholder 2"/>
          <p:cNvSpPr>
            <a:spLocks noGrp="1"/>
          </p:cNvSpPr>
          <p:nvPr>
            <p:ph idx="1"/>
          </p:nvPr>
        </p:nvSpPr>
        <p:spPr/>
        <p:txBody>
          <a:bodyPr/>
          <a:lstStyle/>
          <a:p>
            <a:r>
              <a:rPr lang="en-US" dirty="0"/>
              <a:t>Remove Partial Key Dependencies</a:t>
            </a:r>
            <a:endParaRPr lang="en-GB" dirty="0"/>
          </a:p>
          <a:p>
            <a:r>
              <a:rPr lang="en-US" dirty="0"/>
              <a:t>Identify the attributes that are dependent on only one part of the primary key (composite key) and separate them.</a:t>
            </a:r>
          </a:p>
        </p:txBody>
      </p:sp>
      <p:sp>
        <p:nvSpPr>
          <p:cNvPr id="6" name="TextBox 5"/>
          <p:cNvSpPr txBox="1"/>
          <p:nvPr/>
        </p:nvSpPr>
        <p:spPr>
          <a:xfrm>
            <a:off x="905395" y="3309981"/>
            <a:ext cx="2714625"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u="sng" dirty="0" err="1"/>
              <a:t>BillNo</a:t>
            </a:r>
            <a:endParaRPr lang="en-US" sz="2400" u="sng" dirty="0"/>
          </a:p>
          <a:p>
            <a:r>
              <a:rPr lang="en-US" sz="2400" dirty="0"/>
              <a:t>Date</a:t>
            </a:r>
          </a:p>
          <a:p>
            <a:r>
              <a:rPr lang="en-US" sz="2400"/>
              <a:t>CustomerName</a:t>
            </a:r>
            <a:endParaRPr lang="en-US" sz="2400" dirty="0"/>
          </a:p>
          <a:p>
            <a:endParaRPr lang="en-US" sz="2400" dirty="0"/>
          </a:p>
        </p:txBody>
      </p:sp>
      <p:sp>
        <p:nvSpPr>
          <p:cNvPr id="7" name="TextBox 6"/>
          <p:cNvSpPr txBox="1"/>
          <p:nvPr/>
        </p:nvSpPr>
        <p:spPr>
          <a:xfrm>
            <a:off x="8370957" y="3309981"/>
            <a:ext cx="2714625"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u="sng" dirty="0" err="1"/>
              <a:t>BillNo</a:t>
            </a:r>
            <a:endParaRPr lang="en-US" sz="2400" dirty="0"/>
          </a:p>
          <a:p>
            <a:r>
              <a:rPr lang="en-US" sz="2400" u="sng" dirty="0" err="1"/>
              <a:t>ItemCode</a:t>
            </a:r>
            <a:endParaRPr lang="en-US" sz="2400" dirty="0"/>
          </a:p>
          <a:p>
            <a:r>
              <a:rPr lang="en-US" sz="2400" dirty="0" err="1"/>
              <a:t>Qty</a:t>
            </a:r>
            <a:endParaRPr lang="en-US" sz="2400" dirty="0"/>
          </a:p>
          <a:p>
            <a:endParaRPr lang="en-US" sz="2400" dirty="0"/>
          </a:p>
        </p:txBody>
      </p:sp>
      <p:sp>
        <p:nvSpPr>
          <p:cNvPr id="8" name="TextBox 7"/>
          <p:cNvSpPr txBox="1"/>
          <p:nvPr/>
        </p:nvSpPr>
        <p:spPr>
          <a:xfrm>
            <a:off x="4782898" y="3309981"/>
            <a:ext cx="2714625"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u="sng" dirty="0" err="1"/>
              <a:t>ItemCode</a:t>
            </a:r>
            <a:endParaRPr lang="en-US" sz="2400" dirty="0"/>
          </a:p>
          <a:p>
            <a:r>
              <a:rPr lang="en-US" sz="2400" dirty="0" err="1"/>
              <a:t>ItemName</a:t>
            </a:r>
            <a:endParaRPr lang="en-US" sz="2400" dirty="0"/>
          </a:p>
          <a:p>
            <a:r>
              <a:rPr lang="en-US" sz="2400" dirty="0"/>
              <a:t>Rate</a:t>
            </a:r>
          </a:p>
          <a:p>
            <a:endParaRPr lang="en-US" sz="2400" dirty="0"/>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23736A1-0A53-9740-B1B2-3C4423D41D3D}"/>
                  </a:ext>
                </a:extLst>
              </p14:cNvPr>
              <p14:cNvContentPartPr/>
              <p14:nvPr/>
            </p14:nvContentPartPr>
            <p14:xfrm>
              <a:off x="3280124" y="4241389"/>
              <a:ext cx="13320" cy="360"/>
            </p14:xfrm>
          </p:contentPart>
        </mc:Choice>
        <mc:Fallback xmlns="">
          <p:pic>
            <p:nvPicPr>
              <p:cNvPr id="16" name="Ink 15">
                <a:extLst>
                  <a:ext uri="{FF2B5EF4-FFF2-40B4-BE49-F238E27FC236}">
                    <a16:creationId xmlns:a16="http://schemas.microsoft.com/office/drawing/2014/main" id="{123736A1-0A53-9740-B1B2-3C4423D41D3D}"/>
                  </a:ext>
                </a:extLst>
              </p:cNvPr>
              <p:cNvPicPr/>
              <p:nvPr/>
            </p:nvPicPr>
            <p:blipFill>
              <a:blip r:embed="rId4"/>
              <a:stretch>
                <a:fillRect/>
              </a:stretch>
            </p:blipFill>
            <p:spPr>
              <a:xfrm>
                <a:off x="3271484" y="4232749"/>
                <a:ext cx="30960" cy="18000"/>
              </a:xfrm>
              <a:prstGeom prst="rect">
                <a:avLst/>
              </a:prstGeom>
            </p:spPr>
          </p:pic>
        </mc:Fallback>
      </mc:AlternateContent>
      <p:grpSp>
        <p:nvGrpSpPr>
          <p:cNvPr id="20" name="Group 19">
            <a:extLst>
              <a:ext uri="{FF2B5EF4-FFF2-40B4-BE49-F238E27FC236}">
                <a16:creationId xmlns:a16="http://schemas.microsoft.com/office/drawing/2014/main" id="{4577F485-99DE-E349-A9F8-924F4B3747BC}"/>
              </a:ext>
            </a:extLst>
          </p:cNvPr>
          <p:cNvGrpSpPr/>
          <p:nvPr/>
        </p:nvGrpSpPr>
        <p:grpSpPr>
          <a:xfrm>
            <a:off x="3247724" y="4348669"/>
            <a:ext cx="12240" cy="360"/>
            <a:chOff x="3247724" y="4348669"/>
            <a:chExt cx="12240" cy="360"/>
          </a:xfrm>
        </p:grpSpPr>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65319C03-9289-6147-9ED2-836A76E0A5DD}"/>
                    </a:ext>
                  </a:extLst>
                </p14:cNvPr>
                <p14:cNvContentPartPr/>
                <p14:nvPr/>
              </p14:nvContentPartPr>
              <p14:xfrm>
                <a:off x="3247724" y="4348669"/>
                <a:ext cx="12240" cy="360"/>
              </p14:xfrm>
            </p:contentPart>
          </mc:Choice>
          <mc:Fallback xmlns="">
            <p:pic>
              <p:nvPicPr>
                <p:cNvPr id="17" name="Ink 16">
                  <a:extLst>
                    <a:ext uri="{FF2B5EF4-FFF2-40B4-BE49-F238E27FC236}">
                      <a16:creationId xmlns:a16="http://schemas.microsoft.com/office/drawing/2014/main" id="{65319C03-9289-6147-9ED2-836A76E0A5DD}"/>
                    </a:ext>
                  </a:extLst>
                </p:cNvPr>
                <p:cNvPicPr/>
                <p:nvPr/>
              </p:nvPicPr>
              <p:blipFill>
                <a:blip r:embed="rId6"/>
                <a:stretch>
                  <a:fillRect/>
                </a:stretch>
              </p:blipFill>
              <p:spPr>
                <a:xfrm>
                  <a:off x="3239084" y="4339669"/>
                  <a:ext cx="29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007A936E-2975-2D47-A417-221B027C98E8}"/>
                    </a:ext>
                  </a:extLst>
                </p14:cNvPr>
                <p14:cNvContentPartPr/>
                <p14:nvPr/>
              </p14:nvContentPartPr>
              <p14:xfrm>
                <a:off x="3252044" y="4348669"/>
                <a:ext cx="4680" cy="360"/>
              </p14:xfrm>
            </p:contentPart>
          </mc:Choice>
          <mc:Fallback xmlns="">
            <p:pic>
              <p:nvPicPr>
                <p:cNvPr id="18" name="Ink 17">
                  <a:extLst>
                    <a:ext uri="{FF2B5EF4-FFF2-40B4-BE49-F238E27FC236}">
                      <a16:creationId xmlns:a16="http://schemas.microsoft.com/office/drawing/2014/main" id="{007A936E-2975-2D47-A417-221B027C98E8}"/>
                    </a:ext>
                  </a:extLst>
                </p:cNvPr>
                <p:cNvPicPr/>
                <p:nvPr/>
              </p:nvPicPr>
              <p:blipFill>
                <a:blip r:embed="rId8"/>
                <a:stretch>
                  <a:fillRect/>
                </a:stretch>
              </p:blipFill>
              <p:spPr>
                <a:xfrm>
                  <a:off x="3243044" y="4339669"/>
                  <a:ext cx="22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F638F9D6-3D4F-CD44-93E0-594620926F25}"/>
                    </a:ext>
                  </a:extLst>
                </p14:cNvPr>
                <p14:cNvContentPartPr/>
                <p14:nvPr/>
              </p14:nvContentPartPr>
              <p14:xfrm>
                <a:off x="3250244" y="4348669"/>
                <a:ext cx="4680" cy="360"/>
              </p14:xfrm>
            </p:contentPart>
          </mc:Choice>
          <mc:Fallback xmlns="">
            <p:pic>
              <p:nvPicPr>
                <p:cNvPr id="19" name="Ink 18">
                  <a:extLst>
                    <a:ext uri="{FF2B5EF4-FFF2-40B4-BE49-F238E27FC236}">
                      <a16:creationId xmlns:a16="http://schemas.microsoft.com/office/drawing/2014/main" id="{F638F9D6-3D4F-CD44-93E0-594620926F25}"/>
                    </a:ext>
                  </a:extLst>
                </p:cNvPr>
                <p:cNvPicPr/>
                <p:nvPr/>
              </p:nvPicPr>
              <p:blipFill>
                <a:blip r:embed="rId10"/>
                <a:stretch>
                  <a:fillRect/>
                </a:stretch>
              </p:blipFill>
              <p:spPr>
                <a:xfrm>
                  <a:off x="3241604" y="4339669"/>
                  <a:ext cx="22320" cy="18000"/>
                </a:xfrm>
                <a:prstGeom prst="rect">
                  <a:avLst/>
                </a:prstGeom>
              </p:spPr>
            </p:pic>
          </mc:Fallback>
        </mc:AlternateContent>
      </p:grpSp>
    </p:spTree>
    <p:extLst>
      <p:ext uri="{BB962C8B-B14F-4D97-AF65-F5344CB8AC3E}">
        <p14:creationId xmlns:p14="http://schemas.microsoft.com/office/powerpoint/2010/main" val="424836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idx="1"/>
          </p:nvPr>
        </p:nvSpPr>
        <p:spPr>
          <a:xfrm>
            <a:off x="1104900" y="1600200"/>
            <a:ext cx="9982200" cy="4572000"/>
          </a:xfrm>
        </p:spPr>
        <p:txBody>
          <a:bodyPr/>
          <a:lstStyle/>
          <a:p>
            <a:r>
              <a:rPr lang="en-US" dirty="0"/>
              <a:t>Remove Non-Key Dependencies or Transitive Dependencies</a:t>
            </a:r>
            <a:endParaRPr lang="en-GB" dirty="0"/>
          </a:p>
          <a:p>
            <a:r>
              <a:rPr lang="en-US" dirty="0"/>
              <a:t>Identify the attributes that are functionally dependent on non-key attributes or identify the attributes that are not functionally dependent on primary key.</a:t>
            </a:r>
          </a:p>
          <a:p>
            <a:r>
              <a:rPr lang="en-US" dirty="0"/>
              <a:t>Here </a:t>
            </a:r>
            <a:r>
              <a:rPr lang="en-US" dirty="0" err="1"/>
              <a:t>CustomerName</a:t>
            </a:r>
            <a:r>
              <a:rPr lang="en-US" dirty="0"/>
              <a:t> is dependent of </a:t>
            </a:r>
            <a:r>
              <a:rPr lang="en-US" dirty="0" err="1"/>
              <a:t>CustomerCode</a:t>
            </a:r>
            <a:r>
              <a:rPr lang="en-US" dirty="0"/>
              <a:t> not </a:t>
            </a:r>
            <a:r>
              <a:rPr lang="en-US" dirty="0" err="1"/>
              <a:t>BillNo</a:t>
            </a:r>
            <a:r>
              <a:rPr lang="en-US" dirty="0"/>
              <a:t>.</a:t>
            </a:r>
          </a:p>
        </p:txBody>
      </p:sp>
      <p:sp>
        <p:nvSpPr>
          <p:cNvPr id="6" name="TextBox 5"/>
          <p:cNvSpPr txBox="1"/>
          <p:nvPr/>
        </p:nvSpPr>
        <p:spPr>
          <a:xfrm>
            <a:off x="1164324" y="4280597"/>
            <a:ext cx="249940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u="sng" dirty="0" err="1"/>
              <a:t>BillNo</a:t>
            </a:r>
            <a:endParaRPr lang="en-US" sz="2400" u="sng" dirty="0"/>
          </a:p>
          <a:p>
            <a:r>
              <a:rPr lang="en-US" sz="2400" dirty="0"/>
              <a:t>Date</a:t>
            </a:r>
          </a:p>
          <a:p>
            <a:r>
              <a:rPr lang="en-US" sz="2400" dirty="0" err="1"/>
              <a:t>CustomerCode</a:t>
            </a:r>
            <a:endParaRPr lang="en-US" sz="2400" dirty="0"/>
          </a:p>
          <a:p>
            <a:endParaRPr lang="en-US" sz="2400" dirty="0"/>
          </a:p>
        </p:txBody>
      </p:sp>
      <p:sp>
        <p:nvSpPr>
          <p:cNvPr id="7" name="TextBox 6"/>
          <p:cNvSpPr txBox="1"/>
          <p:nvPr/>
        </p:nvSpPr>
        <p:spPr>
          <a:xfrm>
            <a:off x="6783816" y="4280597"/>
            <a:ext cx="2064761"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u="sng" dirty="0" err="1"/>
              <a:t>BillNo</a:t>
            </a:r>
            <a:endParaRPr lang="en-US" sz="2400" dirty="0"/>
          </a:p>
          <a:p>
            <a:r>
              <a:rPr lang="en-US" sz="2400" u="sng" dirty="0" err="1"/>
              <a:t>ItemCode</a:t>
            </a:r>
            <a:endParaRPr lang="en-US" sz="2400" dirty="0"/>
          </a:p>
          <a:p>
            <a:r>
              <a:rPr lang="en-US" sz="2400" dirty="0" err="1"/>
              <a:t>Qty</a:t>
            </a:r>
            <a:endParaRPr lang="en-US" sz="2400" dirty="0"/>
          </a:p>
          <a:p>
            <a:endParaRPr lang="en-US" sz="2400" dirty="0"/>
          </a:p>
        </p:txBody>
      </p:sp>
      <p:sp>
        <p:nvSpPr>
          <p:cNvPr id="8" name="TextBox 7"/>
          <p:cNvSpPr txBox="1"/>
          <p:nvPr/>
        </p:nvSpPr>
        <p:spPr>
          <a:xfrm>
            <a:off x="9272582" y="4280597"/>
            <a:ext cx="1813000"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u="sng" dirty="0" err="1"/>
              <a:t>ItemCode</a:t>
            </a:r>
            <a:endParaRPr lang="en-US" sz="2400" dirty="0"/>
          </a:p>
          <a:p>
            <a:r>
              <a:rPr lang="en-US" sz="2400" dirty="0" err="1"/>
              <a:t>ItemName</a:t>
            </a:r>
            <a:endParaRPr lang="en-US" sz="2400" dirty="0"/>
          </a:p>
          <a:p>
            <a:r>
              <a:rPr lang="en-US" sz="2400" dirty="0"/>
              <a:t>Rate</a:t>
            </a:r>
          </a:p>
          <a:p>
            <a:endParaRPr lang="en-US" sz="2400" dirty="0"/>
          </a:p>
        </p:txBody>
      </p:sp>
      <p:sp>
        <p:nvSpPr>
          <p:cNvPr id="9" name="TextBox 8"/>
          <p:cNvSpPr txBox="1"/>
          <p:nvPr/>
        </p:nvSpPr>
        <p:spPr>
          <a:xfrm>
            <a:off x="3981726" y="4280597"/>
            <a:ext cx="2484088"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u="sng" dirty="0" err="1"/>
              <a:t>CustomerCode</a:t>
            </a:r>
            <a:endParaRPr lang="en-US" sz="2400" u="sng" dirty="0"/>
          </a:p>
          <a:p>
            <a:r>
              <a:rPr lang="en-US" sz="2400" dirty="0" err="1"/>
              <a:t>CustomerName</a:t>
            </a:r>
            <a:endParaRPr lang="en-US" sz="2400" dirty="0"/>
          </a:p>
          <a:p>
            <a:endParaRPr lang="en-US" sz="2400" dirty="0"/>
          </a:p>
        </p:txBody>
      </p:sp>
    </p:spTree>
    <p:extLst>
      <p:ext uri="{BB962C8B-B14F-4D97-AF65-F5344CB8AC3E}">
        <p14:creationId xmlns:p14="http://schemas.microsoft.com/office/powerpoint/2010/main" val="157554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Document - Example</a:t>
            </a:r>
            <a:endParaRPr lang="en-US" dirty="0"/>
          </a:p>
        </p:txBody>
      </p:sp>
      <p:graphicFrame>
        <p:nvGraphicFramePr>
          <p:cNvPr id="5" name="Object 2"/>
          <p:cNvGraphicFramePr>
            <a:graphicFrameLocks noChangeAspect="1"/>
          </p:cNvGraphicFramePr>
          <p:nvPr/>
        </p:nvGraphicFramePr>
        <p:xfrm>
          <a:off x="1112838" y="1584325"/>
          <a:ext cx="9445625" cy="4845050"/>
        </p:xfrm>
        <a:graphic>
          <a:graphicData uri="http://schemas.openxmlformats.org/presentationml/2006/ole">
            <mc:AlternateContent xmlns:mc="http://schemas.openxmlformats.org/markup-compatibility/2006">
              <mc:Choice xmlns:v="urn:schemas-microsoft-com:vml" Requires="v">
                <p:oleObj spid="_x0000_s1760" name="Document" r:id="rId3" imgW="5631752" imgH="3025451" progId="">
                  <p:embed/>
                </p:oleObj>
              </mc:Choice>
              <mc:Fallback>
                <p:oleObj name="Document" r:id="rId3" imgW="5631752" imgH="3025451" progId="">
                  <p:embed/>
                  <p:pic>
                    <p:nvPicPr>
                      <p:cNvPr id="0" name="Picture 7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38" y="1584325"/>
                        <a:ext cx="9445625" cy="484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478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p>
        </p:txBody>
      </p:sp>
      <p:pic>
        <p:nvPicPr>
          <p:cNvPr id="4" name="Content Placeholder 3"/>
          <p:cNvPicPr>
            <a:picLocks noGrp="1" noChangeAspect="1"/>
          </p:cNvPicPr>
          <p:nvPr>
            <p:ph idx="1"/>
          </p:nvPr>
        </p:nvPicPr>
        <p:blipFill>
          <a:blip r:embed="rId2"/>
          <a:stretch>
            <a:fillRect/>
          </a:stretch>
        </p:blipFill>
        <p:spPr>
          <a:xfrm>
            <a:off x="1111045" y="1761373"/>
            <a:ext cx="9974537" cy="3648002"/>
          </a:xfrm>
          <a:prstGeom prst="rect">
            <a:avLst/>
          </a:prstGeom>
        </p:spPr>
      </p:pic>
    </p:spTree>
    <p:extLst>
      <p:ext uri="{BB962C8B-B14F-4D97-AF65-F5344CB8AC3E}">
        <p14:creationId xmlns:p14="http://schemas.microsoft.com/office/powerpoint/2010/main" val="201696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Activity 2</a:t>
            </a:r>
            <a:endParaRPr lang="en-US" dirty="0"/>
          </a:p>
        </p:txBody>
      </p:sp>
      <p:pic>
        <p:nvPicPr>
          <p:cNvPr id="4" name="Picture 3"/>
          <p:cNvPicPr>
            <a:picLocks noChangeAspect="1"/>
          </p:cNvPicPr>
          <p:nvPr/>
        </p:nvPicPr>
        <p:blipFill>
          <a:blip r:embed="rId2"/>
          <a:stretch>
            <a:fillRect/>
          </a:stretch>
        </p:blipFill>
        <p:spPr>
          <a:xfrm>
            <a:off x="844867" y="1387970"/>
            <a:ext cx="10868025" cy="4378862"/>
          </a:xfrm>
          <a:prstGeom prst="rect">
            <a:avLst/>
          </a:prstGeom>
        </p:spPr>
      </p:pic>
    </p:spTree>
    <p:extLst>
      <p:ext uri="{BB962C8B-B14F-4D97-AF65-F5344CB8AC3E}">
        <p14:creationId xmlns:p14="http://schemas.microsoft.com/office/powerpoint/2010/main" val="272217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3</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104900" y="1600199"/>
            <a:ext cx="9896607" cy="3451485"/>
          </a:xfrm>
          <a:prstGeom prst="rect">
            <a:avLst/>
          </a:prstGeom>
        </p:spPr>
      </p:pic>
    </p:spTree>
    <p:extLst>
      <p:ext uri="{BB962C8B-B14F-4D97-AF65-F5344CB8AC3E}">
        <p14:creationId xmlns:p14="http://schemas.microsoft.com/office/powerpoint/2010/main" val="66418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Any questions?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002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http://rdbms.opengrass.net/2_Database%20Design/2.2_Normalisation/2.2.4_1NF%20Repeating%20Attributes.html</a:t>
            </a:r>
          </a:p>
          <a:p>
            <a:r>
              <a:rPr lang="en-US" dirty="0"/>
              <a:t>http://rdbms.opengrass.net/2_Database%20Design/2.2_Normalisation/2.2.5_2NF-Partial%20Dependancy.html</a:t>
            </a:r>
          </a:p>
          <a:p>
            <a:r>
              <a:rPr lang="en-US" dirty="0"/>
              <a:t>http://rdbms.opengrass.net/2_Database%20Design/2.2_Normalisation/2.2.6_3NF-Transitive%20Dependency.html</a:t>
            </a:r>
          </a:p>
          <a:p>
            <a:r>
              <a:rPr lang="en-US" dirty="0"/>
              <a:t>http://en.wikipedia.org/wiki/Integrity_constraints</a:t>
            </a:r>
          </a:p>
          <a:p>
            <a:r>
              <a:rPr lang="en-US" dirty="0"/>
              <a:t>http://www.jkinfoline.com/functional-dependency.html</a:t>
            </a:r>
          </a:p>
          <a:p>
            <a:r>
              <a:rPr lang="en-US" dirty="0"/>
              <a:t>http://jcsites.juniata.edu/faculty/rhodes/dbms/funcdep.htm</a:t>
            </a:r>
          </a:p>
        </p:txBody>
      </p:sp>
    </p:spTree>
    <p:extLst>
      <p:ext uri="{BB962C8B-B14F-4D97-AF65-F5344CB8AC3E}">
        <p14:creationId xmlns:p14="http://schemas.microsoft.com/office/powerpoint/2010/main" val="12444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Terminology</a:t>
            </a:r>
            <a:endParaRPr lang="en-US" dirty="0"/>
          </a:p>
        </p:txBody>
      </p:sp>
      <p:graphicFrame>
        <p:nvGraphicFramePr>
          <p:cNvPr id="5" name="Content Placeholder 4"/>
          <p:cNvGraphicFramePr>
            <a:graphicFrameLocks noGrp="1"/>
          </p:cNvGraphicFramePr>
          <p:nvPr>
            <p:ph idx="1"/>
          </p:nvPr>
        </p:nvGraphicFramePr>
        <p:xfrm>
          <a:off x="1104900" y="1600198"/>
          <a:ext cx="9982200" cy="3272052"/>
        </p:xfrm>
        <a:graphic>
          <a:graphicData uri="http://schemas.openxmlformats.org/drawingml/2006/table">
            <a:tbl>
              <a:tblPr firstRow="1" bandRow="1">
                <a:tableStyleId>{5C22544A-7EE6-4342-B048-85BDC9FD1C3A}</a:tableStyleId>
              </a:tblPr>
              <a:tblGrid>
                <a:gridCol w="3327400">
                  <a:extLst>
                    <a:ext uri="{9D8B030D-6E8A-4147-A177-3AD203B41FA5}">
                      <a16:colId xmlns:a16="http://schemas.microsoft.com/office/drawing/2014/main" val="20000"/>
                    </a:ext>
                  </a:extLst>
                </a:gridCol>
                <a:gridCol w="3327400">
                  <a:extLst>
                    <a:ext uri="{9D8B030D-6E8A-4147-A177-3AD203B41FA5}">
                      <a16:colId xmlns:a16="http://schemas.microsoft.com/office/drawing/2014/main" val="20001"/>
                    </a:ext>
                  </a:extLst>
                </a:gridCol>
                <a:gridCol w="3327400">
                  <a:extLst>
                    <a:ext uri="{9D8B030D-6E8A-4147-A177-3AD203B41FA5}">
                      <a16:colId xmlns:a16="http://schemas.microsoft.com/office/drawing/2014/main" val="20002"/>
                    </a:ext>
                  </a:extLst>
                </a:gridCol>
              </a:tblGrid>
              <a:tr h="818013">
                <a:tc>
                  <a:txBody>
                    <a:bodyPr/>
                    <a:lstStyle/>
                    <a:p>
                      <a:r>
                        <a:rPr lang="en-GB" sz="2400" dirty="0"/>
                        <a:t>Formal Term</a:t>
                      </a:r>
                    </a:p>
                  </a:txBody>
                  <a:tcPr marL="91439" marR="91439" marT="45721" marB="45721"/>
                </a:tc>
                <a:tc>
                  <a:txBody>
                    <a:bodyPr/>
                    <a:lstStyle/>
                    <a:p>
                      <a:r>
                        <a:rPr lang="en-GB" sz="2400" dirty="0"/>
                        <a:t>Alternative 1</a:t>
                      </a:r>
                    </a:p>
                  </a:txBody>
                  <a:tcPr marL="91439" marR="91439" marT="45721" marB="45721"/>
                </a:tc>
                <a:tc>
                  <a:txBody>
                    <a:bodyPr/>
                    <a:lstStyle/>
                    <a:p>
                      <a:r>
                        <a:rPr lang="en-GB" sz="2400" dirty="0"/>
                        <a:t>Alternative 2</a:t>
                      </a:r>
                    </a:p>
                  </a:txBody>
                  <a:tcPr marL="91439" marR="91439" marT="45721" marB="45721"/>
                </a:tc>
                <a:extLst>
                  <a:ext uri="{0D108BD9-81ED-4DB2-BD59-A6C34878D82A}">
                    <a16:rowId xmlns:a16="http://schemas.microsoft.com/office/drawing/2014/main" val="10000"/>
                  </a:ext>
                </a:extLst>
              </a:tr>
              <a:tr h="818013">
                <a:tc>
                  <a:txBody>
                    <a:bodyPr/>
                    <a:lstStyle/>
                    <a:p>
                      <a:r>
                        <a:rPr lang="en-GB" sz="2400" dirty="0"/>
                        <a:t>Relation</a:t>
                      </a:r>
                    </a:p>
                  </a:txBody>
                  <a:tcPr marL="91439" marR="91439" marT="45721" marB="45721"/>
                </a:tc>
                <a:tc>
                  <a:txBody>
                    <a:bodyPr/>
                    <a:lstStyle/>
                    <a:p>
                      <a:r>
                        <a:rPr lang="en-GB" sz="2400" dirty="0"/>
                        <a:t>Table</a:t>
                      </a:r>
                    </a:p>
                  </a:txBody>
                  <a:tcPr marL="91439" marR="91439" marT="45721" marB="45721"/>
                </a:tc>
                <a:tc>
                  <a:txBody>
                    <a:bodyPr/>
                    <a:lstStyle/>
                    <a:p>
                      <a:r>
                        <a:rPr lang="en-GB" sz="2400" dirty="0"/>
                        <a:t>File</a:t>
                      </a:r>
                    </a:p>
                  </a:txBody>
                  <a:tcPr marL="91439" marR="91439" marT="45721" marB="45721"/>
                </a:tc>
                <a:extLst>
                  <a:ext uri="{0D108BD9-81ED-4DB2-BD59-A6C34878D82A}">
                    <a16:rowId xmlns:a16="http://schemas.microsoft.com/office/drawing/2014/main" val="10001"/>
                  </a:ext>
                </a:extLst>
              </a:tr>
              <a:tr h="818013">
                <a:tc>
                  <a:txBody>
                    <a:bodyPr/>
                    <a:lstStyle/>
                    <a:p>
                      <a:r>
                        <a:rPr lang="en-GB" sz="2400" dirty="0" err="1"/>
                        <a:t>Tuple</a:t>
                      </a:r>
                      <a:endParaRPr lang="en-GB" sz="2400" dirty="0"/>
                    </a:p>
                  </a:txBody>
                  <a:tcPr marL="91439" marR="91439" marT="45721" marB="45721"/>
                </a:tc>
                <a:tc>
                  <a:txBody>
                    <a:bodyPr/>
                    <a:lstStyle/>
                    <a:p>
                      <a:r>
                        <a:rPr lang="en-GB" sz="2400" dirty="0"/>
                        <a:t>Row</a:t>
                      </a:r>
                    </a:p>
                  </a:txBody>
                  <a:tcPr marL="91439" marR="91439" marT="45721" marB="45721"/>
                </a:tc>
                <a:tc>
                  <a:txBody>
                    <a:bodyPr/>
                    <a:lstStyle/>
                    <a:p>
                      <a:r>
                        <a:rPr lang="en-GB" sz="2400" dirty="0"/>
                        <a:t>Record</a:t>
                      </a:r>
                    </a:p>
                  </a:txBody>
                  <a:tcPr marL="91439" marR="91439" marT="45721" marB="45721"/>
                </a:tc>
                <a:extLst>
                  <a:ext uri="{0D108BD9-81ED-4DB2-BD59-A6C34878D82A}">
                    <a16:rowId xmlns:a16="http://schemas.microsoft.com/office/drawing/2014/main" val="10002"/>
                  </a:ext>
                </a:extLst>
              </a:tr>
              <a:tr h="818013">
                <a:tc>
                  <a:txBody>
                    <a:bodyPr/>
                    <a:lstStyle/>
                    <a:p>
                      <a:r>
                        <a:rPr lang="en-GB" sz="2400" dirty="0"/>
                        <a:t>Attribute</a:t>
                      </a:r>
                    </a:p>
                  </a:txBody>
                  <a:tcPr marL="91439" marR="91439" marT="45721" marB="45721"/>
                </a:tc>
                <a:tc>
                  <a:txBody>
                    <a:bodyPr/>
                    <a:lstStyle/>
                    <a:p>
                      <a:r>
                        <a:rPr lang="en-GB" sz="2400" dirty="0"/>
                        <a:t>Column</a:t>
                      </a:r>
                    </a:p>
                  </a:txBody>
                  <a:tcPr marL="91439" marR="91439" marT="45721" marB="45721"/>
                </a:tc>
                <a:tc>
                  <a:txBody>
                    <a:bodyPr/>
                    <a:lstStyle/>
                    <a:p>
                      <a:r>
                        <a:rPr lang="en-GB" sz="2400" dirty="0"/>
                        <a:t>Field</a:t>
                      </a:r>
                      <a:r>
                        <a:rPr lang="en-GB" sz="2400" baseline="0" dirty="0"/>
                        <a:t> </a:t>
                      </a:r>
                      <a:endParaRPr lang="en-GB" sz="2400" dirty="0"/>
                    </a:p>
                  </a:txBody>
                  <a:tcPr marL="91439" marR="91439" marT="45721" marB="4572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53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Keys</a:t>
            </a:r>
          </a:p>
        </p:txBody>
      </p:sp>
      <p:sp>
        <p:nvSpPr>
          <p:cNvPr id="3" name="Content Placeholder 2"/>
          <p:cNvSpPr>
            <a:spLocks noGrp="1"/>
          </p:cNvSpPr>
          <p:nvPr>
            <p:ph idx="1"/>
          </p:nvPr>
        </p:nvSpPr>
        <p:spPr>
          <a:xfrm>
            <a:off x="929209" y="1518918"/>
            <a:ext cx="11262791" cy="4867367"/>
          </a:xfrm>
        </p:spPr>
        <p:txBody>
          <a:bodyPr>
            <a:noAutofit/>
          </a:bodyPr>
          <a:lstStyle/>
          <a:p>
            <a:pPr marL="457200" indent="-457200">
              <a:buFont typeface="+mj-lt"/>
              <a:buAutoNum type="arabicPeriod"/>
            </a:pPr>
            <a:r>
              <a:rPr lang="en-US" b="1" dirty="0">
                <a:latin typeface="Euphemia (Body)"/>
              </a:rPr>
              <a:t>Super Key (All Possible Combination of Keys)</a:t>
            </a:r>
          </a:p>
          <a:p>
            <a:r>
              <a:rPr lang="en-US" dirty="0">
                <a:latin typeface="Euphemia (Body)"/>
              </a:rPr>
              <a:t>An attribute, or set of attributes, that uniquely identifies a tuple within a relation.</a:t>
            </a:r>
          </a:p>
          <a:p>
            <a:r>
              <a:rPr lang="en-US" dirty="0">
                <a:latin typeface="Euphemia (Body)"/>
              </a:rPr>
              <a:t>For example, for the entity Student = {Roll No, Name, Address, Age, Mobile No}, the possible super keys are &lt;Roll No&gt;, &lt; Mobile No, Name&gt;, &lt;Roll No, Name&gt;.</a:t>
            </a:r>
            <a:endParaRPr lang="en-US" b="1" dirty="0">
              <a:latin typeface="Euphemia (Body)"/>
            </a:endParaRPr>
          </a:p>
          <a:p>
            <a:pPr marL="0" indent="0">
              <a:buNone/>
            </a:pPr>
            <a:endParaRPr lang="en-US" dirty="0">
              <a:latin typeface="Euphemia (Body)"/>
            </a:endParaRPr>
          </a:p>
          <a:p>
            <a:pPr marL="0" indent="0">
              <a:buNone/>
            </a:pPr>
            <a:endParaRPr lang="en-US" dirty="0">
              <a:latin typeface="Euphemia (Body)"/>
            </a:endParaRPr>
          </a:p>
        </p:txBody>
      </p:sp>
      <p:graphicFrame>
        <p:nvGraphicFramePr>
          <p:cNvPr id="4" name="Table 3"/>
          <p:cNvGraphicFramePr>
            <a:graphicFrameLocks noGrp="1"/>
          </p:cNvGraphicFramePr>
          <p:nvPr>
            <p:extLst>
              <p:ext uri="{D42A27DB-BD31-4B8C-83A1-F6EECF244321}">
                <p14:modId xmlns:p14="http://schemas.microsoft.com/office/powerpoint/2010/main" val="3294834159"/>
              </p:ext>
            </p:extLst>
          </p:nvPr>
        </p:nvGraphicFramePr>
        <p:xfrm>
          <a:off x="1104900" y="3567800"/>
          <a:ext cx="10422535" cy="2818485"/>
        </p:xfrm>
        <a:graphic>
          <a:graphicData uri="http://schemas.openxmlformats.org/drawingml/2006/table">
            <a:tbl>
              <a:tblPr firstRow="1" bandRow="1">
                <a:tableStyleId>{B301B821-A1FF-4177-AEE7-76D212191A09}</a:tableStyleId>
              </a:tblPr>
              <a:tblGrid>
                <a:gridCol w="2084507">
                  <a:extLst>
                    <a:ext uri="{9D8B030D-6E8A-4147-A177-3AD203B41FA5}">
                      <a16:colId xmlns:a16="http://schemas.microsoft.com/office/drawing/2014/main" val="3622701561"/>
                    </a:ext>
                  </a:extLst>
                </a:gridCol>
                <a:gridCol w="2084507">
                  <a:extLst>
                    <a:ext uri="{9D8B030D-6E8A-4147-A177-3AD203B41FA5}">
                      <a16:colId xmlns:a16="http://schemas.microsoft.com/office/drawing/2014/main" val="802763834"/>
                    </a:ext>
                  </a:extLst>
                </a:gridCol>
                <a:gridCol w="2084507">
                  <a:extLst>
                    <a:ext uri="{9D8B030D-6E8A-4147-A177-3AD203B41FA5}">
                      <a16:colId xmlns:a16="http://schemas.microsoft.com/office/drawing/2014/main" val="2199049345"/>
                    </a:ext>
                  </a:extLst>
                </a:gridCol>
                <a:gridCol w="2084507">
                  <a:extLst>
                    <a:ext uri="{9D8B030D-6E8A-4147-A177-3AD203B41FA5}">
                      <a16:colId xmlns:a16="http://schemas.microsoft.com/office/drawing/2014/main" val="196829467"/>
                    </a:ext>
                  </a:extLst>
                </a:gridCol>
                <a:gridCol w="2084507">
                  <a:extLst>
                    <a:ext uri="{9D8B030D-6E8A-4147-A177-3AD203B41FA5}">
                      <a16:colId xmlns:a16="http://schemas.microsoft.com/office/drawing/2014/main" val="1358617735"/>
                    </a:ext>
                  </a:extLst>
                </a:gridCol>
              </a:tblGrid>
              <a:tr h="563697">
                <a:tc>
                  <a:txBody>
                    <a:bodyPr/>
                    <a:lstStyle/>
                    <a:p>
                      <a:pPr algn="ctr"/>
                      <a:r>
                        <a:rPr lang="en-US" b="1" dirty="0"/>
                        <a:t>Roll</a:t>
                      </a:r>
                      <a:r>
                        <a:rPr lang="en-US" b="1" baseline="0" dirty="0"/>
                        <a:t> No</a:t>
                      </a:r>
                      <a:endParaRPr lang="en-US" b="1" dirty="0"/>
                    </a:p>
                  </a:txBody>
                  <a:tcPr/>
                </a:tc>
                <a:tc>
                  <a:txBody>
                    <a:bodyPr/>
                    <a:lstStyle/>
                    <a:p>
                      <a:pPr algn="ctr"/>
                      <a:r>
                        <a:rPr lang="en-US" b="1" dirty="0"/>
                        <a:t>Name</a:t>
                      </a:r>
                    </a:p>
                  </a:txBody>
                  <a:tcPr/>
                </a:tc>
                <a:tc>
                  <a:txBody>
                    <a:bodyPr/>
                    <a:lstStyle/>
                    <a:p>
                      <a:pPr algn="ctr"/>
                      <a:r>
                        <a:rPr lang="en-US" b="1" dirty="0"/>
                        <a:t>Address</a:t>
                      </a:r>
                    </a:p>
                  </a:txBody>
                  <a:tcPr/>
                </a:tc>
                <a:tc>
                  <a:txBody>
                    <a:bodyPr/>
                    <a:lstStyle/>
                    <a:p>
                      <a:pPr algn="ctr"/>
                      <a:r>
                        <a:rPr lang="en-US" b="1" dirty="0"/>
                        <a:t>Age</a:t>
                      </a:r>
                    </a:p>
                  </a:txBody>
                  <a:tcPr/>
                </a:tc>
                <a:tc>
                  <a:txBody>
                    <a:bodyPr/>
                    <a:lstStyle/>
                    <a:p>
                      <a:pPr algn="ctr"/>
                      <a:r>
                        <a:rPr lang="en-US" b="1" dirty="0"/>
                        <a:t>Mobile No</a:t>
                      </a:r>
                    </a:p>
                  </a:txBody>
                  <a:tcPr/>
                </a:tc>
                <a:extLst>
                  <a:ext uri="{0D108BD9-81ED-4DB2-BD59-A6C34878D82A}">
                    <a16:rowId xmlns:a16="http://schemas.microsoft.com/office/drawing/2014/main" val="1466743240"/>
                  </a:ext>
                </a:extLst>
              </a:tr>
              <a:tr h="563697">
                <a:tc>
                  <a:txBody>
                    <a:bodyPr/>
                    <a:lstStyle/>
                    <a:p>
                      <a:pPr algn="ctr"/>
                      <a:r>
                        <a:rPr lang="en-US" b="1" dirty="0"/>
                        <a:t>1</a:t>
                      </a:r>
                    </a:p>
                  </a:txBody>
                  <a:tcPr/>
                </a:tc>
                <a:tc>
                  <a:txBody>
                    <a:bodyPr/>
                    <a:lstStyle/>
                    <a:p>
                      <a:pPr algn="ctr"/>
                      <a:r>
                        <a:rPr lang="en-US" b="1" dirty="0"/>
                        <a:t>ABC</a:t>
                      </a:r>
                    </a:p>
                  </a:txBody>
                  <a:tcPr/>
                </a:tc>
                <a:tc>
                  <a:txBody>
                    <a:bodyPr/>
                    <a:lstStyle/>
                    <a:p>
                      <a:pPr algn="ctr"/>
                      <a:r>
                        <a:rPr lang="en-US" b="1" dirty="0"/>
                        <a:t>KTM</a:t>
                      </a:r>
                    </a:p>
                  </a:txBody>
                  <a:tcPr/>
                </a:tc>
                <a:tc>
                  <a:txBody>
                    <a:bodyPr/>
                    <a:lstStyle/>
                    <a:p>
                      <a:pPr algn="ctr"/>
                      <a:r>
                        <a:rPr lang="en-US" b="1" dirty="0"/>
                        <a:t>20</a:t>
                      </a:r>
                    </a:p>
                  </a:txBody>
                  <a:tcPr/>
                </a:tc>
                <a:tc>
                  <a:txBody>
                    <a:bodyPr/>
                    <a:lstStyle/>
                    <a:p>
                      <a:pPr algn="ctr"/>
                      <a:r>
                        <a:rPr lang="en-US" b="1" dirty="0"/>
                        <a:t>9089</a:t>
                      </a:r>
                    </a:p>
                  </a:txBody>
                  <a:tcPr/>
                </a:tc>
                <a:extLst>
                  <a:ext uri="{0D108BD9-81ED-4DB2-BD59-A6C34878D82A}">
                    <a16:rowId xmlns:a16="http://schemas.microsoft.com/office/drawing/2014/main" val="3689943288"/>
                  </a:ext>
                </a:extLst>
              </a:tr>
              <a:tr h="563697">
                <a:tc>
                  <a:txBody>
                    <a:bodyPr/>
                    <a:lstStyle/>
                    <a:p>
                      <a:pPr algn="ctr"/>
                      <a:r>
                        <a:rPr lang="en-US" b="1" dirty="0"/>
                        <a:t>2</a:t>
                      </a:r>
                    </a:p>
                  </a:txBody>
                  <a:tcPr/>
                </a:tc>
                <a:tc>
                  <a:txBody>
                    <a:bodyPr/>
                    <a:lstStyle/>
                    <a:p>
                      <a:pPr algn="ctr"/>
                      <a:r>
                        <a:rPr lang="en-US" b="1" dirty="0"/>
                        <a:t>PQR</a:t>
                      </a:r>
                    </a:p>
                  </a:txBody>
                  <a:tcPr/>
                </a:tc>
                <a:tc>
                  <a:txBody>
                    <a:bodyPr/>
                    <a:lstStyle/>
                    <a:p>
                      <a:pPr algn="ctr"/>
                      <a:r>
                        <a:rPr lang="en-US" b="1" dirty="0"/>
                        <a:t>KTM</a:t>
                      </a:r>
                    </a:p>
                  </a:txBody>
                  <a:tcPr/>
                </a:tc>
                <a:tc>
                  <a:txBody>
                    <a:bodyPr/>
                    <a:lstStyle/>
                    <a:p>
                      <a:pPr algn="ctr"/>
                      <a:r>
                        <a:rPr lang="en-US" b="1" dirty="0"/>
                        <a:t>20</a:t>
                      </a:r>
                    </a:p>
                  </a:txBody>
                  <a:tcPr/>
                </a:tc>
                <a:tc>
                  <a:txBody>
                    <a:bodyPr/>
                    <a:lstStyle/>
                    <a:p>
                      <a:pPr algn="ctr"/>
                      <a:r>
                        <a:rPr lang="en-US" b="1" dirty="0"/>
                        <a:t>9190</a:t>
                      </a:r>
                    </a:p>
                  </a:txBody>
                  <a:tcPr/>
                </a:tc>
                <a:extLst>
                  <a:ext uri="{0D108BD9-81ED-4DB2-BD59-A6C34878D82A}">
                    <a16:rowId xmlns:a16="http://schemas.microsoft.com/office/drawing/2014/main" val="2250054263"/>
                  </a:ext>
                </a:extLst>
              </a:tr>
              <a:tr h="563697">
                <a:tc>
                  <a:txBody>
                    <a:bodyPr/>
                    <a:lstStyle/>
                    <a:p>
                      <a:pPr algn="ctr"/>
                      <a:r>
                        <a:rPr lang="en-US" b="1" dirty="0"/>
                        <a:t>3</a:t>
                      </a:r>
                    </a:p>
                  </a:txBody>
                  <a:tcPr/>
                </a:tc>
                <a:tc>
                  <a:txBody>
                    <a:bodyPr/>
                    <a:lstStyle/>
                    <a:p>
                      <a:pPr algn="ctr"/>
                      <a:r>
                        <a:rPr lang="en-US" b="1" dirty="0"/>
                        <a:t>XYZ</a:t>
                      </a:r>
                    </a:p>
                  </a:txBody>
                  <a:tcPr/>
                </a:tc>
                <a:tc>
                  <a:txBody>
                    <a:bodyPr/>
                    <a:lstStyle/>
                    <a:p>
                      <a:pPr algn="ctr"/>
                      <a:r>
                        <a:rPr lang="en-US" b="1" dirty="0"/>
                        <a:t>PKR</a:t>
                      </a:r>
                    </a:p>
                  </a:txBody>
                  <a:tcPr/>
                </a:tc>
                <a:tc>
                  <a:txBody>
                    <a:bodyPr/>
                    <a:lstStyle/>
                    <a:p>
                      <a:pPr algn="ctr"/>
                      <a:r>
                        <a:rPr lang="en-US" b="1" dirty="0"/>
                        <a:t>29</a:t>
                      </a:r>
                    </a:p>
                  </a:txBody>
                  <a:tcPr/>
                </a:tc>
                <a:tc>
                  <a:txBody>
                    <a:bodyPr/>
                    <a:lstStyle/>
                    <a:p>
                      <a:pPr algn="ctr"/>
                      <a:r>
                        <a:rPr lang="en-US" b="1" dirty="0"/>
                        <a:t>9999</a:t>
                      </a:r>
                    </a:p>
                  </a:txBody>
                  <a:tcPr/>
                </a:tc>
                <a:extLst>
                  <a:ext uri="{0D108BD9-81ED-4DB2-BD59-A6C34878D82A}">
                    <a16:rowId xmlns:a16="http://schemas.microsoft.com/office/drawing/2014/main" val="2554067215"/>
                  </a:ext>
                </a:extLst>
              </a:tr>
              <a:tr h="563697">
                <a:tc>
                  <a:txBody>
                    <a:bodyPr/>
                    <a:lstStyle/>
                    <a:p>
                      <a:pPr algn="ctr"/>
                      <a:r>
                        <a:rPr lang="en-US" b="1" dirty="0"/>
                        <a:t>4</a:t>
                      </a:r>
                    </a:p>
                  </a:txBody>
                  <a:tcPr/>
                </a:tc>
                <a:tc>
                  <a:txBody>
                    <a:bodyPr/>
                    <a:lstStyle/>
                    <a:p>
                      <a:pPr algn="ctr"/>
                      <a:r>
                        <a:rPr lang="en-US" b="1" dirty="0"/>
                        <a:t>ABC</a:t>
                      </a:r>
                    </a:p>
                  </a:txBody>
                  <a:tcPr/>
                </a:tc>
                <a:tc>
                  <a:txBody>
                    <a:bodyPr/>
                    <a:lstStyle/>
                    <a:p>
                      <a:pPr algn="ctr"/>
                      <a:r>
                        <a:rPr lang="en-US" b="1" dirty="0"/>
                        <a:t>BKT</a:t>
                      </a:r>
                    </a:p>
                  </a:txBody>
                  <a:tcPr/>
                </a:tc>
                <a:tc>
                  <a:txBody>
                    <a:bodyPr/>
                    <a:lstStyle/>
                    <a:p>
                      <a:pPr algn="ctr"/>
                      <a:r>
                        <a:rPr lang="en-US" b="1" dirty="0"/>
                        <a:t>20</a:t>
                      </a:r>
                    </a:p>
                  </a:txBody>
                  <a:tcPr/>
                </a:tc>
                <a:tc>
                  <a:txBody>
                    <a:bodyPr/>
                    <a:lstStyle/>
                    <a:p>
                      <a:pPr algn="ctr"/>
                      <a:r>
                        <a:rPr lang="en-US" b="1" dirty="0"/>
                        <a:t>9199</a:t>
                      </a:r>
                    </a:p>
                  </a:txBody>
                  <a:tcPr/>
                </a:tc>
                <a:extLst>
                  <a:ext uri="{0D108BD9-81ED-4DB2-BD59-A6C34878D82A}">
                    <a16:rowId xmlns:a16="http://schemas.microsoft.com/office/drawing/2014/main" val="3825151264"/>
                  </a:ext>
                </a:extLst>
              </a:tr>
            </a:tbl>
          </a:graphicData>
        </a:graphic>
      </p:graphicFrame>
    </p:spTree>
    <p:extLst>
      <p:ext uri="{BB962C8B-B14F-4D97-AF65-F5344CB8AC3E}">
        <p14:creationId xmlns:p14="http://schemas.microsoft.com/office/powerpoint/2010/main" val="214546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Keys</a:t>
            </a:r>
          </a:p>
        </p:txBody>
      </p:sp>
      <p:sp>
        <p:nvSpPr>
          <p:cNvPr id="3" name="Content Placeholder 2"/>
          <p:cNvSpPr>
            <a:spLocks noGrp="1"/>
          </p:cNvSpPr>
          <p:nvPr>
            <p:ph idx="1"/>
          </p:nvPr>
        </p:nvSpPr>
        <p:spPr>
          <a:xfrm>
            <a:off x="1103382" y="1417320"/>
            <a:ext cx="11088618" cy="5166360"/>
          </a:xfrm>
        </p:spPr>
        <p:txBody>
          <a:bodyPr>
            <a:normAutofit/>
          </a:bodyPr>
          <a:lstStyle/>
          <a:p>
            <a:pPr marL="0" indent="0">
              <a:buNone/>
            </a:pPr>
            <a:r>
              <a:rPr lang="en-US" b="1" dirty="0">
                <a:latin typeface="Euphemia (Body)"/>
              </a:rPr>
              <a:t>2. Candidate Key </a:t>
            </a:r>
            <a:r>
              <a:rPr lang="en-US" b="1" dirty="0">
                <a:latin typeface="Euphemia (Body)"/>
                <a:sym typeface="Wingdings" panose="05000000000000000000" pitchFamily="2" charset="2"/>
              </a:rPr>
              <a:t>(All highly likely keys)</a:t>
            </a:r>
            <a:r>
              <a:rPr lang="en-US" b="1" dirty="0">
                <a:latin typeface="Euphemia (Body)"/>
              </a:rPr>
              <a:t> </a:t>
            </a:r>
          </a:p>
          <a:p>
            <a:r>
              <a:rPr lang="en-US" sz="2000" dirty="0">
                <a:latin typeface="Euphemia (Body)"/>
              </a:rPr>
              <a:t> It is such an attribute or attributes of a table that can uniquely identify a row in a table.      </a:t>
            </a:r>
          </a:p>
          <a:p>
            <a:r>
              <a:rPr lang="en-US" sz="2000" dirty="0">
                <a:latin typeface="Euphemia (Body)"/>
              </a:rPr>
              <a:t>Generally they contain unique values and can never contain NULL values. There can be more than one candidate key in a table.</a:t>
            </a:r>
          </a:p>
          <a:p>
            <a:r>
              <a:rPr lang="en-US" sz="2000" dirty="0">
                <a:latin typeface="Euphemia (Body)"/>
              </a:rPr>
              <a:t>There can be one or more candidate key(s) in the table, if there is only one candidate key, it can be chosen as primary key.</a:t>
            </a:r>
          </a:p>
          <a:p>
            <a:r>
              <a:rPr lang="en-US" sz="2000" dirty="0">
                <a:latin typeface="Euphemia (Body)"/>
              </a:rPr>
              <a:t>e.g. within a STUDENT table Roll No and Mobile No. can both serve to uniquely identify a student.</a:t>
            </a:r>
            <a:r>
              <a:rPr lang="en-US" dirty="0">
                <a:latin typeface="Euphemia (Body)"/>
              </a:rPr>
              <a:t> </a:t>
            </a:r>
          </a:p>
          <a:p>
            <a:pPr marL="0" indent="0">
              <a:buNone/>
            </a:pPr>
            <a:endParaRPr lang="en-US" dirty="0">
              <a:latin typeface="Euphemia (Body)"/>
            </a:endParaRPr>
          </a:p>
          <a:p>
            <a:pPr marL="0" indent="0">
              <a:buNone/>
            </a:pPr>
            <a:endParaRPr lang="en-US" dirty="0"/>
          </a:p>
          <a:p>
            <a:endParaRPr lang="en-US" dirty="0">
              <a:latin typeface="Euphemia (Body)"/>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59548021"/>
              </p:ext>
            </p:extLst>
          </p:nvPr>
        </p:nvGraphicFramePr>
        <p:xfrm>
          <a:off x="2773182" y="4572000"/>
          <a:ext cx="8752735" cy="2011680"/>
        </p:xfrm>
        <a:graphic>
          <a:graphicData uri="http://schemas.openxmlformats.org/drawingml/2006/table">
            <a:tbl>
              <a:tblPr firstRow="1" bandRow="1">
                <a:tableStyleId>{6E25E649-3F16-4E02-A733-19D2CDBF48F0}</a:tableStyleId>
              </a:tblPr>
              <a:tblGrid>
                <a:gridCol w="1750547">
                  <a:extLst>
                    <a:ext uri="{9D8B030D-6E8A-4147-A177-3AD203B41FA5}">
                      <a16:colId xmlns:a16="http://schemas.microsoft.com/office/drawing/2014/main" val="3622701561"/>
                    </a:ext>
                  </a:extLst>
                </a:gridCol>
                <a:gridCol w="1750547">
                  <a:extLst>
                    <a:ext uri="{9D8B030D-6E8A-4147-A177-3AD203B41FA5}">
                      <a16:colId xmlns:a16="http://schemas.microsoft.com/office/drawing/2014/main" val="802763834"/>
                    </a:ext>
                  </a:extLst>
                </a:gridCol>
                <a:gridCol w="1750547">
                  <a:extLst>
                    <a:ext uri="{9D8B030D-6E8A-4147-A177-3AD203B41FA5}">
                      <a16:colId xmlns:a16="http://schemas.microsoft.com/office/drawing/2014/main" val="2199049345"/>
                    </a:ext>
                  </a:extLst>
                </a:gridCol>
                <a:gridCol w="1750547">
                  <a:extLst>
                    <a:ext uri="{9D8B030D-6E8A-4147-A177-3AD203B41FA5}">
                      <a16:colId xmlns:a16="http://schemas.microsoft.com/office/drawing/2014/main" val="196829467"/>
                    </a:ext>
                  </a:extLst>
                </a:gridCol>
                <a:gridCol w="1750547">
                  <a:extLst>
                    <a:ext uri="{9D8B030D-6E8A-4147-A177-3AD203B41FA5}">
                      <a16:colId xmlns:a16="http://schemas.microsoft.com/office/drawing/2014/main" val="1358617735"/>
                    </a:ext>
                  </a:extLst>
                </a:gridCol>
              </a:tblGrid>
              <a:tr h="402336">
                <a:tc>
                  <a:txBody>
                    <a:bodyPr/>
                    <a:lstStyle/>
                    <a:p>
                      <a:pPr algn="ctr"/>
                      <a:r>
                        <a:rPr lang="en-US" b="1" dirty="0"/>
                        <a:t>Roll</a:t>
                      </a:r>
                      <a:r>
                        <a:rPr lang="en-US" b="1" baseline="0" dirty="0"/>
                        <a:t> No</a:t>
                      </a:r>
                      <a:endParaRPr lang="en-US" b="1" dirty="0"/>
                    </a:p>
                  </a:txBody>
                  <a:tcPr/>
                </a:tc>
                <a:tc>
                  <a:txBody>
                    <a:bodyPr/>
                    <a:lstStyle/>
                    <a:p>
                      <a:pPr algn="ctr"/>
                      <a:r>
                        <a:rPr lang="en-US" b="1" dirty="0"/>
                        <a:t>Name</a:t>
                      </a:r>
                    </a:p>
                  </a:txBody>
                  <a:tcPr/>
                </a:tc>
                <a:tc>
                  <a:txBody>
                    <a:bodyPr/>
                    <a:lstStyle/>
                    <a:p>
                      <a:pPr algn="ctr"/>
                      <a:r>
                        <a:rPr lang="en-US" b="1" dirty="0"/>
                        <a:t>Address</a:t>
                      </a:r>
                    </a:p>
                  </a:txBody>
                  <a:tcPr/>
                </a:tc>
                <a:tc>
                  <a:txBody>
                    <a:bodyPr/>
                    <a:lstStyle/>
                    <a:p>
                      <a:pPr algn="ctr"/>
                      <a:r>
                        <a:rPr lang="en-US" b="1" dirty="0"/>
                        <a:t>Age</a:t>
                      </a:r>
                    </a:p>
                  </a:txBody>
                  <a:tcPr/>
                </a:tc>
                <a:tc>
                  <a:txBody>
                    <a:bodyPr/>
                    <a:lstStyle/>
                    <a:p>
                      <a:pPr algn="ctr"/>
                      <a:r>
                        <a:rPr lang="en-US" b="1" dirty="0"/>
                        <a:t>Mobile No</a:t>
                      </a:r>
                    </a:p>
                  </a:txBody>
                  <a:tcPr/>
                </a:tc>
                <a:extLst>
                  <a:ext uri="{0D108BD9-81ED-4DB2-BD59-A6C34878D82A}">
                    <a16:rowId xmlns:a16="http://schemas.microsoft.com/office/drawing/2014/main" val="1466743240"/>
                  </a:ext>
                </a:extLst>
              </a:tr>
              <a:tr h="402336">
                <a:tc>
                  <a:txBody>
                    <a:bodyPr/>
                    <a:lstStyle/>
                    <a:p>
                      <a:pPr algn="ctr"/>
                      <a:r>
                        <a:rPr lang="en-US" b="1" dirty="0"/>
                        <a:t>1</a:t>
                      </a:r>
                    </a:p>
                  </a:txBody>
                  <a:tcPr/>
                </a:tc>
                <a:tc>
                  <a:txBody>
                    <a:bodyPr/>
                    <a:lstStyle/>
                    <a:p>
                      <a:pPr algn="ctr"/>
                      <a:r>
                        <a:rPr lang="en-US" b="1" dirty="0"/>
                        <a:t>ABC</a:t>
                      </a:r>
                    </a:p>
                  </a:txBody>
                  <a:tcPr/>
                </a:tc>
                <a:tc>
                  <a:txBody>
                    <a:bodyPr/>
                    <a:lstStyle/>
                    <a:p>
                      <a:pPr algn="ctr"/>
                      <a:r>
                        <a:rPr lang="en-US" b="1" dirty="0"/>
                        <a:t>KTM</a:t>
                      </a:r>
                    </a:p>
                  </a:txBody>
                  <a:tcPr/>
                </a:tc>
                <a:tc>
                  <a:txBody>
                    <a:bodyPr/>
                    <a:lstStyle/>
                    <a:p>
                      <a:pPr algn="ctr"/>
                      <a:r>
                        <a:rPr lang="en-US" b="1" dirty="0"/>
                        <a:t>20</a:t>
                      </a:r>
                    </a:p>
                  </a:txBody>
                  <a:tcPr/>
                </a:tc>
                <a:tc>
                  <a:txBody>
                    <a:bodyPr/>
                    <a:lstStyle/>
                    <a:p>
                      <a:pPr algn="ctr"/>
                      <a:r>
                        <a:rPr lang="en-US" b="1" dirty="0"/>
                        <a:t>9089</a:t>
                      </a:r>
                    </a:p>
                  </a:txBody>
                  <a:tcPr/>
                </a:tc>
                <a:extLst>
                  <a:ext uri="{0D108BD9-81ED-4DB2-BD59-A6C34878D82A}">
                    <a16:rowId xmlns:a16="http://schemas.microsoft.com/office/drawing/2014/main" val="3689943288"/>
                  </a:ext>
                </a:extLst>
              </a:tr>
              <a:tr h="402336">
                <a:tc>
                  <a:txBody>
                    <a:bodyPr/>
                    <a:lstStyle/>
                    <a:p>
                      <a:pPr algn="ctr"/>
                      <a:r>
                        <a:rPr lang="en-US" b="1" dirty="0"/>
                        <a:t>2</a:t>
                      </a:r>
                    </a:p>
                  </a:txBody>
                  <a:tcPr/>
                </a:tc>
                <a:tc>
                  <a:txBody>
                    <a:bodyPr/>
                    <a:lstStyle/>
                    <a:p>
                      <a:pPr algn="ctr"/>
                      <a:r>
                        <a:rPr lang="en-US" b="1" dirty="0"/>
                        <a:t>PQR</a:t>
                      </a:r>
                    </a:p>
                  </a:txBody>
                  <a:tcPr/>
                </a:tc>
                <a:tc>
                  <a:txBody>
                    <a:bodyPr/>
                    <a:lstStyle/>
                    <a:p>
                      <a:pPr algn="ctr"/>
                      <a:r>
                        <a:rPr lang="en-US" b="1" dirty="0"/>
                        <a:t>KTM</a:t>
                      </a:r>
                    </a:p>
                  </a:txBody>
                  <a:tcPr/>
                </a:tc>
                <a:tc>
                  <a:txBody>
                    <a:bodyPr/>
                    <a:lstStyle/>
                    <a:p>
                      <a:pPr algn="ctr"/>
                      <a:r>
                        <a:rPr lang="en-US" b="1" dirty="0"/>
                        <a:t>20</a:t>
                      </a:r>
                    </a:p>
                  </a:txBody>
                  <a:tcPr/>
                </a:tc>
                <a:tc>
                  <a:txBody>
                    <a:bodyPr/>
                    <a:lstStyle/>
                    <a:p>
                      <a:pPr algn="ctr"/>
                      <a:r>
                        <a:rPr lang="en-US" b="1" dirty="0"/>
                        <a:t>9190</a:t>
                      </a:r>
                    </a:p>
                  </a:txBody>
                  <a:tcPr/>
                </a:tc>
                <a:extLst>
                  <a:ext uri="{0D108BD9-81ED-4DB2-BD59-A6C34878D82A}">
                    <a16:rowId xmlns:a16="http://schemas.microsoft.com/office/drawing/2014/main" val="2250054263"/>
                  </a:ext>
                </a:extLst>
              </a:tr>
              <a:tr h="402336">
                <a:tc>
                  <a:txBody>
                    <a:bodyPr/>
                    <a:lstStyle/>
                    <a:p>
                      <a:pPr algn="ctr"/>
                      <a:r>
                        <a:rPr lang="en-US" b="1" dirty="0"/>
                        <a:t>3</a:t>
                      </a:r>
                    </a:p>
                  </a:txBody>
                  <a:tcPr/>
                </a:tc>
                <a:tc>
                  <a:txBody>
                    <a:bodyPr/>
                    <a:lstStyle/>
                    <a:p>
                      <a:pPr algn="ctr"/>
                      <a:r>
                        <a:rPr lang="en-US" b="1" dirty="0"/>
                        <a:t>XYZ</a:t>
                      </a:r>
                    </a:p>
                  </a:txBody>
                  <a:tcPr/>
                </a:tc>
                <a:tc>
                  <a:txBody>
                    <a:bodyPr/>
                    <a:lstStyle/>
                    <a:p>
                      <a:pPr algn="ctr"/>
                      <a:r>
                        <a:rPr lang="en-US" b="1" dirty="0"/>
                        <a:t>PKR</a:t>
                      </a:r>
                    </a:p>
                  </a:txBody>
                  <a:tcPr/>
                </a:tc>
                <a:tc>
                  <a:txBody>
                    <a:bodyPr/>
                    <a:lstStyle/>
                    <a:p>
                      <a:pPr algn="ctr"/>
                      <a:r>
                        <a:rPr lang="en-US" b="1" dirty="0"/>
                        <a:t>29</a:t>
                      </a:r>
                    </a:p>
                  </a:txBody>
                  <a:tcPr/>
                </a:tc>
                <a:tc>
                  <a:txBody>
                    <a:bodyPr/>
                    <a:lstStyle/>
                    <a:p>
                      <a:pPr algn="ctr"/>
                      <a:r>
                        <a:rPr lang="en-US" b="1" dirty="0"/>
                        <a:t>9999</a:t>
                      </a:r>
                    </a:p>
                  </a:txBody>
                  <a:tcPr/>
                </a:tc>
                <a:extLst>
                  <a:ext uri="{0D108BD9-81ED-4DB2-BD59-A6C34878D82A}">
                    <a16:rowId xmlns:a16="http://schemas.microsoft.com/office/drawing/2014/main" val="2554067215"/>
                  </a:ext>
                </a:extLst>
              </a:tr>
              <a:tr h="402336">
                <a:tc>
                  <a:txBody>
                    <a:bodyPr/>
                    <a:lstStyle/>
                    <a:p>
                      <a:pPr algn="ctr"/>
                      <a:r>
                        <a:rPr lang="en-US" b="1" dirty="0"/>
                        <a:t>4</a:t>
                      </a:r>
                    </a:p>
                  </a:txBody>
                  <a:tcPr/>
                </a:tc>
                <a:tc>
                  <a:txBody>
                    <a:bodyPr/>
                    <a:lstStyle/>
                    <a:p>
                      <a:pPr algn="ctr"/>
                      <a:r>
                        <a:rPr lang="en-US" b="1" dirty="0"/>
                        <a:t>ABC</a:t>
                      </a:r>
                    </a:p>
                  </a:txBody>
                  <a:tcPr/>
                </a:tc>
                <a:tc>
                  <a:txBody>
                    <a:bodyPr/>
                    <a:lstStyle/>
                    <a:p>
                      <a:pPr algn="ctr"/>
                      <a:r>
                        <a:rPr lang="en-US" b="1" dirty="0"/>
                        <a:t>BKT</a:t>
                      </a:r>
                    </a:p>
                  </a:txBody>
                  <a:tcPr/>
                </a:tc>
                <a:tc>
                  <a:txBody>
                    <a:bodyPr/>
                    <a:lstStyle/>
                    <a:p>
                      <a:pPr algn="ctr"/>
                      <a:r>
                        <a:rPr lang="en-US" b="1" dirty="0"/>
                        <a:t>20</a:t>
                      </a:r>
                    </a:p>
                  </a:txBody>
                  <a:tcPr/>
                </a:tc>
                <a:tc>
                  <a:txBody>
                    <a:bodyPr/>
                    <a:lstStyle/>
                    <a:p>
                      <a:pPr algn="ctr"/>
                      <a:r>
                        <a:rPr lang="en-US" b="1" dirty="0"/>
                        <a:t>9199</a:t>
                      </a:r>
                    </a:p>
                  </a:txBody>
                  <a:tcPr/>
                </a:tc>
                <a:extLst>
                  <a:ext uri="{0D108BD9-81ED-4DB2-BD59-A6C34878D82A}">
                    <a16:rowId xmlns:a16="http://schemas.microsoft.com/office/drawing/2014/main" val="3825151264"/>
                  </a:ext>
                </a:extLst>
              </a:tr>
            </a:tbl>
          </a:graphicData>
        </a:graphic>
      </p:graphicFrame>
    </p:spTree>
    <p:extLst>
      <p:ext uri="{BB962C8B-B14F-4D97-AF65-F5344CB8AC3E}">
        <p14:creationId xmlns:p14="http://schemas.microsoft.com/office/powerpoint/2010/main" val="11978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Keys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latin typeface="Euphemia (Body)"/>
              </a:rPr>
              <a:t>3</a:t>
            </a:r>
            <a:r>
              <a:rPr lang="en-US" dirty="0">
                <a:latin typeface="Euphemia (Body)"/>
              </a:rPr>
              <a:t>.  </a:t>
            </a:r>
            <a:r>
              <a:rPr lang="en-US" b="1" dirty="0">
                <a:latin typeface="Euphemia (Body)"/>
              </a:rPr>
              <a:t>Primary Key (Chosen one Key)</a:t>
            </a:r>
          </a:p>
          <a:p>
            <a:r>
              <a:rPr lang="en-US" dirty="0">
                <a:latin typeface="Euphemia (Body)"/>
              </a:rPr>
              <a:t>It is one of the candidate keys that are chosen to be the identifying key for the entire table.</a:t>
            </a:r>
          </a:p>
          <a:p>
            <a:r>
              <a:rPr lang="en-US" dirty="0">
                <a:latin typeface="Euphemia (Body)"/>
              </a:rPr>
              <a:t>There can only be one primary key in the table.</a:t>
            </a:r>
          </a:p>
          <a:p>
            <a:r>
              <a:rPr lang="en-US" dirty="0">
                <a:latin typeface="Euphemia (Body)"/>
              </a:rPr>
              <a:t>E.g. although there are two candidate keys in the STUDENT table, the college would obviously use Roll as the primary key of the table.</a:t>
            </a:r>
          </a:p>
          <a:p>
            <a:endParaRPr lang="en-US" dirty="0">
              <a:latin typeface="Euphemia (Body)"/>
            </a:endParaRPr>
          </a:p>
          <a:p>
            <a:pPr marL="0" indent="0">
              <a:buNone/>
            </a:pPr>
            <a:r>
              <a:rPr lang="en-US" b="1" dirty="0"/>
              <a:t>4. Alternate Key: </a:t>
            </a:r>
          </a:p>
          <a:p>
            <a:r>
              <a:rPr lang="en-US" dirty="0"/>
              <a:t>This is the candidate key which is not chosen as the primary key of the table. They are named so because although not the primary key, they can still identify a row.</a:t>
            </a:r>
          </a:p>
        </p:txBody>
      </p:sp>
    </p:spTree>
    <p:extLst>
      <p:ext uri="{BB962C8B-B14F-4D97-AF65-F5344CB8AC3E}">
        <p14:creationId xmlns:p14="http://schemas.microsoft.com/office/powerpoint/2010/main" val="9755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16A5D7D17EA249BA78CBC9468D94B9" ma:contentTypeVersion="6" ma:contentTypeDescription="Create a new document." ma:contentTypeScope="" ma:versionID="811fb35cafcc4ae5dc1b25a1c4cfff63">
  <xsd:schema xmlns:xsd="http://www.w3.org/2001/XMLSchema" xmlns:xs="http://www.w3.org/2001/XMLSchema" xmlns:p="http://schemas.microsoft.com/office/2006/metadata/properties" xmlns:ns2="282bd017-dc50-4da1-ac63-e283e46653e6" targetNamespace="http://schemas.microsoft.com/office/2006/metadata/properties" ma:root="true" ma:fieldsID="4910fc984648c0290c4a9c6f0a88a71d" ns2:_="">
    <xsd:import namespace="282bd017-dc50-4da1-ac63-e283e46653e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2bd017-dc50-4da1-ac63-e283e46653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D1B8A3-5FFE-4FC5-91AA-A059159DE4C1}"/>
</file>

<file path=customXml/itemProps2.xml><?xml version="1.0" encoding="utf-8"?>
<ds:datastoreItem xmlns:ds="http://schemas.openxmlformats.org/officeDocument/2006/customXml" ds:itemID="{C142D1A0-3702-4746-9DB8-05122237EFA5}"/>
</file>

<file path=customXml/itemProps3.xml><?xml version="1.0" encoding="utf-8"?>
<ds:datastoreItem xmlns:ds="http://schemas.openxmlformats.org/officeDocument/2006/customXml" ds:itemID="{3E2A5A62-C712-4867-BB6B-DEB484663479}"/>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0</TotalTime>
  <Words>3448</Words>
  <Application>Microsoft Macintosh PowerPoint</Application>
  <PresentationFormat>Widescreen</PresentationFormat>
  <Paragraphs>571</Paragraphs>
  <Slides>59</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Arial</vt:lpstr>
      <vt:lpstr>Euphemia</vt:lpstr>
      <vt:lpstr>Euphemia (Body)</vt:lpstr>
      <vt:lpstr>Plantagenet Cherokee</vt:lpstr>
      <vt:lpstr>Times New Roman</vt:lpstr>
      <vt:lpstr>Wingdings</vt:lpstr>
      <vt:lpstr>Academic Literature 16x9</vt:lpstr>
      <vt:lpstr>Document</vt:lpstr>
      <vt:lpstr>PowerPoint Presentation</vt:lpstr>
      <vt:lpstr>PowerPoint Presentation</vt:lpstr>
      <vt:lpstr>Terminology</vt:lpstr>
      <vt:lpstr>Terminology</vt:lpstr>
      <vt:lpstr>Student Table</vt:lpstr>
      <vt:lpstr>Alternative Terminology</vt:lpstr>
      <vt:lpstr>Relational Keys</vt:lpstr>
      <vt:lpstr>Relational Keys</vt:lpstr>
      <vt:lpstr>Relational Keys</vt:lpstr>
      <vt:lpstr>Relational Keys</vt:lpstr>
      <vt:lpstr>PowerPoint Presentation</vt:lpstr>
      <vt:lpstr>Relational Keys</vt:lpstr>
      <vt:lpstr>RDBMS</vt:lpstr>
      <vt:lpstr> Relational Model </vt:lpstr>
      <vt:lpstr> Relational Model </vt:lpstr>
      <vt:lpstr>Properties of a Relation</vt:lpstr>
      <vt:lpstr>Class Record (Is This a Relation? )</vt:lpstr>
      <vt:lpstr>Activity - Is This a Relation? </vt:lpstr>
      <vt:lpstr>Class Record – A Relation</vt:lpstr>
      <vt:lpstr>Activity - Is This a Relation? </vt:lpstr>
      <vt:lpstr>Activity - Is This a Relation? </vt:lpstr>
      <vt:lpstr>Now a Relation</vt:lpstr>
      <vt:lpstr>Problem in Previous Solution</vt:lpstr>
      <vt:lpstr>Normalization</vt:lpstr>
      <vt:lpstr>Relational Integrity Constraints </vt:lpstr>
      <vt:lpstr>1. Null Integrity</vt:lpstr>
      <vt:lpstr>1. Null Integrity</vt:lpstr>
      <vt:lpstr>1. Null Integrity</vt:lpstr>
      <vt:lpstr>1. Null Integrity</vt:lpstr>
      <vt:lpstr>2. Entity Integrity</vt:lpstr>
      <vt:lpstr>Creating Primary Key</vt:lpstr>
      <vt:lpstr>3. Referential Integrity</vt:lpstr>
      <vt:lpstr>4. General Constraints (Business Rules )</vt:lpstr>
      <vt:lpstr>CHECK Constraint</vt:lpstr>
      <vt:lpstr>CHECK Constraint</vt:lpstr>
      <vt:lpstr>CHECK Constraint</vt:lpstr>
      <vt:lpstr>Functional Dependency</vt:lpstr>
      <vt:lpstr>Functional Dependency</vt:lpstr>
      <vt:lpstr>Partial Dependency</vt:lpstr>
      <vt:lpstr>PowerPoint Presentation</vt:lpstr>
      <vt:lpstr>Transitive Dependency</vt:lpstr>
      <vt:lpstr>Transitive Dependency</vt:lpstr>
      <vt:lpstr>Anomalies</vt:lpstr>
      <vt:lpstr>Activity: Insert Anomaly</vt:lpstr>
      <vt:lpstr>Update Anomaly</vt:lpstr>
      <vt:lpstr>Delete Anomaly</vt:lpstr>
      <vt:lpstr>PowerPoint Presentation</vt:lpstr>
      <vt:lpstr>Normal Forms: </vt:lpstr>
      <vt:lpstr>Billing System</vt:lpstr>
      <vt:lpstr>UNF (Un-Normalized Form)</vt:lpstr>
      <vt:lpstr>First Normal Form(1NF) </vt:lpstr>
      <vt:lpstr>Second Normal Form (2NF) </vt:lpstr>
      <vt:lpstr>Third Normal Form (3NF)</vt:lpstr>
      <vt:lpstr>The Document - Example</vt:lpstr>
      <vt:lpstr>Activity 1</vt:lpstr>
      <vt:lpstr>Activity 2</vt:lpstr>
      <vt:lpstr>Activity 3</vt:lpstr>
      <vt:lpstr>Any 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2013-10-27T05:49:03Z</dcterms:created>
  <dcterms:modified xsi:type="dcterms:W3CDTF">2020-08-06T06:08:46Z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TC034313809991</vt:lpwstr>
  </property>
  <property fmtid="{D5CDD505-2E9C-101B-9397-08002B2CF9AE}" pid="3" name="ContentTypeId">
    <vt:lpwstr>0x010100BC16A5D7D17EA249BA78CBC9468D94B9</vt:lpwstr>
  </property>
</Properties>
</file>