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5"/>
  </p:notesMasterIdLst>
  <p:handoutMasterIdLst>
    <p:handoutMasterId r:id="rId16"/>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5/14/2020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5/14/2020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5/14/2020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5/14/2020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5/14/2020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5/14/2020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5/14/2020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5/14/2020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5/14/2020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5/14/2020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5/14/2020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5/14/2020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5/14/2020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DISTINCT and NULL values</a:t>
            </a:r>
          </a:p>
        </p:txBody>
      </p:sp>
      <p:sp>
        <p:nvSpPr>
          <p:cNvPr id="3" name="Content Placeholder 2"/>
          <p:cNvSpPr>
            <a:spLocks noGrp="1"/>
          </p:cNvSpPr>
          <p:nvPr>
            <p:ph idx="1"/>
          </p:nvPr>
        </p:nvSpPr>
        <p:spPr/>
        <p:txBody>
          <a:bodyPr>
            <a:normAutofit fontScale="92500"/>
          </a:bodyPr>
          <a:lstStyle/>
          <a:p>
            <a:pPr marL="0" indent="0">
              <a:buNone/>
            </a:pPr>
            <a:r>
              <a:rPr lang="en-US" dirty="0"/>
              <a:t>In the database world, NULL is special. NULL values are used as markers to indicate that the information is missing or not applicable.</a:t>
            </a:r>
          </a:p>
          <a:p>
            <a:pPr marL="0" indent="0">
              <a:buNone/>
            </a:pPr>
            <a:endParaRPr lang="en-US" dirty="0"/>
          </a:p>
          <a:p>
            <a:pPr marL="0" indent="0">
              <a:buNone/>
            </a:pPr>
            <a:r>
              <a:rPr lang="en-US" dirty="0"/>
              <a:t>For this reason, NULL cannot be compared to any value. Even NULL is not equal to itself. If you have two or more NULL values in a column, does the database system consider them as the same or distinct values?</a:t>
            </a:r>
          </a:p>
          <a:p>
            <a:pPr marL="0" indent="0">
              <a:buNone/>
            </a:pPr>
            <a:endParaRPr lang="en-US" dirty="0"/>
          </a:p>
          <a:p>
            <a:pPr marL="0" indent="0">
              <a:buNone/>
            </a:pPr>
            <a:r>
              <a:rPr lang="en-US" dirty="0"/>
              <a:t>Typically, the DISTINCT operator treats all NULL values the same. As a result, the DISTINCT operator keeps only one NULL value and removes the other from the result set.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3756133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For example, the following statement returns the distinct phone numbers of employees.</a:t>
            </a:r>
          </a:p>
          <a:p>
            <a:pPr marL="0" indent="0">
              <a:buNone/>
            </a:pPr>
            <a:endParaRPr lang="en-US" dirty="0"/>
          </a:p>
          <a:p>
            <a:pPr marL="0" indent="0">
              <a:buNone/>
            </a:pPr>
            <a:r>
              <a:rPr lang="en-US" dirty="0"/>
              <a:t>SELECT DISTINCT</a:t>
            </a:r>
          </a:p>
          <a:p>
            <a:pPr marL="0" indent="0">
              <a:buNone/>
            </a:pPr>
            <a:r>
              <a:rPr lang="en-US" dirty="0"/>
              <a:t>	</a:t>
            </a:r>
            <a:r>
              <a:rPr lang="en-US" dirty="0" err="1"/>
              <a:t>phone_number</a:t>
            </a:r>
            <a:endParaRPr lang="en-US" dirty="0"/>
          </a:p>
          <a:p>
            <a:pPr marL="0" indent="0">
              <a:buNone/>
            </a:pPr>
            <a:r>
              <a:rPr lang="en-US" dirty="0"/>
              <a:t>FROM</a:t>
            </a:r>
          </a:p>
          <a:p>
            <a:pPr marL="0" indent="0">
              <a:buNone/>
            </a:pPr>
            <a:r>
              <a:rPr lang="en-US" dirty="0"/>
              <a:t>	employees</a:t>
            </a:r>
            <a:r>
              <a:rPr lang="en-US" dirty="0" smtClean="0"/>
              <a:t>;</a:t>
            </a:r>
          </a:p>
          <a:p>
            <a:pPr marL="0" indent="0">
              <a:buNone/>
            </a:pPr>
            <a:r>
              <a:rPr lang="en-US" dirty="0"/>
              <a:t>Notice that it returned only one NULL value.</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37812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In this tutorial, you have learned how to use the SQL DISTINCT operator to remove duplicate rows from a result set.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16475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r>
              <a:rPr lang="en-US" dirty="0"/>
              <a:t>Introduction to SQL DISTINCT operator</a:t>
            </a:r>
            <a:endParaRPr lang="en-US" dirty="0"/>
          </a:p>
          <a:p>
            <a:endParaRPr lang="en-US" dirty="0"/>
          </a:p>
          <a:p>
            <a:pPr marL="342900" indent="-342900">
              <a:buFont typeface="Arial" panose="020B0604020202020204" pitchFamily="34" charset="0"/>
              <a:buChar char="•"/>
            </a:pPr>
            <a:endParaRPr lang="en-US" b="1" dirty="0" smtClean="0"/>
          </a:p>
          <a:p>
            <a:endParaRPr lang="en-US" b="1" dirty="0" smtClean="0"/>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SQL DISTINCT </a:t>
            </a:r>
            <a:r>
              <a:rPr lang="en-US" dirty="0" smtClean="0"/>
              <a:t>operator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a:t>
            </a:r>
            <a:r>
              <a:rPr lang="en-US" dirty="0"/>
              <a:t>primary key ensures that the table has no duplicate rows. However, when you use the SELECT statement to query a portion of the columns in a table, you may get duplicates.</a:t>
            </a:r>
          </a:p>
          <a:p>
            <a:pPr marL="0" indent="0">
              <a:buNone/>
            </a:pPr>
            <a:endParaRPr lang="en-US" dirty="0"/>
          </a:p>
          <a:p>
            <a:pPr marL="0" indent="0">
              <a:buNone/>
            </a:pPr>
            <a:r>
              <a:rPr lang="en-US" dirty="0"/>
              <a:t>To remove duplicates from a result set, you use the DISTINCT operator in the SELECT clause as follows:</a:t>
            </a:r>
          </a:p>
          <a:p>
            <a:pPr marL="0" indent="0">
              <a:buNone/>
            </a:pPr>
            <a:endParaRPr lang="en-US" dirty="0"/>
          </a:p>
          <a:p>
            <a:pPr marL="0" indent="0">
              <a:buNone/>
            </a:pPr>
            <a:r>
              <a:rPr lang="en-US" dirty="0"/>
              <a:t>SELECT DISTINCT</a:t>
            </a:r>
          </a:p>
          <a:p>
            <a:pPr marL="0" indent="0">
              <a:buNone/>
            </a:pPr>
            <a:r>
              <a:rPr lang="en-US" dirty="0"/>
              <a:t>    column1, column2, ...</a:t>
            </a:r>
          </a:p>
          <a:p>
            <a:pPr marL="0" indent="0">
              <a:buNone/>
            </a:pPr>
            <a:r>
              <a:rPr lang="en-US" dirty="0"/>
              <a:t>FROM</a:t>
            </a:r>
          </a:p>
          <a:p>
            <a:pPr marL="0" indent="0">
              <a:buNone/>
            </a:pPr>
            <a:r>
              <a:rPr lang="en-US" dirty="0"/>
              <a:t>    table1;</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3707237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you use one column after the DISTINCT operator, the database system uses that column to evaluate duplicate. In case you use two or more columns, the database system will use the combination of value in these columns for the duplication check.</a:t>
            </a:r>
          </a:p>
          <a:p>
            <a:pPr marL="0" indent="0">
              <a:buNone/>
            </a:pPr>
            <a:endParaRPr lang="en-US" dirty="0"/>
          </a:p>
          <a:p>
            <a:pPr marL="0" indent="0">
              <a:buNone/>
            </a:pPr>
            <a:r>
              <a:rPr lang="en-US" dirty="0"/>
              <a:t>To remove the duplicates, the database system first sorts the result set by every column specified in the SELECT clause. It then scans the table from top to bottom to identify the duplicates that are next to each other. In case the result set is large, the sorting and scanning operations may reduce the performance of the query.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99276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DISTINCT </a:t>
            </a:r>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a:t>will use the employees table in the sample database to demonstrate how </a:t>
            </a:r>
            <a:r>
              <a:rPr lang="en-US" dirty="0" smtClean="0"/>
              <a:t>the </a:t>
            </a:r>
            <a:r>
              <a:rPr lang="en-US" dirty="0"/>
              <a:t>DISTINCT operator works</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4099" name="Picture 3" descr="employees_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091" y="2856411"/>
            <a:ext cx="2373086" cy="331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781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Using SQL DISTINCT on one column </a:t>
            </a:r>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following statement retrieves the salary data from the  employees table and sorts it in descending order.</a:t>
            </a:r>
          </a:p>
          <a:p>
            <a:pPr marL="0" indent="0">
              <a:buNone/>
            </a:pPr>
            <a:endParaRPr lang="en-US" dirty="0"/>
          </a:p>
          <a:p>
            <a:pPr marL="0" indent="0">
              <a:buNone/>
            </a:pPr>
            <a:r>
              <a:rPr lang="en-US" dirty="0"/>
              <a:t>SELECT </a:t>
            </a:r>
          </a:p>
          <a:p>
            <a:pPr marL="0" indent="0">
              <a:buNone/>
            </a:pPr>
            <a:r>
              <a:rPr lang="en-US" dirty="0"/>
              <a:t>    salary</a:t>
            </a:r>
          </a:p>
          <a:p>
            <a:pPr marL="0" indent="0">
              <a:buNone/>
            </a:pPr>
            <a:r>
              <a:rPr lang="en-US" dirty="0"/>
              <a:t>FROM</a:t>
            </a:r>
          </a:p>
          <a:p>
            <a:pPr marL="0" indent="0">
              <a:buNone/>
            </a:pPr>
            <a:r>
              <a:rPr lang="en-US" dirty="0"/>
              <a:t>    employees</a:t>
            </a:r>
          </a:p>
          <a:p>
            <a:pPr marL="0" indent="0">
              <a:buNone/>
            </a:pPr>
            <a:r>
              <a:rPr lang="en-US" dirty="0"/>
              <a:t>ORDER BY salary DESC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5123" name="Picture 3" descr="SQL DISTINCT one colum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335" y="3148805"/>
            <a:ext cx="1294402" cy="260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943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As you see we have duplicate salary data e.g., 17,000 because two or more employees have the same salary. To remove the duplicate, you add the DISTINCT operator to the SELECT clause as follows</a:t>
            </a:r>
            <a:r>
              <a:rPr lang="en-US" dirty="0" smtClean="0"/>
              <a:t>:</a:t>
            </a:r>
            <a:endParaRPr lang="en-US" dirty="0"/>
          </a:p>
          <a:p>
            <a:pPr marL="0" indent="0">
              <a:buNone/>
            </a:pPr>
            <a:r>
              <a:rPr lang="en-US" dirty="0"/>
              <a:t>SELECT </a:t>
            </a:r>
          </a:p>
          <a:p>
            <a:pPr marL="0" indent="0">
              <a:buNone/>
            </a:pPr>
            <a:r>
              <a:rPr lang="en-US" dirty="0"/>
              <a:t>    DISTINCT salary</a:t>
            </a:r>
          </a:p>
          <a:p>
            <a:pPr marL="0" indent="0">
              <a:buNone/>
            </a:pPr>
            <a:r>
              <a:rPr lang="en-US" dirty="0"/>
              <a:t>FROM</a:t>
            </a:r>
          </a:p>
          <a:p>
            <a:pPr marL="0" indent="0">
              <a:buNone/>
            </a:pPr>
            <a:r>
              <a:rPr lang="en-US" dirty="0"/>
              <a:t>    employees</a:t>
            </a:r>
          </a:p>
          <a:p>
            <a:pPr marL="0" indent="0">
              <a:buNone/>
            </a:pPr>
            <a:r>
              <a:rPr lang="en-US" dirty="0"/>
              <a:t>ORDER BY salary DESC</a:t>
            </a:r>
            <a:r>
              <a:rPr lang="en-US" dirty="0" smtClean="0"/>
              <a:t>;</a:t>
            </a:r>
          </a:p>
          <a:p>
            <a:pPr marL="0" indent="0">
              <a:buNone/>
            </a:pPr>
            <a:r>
              <a:rPr lang="en-US" dirty="0"/>
              <a:t>Now all duplicates are removed from the result set.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6147" name="Picture 3" descr="SELECT DISTINCT one column example without duplic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0290" y="3108960"/>
            <a:ext cx="1424884" cy="2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61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965201"/>
          </a:xfrm>
        </p:spPr>
        <p:txBody>
          <a:bodyPr>
            <a:normAutofit fontScale="90000"/>
          </a:bodyPr>
          <a:lstStyle/>
          <a:p>
            <a:pPr marL="0" indent="0"/>
            <a:r>
              <a:rPr lang="en-US" sz="2700" dirty="0"/>
              <a:t>2) Using SQL DISTINCT on multiple columns example</a:t>
            </a:r>
            <a:br>
              <a:rPr lang="en-US" sz="2700" dirty="0"/>
            </a:br>
            <a:r>
              <a:rPr lang="en-US" sz="2700" dirty="0"/>
              <a:t>The following statement retrieves the job id and salary from the employees table</a:t>
            </a:r>
            <a:r>
              <a:rPr lang="en-US" sz="2700"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SELECT</a:t>
            </a:r>
            <a:endParaRPr lang="en-US" dirty="0"/>
          </a:p>
          <a:p>
            <a:pPr marL="0" indent="0">
              <a:buNone/>
            </a:pPr>
            <a:r>
              <a:rPr lang="en-US" dirty="0"/>
              <a:t>	</a:t>
            </a:r>
            <a:r>
              <a:rPr lang="en-US" dirty="0" err="1"/>
              <a:t>job_id</a:t>
            </a:r>
            <a:r>
              <a:rPr lang="en-US" dirty="0"/>
              <a:t>,</a:t>
            </a:r>
          </a:p>
          <a:p>
            <a:pPr marL="0" indent="0">
              <a:buNone/>
            </a:pPr>
            <a:r>
              <a:rPr lang="en-US" dirty="0"/>
              <a:t>	salary</a:t>
            </a:r>
          </a:p>
          <a:p>
            <a:pPr marL="0" indent="0">
              <a:buNone/>
            </a:pPr>
            <a:r>
              <a:rPr lang="en-US" dirty="0"/>
              <a:t>FROM</a:t>
            </a:r>
          </a:p>
          <a:p>
            <a:pPr marL="0" indent="0">
              <a:buNone/>
            </a:pPr>
            <a:r>
              <a:rPr lang="en-US" dirty="0"/>
              <a:t>	employees</a:t>
            </a:r>
          </a:p>
          <a:p>
            <a:pPr marL="0" indent="0">
              <a:buNone/>
            </a:pPr>
            <a:r>
              <a:rPr lang="en-US" dirty="0"/>
              <a:t>ORDER BY</a:t>
            </a:r>
          </a:p>
          <a:p>
            <a:pPr marL="0" indent="0">
              <a:buNone/>
            </a:pPr>
            <a:r>
              <a:rPr lang="en-US" dirty="0"/>
              <a:t>	</a:t>
            </a:r>
            <a:r>
              <a:rPr lang="en-US" dirty="0" err="1"/>
              <a:t>job_id</a:t>
            </a:r>
            <a:r>
              <a:rPr lang="en-US" dirty="0"/>
              <a:t>,</a:t>
            </a:r>
          </a:p>
          <a:p>
            <a:pPr marL="0" indent="0">
              <a:buNone/>
            </a:pPr>
            <a:r>
              <a:rPr lang="en-US" dirty="0"/>
              <a:t>	salary DESC;</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7171" name="Picture 3" descr="SELECT DISTINCT multiple column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918" y="1646238"/>
            <a:ext cx="2391682" cy="410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936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Now if you add the DISTINCT operator to the SELECT clause, the database system uses values in both </a:t>
            </a:r>
            <a:r>
              <a:rPr lang="en-US" dirty="0" err="1"/>
              <a:t>job_id</a:t>
            </a:r>
            <a:r>
              <a:rPr lang="en-US" dirty="0"/>
              <a:t> and salary columns to evaluate duplicates. It keeps only one of the highlight rows as shown in the screenshot above</a:t>
            </a:r>
            <a:r>
              <a:rPr lang="en-US" dirty="0" smtClean="0"/>
              <a:t>.</a:t>
            </a:r>
          </a:p>
          <a:p>
            <a:pPr marL="0" indent="0">
              <a:buNone/>
            </a:pPr>
            <a:r>
              <a:rPr lang="en-US" b="1" dirty="0"/>
              <a:t>SELECT</a:t>
            </a:r>
            <a:r>
              <a:rPr lang="en-US" dirty="0"/>
              <a:t> </a:t>
            </a:r>
            <a:r>
              <a:rPr lang="en-US" b="1" dirty="0"/>
              <a:t>DISTINCT</a:t>
            </a:r>
            <a:r>
              <a:rPr lang="en-US" dirty="0"/>
              <a:t> </a:t>
            </a:r>
            <a:r>
              <a:rPr lang="en-US" dirty="0" err="1"/>
              <a:t>job_id</a:t>
            </a:r>
            <a:r>
              <a:rPr lang="en-US" dirty="0"/>
              <a:t>, salary </a:t>
            </a:r>
            <a:r>
              <a:rPr lang="en-US" b="1" dirty="0"/>
              <a:t>FROM</a:t>
            </a:r>
            <a:r>
              <a:rPr lang="en-US" dirty="0"/>
              <a:t> employees </a:t>
            </a:r>
            <a:r>
              <a:rPr lang="en-US" b="1" dirty="0"/>
              <a:t>ORDER</a:t>
            </a:r>
            <a:r>
              <a:rPr lang="en-US" dirty="0"/>
              <a:t> </a:t>
            </a:r>
            <a:r>
              <a:rPr lang="en-US" b="1" dirty="0"/>
              <a:t>BY</a:t>
            </a:r>
            <a:r>
              <a:rPr lang="en-US" dirty="0"/>
              <a:t> </a:t>
            </a:r>
            <a:r>
              <a:rPr lang="en-US" dirty="0" err="1"/>
              <a:t>job_id</a:t>
            </a:r>
            <a:r>
              <a:rPr lang="en-US" dirty="0"/>
              <a:t>, salary </a:t>
            </a:r>
            <a:r>
              <a:rPr lang="en-US" b="1" dirty="0"/>
              <a:t>DESC</a:t>
            </a:r>
            <a:r>
              <a:rPr lang="en-US" dirty="0"/>
              <a: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8195" name="Picture 3" descr="SELECT DISTINCT multiple columns example without duplic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30446"/>
            <a:ext cx="1199336" cy="224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636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3709</TotalTime>
  <Words>578</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About Me</vt:lpstr>
      <vt:lpstr>Course Overview</vt:lpstr>
      <vt:lpstr>Introduction to SQL DISTINCT operator</vt:lpstr>
      <vt:lpstr>PowerPoint Presentation</vt:lpstr>
      <vt:lpstr>SQL DISTINCT examples</vt:lpstr>
      <vt:lpstr>1) Using SQL DISTINCT on one column example</vt:lpstr>
      <vt:lpstr>PowerPoint Presentation</vt:lpstr>
      <vt:lpstr>2) Using SQL DISTINCT on multiple columns example The following statement retrieves the job id and salary from the employees table.</vt:lpstr>
      <vt:lpstr>PowerPoint Presentation</vt:lpstr>
      <vt:lpstr>SQL DISTINCT and NULL values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519</cp:revision>
  <dcterms:created xsi:type="dcterms:W3CDTF">2019-09-15T04:30:17Z</dcterms:created>
  <dcterms:modified xsi:type="dcterms:W3CDTF">2020-05-14T06:47:13Z</dcterms:modified>
</cp:coreProperties>
</file>