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1"/>
  </p:notesMasterIdLst>
  <p:handoutMasterIdLst>
    <p:handoutMasterId r:id="rId22"/>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2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5/14/2020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5/14/2020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5/14/2020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5/14/2020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5/14/2020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5/14/2020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5/14/2020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5/14/2020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5/14/2020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5/14/2020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5/14/2020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5/14/2020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5/14/2020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If you are using MySQL, you can use the shorter form of the LIMIT OFFSET clauses.</a:t>
            </a:r>
          </a:p>
          <a:p>
            <a:pPr marL="0" indent="0">
              <a:buNone/>
            </a:pPr>
            <a:endParaRPr lang="en-US" dirty="0"/>
          </a:p>
          <a:p>
            <a:pPr marL="0" indent="0">
              <a:buNone/>
            </a:pPr>
            <a:r>
              <a:rPr lang="en-US" dirty="0"/>
              <a:t>SELECT </a:t>
            </a:r>
          </a:p>
          <a:p>
            <a:pPr marL="0" indent="0">
              <a:buNone/>
            </a:pPr>
            <a:r>
              <a:rPr lang="en-US" dirty="0"/>
              <a:t>    </a:t>
            </a:r>
            <a:r>
              <a:rPr lang="en-US" dirty="0" err="1"/>
              <a:t>employee_id</a:t>
            </a:r>
            <a:r>
              <a:rPr lang="en-US" dirty="0"/>
              <a:t>, </a:t>
            </a:r>
            <a:r>
              <a:rPr lang="en-US" dirty="0" err="1"/>
              <a:t>first_name</a:t>
            </a:r>
            <a:r>
              <a:rPr lang="en-US" dirty="0"/>
              <a:t>, </a:t>
            </a:r>
            <a:r>
              <a:rPr lang="en-US" dirty="0" err="1"/>
              <a:t>last_name</a:t>
            </a:r>
            <a:endParaRPr lang="en-US" dirty="0"/>
          </a:p>
          <a:p>
            <a:pPr marL="0" indent="0">
              <a:buNone/>
            </a:pPr>
            <a:r>
              <a:rPr lang="en-US" dirty="0"/>
              <a:t>FROM</a:t>
            </a:r>
          </a:p>
          <a:p>
            <a:pPr marL="0" indent="0">
              <a:buNone/>
            </a:pPr>
            <a:r>
              <a:rPr lang="en-US" dirty="0"/>
              <a:t>    employees</a:t>
            </a:r>
          </a:p>
          <a:p>
            <a:pPr marL="0" indent="0">
              <a:buNone/>
            </a:pPr>
            <a:r>
              <a:rPr lang="en-US" dirty="0"/>
              <a:t>ORDER BY </a:t>
            </a:r>
            <a:r>
              <a:rPr lang="en-US" dirty="0" err="1"/>
              <a:t>first_name</a:t>
            </a:r>
            <a:endParaRPr lang="en-US" dirty="0"/>
          </a:p>
          <a:p>
            <a:pPr marL="0" indent="0">
              <a:buNone/>
            </a:pPr>
            <a:r>
              <a:rPr lang="en-US" dirty="0"/>
              <a:t>LIMIT 3 , 5;</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3326566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0" dirty="0"/>
              <a:t>Using SQL LIMIT to get the top N rows with the highest or lowest </a:t>
            </a:r>
            <a:r>
              <a:rPr lang="en-US" b="0" dirty="0" smtClean="0"/>
              <a:t>value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You can use the LIMIT clause to get the top N rows with the highest or lowest value. For example, the following statement gets the top five employees with the highest salaries.</a:t>
            </a:r>
          </a:p>
          <a:p>
            <a:pPr marL="0" indent="0">
              <a:buNone/>
            </a:pPr>
            <a:endParaRPr lang="en-US" dirty="0"/>
          </a:p>
          <a:p>
            <a:pPr marL="0" indent="0">
              <a:buNone/>
            </a:pPr>
            <a:r>
              <a:rPr lang="en-US" dirty="0"/>
              <a:t>SELECT </a:t>
            </a:r>
          </a:p>
          <a:p>
            <a:pPr marL="0" indent="0">
              <a:buNone/>
            </a:pPr>
            <a:r>
              <a:rPr lang="en-US" dirty="0"/>
              <a:t>    </a:t>
            </a:r>
            <a:r>
              <a:rPr lang="en-US" dirty="0" err="1"/>
              <a:t>employee_id</a:t>
            </a:r>
            <a:r>
              <a:rPr lang="en-US" dirty="0"/>
              <a:t>, </a:t>
            </a:r>
            <a:r>
              <a:rPr lang="en-US" dirty="0" err="1"/>
              <a:t>first_name</a:t>
            </a:r>
            <a:r>
              <a:rPr lang="en-US" dirty="0"/>
              <a:t>, </a:t>
            </a:r>
            <a:r>
              <a:rPr lang="en-US" dirty="0" err="1"/>
              <a:t>last_name</a:t>
            </a:r>
            <a:r>
              <a:rPr lang="en-US" dirty="0"/>
              <a:t>, salary</a:t>
            </a:r>
          </a:p>
          <a:p>
            <a:pPr marL="0" indent="0">
              <a:buNone/>
            </a:pPr>
            <a:r>
              <a:rPr lang="en-US" dirty="0"/>
              <a:t>FROM</a:t>
            </a:r>
          </a:p>
          <a:p>
            <a:pPr marL="0" indent="0">
              <a:buNone/>
            </a:pPr>
            <a:r>
              <a:rPr lang="en-US" dirty="0"/>
              <a:t>    employees</a:t>
            </a:r>
          </a:p>
          <a:p>
            <a:pPr marL="0" indent="0">
              <a:buNone/>
            </a:pPr>
            <a:r>
              <a:rPr lang="en-US" dirty="0"/>
              <a:t>ORDER BY salary DESC</a:t>
            </a:r>
          </a:p>
          <a:p>
            <a:pPr marL="0" indent="0">
              <a:buNone/>
            </a:pPr>
            <a:r>
              <a:rPr lang="en-US" dirty="0"/>
              <a:t>LIMIT 5;</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9219" name="Picture 3" descr="SQL LIMIT top 5 highest sal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592" y="3664767"/>
            <a:ext cx="4113332" cy="178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607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
        <p:nvSpPr>
          <p:cNvPr id="6" name="Content Placeholder 5"/>
          <p:cNvSpPr>
            <a:spLocks noGrp="1"/>
          </p:cNvSpPr>
          <p:nvPr>
            <p:ph idx="1"/>
          </p:nvPr>
        </p:nvSpPr>
        <p:spPr/>
        <p:txBody>
          <a:bodyPr/>
          <a:lstStyle/>
          <a:p>
            <a:pPr marL="0" indent="0">
              <a:buNone/>
            </a:pPr>
            <a:r>
              <a:rPr lang="en-US" dirty="0"/>
              <a:t>First, the ORDER BY clause sorts the employees by salary in the descending order and then the LIMIT clause restricts five rows returned from the query.</a:t>
            </a:r>
          </a:p>
        </p:txBody>
      </p:sp>
    </p:spTree>
    <p:extLst>
      <p:ext uri="{BB962C8B-B14F-4D97-AF65-F5344CB8AC3E}">
        <p14:creationId xmlns:p14="http://schemas.microsoft.com/office/powerpoint/2010/main" val="2274217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To get the top five employees with the lowest salary, you sort the employees by salary in the ascending order instead</a:t>
            </a:r>
            <a:r>
              <a:rPr lang="en-US" dirty="0" smtClean="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pic>
        <p:nvPicPr>
          <p:cNvPr id="11266" name="Picture 2" descr="SQL LIMIT top 5 lowest sal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193" y="3367880"/>
            <a:ext cx="3966767" cy="175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048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the rows with the N</a:t>
            </a:r>
            <a:r>
              <a:rPr lang="en-US" baseline="30000" dirty="0"/>
              <a:t>th</a:t>
            </a:r>
            <a:r>
              <a:rPr lang="en-US" dirty="0"/>
              <a:t> highest </a:t>
            </a:r>
            <a:r>
              <a:rPr lang="en-US" dirty="0" smtClean="0"/>
              <a:t>value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Suppose you have to get employees whose has 2nd highest salary in the company. To do so, you use the LIMIT OFFSET clauses as follows.</a:t>
            </a:r>
          </a:p>
          <a:p>
            <a:pPr marL="0" indent="0">
              <a:buNone/>
            </a:pPr>
            <a:endParaRPr lang="en-US" dirty="0"/>
          </a:p>
          <a:p>
            <a:pPr marL="0" indent="0">
              <a:buNone/>
            </a:pPr>
            <a:r>
              <a:rPr lang="en-US" dirty="0"/>
              <a:t>SELECT </a:t>
            </a:r>
          </a:p>
          <a:p>
            <a:pPr marL="0" indent="0">
              <a:buNone/>
            </a:pPr>
            <a:r>
              <a:rPr lang="en-US" dirty="0"/>
              <a:t>    </a:t>
            </a:r>
            <a:r>
              <a:rPr lang="en-US" dirty="0" err="1"/>
              <a:t>employee_id</a:t>
            </a:r>
            <a:r>
              <a:rPr lang="en-US" dirty="0"/>
              <a:t>, </a:t>
            </a:r>
            <a:r>
              <a:rPr lang="en-US" dirty="0" err="1"/>
              <a:t>first_name</a:t>
            </a:r>
            <a:r>
              <a:rPr lang="en-US" dirty="0"/>
              <a:t>, </a:t>
            </a:r>
            <a:r>
              <a:rPr lang="en-US" dirty="0" err="1"/>
              <a:t>last_name</a:t>
            </a:r>
            <a:r>
              <a:rPr lang="en-US" dirty="0"/>
              <a:t>, salary</a:t>
            </a:r>
          </a:p>
          <a:p>
            <a:pPr marL="0" indent="0">
              <a:buNone/>
            </a:pPr>
            <a:r>
              <a:rPr lang="en-US" dirty="0"/>
              <a:t>FROM</a:t>
            </a:r>
          </a:p>
          <a:p>
            <a:pPr marL="0" indent="0">
              <a:buNone/>
            </a:pPr>
            <a:r>
              <a:rPr lang="en-US" dirty="0"/>
              <a:t>    employees</a:t>
            </a:r>
          </a:p>
          <a:p>
            <a:pPr marL="0" indent="0">
              <a:buNone/>
            </a:pPr>
            <a:r>
              <a:rPr lang="en-US" dirty="0"/>
              <a:t>ORDER BY salary DESC</a:t>
            </a:r>
          </a:p>
          <a:p>
            <a:pPr marL="0" indent="0">
              <a:buNone/>
            </a:pPr>
            <a:r>
              <a:rPr lang="en-US" dirty="0"/>
              <a:t>LIMIT 1 OFFSET 1;</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3407621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The ORDER BY clause sorts the employees by salary in descending order. And the LIMIT 1 OFFSET 1 clause gets the second row from the result set.</a:t>
            </a:r>
          </a:p>
          <a:p>
            <a:pPr marL="0" indent="0">
              <a:buNone/>
            </a:pPr>
            <a:endParaRPr lang="en-US" dirty="0"/>
          </a:p>
          <a:p>
            <a:pPr marL="0" indent="0">
              <a:buNone/>
            </a:pPr>
            <a:r>
              <a:rPr lang="en-US" dirty="0"/>
              <a:t>This query works with the assumption that every employee has a different salary. It will fail if there are two employees who have the same highest salary. In addition, in case you have two or more employees who have the same 2nd highest salary, the query just returns the first one.</a:t>
            </a:r>
          </a:p>
          <a:p>
            <a:pPr marL="0" indent="0">
              <a:buNone/>
            </a:pPr>
            <a:endParaRPr lang="en-US" dirty="0"/>
          </a:p>
          <a:p>
            <a:pPr marL="0" indent="0">
              <a:buNone/>
            </a:pPr>
            <a:r>
              <a:rPr lang="en-US" dirty="0"/>
              <a:t>To fix this issue, you can get the second highest salary first using the following statement.</a:t>
            </a:r>
          </a:p>
          <a:p>
            <a:pPr marL="0" indent="0">
              <a:buNone/>
            </a:pPr>
            <a:endParaRPr lang="en-US" dirty="0"/>
          </a:p>
          <a:p>
            <a:pPr marL="0" indent="0">
              <a:buNone/>
            </a:pPr>
            <a:r>
              <a:rPr lang="en-US" dirty="0"/>
              <a:t>SELECT DISTINCT</a:t>
            </a:r>
          </a:p>
          <a:p>
            <a:pPr marL="0" indent="0">
              <a:buNone/>
            </a:pPr>
            <a:r>
              <a:rPr lang="en-US" dirty="0"/>
              <a:t>    salary</a:t>
            </a:r>
          </a:p>
          <a:p>
            <a:pPr marL="0" indent="0">
              <a:buNone/>
            </a:pPr>
            <a:r>
              <a:rPr lang="en-US" dirty="0"/>
              <a:t>FROM</a:t>
            </a:r>
          </a:p>
          <a:p>
            <a:pPr marL="0" indent="0">
              <a:buNone/>
            </a:pPr>
            <a:r>
              <a:rPr lang="en-US" dirty="0"/>
              <a:t>    employees</a:t>
            </a:r>
          </a:p>
          <a:p>
            <a:pPr marL="0" indent="0">
              <a:buNone/>
            </a:pPr>
            <a:r>
              <a:rPr lang="en-US" dirty="0"/>
              <a:t>ORDER BY salary DESC</a:t>
            </a:r>
          </a:p>
          <a:p>
            <a:pPr marL="0" indent="0">
              <a:buNone/>
            </a:pPr>
            <a:r>
              <a:rPr lang="en-US" dirty="0"/>
              <a:t>LIMIT 1 , 1;</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pic>
        <p:nvPicPr>
          <p:cNvPr id="13315" name="Picture 3" descr="SQL LIMIT 2nd highest sal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275" y="4158206"/>
            <a:ext cx="3100509" cy="160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30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And pass the result to another query:</a:t>
            </a:r>
          </a:p>
          <a:p>
            <a:pPr marL="0" indent="0">
              <a:buNone/>
            </a:pPr>
            <a:endParaRPr lang="en-US" dirty="0"/>
          </a:p>
          <a:p>
            <a:pPr marL="0" indent="0">
              <a:buNone/>
            </a:pPr>
            <a:r>
              <a:rPr lang="en-US" dirty="0"/>
              <a:t>SELECT </a:t>
            </a:r>
          </a:p>
          <a:p>
            <a:pPr marL="0" indent="0">
              <a:buNone/>
            </a:pPr>
            <a:r>
              <a:rPr lang="en-US" dirty="0"/>
              <a:t>    </a:t>
            </a:r>
            <a:r>
              <a:rPr lang="en-US" dirty="0" err="1"/>
              <a:t>employee_id</a:t>
            </a:r>
            <a:r>
              <a:rPr lang="en-US" dirty="0"/>
              <a:t>, </a:t>
            </a:r>
            <a:r>
              <a:rPr lang="en-US" dirty="0" err="1"/>
              <a:t>first_name</a:t>
            </a:r>
            <a:r>
              <a:rPr lang="en-US" dirty="0"/>
              <a:t>, </a:t>
            </a:r>
            <a:r>
              <a:rPr lang="en-US" dirty="0" err="1"/>
              <a:t>last_name</a:t>
            </a:r>
            <a:r>
              <a:rPr lang="en-US" dirty="0"/>
              <a:t>, salary</a:t>
            </a:r>
          </a:p>
          <a:p>
            <a:pPr marL="0" indent="0">
              <a:buNone/>
            </a:pPr>
            <a:r>
              <a:rPr lang="en-US" dirty="0"/>
              <a:t>FROM</a:t>
            </a:r>
          </a:p>
          <a:p>
            <a:pPr marL="0" indent="0">
              <a:buNone/>
            </a:pPr>
            <a:r>
              <a:rPr lang="en-US" dirty="0"/>
              <a:t>    employees</a:t>
            </a:r>
          </a:p>
          <a:p>
            <a:pPr marL="0" indent="0">
              <a:buNone/>
            </a:pPr>
            <a:r>
              <a:rPr lang="en-US" dirty="0"/>
              <a:t>WHERE</a:t>
            </a:r>
          </a:p>
          <a:p>
            <a:pPr marL="0" indent="0">
              <a:buNone/>
            </a:pPr>
            <a:r>
              <a:rPr lang="en-US" dirty="0"/>
              <a:t>    salary = 17000;</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16</a:t>
            </a:fld>
            <a:endParaRPr lang="en-US"/>
          </a:p>
        </p:txBody>
      </p:sp>
      <p:pic>
        <p:nvPicPr>
          <p:cNvPr id="14339" name="Picture 3" descr="SQL LIMIT 2nd highest salar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912" y="4222886"/>
            <a:ext cx="5546554" cy="12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477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If you know subquery, you can combine both queries into a single query as follows:</a:t>
            </a:r>
          </a:p>
          <a:p>
            <a:pPr marL="0" indent="0">
              <a:buNone/>
            </a:pPr>
            <a:endParaRPr lang="en-US" dirty="0"/>
          </a:p>
          <a:p>
            <a:pPr marL="0" indent="0">
              <a:buNone/>
            </a:pPr>
            <a:r>
              <a:rPr lang="en-US" dirty="0"/>
              <a:t>SELECT </a:t>
            </a:r>
          </a:p>
          <a:p>
            <a:pPr marL="0" indent="0">
              <a:buNone/>
            </a:pPr>
            <a:r>
              <a:rPr lang="en-US" dirty="0"/>
              <a:t>    </a:t>
            </a:r>
            <a:r>
              <a:rPr lang="en-US" dirty="0" err="1"/>
              <a:t>employee_id</a:t>
            </a:r>
            <a:r>
              <a:rPr lang="en-US" dirty="0"/>
              <a:t>, </a:t>
            </a:r>
            <a:r>
              <a:rPr lang="en-US" dirty="0" err="1"/>
              <a:t>first_name</a:t>
            </a:r>
            <a:r>
              <a:rPr lang="en-US" dirty="0"/>
              <a:t>, </a:t>
            </a:r>
            <a:r>
              <a:rPr lang="en-US" dirty="0" err="1"/>
              <a:t>last_name</a:t>
            </a:r>
            <a:r>
              <a:rPr lang="en-US" dirty="0"/>
              <a:t>, salary</a:t>
            </a:r>
          </a:p>
          <a:p>
            <a:pPr marL="0" indent="0">
              <a:buNone/>
            </a:pPr>
            <a:r>
              <a:rPr lang="en-US" dirty="0"/>
              <a:t>FROM</a:t>
            </a:r>
          </a:p>
          <a:p>
            <a:pPr marL="0" indent="0">
              <a:buNone/>
            </a:pPr>
            <a:r>
              <a:rPr lang="en-US" dirty="0"/>
              <a:t>    employees</a:t>
            </a:r>
          </a:p>
          <a:p>
            <a:pPr marL="0" indent="0">
              <a:buNone/>
            </a:pPr>
            <a:r>
              <a:rPr lang="en-US" dirty="0"/>
              <a:t>WHERE</a:t>
            </a:r>
          </a:p>
          <a:p>
            <a:pPr marL="0" indent="0">
              <a:buNone/>
            </a:pPr>
            <a:r>
              <a:rPr lang="en-US" dirty="0"/>
              <a:t>    salary = (SELECT DISTINCT</a:t>
            </a:r>
          </a:p>
          <a:p>
            <a:pPr marL="0" indent="0">
              <a:buNone/>
            </a:pPr>
            <a:r>
              <a:rPr lang="en-US" dirty="0"/>
              <a:t>            salary</a:t>
            </a:r>
          </a:p>
          <a:p>
            <a:pPr marL="0" indent="0">
              <a:buNone/>
            </a:pPr>
            <a:r>
              <a:rPr lang="en-US" dirty="0"/>
              <a:t>        FROM</a:t>
            </a:r>
          </a:p>
          <a:p>
            <a:pPr marL="0" indent="0">
              <a:buNone/>
            </a:pPr>
            <a:r>
              <a:rPr lang="en-US" dirty="0"/>
              <a:t>            employees</a:t>
            </a:r>
          </a:p>
          <a:p>
            <a:pPr marL="0" indent="0">
              <a:buNone/>
            </a:pPr>
            <a:r>
              <a:rPr lang="en-US" dirty="0"/>
              <a:t>        ORDER BY salary DESC</a:t>
            </a:r>
          </a:p>
          <a:p>
            <a:pPr marL="0" indent="0">
              <a:buNone/>
            </a:pPr>
            <a:r>
              <a:rPr lang="en-US" dirty="0"/>
              <a:t>        LIMIT 1 , 1);</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1847382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smtClean="0"/>
              <a:t>In </a:t>
            </a:r>
            <a:r>
              <a:rPr lang="en-US" dirty="0"/>
              <a:t>this tutorial, we have introduced you to the SQL LIMIT and OFFSET clauses that allow you to constrain the number of rows returned by a query.</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18</a:t>
            </a:fld>
            <a:endParaRPr lang="en-US"/>
          </a:p>
        </p:txBody>
      </p:sp>
    </p:spTree>
    <p:extLst>
      <p:ext uri="{BB962C8B-B14F-4D97-AF65-F5344CB8AC3E}">
        <p14:creationId xmlns:p14="http://schemas.microsoft.com/office/powerpoint/2010/main" val="489797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19</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r>
              <a:rPr lang="en-US" dirty="0"/>
              <a:t>Introduction to SQL LIMIT clause</a:t>
            </a:r>
          </a:p>
          <a:p>
            <a:endParaRPr lang="en-US" dirty="0"/>
          </a:p>
          <a:p>
            <a:pPr marL="342900" indent="-342900">
              <a:buFont typeface="Arial" panose="020B0604020202020204" pitchFamily="34" charset="0"/>
              <a:buChar char="•"/>
            </a:pPr>
            <a:endParaRPr lang="en-US" b="1" dirty="0" smtClean="0"/>
          </a:p>
          <a:p>
            <a:endParaRPr lang="en-US" b="1" dirty="0" smtClean="0"/>
          </a:p>
          <a:p>
            <a:pPr marL="342900" indent="-342900">
              <a:buFont typeface="Arial" panose="020B0604020202020204" pitchFamily="34" charset="0"/>
              <a:buChar char="•"/>
            </a:pPr>
            <a:endParaRPr lang="en-US" b="1" dirty="0"/>
          </a:p>
          <a:p>
            <a:endParaRPr lang="en-US" sz="3500" dirty="0">
              <a:solidFill>
                <a:schemeClr val="bg1">
                  <a:lumMod val="85000"/>
                </a:schemeClr>
              </a:solidFill>
            </a:endParaRP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Introduction to SQL LIMIT clause</a:t>
            </a:r>
          </a:p>
          <a:p>
            <a:pPr marL="0" indent="0">
              <a:buNone/>
            </a:pPr>
            <a:r>
              <a:rPr lang="en-US" dirty="0"/>
              <a:t>To retrieve a portion of rows returned by a query, you use the LIMIT and OFFSET clauses. The following illustrates the syntax of these clauses:</a:t>
            </a:r>
          </a:p>
          <a:p>
            <a:pPr marL="0" indent="0">
              <a:buNone/>
            </a:pPr>
            <a:endParaRPr lang="en-US" dirty="0"/>
          </a:p>
          <a:p>
            <a:pPr marL="0" indent="0">
              <a:buNone/>
            </a:pPr>
            <a:r>
              <a:rPr lang="en-US" dirty="0"/>
              <a:t>SELECT </a:t>
            </a:r>
          </a:p>
          <a:p>
            <a:pPr marL="0" indent="0">
              <a:buNone/>
            </a:pPr>
            <a:r>
              <a:rPr lang="en-US" dirty="0"/>
              <a:t>    </a:t>
            </a:r>
            <a:r>
              <a:rPr lang="en-US" dirty="0" err="1"/>
              <a:t>column_list</a:t>
            </a:r>
            <a:endParaRPr lang="en-US" dirty="0"/>
          </a:p>
          <a:p>
            <a:pPr marL="0" indent="0">
              <a:buNone/>
            </a:pPr>
            <a:r>
              <a:rPr lang="en-US" dirty="0"/>
              <a:t>FROM</a:t>
            </a:r>
          </a:p>
          <a:p>
            <a:pPr marL="0" indent="0">
              <a:buNone/>
            </a:pPr>
            <a:r>
              <a:rPr lang="en-US" dirty="0"/>
              <a:t>    table1</a:t>
            </a:r>
          </a:p>
          <a:p>
            <a:pPr marL="0" indent="0">
              <a:buNone/>
            </a:pPr>
            <a:r>
              <a:rPr lang="en-US" dirty="0"/>
              <a:t>ORDER BY </a:t>
            </a:r>
            <a:r>
              <a:rPr lang="en-US" dirty="0" err="1"/>
              <a:t>column_list</a:t>
            </a:r>
            <a:endParaRPr lang="en-US" dirty="0"/>
          </a:p>
          <a:p>
            <a:pPr marL="0" indent="0">
              <a:buNone/>
            </a:pPr>
            <a:r>
              <a:rPr lang="en-US" dirty="0"/>
              <a:t>LIMIT </a:t>
            </a:r>
            <a:r>
              <a:rPr lang="en-US" dirty="0" err="1"/>
              <a:t>row_count</a:t>
            </a:r>
            <a:r>
              <a:rPr lang="en-US" dirty="0"/>
              <a:t> OFFSET </a:t>
            </a:r>
            <a:r>
              <a:rPr lang="en-US" dirty="0" err="1"/>
              <a:t>offset</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725279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In this syntax</a:t>
            </a:r>
            <a:r>
              <a:rPr lang="en-US" dirty="0" smtClean="0"/>
              <a:t>:</a:t>
            </a:r>
            <a:endParaRPr lang="en-US" dirty="0"/>
          </a:p>
          <a:p>
            <a:pPr marL="0" indent="0">
              <a:buNone/>
            </a:pPr>
            <a:r>
              <a:rPr lang="en-US" dirty="0"/>
              <a:t>The </a:t>
            </a:r>
            <a:r>
              <a:rPr lang="en-US" dirty="0" err="1"/>
              <a:t>row_count</a:t>
            </a:r>
            <a:r>
              <a:rPr lang="en-US" dirty="0"/>
              <a:t> determines the number of rows that will be returned.</a:t>
            </a:r>
          </a:p>
          <a:p>
            <a:pPr marL="0" indent="0">
              <a:buNone/>
            </a:pPr>
            <a:r>
              <a:rPr lang="en-US" dirty="0"/>
              <a:t>The OFFSET  clause skips the offset rows before beginning to return the rows. The OFFSET clause is optional so you can skip it. If you use both LIMIT and OFFSET clauses the OFFSET  skips offset rows first before the LIMIT  constrains the number of rows.</a:t>
            </a:r>
          </a:p>
          <a:p>
            <a:pPr marL="0" indent="0">
              <a:buNone/>
            </a:pPr>
            <a:r>
              <a:rPr lang="en-US" dirty="0"/>
              <a:t>When you use the LIMIT clause, it is important to use an ORDER BY clause to make sure that the rows in the returned are in a specified order.</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2864383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
        <p:nvSpPr>
          <p:cNvPr id="7" name="Content Placeholder 6"/>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Not </a:t>
            </a:r>
            <a:r>
              <a:rPr lang="en-US" dirty="0"/>
              <a:t>all database systems support the LIMIT clause, therefore, the LIMIT clause is available only in some database systems only such as MySQL, PostgreSQL, SQLite, Sybase SQL Anywhere, and HSQLDB.</a:t>
            </a:r>
          </a:p>
        </p:txBody>
      </p:sp>
      <p:pic>
        <p:nvPicPr>
          <p:cNvPr id="3078" name="Picture 6" descr="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579" y="1646238"/>
            <a:ext cx="4860563" cy="3237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441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SQL LIMIT clause </a:t>
            </a:r>
            <a:r>
              <a:rPr lang="en-US" b="0" dirty="0" smtClean="0"/>
              <a:t>examples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We will use the employees table in the sample database to demonstrate the LIMIT </a:t>
            </a:r>
            <a:r>
              <a:rPr lang="en-US" dirty="0" smtClean="0"/>
              <a:t>clause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The following statement returns all rows in the employees table sorted by the </a:t>
            </a:r>
            <a:r>
              <a:rPr lang="en-US" dirty="0" err="1"/>
              <a:t>first_name</a:t>
            </a:r>
            <a:r>
              <a:rPr lang="en-US" dirty="0"/>
              <a:t> column.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4100" name="Picture 4" descr="employees_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437607"/>
            <a:ext cx="18288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366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b="1" dirty="0"/>
              <a:t>FROM</a:t>
            </a:r>
            <a:r>
              <a:rPr lang="en-US" dirty="0"/>
              <a:t> employees </a:t>
            </a:r>
            <a:r>
              <a:rPr lang="en-US" b="1" dirty="0"/>
              <a:t>ORDER</a:t>
            </a:r>
            <a:r>
              <a:rPr lang="en-US" dirty="0"/>
              <a:t> </a:t>
            </a:r>
            <a:r>
              <a:rPr lang="en-US" b="1" dirty="0"/>
              <a:t>BY</a:t>
            </a:r>
            <a:r>
              <a:rPr lang="en-US" dirty="0"/>
              <a:t> </a:t>
            </a:r>
            <a:r>
              <a:rPr lang="en-US" dirty="0" err="1"/>
              <a:t>first_name</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To return just top 5 rows, you use the LIMIT clause as the following statement.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5122" name="Picture 2" descr="SQL LIMI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4798" y="2665775"/>
            <a:ext cx="2517907" cy="233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307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b="1" dirty="0"/>
              <a:t>FROM</a:t>
            </a:r>
            <a:r>
              <a:rPr lang="en-US" dirty="0"/>
              <a:t> employees </a:t>
            </a:r>
            <a:r>
              <a:rPr lang="en-US" b="1" dirty="0"/>
              <a:t>ORDER</a:t>
            </a:r>
            <a:r>
              <a:rPr lang="en-US" dirty="0"/>
              <a:t> </a:t>
            </a:r>
            <a:r>
              <a:rPr lang="en-US" b="1" dirty="0"/>
              <a:t>BY</a:t>
            </a:r>
            <a:r>
              <a:rPr lang="en-US" dirty="0"/>
              <a:t> </a:t>
            </a:r>
            <a:r>
              <a:rPr lang="en-US" dirty="0" err="1"/>
              <a:t>first_name</a:t>
            </a:r>
            <a:r>
              <a:rPr lang="en-US" dirty="0"/>
              <a:t> </a:t>
            </a:r>
            <a:r>
              <a:rPr lang="en-US" b="1" dirty="0"/>
              <a:t>LIMIT</a:t>
            </a:r>
            <a:r>
              <a:rPr lang="en-US" dirty="0"/>
              <a:t> 5</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6146" name="Picture 2" descr="SQL LIMIT 5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997" y="2882106"/>
            <a:ext cx="5553075"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968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To skip two rows and get the next five rows, you use both LIMIT and OFFSET clauses as shown in the following statement</a:t>
            </a:r>
            <a:r>
              <a:rPr lang="en-US" dirty="0" smtClean="0"/>
              <a:t>.</a:t>
            </a:r>
          </a:p>
          <a:p>
            <a:pPr marL="0" indent="0">
              <a:buNone/>
            </a:pPr>
            <a:r>
              <a:rPr lang="en-US" b="1" dirty="0"/>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a:t>
            </a:r>
            <a:r>
              <a:rPr lang="en-US" b="1" dirty="0"/>
              <a:t>FROM</a:t>
            </a:r>
            <a:r>
              <a:rPr lang="en-US" dirty="0"/>
              <a:t> employees </a:t>
            </a:r>
            <a:r>
              <a:rPr lang="en-US" b="1" dirty="0"/>
              <a:t>ORDER</a:t>
            </a:r>
            <a:r>
              <a:rPr lang="en-US" dirty="0"/>
              <a:t> </a:t>
            </a:r>
            <a:r>
              <a:rPr lang="en-US" b="1" dirty="0"/>
              <a:t>BY</a:t>
            </a:r>
            <a:r>
              <a:rPr lang="en-US" dirty="0"/>
              <a:t> </a:t>
            </a:r>
            <a:r>
              <a:rPr lang="en-US" dirty="0" err="1"/>
              <a:t>first_name</a:t>
            </a:r>
            <a:r>
              <a:rPr lang="en-US" dirty="0"/>
              <a:t> </a:t>
            </a:r>
            <a:r>
              <a:rPr lang="en-US" b="1" dirty="0"/>
              <a:t>LIMIT</a:t>
            </a:r>
            <a:r>
              <a:rPr lang="en-US" dirty="0"/>
              <a:t> 5 </a:t>
            </a:r>
            <a:r>
              <a:rPr lang="en-US" b="1" dirty="0"/>
              <a:t>OFFSET</a:t>
            </a:r>
            <a:r>
              <a:rPr lang="en-US" dirty="0"/>
              <a:t> 3</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7171" name="Picture 3" descr="SQL LIMIT OFFSE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3665724"/>
            <a:ext cx="5476875"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290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3732</TotalTime>
  <Words>812</Words>
  <Application>Microsoft Office PowerPoint</Application>
  <PresentationFormat>Widescreen</PresentationFormat>
  <Paragraphs>159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About Me</vt:lpstr>
      <vt:lpstr>Course Overview</vt:lpstr>
      <vt:lpstr>PowerPoint Presentation</vt:lpstr>
      <vt:lpstr>PowerPoint Presentation</vt:lpstr>
      <vt:lpstr>PowerPoint Presentation</vt:lpstr>
      <vt:lpstr>SQL LIMIT clause examples</vt:lpstr>
      <vt:lpstr>PowerPoint Presentation</vt:lpstr>
      <vt:lpstr>PowerPoint Presentation</vt:lpstr>
      <vt:lpstr>PowerPoint Presentation</vt:lpstr>
      <vt:lpstr>PowerPoint Presentation</vt:lpstr>
      <vt:lpstr>Using SQL LIMIT to get the top N rows with the highest or lowest value</vt:lpstr>
      <vt:lpstr>PowerPoint Presentation</vt:lpstr>
      <vt:lpstr>PowerPoint Presentation</vt:lpstr>
      <vt:lpstr>Getting the rows with the Nth highest value</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539</cp:revision>
  <dcterms:created xsi:type="dcterms:W3CDTF">2019-09-15T04:30:17Z</dcterms:created>
  <dcterms:modified xsi:type="dcterms:W3CDTF">2020-05-14T07:12:21Z</dcterms:modified>
</cp:coreProperties>
</file>