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2"/>
  </p:notesMasterIdLst>
  <p:handoutMasterIdLst>
    <p:handoutMasterId r:id="rId13"/>
  </p:handoutMasterIdLst>
  <p:sldIdLst>
    <p:sldId id="303" r:id="rId2"/>
    <p:sldId id="256" r:id="rId3"/>
    <p:sldId id="329" r:id="rId4"/>
    <p:sldId id="330" r:id="rId5"/>
    <p:sldId id="331" r:id="rId6"/>
    <p:sldId id="332" r:id="rId7"/>
    <p:sldId id="333" r:id="rId8"/>
    <p:sldId id="334" r:id="rId9"/>
    <p:sldId id="335" r:id="rId10"/>
    <p:sldId id="32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5/18/2020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5/18/2020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5/18/2020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5/18/2020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5/18/2020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5/18/2020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5/18/2020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5/18/2020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5/18/2020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5/18/2020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5/18/2020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5/18/2020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5/18/2020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5/18/2020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2027196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smtClean="0"/>
          </a:p>
          <a:p>
            <a:pPr marL="0" indent="0" algn="ctr">
              <a:buNone/>
            </a:pPr>
            <a:r>
              <a:rPr lang="en-US" sz="4400" dirty="0" smtClean="0"/>
              <a:t>Thank You</a:t>
            </a:r>
          </a:p>
          <a:p>
            <a:pPr marL="0" indent="0" algn="ctr">
              <a:buNone/>
            </a:pPr>
            <a:r>
              <a:rPr lang="en-US" sz="4400" dirty="0" smtClean="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10</a:t>
            </a:fld>
            <a:endParaRPr lang="en-US"/>
          </a:p>
        </p:txBody>
      </p:sp>
    </p:spTree>
    <p:extLst>
      <p:ext uri="{BB962C8B-B14F-4D97-AF65-F5344CB8AC3E}">
        <p14:creationId xmlns:p14="http://schemas.microsoft.com/office/powerpoint/2010/main" val="1302386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C000-C233-4D63-9025-0C20B8A47667}"/>
              </a:ext>
            </a:extLst>
          </p:cNvPr>
          <p:cNvSpPr>
            <a:spLocks noGrp="1"/>
          </p:cNvSpPr>
          <p:nvPr>
            <p:ph type="ctrTitle"/>
          </p:nvPr>
        </p:nvSpPr>
        <p:spPr>
          <a:xfrm>
            <a:off x="518160" y="831269"/>
            <a:ext cx="10772335" cy="914404"/>
          </a:xfrm>
        </p:spPr>
        <p:txBody>
          <a:bodyPr>
            <a:normAutofit/>
          </a:bodyPr>
          <a:lstStyle/>
          <a:p>
            <a:r>
              <a:rPr lang="en-US" dirty="0" smtClean="0"/>
              <a:t>Course Overview</a:t>
            </a:r>
            <a:endParaRPr lang="en-US" dirty="0"/>
          </a:p>
        </p:txBody>
      </p:sp>
      <p:sp>
        <p:nvSpPr>
          <p:cNvPr id="3" name="Subtitle 2">
            <a:extLst>
              <a:ext uri="{FF2B5EF4-FFF2-40B4-BE49-F238E27FC236}">
                <a16:creationId xmlns:a16="http://schemas.microsoft.com/office/drawing/2014/main" id="{C6BD96A1-9885-4466-A9D4-5B4C91B0CD1B}"/>
              </a:ext>
            </a:extLst>
          </p:cNvPr>
          <p:cNvSpPr>
            <a:spLocks noGrp="1"/>
          </p:cNvSpPr>
          <p:nvPr>
            <p:ph type="subTitle" idx="1"/>
          </p:nvPr>
        </p:nvSpPr>
        <p:spPr>
          <a:xfrm>
            <a:off x="581464" y="1856509"/>
            <a:ext cx="10772335" cy="3851563"/>
          </a:xfrm>
        </p:spPr>
        <p:txBody>
          <a:bodyPr>
            <a:normAutofit/>
          </a:bodyPr>
          <a:lstStyle/>
          <a:p>
            <a:r>
              <a:rPr lang="en-US" dirty="0" smtClean="0"/>
              <a:t>Int</a:t>
            </a:r>
            <a:r>
              <a:rPr lang="en-US" dirty="0" smtClean="0"/>
              <a:t>roduction </a:t>
            </a:r>
            <a:r>
              <a:rPr lang="en-US" dirty="0"/>
              <a:t>to SQL FETCH clause</a:t>
            </a:r>
          </a:p>
          <a:p>
            <a:endParaRPr lang="en-US" dirty="0"/>
          </a:p>
          <a:p>
            <a:pPr marL="342900" indent="-342900">
              <a:buFont typeface="Arial" panose="020B0604020202020204" pitchFamily="34" charset="0"/>
              <a:buChar char="•"/>
            </a:pPr>
            <a:endParaRPr lang="en-US" b="1" dirty="0" smtClean="0"/>
          </a:p>
          <a:p>
            <a:endParaRPr lang="en-US" b="1" dirty="0" smtClean="0"/>
          </a:p>
          <a:p>
            <a:pPr marL="342900" indent="-342900">
              <a:buFont typeface="Arial" panose="020B0604020202020204" pitchFamily="34" charset="0"/>
              <a:buChar char="•"/>
            </a:pPr>
            <a:endParaRPr lang="en-US" b="1" dirty="0"/>
          </a:p>
          <a:p>
            <a:endParaRPr lang="en-US" sz="3500" dirty="0">
              <a:solidFill>
                <a:schemeClr val="bg1">
                  <a:lumMod val="85000"/>
                </a:schemeClr>
              </a:solidFill>
            </a:endParaRPr>
          </a:p>
        </p:txBody>
      </p:sp>
      <p:sp>
        <p:nvSpPr>
          <p:cNvPr id="4" name="Footer Placeholder 3">
            <a:extLst>
              <a:ext uri="{FF2B5EF4-FFF2-40B4-BE49-F238E27FC236}">
                <a16:creationId xmlns:a16="http://schemas.microsoft.com/office/drawing/2014/main" id="{AED223C9-33DB-4900-B58B-C6342037956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F98578-DF34-4735-A791-23C3D487AE24}"/>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3714886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SQL FETCH </a:t>
            </a:r>
            <a:r>
              <a:rPr lang="en-US" dirty="0" smtClean="0"/>
              <a:t>clause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To </a:t>
            </a:r>
            <a:r>
              <a:rPr lang="en-US" dirty="0"/>
              <a:t>limit the number of rows returned by a query, you use the LIMIT clause. The LIMIT clause is widely supported by many database systems such as MySQL, H2, and HSQLDB. However, the LIMIT clause is not a SQL standard clause.</a:t>
            </a:r>
          </a:p>
          <a:p>
            <a:pPr marL="0" indent="0">
              <a:buNone/>
            </a:pPr>
            <a:endParaRPr lang="en-US" dirty="0"/>
          </a:p>
          <a:p>
            <a:pPr marL="0" indent="0">
              <a:buNone/>
            </a:pPr>
            <a:r>
              <a:rPr lang="en-US" dirty="0"/>
              <a:t>SQL:2008 introduced the OFFSET FETCH clause which has the similar function to the LIMIT clause. The OFFSET FETCH clause allows you to skip N first rows in a result set before starting to return any rows.</a:t>
            </a: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2725279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6775"/>
            <a:ext cx="10515600" cy="779463"/>
          </a:xfrm>
        </p:spPr>
        <p:txBody>
          <a:bodyPr>
            <a:normAutofit fontScale="90000"/>
          </a:bodyPr>
          <a:lstStyle/>
          <a:p>
            <a:r>
              <a:rPr lang="en-US" dirty="0"/>
              <a:t>The following shows the syntax of the SQL FETCH clause</a:t>
            </a:r>
            <a:r>
              <a:rPr lang="en-US" dirty="0" smtClean="0"/>
              <a: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OFFSET </a:t>
            </a:r>
            <a:r>
              <a:rPr lang="en-US" dirty="0" err="1"/>
              <a:t>offset_rows</a:t>
            </a:r>
            <a:r>
              <a:rPr lang="en-US" dirty="0"/>
              <a:t> { ROW | ROWS }</a:t>
            </a:r>
          </a:p>
          <a:p>
            <a:pPr marL="0" indent="0">
              <a:buNone/>
            </a:pPr>
            <a:r>
              <a:rPr lang="en-US" dirty="0"/>
              <a:t>FETCH { FIRST | NEXT } [ </a:t>
            </a:r>
            <a:r>
              <a:rPr lang="en-US" dirty="0" err="1"/>
              <a:t>fetch_rows</a:t>
            </a:r>
            <a:r>
              <a:rPr lang="en-US" dirty="0"/>
              <a:t> ] { ROW | ROWS } ONLY</a:t>
            </a:r>
          </a:p>
          <a:p>
            <a:pPr marL="0" indent="0">
              <a:buNone/>
            </a:pPr>
            <a:r>
              <a:rPr lang="en-US" dirty="0"/>
              <a:t>In this syntax</a:t>
            </a:r>
            <a:r>
              <a:rPr lang="en-US" dirty="0" smtClean="0"/>
              <a:t>:</a:t>
            </a:r>
            <a:endParaRPr lang="en-US" dirty="0"/>
          </a:p>
          <a:p>
            <a:pPr marL="0" indent="0">
              <a:buNone/>
            </a:pPr>
            <a:r>
              <a:rPr lang="en-US" dirty="0"/>
              <a:t>The ROW and ROWS, FIRST and NEXT are the synonyms, therefore, you can use them interchangeably.</a:t>
            </a:r>
          </a:p>
          <a:p>
            <a:pPr marL="0" indent="0">
              <a:buNone/>
            </a:pPr>
            <a:r>
              <a:rPr lang="en-US" dirty="0"/>
              <a:t>The </a:t>
            </a:r>
            <a:r>
              <a:rPr lang="en-US" dirty="0" err="1"/>
              <a:t>offset_rows</a:t>
            </a:r>
            <a:r>
              <a:rPr lang="en-US" dirty="0"/>
              <a:t> is an integer number which must be zero or positive. In case the </a:t>
            </a:r>
            <a:r>
              <a:rPr lang="en-US" dirty="0" err="1"/>
              <a:t>offset_rows</a:t>
            </a:r>
            <a:r>
              <a:rPr lang="en-US" dirty="0"/>
              <a:t> is greater than the number of rows in the result set, no rows will be returned.</a:t>
            </a:r>
          </a:p>
          <a:p>
            <a:pPr marL="0" indent="0">
              <a:buNone/>
            </a:pPr>
            <a:r>
              <a:rPr lang="en-US" dirty="0"/>
              <a:t>The </a:t>
            </a:r>
            <a:r>
              <a:rPr lang="en-US" dirty="0" err="1"/>
              <a:t>fetch_rows</a:t>
            </a:r>
            <a:r>
              <a:rPr lang="en-US" dirty="0"/>
              <a:t> is also an integer number that determines the number of rows to be returned. The value of </a:t>
            </a:r>
            <a:r>
              <a:rPr lang="en-US" dirty="0" err="1"/>
              <a:t>fetch_rows</a:t>
            </a:r>
            <a:r>
              <a:rPr lang="en-US" dirty="0"/>
              <a:t> is equal to or greater than one.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3185064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Because rows are stored in the table in an unpredictable order, you should always use the FETCH clause with the ORDER BY clause to get a consistent output.</a:t>
            </a:r>
          </a:p>
          <a:p>
            <a:pPr marL="0" indent="0">
              <a:buNone/>
            </a:pPr>
            <a:endParaRPr lang="en-US" dirty="0"/>
          </a:p>
          <a:p>
            <a:pPr marL="0" indent="0">
              <a:buNone/>
            </a:pPr>
            <a:r>
              <a:rPr lang="en-US" dirty="0"/>
              <a:t>Many database systems support the OFFSET FETCH clause including Oracle Database 12c+, PostgreSQL 10+, and Microsoft SQL Server 2012+. However, each database system implements the OFFSET FETCH clause differently with some variances.</a:t>
            </a:r>
          </a:p>
          <a:p>
            <a:pPr marL="0" indent="0">
              <a:buNone/>
            </a:pPr>
            <a:endParaRPr lang="en-US" dirty="0"/>
          </a:p>
          <a:p>
            <a:pPr marL="0" indent="0">
              <a:buNone/>
            </a:pPr>
            <a:r>
              <a:rPr lang="en-US" dirty="0"/>
              <a:t>The OFFSET FETCH clause is typically used in the client or web applications that require pagination. For example, if each page has ten rows, to get the rows of the second page, you can skip the first ten rows and returns the next ten rows.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1011483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6775"/>
            <a:ext cx="10515600" cy="779463"/>
          </a:xfrm>
        </p:spPr>
        <p:txBody>
          <a:bodyPr>
            <a:normAutofit/>
          </a:bodyPr>
          <a:lstStyle/>
          <a:p>
            <a:r>
              <a:rPr lang="en-US" dirty="0"/>
              <a:t>SQL FETCH </a:t>
            </a:r>
            <a:r>
              <a:rPr lang="en-US" dirty="0" smtClean="0"/>
              <a:t>examples</a:t>
            </a:r>
            <a:endParaRPr lang="en-US" dirty="0"/>
          </a:p>
        </p:txBody>
      </p:sp>
      <p:sp>
        <p:nvSpPr>
          <p:cNvPr id="3" name="Content Placeholder 2"/>
          <p:cNvSpPr>
            <a:spLocks noGrp="1"/>
          </p:cNvSpPr>
          <p:nvPr>
            <p:ph idx="1"/>
          </p:nvPr>
        </p:nvSpPr>
        <p:spPr/>
        <p:txBody>
          <a:bodyPr/>
          <a:lstStyle/>
          <a:p>
            <a:pPr marL="0" indent="0">
              <a:buNone/>
            </a:pPr>
            <a:r>
              <a:rPr lang="en-US" dirty="0" smtClean="0"/>
              <a:t>We </a:t>
            </a:r>
            <a:r>
              <a:rPr lang="en-US" dirty="0"/>
              <a:t>will use the employees table in the sample database for the demonstration.</a:t>
            </a:r>
          </a:p>
        </p:txBody>
      </p:sp>
      <p:sp>
        <p:nvSpPr>
          <p:cNvPr id="4" name="Footer Placeholder 3"/>
          <p:cNvSpPr>
            <a:spLocks noGrp="1"/>
          </p:cNvSpPr>
          <p:nvPr>
            <p:ph type="ftr" sz="quarter" idx="11"/>
          </p:nvPr>
        </p:nvSpPr>
        <p:spPr/>
        <p:txBody>
          <a:bodyPr/>
          <a:lstStyle/>
          <a:p>
            <a:r>
              <a:rPr lang="en-US" dirty="0" err="1" smtClean="0"/>
              <a:t>Ritesh@softwarica</a:t>
            </a:r>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6</a:t>
            </a:fld>
            <a:endParaRPr lang="en-US"/>
          </a:p>
        </p:txBody>
      </p:sp>
      <p:pic>
        <p:nvPicPr>
          <p:cNvPr id="4101" name="Picture 5" descr="SQL FETCH - employees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856411"/>
            <a:ext cx="18288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010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1667"/>
            <a:ext cx="10515600" cy="779463"/>
          </a:xfrm>
        </p:spPr>
        <p:txBody>
          <a:bodyPr>
            <a:normAutofit fontScale="90000"/>
          </a:bodyPr>
          <a:lstStyle/>
          <a:p>
            <a:r>
              <a:rPr lang="en-US" dirty="0"/>
              <a:t>The following statement returns the first employee who has the highest salary</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endParaRPr lang="en-US" dirty="0"/>
          </a:p>
          <a:p>
            <a:pPr marL="0" indent="0">
              <a:buNone/>
            </a:pPr>
            <a:r>
              <a:rPr lang="en-US" dirty="0"/>
              <a:t>SELECT </a:t>
            </a:r>
          </a:p>
          <a:p>
            <a:pPr marL="0" indent="0">
              <a:buNone/>
            </a:pPr>
            <a:r>
              <a:rPr lang="en-US" dirty="0"/>
              <a:t>    </a:t>
            </a:r>
            <a:r>
              <a:rPr lang="en-US" dirty="0" err="1"/>
              <a:t>employee_id</a:t>
            </a:r>
            <a:r>
              <a:rPr lang="en-US" dirty="0"/>
              <a:t>, </a:t>
            </a:r>
          </a:p>
          <a:p>
            <a:pPr marL="0" indent="0">
              <a:buNone/>
            </a:pPr>
            <a:r>
              <a:rPr lang="en-US" dirty="0"/>
              <a:t>    </a:t>
            </a:r>
            <a:r>
              <a:rPr lang="en-US" dirty="0" err="1"/>
              <a:t>first_name</a:t>
            </a:r>
            <a:r>
              <a:rPr lang="en-US" dirty="0"/>
              <a:t>, </a:t>
            </a:r>
          </a:p>
          <a:p>
            <a:pPr marL="0" indent="0">
              <a:buNone/>
            </a:pPr>
            <a:r>
              <a:rPr lang="en-US" dirty="0"/>
              <a:t>    </a:t>
            </a:r>
            <a:r>
              <a:rPr lang="en-US" dirty="0" err="1"/>
              <a:t>last_name</a:t>
            </a:r>
            <a:r>
              <a:rPr lang="en-US" dirty="0"/>
              <a:t>, </a:t>
            </a:r>
          </a:p>
          <a:p>
            <a:pPr marL="0" indent="0">
              <a:buNone/>
            </a:pPr>
            <a:r>
              <a:rPr lang="en-US" dirty="0"/>
              <a:t>    salary</a:t>
            </a:r>
          </a:p>
          <a:p>
            <a:pPr marL="0" indent="0">
              <a:buNone/>
            </a:pPr>
            <a:r>
              <a:rPr lang="en-US" dirty="0"/>
              <a:t>FROM employees</a:t>
            </a:r>
          </a:p>
          <a:p>
            <a:pPr marL="0" indent="0">
              <a:buNone/>
            </a:pPr>
            <a:r>
              <a:rPr lang="en-US" dirty="0"/>
              <a:t>ORDER BY </a:t>
            </a:r>
          </a:p>
          <a:p>
            <a:pPr marL="0" indent="0">
              <a:buNone/>
            </a:pPr>
            <a:r>
              <a:rPr lang="en-US" dirty="0"/>
              <a:t>    salary DESC</a:t>
            </a:r>
          </a:p>
          <a:p>
            <a:pPr marL="0" indent="0">
              <a:buNone/>
            </a:pPr>
            <a:r>
              <a:rPr lang="en-US" dirty="0"/>
              <a:t>OFFSET 0 ROWS</a:t>
            </a:r>
          </a:p>
          <a:p>
            <a:pPr marL="0" indent="0">
              <a:buNone/>
            </a:pPr>
            <a:r>
              <a:rPr lang="en-US" dirty="0"/>
              <a:t>FETCH NEXT 1 ROWS ONLY;</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2607538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0226"/>
            <a:ext cx="10515600" cy="779463"/>
          </a:xfrm>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In this example, first, the ORDER BY clause sort the employees by salary from high to low. The OFFSET clause skips zero rows and the FETCH clause returns the first row.</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1905344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6352"/>
            <a:ext cx="10515600" cy="779463"/>
          </a:xfrm>
        </p:spPr>
        <p:txBody>
          <a:bodyPr>
            <a:noAutofit/>
          </a:bodyPr>
          <a:lstStyle/>
          <a:p>
            <a:r>
              <a:rPr lang="en-US" sz="2800" b="0" dirty="0"/>
              <a:t>The following statement sorts the employees by salary, skips the first five employees with the highest salary, and fetches the next five ones.</a:t>
            </a:r>
            <a:endParaRPr lang="en-US" sz="2800" dirty="0"/>
          </a:p>
        </p:txBody>
      </p:sp>
      <p:sp>
        <p:nvSpPr>
          <p:cNvPr id="3" name="Content Placeholder 2"/>
          <p:cNvSpPr>
            <a:spLocks noGrp="1"/>
          </p:cNvSpPr>
          <p:nvPr>
            <p:ph idx="1"/>
          </p:nvPr>
        </p:nvSpPr>
        <p:spPr/>
        <p:txBody>
          <a:bodyPr/>
          <a:lstStyle/>
          <a:p>
            <a:pPr marL="0" indent="0">
              <a:buNone/>
            </a:pPr>
            <a:r>
              <a:rPr lang="en-US" dirty="0"/>
              <a:t>SELECT </a:t>
            </a:r>
            <a:r>
              <a:rPr lang="en-US" dirty="0" err="1"/>
              <a:t>employee_id</a:t>
            </a:r>
            <a:r>
              <a:rPr lang="en-US" dirty="0"/>
              <a:t>, </a:t>
            </a:r>
            <a:r>
              <a:rPr lang="en-US" dirty="0" err="1"/>
              <a:t>first_name</a:t>
            </a:r>
            <a:r>
              <a:rPr lang="en-US" dirty="0"/>
              <a:t>, </a:t>
            </a:r>
            <a:r>
              <a:rPr lang="en-US" dirty="0" err="1"/>
              <a:t>last_name</a:t>
            </a:r>
            <a:r>
              <a:rPr lang="en-US" dirty="0"/>
              <a:t>, salary FROM employees ORDER BY salary DESC OFFSET 5 ROWS FETCH NEXT 5 ROWS ONLY</a:t>
            </a:r>
            <a:r>
              <a:rPr lang="en-US" dirty="0" smtClean="0"/>
              <a:t>;</a:t>
            </a:r>
          </a:p>
          <a:p>
            <a:pPr marL="0" indent="0">
              <a:buNone/>
            </a:pPr>
            <a:endParaRPr lang="en-US" dirty="0"/>
          </a:p>
          <a:p>
            <a:pPr marL="0" indent="0">
              <a:buNone/>
            </a:pPr>
            <a:r>
              <a:rPr lang="en-US" dirty="0"/>
              <a:t>In this tutorial, you have learned how to use the SQL FETCH clause to skip N rows in a result set before starting to return any rows.</a:t>
            </a:r>
            <a:endParaRPr lang="en-US" dirty="0" smtClean="0"/>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4055940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3746</TotalTime>
  <Words>557</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About Me</vt:lpstr>
      <vt:lpstr>Course Overview</vt:lpstr>
      <vt:lpstr>Introduction to SQL FETCH clause</vt:lpstr>
      <vt:lpstr>The following shows the syntax of the SQL FETCH clause:</vt:lpstr>
      <vt:lpstr>PowerPoint Presentation</vt:lpstr>
      <vt:lpstr>SQL FETCH examples</vt:lpstr>
      <vt:lpstr>The following statement returns the first employee who has the highest salary:</vt:lpstr>
      <vt:lpstr>PowerPoint Presentation</vt:lpstr>
      <vt:lpstr>The following statement sorts the employees by salary, skips the first five employees with the highest salary, and fetches the next five ones.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542</cp:revision>
  <dcterms:created xsi:type="dcterms:W3CDTF">2019-09-15T04:30:17Z</dcterms:created>
  <dcterms:modified xsi:type="dcterms:W3CDTF">2020-05-18T02:26:32Z</dcterms:modified>
</cp:coreProperties>
</file>