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9"/>
  </p:notesMasterIdLst>
  <p:handoutMasterIdLst>
    <p:handoutMasterId r:id="rId20"/>
  </p:handoutMasterIdLst>
  <p:sldIdLst>
    <p:sldId id="303" r:id="rId2"/>
    <p:sldId id="256" r:id="rId3"/>
    <p:sldId id="329" r:id="rId4"/>
    <p:sldId id="330" r:id="rId5"/>
    <p:sldId id="331" r:id="rId6"/>
    <p:sldId id="332" r:id="rId7"/>
    <p:sldId id="334" r:id="rId8"/>
    <p:sldId id="335" r:id="rId9"/>
    <p:sldId id="336" r:id="rId10"/>
    <p:sldId id="337" r:id="rId11"/>
    <p:sldId id="333" r:id="rId12"/>
    <p:sldId id="338" r:id="rId13"/>
    <p:sldId id="339" r:id="rId14"/>
    <p:sldId id="340" r:id="rId15"/>
    <p:sldId id="341" r:id="rId16"/>
    <p:sldId id="342" r:id="rId17"/>
    <p:sldId id="32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5/23/2020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5/23/2020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5/23/2020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5/23/2020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5/23/2020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a:xfrm>
            <a:off x="838200" y="771190"/>
            <a:ext cx="10515600" cy="7794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5/23/2020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5/23/2020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5/23/2020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5/23/2020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5/23/2020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5/23/2020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5/23/2020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5/23/2020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5/23/2020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channel/UCYW3PWPOPn3qgxxjhUbXXXg?view_as=subscrib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1A05-DDC9-4223-8462-38CD7C841F11}"/>
              </a:ext>
            </a:extLst>
          </p:cNvPr>
          <p:cNvSpPr>
            <a:spLocks noGrp="1"/>
          </p:cNvSpPr>
          <p:nvPr>
            <p:ph type="title"/>
          </p:nvPr>
        </p:nvSpPr>
        <p:spPr/>
        <p:txBody>
          <a:bodyPr>
            <a:normAutofit/>
          </a:bodyPr>
          <a:lstStyle/>
          <a:p>
            <a:pPr algn="ctr"/>
            <a:r>
              <a:rPr lang="en-US" dirty="0" smtClean="0"/>
              <a:t>About Me</a:t>
            </a:r>
            <a:endParaRPr lang="en-US" dirty="0"/>
          </a:p>
        </p:txBody>
      </p:sp>
      <p:sp>
        <p:nvSpPr>
          <p:cNvPr id="3" name="Content Placeholder 2">
            <a:extLst>
              <a:ext uri="{FF2B5EF4-FFF2-40B4-BE49-F238E27FC236}">
                <a16:creationId xmlns:a16="http://schemas.microsoft.com/office/drawing/2014/main" id="{26E289A1-FB53-4020-85C9-DE2FC6658C7B}"/>
              </a:ext>
            </a:extLst>
          </p:cNvPr>
          <p:cNvSpPr>
            <a:spLocks noGrp="1"/>
          </p:cNvSpPr>
          <p:nvPr>
            <p:ph idx="1"/>
          </p:nvPr>
        </p:nvSpPr>
        <p:spPr/>
        <p:txBody>
          <a:bodyPr/>
          <a:lstStyle/>
          <a:p>
            <a:pPr marL="0" indent="0" algn="ctr">
              <a:buNone/>
            </a:pPr>
            <a:endParaRPr lang="en-US" dirty="0" smtClean="0"/>
          </a:p>
          <a:p>
            <a:pPr marL="0" indent="0" algn="ctr">
              <a:buNone/>
            </a:pPr>
            <a:r>
              <a:rPr lang="en-US" dirty="0" smtClean="0"/>
              <a:t>Ritesh Singh</a:t>
            </a:r>
          </a:p>
          <a:p>
            <a:pPr marL="0" indent="0" algn="ctr">
              <a:buNone/>
            </a:pPr>
            <a:endParaRPr lang="en-US" dirty="0" smtClean="0"/>
          </a:p>
          <a:p>
            <a:pPr algn="l"/>
            <a:r>
              <a:rPr lang="en-US" dirty="0" smtClean="0"/>
              <a:t>Sun Certified java Professional</a:t>
            </a:r>
          </a:p>
          <a:p>
            <a:pPr algn="l"/>
            <a:r>
              <a:rPr lang="en-US" dirty="0" smtClean="0"/>
              <a:t>Oracle Certified Database Administrator</a:t>
            </a:r>
          </a:p>
          <a:p>
            <a:pPr algn="l"/>
            <a:r>
              <a:rPr lang="en-US" dirty="0" smtClean="0"/>
              <a:t>Certified Ethical Hacker</a:t>
            </a:r>
          </a:p>
          <a:p>
            <a:pPr algn="l"/>
            <a:r>
              <a:rPr lang="en-US" dirty="0"/>
              <a:t>Certified EC-Council Instructor (CEI)</a:t>
            </a:r>
            <a:endParaRPr lang="en-US" dirty="0" smtClean="0"/>
          </a:p>
        </p:txBody>
      </p:sp>
      <p:sp>
        <p:nvSpPr>
          <p:cNvPr id="4" name="Footer Placeholder 3">
            <a:extLst>
              <a:ext uri="{FF2B5EF4-FFF2-40B4-BE49-F238E27FC236}">
                <a16:creationId xmlns:a16="http://schemas.microsoft.com/office/drawing/2014/main" id="{7C0F0E28-B47C-4E93-BB46-AE294CC91B8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1728758-68F5-416E-8FD3-5A7ADCAD779E}"/>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2027196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dirty="0"/>
              <a:t>Now, we use the LEFT JOIN clause to join the countries table with the locations table as the following query:</a:t>
            </a:r>
          </a:p>
          <a:p>
            <a:pPr marL="0" indent="0">
              <a:buNone/>
            </a:pPr>
            <a:endParaRPr lang="en-US" dirty="0"/>
          </a:p>
          <a:p>
            <a:pPr marL="0" indent="0">
              <a:buNone/>
            </a:pPr>
            <a:r>
              <a:rPr lang="en-US" dirty="0"/>
              <a:t>SELECT</a:t>
            </a:r>
          </a:p>
          <a:p>
            <a:pPr marL="0" indent="0">
              <a:buNone/>
            </a:pPr>
            <a:r>
              <a:rPr lang="en-US" dirty="0"/>
              <a:t>	</a:t>
            </a:r>
            <a:r>
              <a:rPr lang="en-US" dirty="0" err="1"/>
              <a:t>c.country_name</a:t>
            </a:r>
            <a:r>
              <a:rPr lang="en-US" dirty="0"/>
              <a:t>,</a:t>
            </a:r>
          </a:p>
          <a:p>
            <a:pPr marL="0" indent="0">
              <a:buNone/>
            </a:pPr>
            <a:r>
              <a:rPr lang="en-US" dirty="0"/>
              <a:t>	</a:t>
            </a:r>
            <a:r>
              <a:rPr lang="en-US" dirty="0" err="1"/>
              <a:t>c.country_id</a:t>
            </a:r>
            <a:r>
              <a:rPr lang="en-US" dirty="0"/>
              <a:t>,</a:t>
            </a:r>
          </a:p>
          <a:p>
            <a:pPr marL="0" indent="0">
              <a:buNone/>
            </a:pPr>
            <a:r>
              <a:rPr lang="en-US" dirty="0"/>
              <a:t>	</a:t>
            </a:r>
            <a:r>
              <a:rPr lang="en-US" dirty="0" err="1"/>
              <a:t>l.country_id</a:t>
            </a:r>
            <a:r>
              <a:rPr lang="en-US" dirty="0"/>
              <a:t>,</a:t>
            </a:r>
          </a:p>
          <a:p>
            <a:pPr marL="0" indent="0">
              <a:buNone/>
            </a:pPr>
            <a:r>
              <a:rPr lang="en-US" dirty="0"/>
              <a:t>	</a:t>
            </a:r>
            <a:r>
              <a:rPr lang="en-US" dirty="0" err="1"/>
              <a:t>l.street_address</a:t>
            </a:r>
            <a:r>
              <a:rPr lang="en-US" dirty="0"/>
              <a:t>,</a:t>
            </a:r>
          </a:p>
          <a:p>
            <a:pPr marL="0" indent="0">
              <a:buNone/>
            </a:pPr>
            <a:r>
              <a:rPr lang="en-US" dirty="0"/>
              <a:t>	</a:t>
            </a:r>
            <a:r>
              <a:rPr lang="en-US" dirty="0" err="1"/>
              <a:t>l.city</a:t>
            </a:r>
            <a:endParaRPr lang="en-US" dirty="0"/>
          </a:p>
          <a:p>
            <a:pPr marL="0" indent="0">
              <a:buNone/>
            </a:pPr>
            <a:r>
              <a:rPr lang="en-US" dirty="0"/>
              <a:t>FROM</a:t>
            </a:r>
          </a:p>
          <a:p>
            <a:pPr marL="0" indent="0">
              <a:buNone/>
            </a:pPr>
            <a:r>
              <a:rPr lang="en-US" dirty="0"/>
              <a:t>	countries c</a:t>
            </a:r>
          </a:p>
          <a:p>
            <a:pPr marL="0" indent="0">
              <a:buNone/>
            </a:pPr>
            <a:r>
              <a:rPr lang="en-US" dirty="0"/>
              <a:t>LEFT JOIN locations l ON </a:t>
            </a:r>
            <a:r>
              <a:rPr lang="en-US" dirty="0" err="1"/>
              <a:t>l.country_id</a:t>
            </a:r>
            <a:r>
              <a:rPr lang="en-US" dirty="0"/>
              <a:t> = </a:t>
            </a:r>
            <a:r>
              <a:rPr lang="en-US" dirty="0" err="1"/>
              <a:t>c.country_id</a:t>
            </a:r>
            <a:endParaRPr lang="en-US" dirty="0"/>
          </a:p>
          <a:p>
            <a:pPr marL="0" indent="0">
              <a:buNone/>
            </a:pPr>
            <a:r>
              <a:rPr lang="en-US" dirty="0"/>
              <a:t>WHERE</a:t>
            </a:r>
          </a:p>
          <a:p>
            <a:pPr marL="0" indent="0">
              <a:buNone/>
            </a:pPr>
            <a:r>
              <a:rPr lang="en-US" dirty="0"/>
              <a:t>	</a:t>
            </a:r>
            <a:r>
              <a:rPr lang="en-US" dirty="0" err="1"/>
              <a:t>c.country_id</a:t>
            </a:r>
            <a:r>
              <a:rPr lang="en-US" dirty="0"/>
              <a:t> IN ('US', 'UK', 'CN')</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10</a:t>
            </a:fld>
            <a:endParaRPr lang="en-US"/>
          </a:p>
        </p:txBody>
      </p:sp>
      <p:pic>
        <p:nvPicPr>
          <p:cNvPr id="17411" name="Picture 3" descr="SQL LEFT JOIN two tables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513" y="2637290"/>
            <a:ext cx="6782721" cy="1634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270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The condition in the WHERE clause is applied so that the statement only retrieves the data from the US, UK, and China rows.</a:t>
            </a:r>
          </a:p>
          <a:p>
            <a:pPr marL="0" indent="0">
              <a:buNone/>
            </a:pPr>
            <a:endParaRPr lang="en-US" dirty="0"/>
          </a:p>
          <a:p>
            <a:pPr marL="0" indent="0">
              <a:buNone/>
            </a:pPr>
            <a:r>
              <a:rPr lang="en-US" dirty="0"/>
              <a:t>Because we use the LEFT JOIN clause, all rows that satisfy the condition in the WHERE clause of the countries table are included in the result set.</a:t>
            </a:r>
          </a:p>
          <a:p>
            <a:pPr marL="0" indent="0">
              <a:buNone/>
            </a:pPr>
            <a:endParaRPr lang="en-US" dirty="0"/>
          </a:p>
          <a:p>
            <a:pPr marL="0" indent="0">
              <a:buNone/>
            </a:pPr>
            <a:r>
              <a:rPr lang="en-US" dirty="0"/>
              <a:t>For each row in the countries table, the LEFT JOIN clause finds the matching rows in the locations table.</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11</a:t>
            </a:fld>
            <a:endParaRPr lang="en-US"/>
          </a:p>
        </p:txBody>
      </p:sp>
    </p:spTree>
    <p:extLst>
      <p:ext uri="{BB962C8B-B14F-4D97-AF65-F5344CB8AC3E}">
        <p14:creationId xmlns:p14="http://schemas.microsoft.com/office/powerpoint/2010/main" val="1468405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a:t>If at least one matching row found, the database engine combines the data from columns of the matching rows in both tables.</a:t>
            </a:r>
          </a:p>
          <a:p>
            <a:pPr marL="0" indent="0">
              <a:buNone/>
            </a:pPr>
            <a:endParaRPr lang="en-US" dirty="0"/>
          </a:p>
          <a:p>
            <a:pPr marL="0" indent="0">
              <a:buNone/>
            </a:pPr>
            <a:r>
              <a:rPr lang="en-US" dirty="0"/>
              <a:t>In case there is no matching row found e.g., with the </a:t>
            </a:r>
            <a:r>
              <a:rPr lang="en-US" dirty="0" err="1"/>
              <a:t>country_id</a:t>
            </a:r>
            <a:r>
              <a:rPr lang="en-US" dirty="0"/>
              <a:t> CN, the row in the countries table is included in the result set and the row in the locations table is filled with NULL values.</a:t>
            </a:r>
          </a:p>
          <a:p>
            <a:pPr marL="0" indent="0">
              <a:buNone/>
            </a:pPr>
            <a:endParaRPr lang="en-US" dirty="0"/>
          </a:p>
          <a:p>
            <a:pPr marL="0" indent="0">
              <a:buNone/>
            </a:pPr>
            <a:r>
              <a:rPr lang="en-US" dirty="0"/>
              <a:t>Because non-matching rows in the right table are filled with the NULL values, you can apply the LEFT JOIN clause to miss-match rows between tables.</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12</a:t>
            </a:fld>
            <a:endParaRPr lang="en-US"/>
          </a:p>
        </p:txBody>
      </p:sp>
    </p:spTree>
    <p:extLst>
      <p:ext uri="{BB962C8B-B14F-4D97-AF65-F5344CB8AC3E}">
        <p14:creationId xmlns:p14="http://schemas.microsoft.com/office/powerpoint/2010/main" val="3370696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For example, to find the country that does not have any locations in the locations table, you use the following query</a:t>
            </a:r>
            <a:r>
              <a:rPr lang="en-US" dirty="0" smtClean="0"/>
              <a:t>:</a:t>
            </a:r>
          </a:p>
          <a:p>
            <a:pPr marL="0" indent="0">
              <a:buNone/>
            </a:pPr>
            <a:endParaRPr lang="en-US" dirty="0"/>
          </a:p>
          <a:p>
            <a:pPr marL="0" indent="0">
              <a:buNone/>
            </a:pPr>
            <a:r>
              <a:rPr lang="en-US" dirty="0"/>
              <a:t>SELECT</a:t>
            </a:r>
          </a:p>
          <a:p>
            <a:pPr marL="0" indent="0">
              <a:buNone/>
            </a:pPr>
            <a:r>
              <a:rPr lang="en-US" dirty="0"/>
              <a:t>	</a:t>
            </a:r>
            <a:r>
              <a:rPr lang="en-US" dirty="0" err="1"/>
              <a:t>country_name</a:t>
            </a:r>
            <a:endParaRPr lang="en-US" dirty="0"/>
          </a:p>
          <a:p>
            <a:pPr marL="0" indent="0">
              <a:buNone/>
            </a:pPr>
            <a:r>
              <a:rPr lang="en-US" dirty="0"/>
              <a:t>FROM</a:t>
            </a:r>
          </a:p>
          <a:p>
            <a:pPr marL="0" indent="0">
              <a:buNone/>
            </a:pPr>
            <a:r>
              <a:rPr lang="en-US" dirty="0"/>
              <a:t>	countries c</a:t>
            </a:r>
          </a:p>
          <a:p>
            <a:pPr marL="0" indent="0">
              <a:buNone/>
            </a:pPr>
            <a:r>
              <a:rPr lang="en-US" dirty="0"/>
              <a:t>LEFT JOIN locations l ON </a:t>
            </a:r>
            <a:r>
              <a:rPr lang="en-US" dirty="0" err="1"/>
              <a:t>l.country_id</a:t>
            </a:r>
            <a:r>
              <a:rPr lang="en-US" dirty="0"/>
              <a:t> = </a:t>
            </a:r>
            <a:r>
              <a:rPr lang="en-US" dirty="0" err="1"/>
              <a:t>c.country_id</a:t>
            </a:r>
            <a:endParaRPr lang="en-US" dirty="0"/>
          </a:p>
          <a:p>
            <a:pPr marL="0" indent="0">
              <a:buNone/>
            </a:pPr>
            <a:r>
              <a:rPr lang="en-US" dirty="0"/>
              <a:t>WHERE</a:t>
            </a:r>
          </a:p>
          <a:p>
            <a:pPr marL="0" indent="0">
              <a:buNone/>
            </a:pPr>
            <a:r>
              <a:rPr lang="en-US" dirty="0"/>
              <a:t>	</a:t>
            </a:r>
            <a:r>
              <a:rPr lang="en-US" dirty="0" err="1"/>
              <a:t>l.location_id</a:t>
            </a:r>
            <a:r>
              <a:rPr lang="en-US" dirty="0"/>
              <a:t> IS NULL</a:t>
            </a:r>
          </a:p>
          <a:p>
            <a:pPr marL="0" indent="0">
              <a:buNone/>
            </a:pPr>
            <a:r>
              <a:rPr lang="en-US" dirty="0"/>
              <a:t>ORDER BY</a:t>
            </a:r>
          </a:p>
          <a:p>
            <a:pPr marL="0" indent="0">
              <a:buNone/>
            </a:pPr>
            <a:r>
              <a:rPr lang="en-US" dirty="0"/>
              <a:t>	</a:t>
            </a:r>
            <a:r>
              <a:rPr lang="en-US" dirty="0" err="1"/>
              <a:t>country_name</a:t>
            </a:r>
            <a:r>
              <a:rPr lang="en-US" dirty="0"/>
              <a: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13</a:t>
            </a:fld>
            <a:endParaRPr lang="en-US"/>
          </a:p>
        </p:txBody>
      </p:sp>
      <p:pic>
        <p:nvPicPr>
          <p:cNvPr id="18434" name="Picture 2" descr="SQL LEFT JOIN with IS NULL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7459" y="2415404"/>
            <a:ext cx="1861929" cy="342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5442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SQL LEFT JOIN 3 tables example</a:t>
            </a:r>
          </a:p>
          <a:p>
            <a:pPr marL="0" indent="0">
              <a:buNone/>
            </a:pPr>
            <a:r>
              <a:rPr lang="en-US" dirty="0"/>
              <a:t>See the following tables: regions, countries, and locations</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14</a:t>
            </a:fld>
            <a:endParaRPr lang="en-US"/>
          </a:p>
        </p:txBody>
      </p:sp>
      <p:pic>
        <p:nvPicPr>
          <p:cNvPr id="19458" name="Picture 2" descr="location_tab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2570" y="3494880"/>
            <a:ext cx="6743700"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547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One region may have zero or many countries while each country is located in the one region. The relationship between countries and regions tables is one-to-many. The </a:t>
            </a:r>
            <a:r>
              <a:rPr lang="en-US" dirty="0" err="1"/>
              <a:t>region_id</a:t>
            </a:r>
            <a:r>
              <a:rPr lang="en-US" dirty="0"/>
              <a:t> column in the countries table is the link between the countries and regions table.</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15</a:t>
            </a:fld>
            <a:endParaRPr lang="en-US"/>
          </a:p>
        </p:txBody>
      </p:sp>
    </p:spTree>
    <p:extLst>
      <p:ext uri="{BB962C8B-B14F-4D97-AF65-F5344CB8AC3E}">
        <p14:creationId xmlns:p14="http://schemas.microsoft.com/office/powerpoint/2010/main" val="316320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following statement demonstrates how to join 3 tables: regions, countries, and locations:</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SELECT</a:t>
            </a:r>
          </a:p>
          <a:p>
            <a:pPr marL="0" indent="0">
              <a:buNone/>
            </a:pPr>
            <a:r>
              <a:rPr lang="en-US" dirty="0"/>
              <a:t>	</a:t>
            </a:r>
            <a:r>
              <a:rPr lang="en-US" dirty="0" err="1"/>
              <a:t>r.region_name</a:t>
            </a:r>
            <a:r>
              <a:rPr lang="en-US" dirty="0"/>
              <a:t>,</a:t>
            </a:r>
          </a:p>
          <a:p>
            <a:pPr marL="0" indent="0">
              <a:buNone/>
            </a:pPr>
            <a:r>
              <a:rPr lang="en-US" dirty="0"/>
              <a:t>	</a:t>
            </a:r>
            <a:r>
              <a:rPr lang="en-US" dirty="0" err="1"/>
              <a:t>c.country_name</a:t>
            </a:r>
            <a:r>
              <a:rPr lang="en-US" dirty="0"/>
              <a:t>,</a:t>
            </a:r>
          </a:p>
          <a:p>
            <a:pPr marL="0" indent="0">
              <a:buNone/>
            </a:pPr>
            <a:r>
              <a:rPr lang="en-US" dirty="0"/>
              <a:t>	</a:t>
            </a:r>
            <a:r>
              <a:rPr lang="en-US" dirty="0" err="1"/>
              <a:t>l.street_address</a:t>
            </a:r>
            <a:r>
              <a:rPr lang="en-US" dirty="0"/>
              <a:t>,</a:t>
            </a:r>
          </a:p>
          <a:p>
            <a:pPr marL="0" indent="0">
              <a:buNone/>
            </a:pPr>
            <a:r>
              <a:rPr lang="en-US" dirty="0"/>
              <a:t>	</a:t>
            </a:r>
            <a:r>
              <a:rPr lang="en-US" dirty="0" err="1"/>
              <a:t>l.city</a:t>
            </a:r>
            <a:endParaRPr lang="en-US" dirty="0"/>
          </a:p>
          <a:p>
            <a:pPr marL="0" indent="0">
              <a:buNone/>
            </a:pPr>
            <a:r>
              <a:rPr lang="en-US" dirty="0"/>
              <a:t>FROM</a:t>
            </a:r>
          </a:p>
          <a:p>
            <a:pPr marL="0" indent="0">
              <a:buNone/>
            </a:pPr>
            <a:r>
              <a:rPr lang="en-US" dirty="0"/>
              <a:t>	regions r</a:t>
            </a:r>
          </a:p>
          <a:p>
            <a:pPr marL="0" indent="0">
              <a:buNone/>
            </a:pPr>
            <a:r>
              <a:rPr lang="en-US" dirty="0"/>
              <a:t>LEFT JOIN countries c ON </a:t>
            </a:r>
            <a:r>
              <a:rPr lang="en-US" dirty="0" err="1"/>
              <a:t>c.region_id</a:t>
            </a:r>
            <a:r>
              <a:rPr lang="en-US" dirty="0"/>
              <a:t> = </a:t>
            </a:r>
            <a:r>
              <a:rPr lang="en-US" dirty="0" err="1"/>
              <a:t>r.region_id</a:t>
            </a:r>
            <a:endParaRPr lang="en-US" dirty="0"/>
          </a:p>
          <a:p>
            <a:pPr marL="0" indent="0">
              <a:buNone/>
            </a:pPr>
            <a:r>
              <a:rPr lang="en-US" dirty="0"/>
              <a:t>LEFT JOIN locations l ON </a:t>
            </a:r>
            <a:r>
              <a:rPr lang="en-US" dirty="0" err="1"/>
              <a:t>l.country_id</a:t>
            </a:r>
            <a:r>
              <a:rPr lang="en-US" dirty="0"/>
              <a:t> = </a:t>
            </a:r>
            <a:r>
              <a:rPr lang="en-US" dirty="0" err="1"/>
              <a:t>c.country_id</a:t>
            </a:r>
            <a:endParaRPr lang="en-US" dirty="0"/>
          </a:p>
          <a:p>
            <a:pPr marL="0" indent="0">
              <a:buNone/>
            </a:pPr>
            <a:r>
              <a:rPr lang="en-US" dirty="0"/>
              <a:t>WHERE</a:t>
            </a:r>
          </a:p>
          <a:p>
            <a:pPr marL="0" indent="0">
              <a:buNone/>
            </a:pPr>
            <a:r>
              <a:rPr lang="en-US" dirty="0"/>
              <a:t>	</a:t>
            </a:r>
            <a:r>
              <a:rPr lang="en-US" dirty="0" err="1"/>
              <a:t>c.country_id</a:t>
            </a:r>
            <a:r>
              <a:rPr lang="en-US" dirty="0"/>
              <a:t> IN ('US', 'UK', 'CN');</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16</a:t>
            </a:fld>
            <a:endParaRPr lang="en-US"/>
          </a:p>
        </p:txBody>
      </p:sp>
      <p:pic>
        <p:nvPicPr>
          <p:cNvPr id="20482" name="Picture 2" descr="SQL LEFT JOIN 3 tables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6478" y="2100490"/>
            <a:ext cx="5505450"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610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lgn="ctr">
              <a:buNone/>
            </a:pPr>
            <a:endParaRPr lang="en-US" dirty="0"/>
          </a:p>
          <a:p>
            <a:pPr marL="0" indent="0" algn="ctr">
              <a:buNone/>
            </a:pPr>
            <a:endParaRPr lang="en-US" dirty="0" smtClean="0"/>
          </a:p>
          <a:p>
            <a:pPr marL="0" indent="0" algn="ctr">
              <a:buNone/>
            </a:pPr>
            <a:r>
              <a:rPr lang="en-US" sz="4400" dirty="0" smtClean="0"/>
              <a:t>Thank You</a:t>
            </a:r>
          </a:p>
          <a:p>
            <a:pPr marL="0" indent="0" algn="ctr">
              <a:buNone/>
            </a:pPr>
            <a:r>
              <a:rPr lang="en-US" sz="4400" dirty="0" smtClean="0"/>
              <a:t>Please Subscribe My Channel</a:t>
            </a:r>
          </a:p>
          <a:p>
            <a:pPr marL="0" indent="0" algn="ctr">
              <a:buNone/>
            </a:pPr>
            <a:r>
              <a:rPr lang="en-US" sz="4400" dirty="0">
                <a:hlinkClick r:id="rId2"/>
              </a:rPr>
              <a:t>https://www.youtube.com/channel/UCYW3PWPOPn3qgxxjhUbXXXg?view_as=subscriber</a:t>
            </a:r>
            <a:endParaRPr lang="en-US" sz="4400"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17</a:t>
            </a:fld>
            <a:endParaRPr lang="en-US"/>
          </a:p>
        </p:txBody>
      </p:sp>
    </p:spTree>
    <p:extLst>
      <p:ext uri="{BB962C8B-B14F-4D97-AF65-F5344CB8AC3E}">
        <p14:creationId xmlns:p14="http://schemas.microsoft.com/office/powerpoint/2010/main" val="1302386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C000-C233-4D63-9025-0C20B8A47667}"/>
              </a:ext>
            </a:extLst>
          </p:cNvPr>
          <p:cNvSpPr>
            <a:spLocks noGrp="1"/>
          </p:cNvSpPr>
          <p:nvPr>
            <p:ph type="ctrTitle"/>
          </p:nvPr>
        </p:nvSpPr>
        <p:spPr>
          <a:xfrm>
            <a:off x="518160" y="831269"/>
            <a:ext cx="10772335" cy="914404"/>
          </a:xfrm>
        </p:spPr>
        <p:txBody>
          <a:bodyPr>
            <a:normAutofit/>
          </a:bodyPr>
          <a:lstStyle/>
          <a:p>
            <a:r>
              <a:rPr lang="en-US" dirty="0" smtClean="0"/>
              <a:t>Course Overview</a:t>
            </a:r>
            <a:endParaRPr lang="en-US" dirty="0"/>
          </a:p>
        </p:txBody>
      </p:sp>
      <p:sp>
        <p:nvSpPr>
          <p:cNvPr id="3" name="Subtitle 2">
            <a:extLst>
              <a:ext uri="{FF2B5EF4-FFF2-40B4-BE49-F238E27FC236}">
                <a16:creationId xmlns:a16="http://schemas.microsoft.com/office/drawing/2014/main" id="{C6BD96A1-9885-4466-A9D4-5B4C91B0CD1B}"/>
              </a:ext>
            </a:extLst>
          </p:cNvPr>
          <p:cNvSpPr>
            <a:spLocks noGrp="1"/>
          </p:cNvSpPr>
          <p:nvPr>
            <p:ph type="subTitle" idx="1"/>
          </p:nvPr>
        </p:nvSpPr>
        <p:spPr>
          <a:xfrm>
            <a:off x="581464" y="1856509"/>
            <a:ext cx="10772335" cy="3851563"/>
          </a:xfrm>
        </p:spPr>
        <p:txBody>
          <a:bodyPr>
            <a:normAutofit/>
          </a:bodyPr>
          <a:lstStyle/>
          <a:p>
            <a:r>
              <a:rPr lang="en-US" dirty="0"/>
              <a:t>Introduction to SQL LEFT JOIN clause</a:t>
            </a:r>
          </a:p>
          <a:p>
            <a:endParaRPr lang="en-US" b="1" dirty="0" smtClean="0"/>
          </a:p>
          <a:p>
            <a:endParaRPr lang="en-US" b="1" dirty="0" smtClean="0"/>
          </a:p>
          <a:p>
            <a:pPr marL="342900" indent="-342900">
              <a:buFont typeface="Arial" panose="020B0604020202020204" pitchFamily="34" charset="0"/>
              <a:buChar char="•"/>
            </a:pPr>
            <a:endParaRPr lang="en-US" b="1" dirty="0"/>
          </a:p>
          <a:p>
            <a:endParaRPr lang="en-US" sz="3500" dirty="0">
              <a:solidFill>
                <a:schemeClr val="bg1">
                  <a:lumMod val="85000"/>
                </a:schemeClr>
              </a:solidFill>
            </a:endParaRPr>
          </a:p>
        </p:txBody>
      </p:sp>
      <p:sp>
        <p:nvSpPr>
          <p:cNvPr id="4" name="Footer Placeholder 3">
            <a:extLst>
              <a:ext uri="{FF2B5EF4-FFF2-40B4-BE49-F238E27FC236}">
                <a16:creationId xmlns:a16="http://schemas.microsoft.com/office/drawing/2014/main" id="{AED223C9-33DB-4900-B58B-C63420379566}"/>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F98578-DF34-4735-A791-23C3D487AE24}"/>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3714886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In the previous tutorial, you learned about the inner join that returns rows if there is, at least, one row in both tables that matches the join condition. The inner join clause eliminates the rows that do not match with a row of the other table.</a:t>
            </a:r>
          </a:p>
          <a:p>
            <a:pPr marL="0" indent="0">
              <a:buNone/>
            </a:pPr>
            <a:endParaRPr lang="en-US" dirty="0"/>
          </a:p>
          <a:p>
            <a:pPr marL="0" indent="0">
              <a:buNone/>
            </a:pPr>
            <a:r>
              <a:rPr lang="en-US" dirty="0"/>
              <a:t>The left join, however, returns all rows from the left table whether or not there is a matching row in the right table.</a:t>
            </a:r>
          </a:p>
          <a:p>
            <a:pPr marL="0" indent="0">
              <a:buNone/>
            </a:pPr>
            <a:endParaRPr lang="en-US" dirty="0"/>
          </a:p>
          <a:p>
            <a:pPr marL="0" indent="0">
              <a:buNone/>
            </a:pPr>
            <a:r>
              <a:rPr lang="en-US" dirty="0"/>
              <a:t>Suppose we have two tables A and B. The table A has four rows 1, 2, 3 and 4. The table B also has four rows 3, 4, 5, 6.</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3641863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When we join table A with table B, all the rows in table A (the left table) are included in the result set whether there is a matching row in the table B or not</a:t>
            </a:r>
            <a:r>
              <a:rPr lang="en-US" dirty="0" smtClean="0"/>
              <a:t>.</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4</a:t>
            </a:fld>
            <a:endParaRPr lang="en-US"/>
          </a:p>
        </p:txBody>
      </p:sp>
      <p:pic>
        <p:nvPicPr>
          <p:cNvPr id="13314" name="Picture 2" descr="SQL LEFT JO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4878" y="3734889"/>
            <a:ext cx="6372225"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569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 SQL, we use the following syntax to join table A with table B.</a:t>
            </a:r>
          </a:p>
        </p:txBody>
      </p:sp>
      <p:sp>
        <p:nvSpPr>
          <p:cNvPr id="3" name="Content Placeholder 2"/>
          <p:cNvSpPr>
            <a:spLocks noGrp="1"/>
          </p:cNvSpPr>
          <p:nvPr>
            <p:ph idx="1"/>
          </p:nvPr>
        </p:nvSpPr>
        <p:spPr/>
        <p:txBody>
          <a:bodyPr/>
          <a:lstStyle/>
          <a:p>
            <a:pPr marL="0" indent="0">
              <a:buNone/>
            </a:pPr>
            <a:r>
              <a:rPr lang="en-US" dirty="0"/>
              <a:t>SELECT</a:t>
            </a:r>
          </a:p>
          <a:p>
            <a:pPr marL="0" indent="0">
              <a:buNone/>
            </a:pPr>
            <a:r>
              <a:rPr lang="en-US" dirty="0"/>
              <a:t>	</a:t>
            </a:r>
            <a:r>
              <a:rPr lang="en-US" dirty="0" err="1"/>
              <a:t>A.n</a:t>
            </a:r>
            <a:endParaRPr lang="en-US" dirty="0"/>
          </a:p>
          <a:p>
            <a:pPr marL="0" indent="0">
              <a:buNone/>
            </a:pPr>
            <a:r>
              <a:rPr lang="en-US" dirty="0"/>
              <a:t>FROM</a:t>
            </a:r>
          </a:p>
          <a:p>
            <a:pPr marL="0" indent="0">
              <a:buNone/>
            </a:pPr>
            <a:r>
              <a:rPr lang="en-US" dirty="0"/>
              <a:t>	A</a:t>
            </a:r>
          </a:p>
          <a:p>
            <a:pPr marL="0" indent="0">
              <a:buNone/>
            </a:pPr>
            <a:r>
              <a:rPr lang="en-US" dirty="0"/>
              <a:t>LEFT JOIN B ON </a:t>
            </a:r>
            <a:r>
              <a:rPr lang="en-US" dirty="0" err="1"/>
              <a:t>B.n</a:t>
            </a:r>
            <a:r>
              <a:rPr lang="en-US" dirty="0"/>
              <a:t> = </a:t>
            </a:r>
            <a:r>
              <a:rPr lang="en-US" dirty="0" err="1"/>
              <a:t>A.n</a:t>
            </a:r>
            <a:r>
              <a:rPr lang="en-US" dirty="0"/>
              <a:t>;</a:t>
            </a:r>
          </a:p>
          <a:p>
            <a:pPr marL="0" indent="0">
              <a:buNone/>
            </a:pPr>
            <a:r>
              <a:rPr lang="en-US" dirty="0"/>
              <a:t>The LEFT JOIN clause appears after the FROM clause. The condition that follows the ON keyword is called the join condition </a:t>
            </a:r>
            <a:r>
              <a:rPr lang="en-US" dirty="0" err="1"/>
              <a:t>B.n</a:t>
            </a:r>
            <a:r>
              <a:rPr lang="en-US" dirty="0"/>
              <a:t> = </a:t>
            </a:r>
            <a:r>
              <a:rPr lang="en-US" dirty="0" err="1"/>
              <a:t>A.n</a:t>
            </a: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1827031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SQL LEFT JOIN examples</a:t>
            </a:r>
          </a:p>
          <a:p>
            <a:pPr marL="0" indent="0">
              <a:buNone/>
            </a:pPr>
            <a:r>
              <a:rPr lang="en-US" dirty="0"/>
              <a:t>SQL LEFT JOIN two tables examples</a:t>
            </a:r>
          </a:p>
          <a:p>
            <a:pPr marL="0" indent="0">
              <a:buNone/>
            </a:pPr>
            <a:r>
              <a:rPr lang="en-US" dirty="0"/>
              <a:t>Let’s take a look at </a:t>
            </a:r>
            <a:r>
              <a:rPr lang="en-US" dirty="0" smtClean="0"/>
              <a:t>the </a:t>
            </a:r>
            <a:r>
              <a:rPr lang="en-US" dirty="0"/>
              <a:t>countries and locations tables</a:t>
            </a:r>
            <a:r>
              <a:rPr lang="en-US" dirty="0" smtClean="0"/>
              <a: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6</a:t>
            </a:fld>
            <a:endParaRPr lang="en-US"/>
          </a:p>
        </p:txBody>
      </p:sp>
      <p:pic>
        <p:nvPicPr>
          <p:cNvPr id="15363" name="Picture 3" descr="countries_locations_tab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4001294"/>
            <a:ext cx="4286250" cy="1743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516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Each location belongs to one and only one country while each country can have zero or more locations. The relationship between the countries and locations tables is one-to-many.</a:t>
            </a:r>
          </a:p>
          <a:p>
            <a:pPr marL="0" indent="0">
              <a:buNone/>
            </a:pPr>
            <a:endParaRPr lang="en-US" dirty="0"/>
          </a:p>
          <a:p>
            <a:pPr marL="0" indent="0">
              <a:buNone/>
            </a:pPr>
            <a:r>
              <a:rPr lang="en-US" dirty="0"/>
              <a:t>The </a:t>
            </a:r>
            <a:r>
              <a:rPr lang="en-US" dirty="0" err="1"/>
              <a:t>country_id</a:t>
            </a:r>
            <a:r>
              <a:rPr lang="en-US" dirty="0"/>
              <a:t> column in the locations table is the foreign key that links to the </a:t>
            </a:r>
            <a:r>
              <a:rPr lang="en-US" dirty="0" err="1"/>
              <a:t>country_id</a:t>
            </a:r>
            <a:r>
              <a:rPr lang="en-US" dirty="0"/>
              <a:t> column in the countries table.</a:t>
            </a:r>
          </a:p>
          <a:p>
            <a:pPr marL="0" indent="0">
              <a:buNone/>
            </a:pPr>
            <a:endParaRPr lang="en-US" dirty="0"/>
          </a:p>
          <a:p>
            <a:pPr marL="0" indent="0">
              <a:buNone/>
            </a:pPr>
            <a:r>
              <a:rPr lang="en-US" dirty="0"/>
              <a:t>To query the country names of US, UK, and China, you use the following statement.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7</a:t>
            </a:fld>
            <a:endParaRPr lang="en-US"/>
          </a:p>
        </p:txBody>
      </p:sp>
    </p:spTree>
    <p:extLst>
      <p:ext uri="{BB962C8B-B14F-4D97-AF65-F5344CB8AC3E}">
        <p14:creationId xmlns:p14="http://schemas.microsoft.com/office/powerpoint/2010/main" val="918875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SELECT</a:t>
            </a:r>
          </a:p>
          <a:p>
            <a:pPr marL="0" indent="0">
              <a:buNone/>
            </a:pPr>
            <a:r>
              <a:rPr lang="en-US" dirty="0"/>
              <a:t>	</a:t>
            </a:r>
            <a:r>
              <a:rPr lang="en-US" dirty="0" err="1"/>
              <a:t>country_id</a:t>
            </a:r>
            <a:r>
              <a:rPr lang="en-US" dirty="0"/>
              <a:t>,</a:t>
            </a:r>
          </a:p>
          <a:p>
            <a:pPr marL="0" indent="0">
              <a:buNone/>
            </a:pPr>
            <a:r>
              <a:rPr lang="en-US" dirty="0"/>
              <a:t>	</a:t>
            </a:r>
            <a:r>
              <a:rPr lang="en-US" dirty="0" err="1"/>
              <a:t>country_name</a:t>
            </a:r>
            <a:endParaRPr lang="en-US" dirty="0"/>
          </a:p>
          <a:p>
            <a:pPr marL="0" indent="0">
              <a:buNone/>
            </a:pPr>
            <a:r>
              <a:rPr lang="en-US" dirty="0"/>
              <a:t>FROM</a:t>
            </a:r>
          </a:p>
          <a:p>
            <a:pPr marL="0" indent="0">
              <a:buNone/>
            </a:pPr>
            <a:r>
              <a:rPr lang="en-US" dirty="0"/>
              <a:t>	countries</a:t>
            </a:r>
          </a:p>
          <a:p>
            <a:pPr marL="0" indent="0">
              <a:buNone/>
            </a:pPr>
            <a:r>
              <a:rPr lang="en-US" dirty="0"/>
              <a:t>WHERE</a:t>
            </a:r>
          </a:p>
          <a:p>
            <a:pPr marL="0" indent="0">
              <a:buNone/>
            </a:pPr>
            <a:r>
              <a:rPr lang="en-US" dirty="0"/>
              <a:t>	</a:t>
            </a:r>
            <a:r>
              <a:rPr lang="en-US" dirty="0" err="1"/>
              <a:t>country_id</a:t>
            </a:r>
            <a:r>
              <a:rPr lang="en-US" dirty="0"/>
              <a:t> IN ('US', 'UK', 'CN');</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8</a:t>
            </a:fld>
            <a:endParaRPr lang="en-US"/>
          </a:p>
        </p:txBody>
      </p:sp>
      <p:pic>
        <p:nvPicPr>
          <p:cNvPr id="16386" name="Picture 2" descr="SQL LEFT JOIN countries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5118" y="2165033"/>
            <a:ext cx="5501253" cy="2132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033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following query retrieves the locations located in the US, UK and China:</a:t>
            </a:r>
          </a:p>
        </p:txBody>
      </p:sp>
      <p:sp>
        <p:nvSpPr>
          <p:cNvPr id="3" name="Content Placeholder 2"/>
          <p:cNvSpPr>
            <a:spLocks noGrp="1"/>
          </p:cNvSpPr>
          <p:nvPr>
            <p:ph idx="1"/>
          </p:nvPr>
        </p:nvSpPr>
        <p:spPr/>
        <p:txBody>
          <a:bodyPr/>
          <a:lstStyle/>
          <a:p>
            <a:pPr marL="0" indent="0">
              <a:buNone/>
            </a:pPr>
            <a:r>
              <a:rPr lang="en-US" dirty="0"/>
              <a:t>SELECT</a:t>
            </a:r>
          </a:p>
          <a:p>
            <a:pPr marL="0" indent="0">
              <a:buNone/>
            </a:pPr>
            <a:r>
              <a:rPr lang="en-US" dirty="0"/>
              <a:t>	</a:t>
            </a:r>
            <a:r>
              <a:rPr lang="en-US" dirty="0" err="1"/>
              <a:t>country_id</a:t>
            </a:r>
            <a:r>
              <a:rPr lang="en-US" dirty="0"/>
              <a:t>,</a:t>
            </a:r>
          </a:p>
          <a:p>
            <a:pPr marL="0" indent="0">
              <a:buNone/>
            </a:pPr>
            <a:r>
              <a:rPr lang="en-US" dirty="0"/>
              <a:t>	</a:t>
            </a:r>
            <a:r>
              <a:rPr lang="en-US" dirty="0" err="1"/>
              <a:t>street_address</a:t>
            </a:r>
            <a:r>
              <a:rPr lang="en-US" dirty="0"/>
              <a:t>,</a:t>
            </a:r>
          </a:p>
          <a:p>
            <a:pPr marL="0" indent="0">
              <a:buNone/>
            </a:pPr>
            <a:r>
              <a:rPr lang="en-US" dirty="0"/>
              <a:t>	city</a:t>
            </a:r>
          </a:p>
          <a:p>
            <a:pPr marL="0" indent="0">
              <a:buNone/>
            </a:pPr>
            <a:r>
              <a:rPr lang="en-US" dirty="0"/>
              <a:t>FROM</a:t>
            </a:r>
          </a:p>
          <a:p>
            <a:pPr marL="0" indent="0">
              <a:buNone/>
            </a:pPr>
            <a:r>
              <a:rPr lang="en-US" dirty="0"/>
              <a:t>	locations</a:t>
            </a:r>
          </a:p>
          <a:p>
            <a:pPr marL="0" indent="0">
              <a:buNone/>
            </a:pPr>
            <a:r>
              <a:rPr lang="en-US" dirty="0"/>
              <a:t>WHERE</a:t>
            </a:r>
          </a:p>
          <a:p>
            <a:pPr marL="0" indent="0">
              <a:buNone/>
            </a:pPr>
            <a:r>
              <a:rPr lang="en-US" dirty="0"/>
              <a:t>	</a:t>
            </a:r>
            <a:r>
              <a:rPr lang="en-US" dirty="0" err="1"/>
              <a:t>country_id</a:t>
            </a:r>
            <a:r>
              <a:rPr lang="en-US" dirty="0"/>
              <a:t> IN ('US', 'UK', 'CN');</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9</a:t>
            </a:fld>
            <a:endParaRPr lang="en-US"/>
          </a:p>
        </p:txBody>
      </p:sp>
    </p:spTree>
    <p:extLst>
      <p:ext uri="{BB962C8B-B14F-4D97-AF65-F5344CB8AC3E}">
        <p14:creationId xmlns:p14="http://schemas.microsoft.com/office/powerpoint/2010/main" val="3268801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3894</TotalTime>
  <Words>647</Words>
  <Application>Microsoft Office PowerPoint</Application>
  <PresentationFormat>Widescreen</PresentationFormat>
  <Paragraphs>137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About Me</vt:lpstr>
      <vt:lpstr>Course Overview</vt:lpstr>
      <vt:lpstr>PowerPoint Presentation</vt:lpstr>
      <vt:lpstr>PowerPoint Presentation</vt:lpstr>
      <vt:lpstr>In SQL, we use the following syntax to join table A with table B.</vt:lpstr>
      <vt:lpstr>PowerPoint Presentation</vt:lpstr>
      <vt:lpstr>PowerPoint Presentation</vt:lpstr>
      <vt:lpstr>PowerPoint Presentation</vt:lpstr>
      <vt:lpstr>The following query retrieves the locations located in the US, UK and China:</vt:lpstr>
      <vt:lpstr>PowerPoint Presentation</vt:lpstr>
      <vt:lpstr>PowerPoint Presentation</vt:lpstr>
      <vt:lpstr>PowerPoint Presentation</vt:lpstr>
      <vt:lpstr>PowerPoint Presentation</vt:lpstr>
      <vt:lpstr>PowerPoint Presentation</vt:lpstr>
      <vt:lpstr>PowerPoint Presentation</vt:lpstr>
      <vt:lpstr>The following statement demonstrates how to join 3 tables: regions, countries, and locations: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Administrator</cp:lastModifiedBy>
  <cp:revision>630</cp:revision>
  <dcterms:created xsi:type="dcterms:W3CDTF">2019-09-15T04:30:17Z</dcterms:created>
  <dcterms:modified xsi:type="dcterms:W3CDTF">2020-05-23T10:53:47Z</dcterms:modified>
</cp:coreProperties>
</file>