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2"/>
  </p:notesMasterIdLst>
  <p:handoutMasterIdLst>
    <p:handoutMasterId r:id="rId13"/>
  </p:handoutMasterIdLst>
  <p:sldIdLst>
    <p:sldId id="303" r:id="rId2"/>
    <p:sldId id="256" r:id="rId3"/>
    <p:sldId id="329" r:id="rId4"/>
    <p:sldId id="330" r:id="rId5"/>
    <p:sldId id="331" r:id="rId6"/>
    <p:sldId id="332" r:id="rId7"/>
    <p:sldId id="333" r:id="rId8"/>
    <p:sldId id="334" r:id="rId9"/>
    <p:sldId id="335"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5/23/2020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5/23/2020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5/23/2020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5/23/2020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5/23/2020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5/23/2020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5/23/2020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5/23/2020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5/23/2020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5/23/2020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5/23/2020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5/23/2020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5/23/2020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a:t>Introduction to SQL self-join</a:t>
            </a:r>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Sometimes, it is useful to join a table to itself. This type of join is known as the self-join.</a:t>
            </a:r>
          </a:p>
          <a:p>
            <a:pPr marL="0" indent="0">
              <a:buNone/>
            </a:pPr>
            <a:endParaRPr lang="en-US" dirty="0"/>
          </a:p>
          <a:p>
            <a:pPr marL="0" indent="0">
              <a:buNone/>
            </a:pPr>
            <a:r>
              <a:rPr lang="en-US" dirty="0"/>
              <a:t>We join a table to itself to evaluate the rows with other rows in the same table. To perform the self-join, we use either an inner join or left join clause.</a:t>
            </a:r>
          </a:p>
          <a:p>
            <a:pPr marL="0" indent="0">
              <a:buNone/>
            </a:pPr>
            <a:endParaRPr lang="en-US" dirty="0"/>
          </a:p>
          <a:p>
            <a:pPr marL="0" indent="0">
              <a:buNone/>
            </a:pPr>
            <a:r>
              <a:rPr lang="en-US" dirty="0"/>
              <a:t>Because the same table appears twice in a single query, we have to use the table aliases. The following statement illustrates how to join a table to itself.</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0225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SELECT</a:t>
            </a:r>
          </a:p>
          <a:p>
            <a:pPr marL="0" indent="0">
              <a:buNone/>
            </a:pPr>
            <a:r>
              <a:rPr lang="en-US" dirty="0"/>
              <a:t>	column1,</a:t>
            </a:r>
          </a:p>
          <a:p>
            <a:pPr marL="0" indent="0">
              <a:buNone/>
            </a:pPr>
            <a:r>
              <a:rPr lang="en-US" dirty="0"/>
              <a:t>	column2,</a:t>
            </a:r>
          </a:p>
          <a:p>
            <a:pPr marL="0" indent="0">
              <a:buNone/>
            </a:pPr>
            <a:r>
              <a:rPr lang="en-US" dirty="0"/>
              <a:t>	column3,</a:t>
            </a:r>
          </a:p>
          <a:p>
            <a:pPr marL="0" indent="0">
              <a:buNone/>
            </a:pPr>
            <a:r>
              <a:rPr lang="en-US" dirty="0"/>
              <a:t>        ...</a:t>
            </a:r>
          </a:p>
          <a:p>
            <a:pPr marL="0" indent="0">
              <a:buNone/>
            </a:pPr>
            <a:r>
              <a:rPr lang="en-US" dirty="0"/>
              <a:t>FROM</a:t>
            </a:r>
          </a:p>
          <a:p>
            <a:pPr marL="0" indent="0">
              <a:buNone/>
            </a:pPr>
            <a:r>
              <a:rPr lang="en-US" dirty="0"/>
              <a:t>	table1 A</a:t>
            </a:r>
          </a:p>
          <a:p>
            <a:pPr marL="0" indent="0">
              <a:buNone/>
            </a:pPr>
            <a:r>
              <a:rPr lang="en-US" dirty="0"/>
              <a:t>INNER JOIN table1 B ON B.column1 = A.column2;</a:t>
            </a:r>
          </a:p>
          <a:p>
            <a:pPr marL="0" indent="0">
              <a:buNone/>
            </a:pPr>
            <a:r>
              <a:rPr lang="en-US" dirty="0"/>
              <a:t>In this statement joins the table1 to itself using an INNER JOIN clause. A and B are the table aliases of the table1. The B.column1 = A.column2 is the join condition.</a:t>
            </a:r>
          </a:p>
          <a:p>
            <a:pPr marL="0" indent="0">
              <a:buNone/>
            </a:pPr>
            <a:endParaRPr lang="en-US" dirty="0"/>
          </a:p>
          <a:p>
            <a:pPr marL="0" indent="0">
              <a:buNone/>
            </a:pPr>
            <a:r>
              <a:rPr lang="en-US" dirty="0"/>
              <a:t>Besides the INNER JOIN clause, you can use the LEFT JOIN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61908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self-join examples</a:t>
            </a:r>
          </a:p>
          <a:p>
            <a:pPr marL="0" indent="0">
              <a:buNone/>
            </a:pPr>
            <a:r>
              <a:rPr lang="en-US" dirty="0"/>
              <a:t>See the following employees table.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err="1" smtClean="0"/>
              <a:t>Ritesh@softwarica</a:t>
            </a:r>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2051" name="Picture 3" descr="employees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448" y="2437606"/>
            <a:ext cx="2548437" cy="355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8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a:t>
            </a:r>
            <a:r>
              <a:rPr lang="en-US" dirty="0" err="1"/>
              <a:t>manager_id</a:t>
            </a:r>
            <a:r>
              <a:rPr lang="en-US" dirty="0"/>
              <a:t> column specifies the manager of an employee. The following statement joins the employees table to itself to query the information of who reports to whom.</a:t>
            </a:r>
          </a:p>
          <a:p>
            <a:pPr marL="0" indent="0">
              <a:buNone/>
            </a:pPr>
            <a:endParaRPr lang="en-US" dirty="0"/>
          </a:p>
          <a:p>
            <a:pPr marL="0" indent="0">
              <a:buNone/>
            </a:pPr>
            <a:r>
              <a:rPr lang="en-US" dirty="0"/>
              <a:t>SELECT </a:t>
            </a:r>
          </a:p>
          <a:p>
            <a:pPr marL="0" indent="0">
              <a:buNone/>
            </a:pPr>
            <a:r>
              <a:rPr lang="en-US" dirty="0"/>
              <a:t>    </a:t>
            </a:r>
            <a:r>
              <a:rPr lang="en-US" dirty="0" err="1"/>
              <a:t>e.first_name</a:t>
            </a:r>
            <a:r>
              <a:rPr lang="en-US" dirty="0"/>
              <a:t> || ' ' || </a:t>
            </a:r>
            <a:r>
              <a:rPr lang="en-US" dirty="0" err="1"/>
              <a:t>e.last_name</a:t>
            </a:r>
            <a:r>
              <a:rPr lang="en-US" dirty="0"/>
              <a:t> AS employee,</a:t>
            </a:r>
          </a:p>
          <a:p>
            <a:pPr marL="0" indent="0">
              <a:buNone/>
            </a:pPr>
            <a:r>
              <a:rPr lang="en-US" dirty="0"/>
              <a:t>    </a:t>
            </a:r>
            <a:r>
              <a:rPr lang="en-US" dirty="0" err="1"/>
              <a:t>m.first_name</a:t>
            </a:r>
            <a:r>
              <a:rPr lang="en-US" dirty="0"/>
              <a:t> || ' ' || </a:t>
            </a:r>
            <a:r>
              <a:rPr lang="en-US" dirty="0" err="1"/>
              <a:t>m.last_name</a:t>
            </a:r>
            <a:r>
              <a:rPr lang="en-US" dirty="0"/>
              <a:t> AS manager</a:t>
            </a:r>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employees m ON </a:t>
            </a:r>
            <a:r>
              <a:rPr lang="en-US" dirty="0" err="1"/>
              <a:t>m.employee_id</a:t>
            </a:r>
            <a:r>
              <a:rPr lang="en-US" dirty="0"/>
              <a:t> = </a:t>
            </a:r>
            <a:r>
              <a:rPr lang="en-US" dirty="0" err="1"/>
              <a:t>e.manager_id</a:t>
            </a:r>
            <a:endParaRPr lang="en-US" dirty="0"/>
          </a:p>
          <a:p>
            <a:pPr marL="0" indent="0">
              <a:buNone/>
            </a:pPr>
            <a:r>
              <a:rPr lang="en-US" dirty="0"/>
              <a:t>ORDER BY manager;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03414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4098" name="Picture 2" descr="SQL Self-join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5882" y="2473756"/>
            <a:ext cx="3271838" cy="284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8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president does not have any manager. In the employees table, the </a:t>
            </a:r>
            <a:r>
              <a:rPr lang="en-US" dirty="0" err="1"/>
              <a:t>manager_id</a:t>
            </a:r>
            <a:r>
              <a:rPr lang="en-US" dirty="0"/>
              <a:t> of the row that contains the president is NULL.</a:t>
            </a:r>
          </a:p>
          <a:p>
            <a:pPr marL="0" indent="0">
              <a:buNone/>
            </a:pPr>
            <a:endParaRPr lang="en-US" dirty="0"/>
          </a:p>
          <a:p>
            <a:pPr marL="0" indent="0">
              <a:buNone/>
            </a:pPr>
            <a:r>
              <a:rPr lang="en-US" dirty="0"/>
              <a:t>Because the inner join clause only includes the rows that have matching rows in the other table, therefore the president did not show up in the result set of the query above.</a:t>
            </a:r>
          </a:p>
          <a:p>
            <a:pPr marL="0" indent="0">
              <a:buNone/>
            </a:pPr>
            <a:endParaRPr lang="en-US" dirty="0"/>
          </a:p>
          <a:p>
            <a:pPr marL="0" indent="0">
              <a:buNone/>
            </a:pPr>
            <a:r>
              <a:rPr lang="en-US" dirty="0"/>
              <a:t>To include the president in the result set, we use the LEFT JOIN clause instead of the INNER JOIN clause as the following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69310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SELECT </a:t>
            </a:r>
          </a:p>
          <a:p>
            <a:pPr marL="0" indent="0">
              <a:buNone/>
            </a:pPr>
            <a:r>
              <a:rPr lang="en-US" dirty="0"/>
              <a:t>    </a:t>
            </a:r>
            <a:r>
              <a:rPr lang="en-US" dirty="0" err="1"/>
              <a:t>e.first_name</a:t>
            </a:r>
            <a:r>
              <a:rPr lang="en-US" dirty="0"/>
              <a:t> || ' ' || </a:t>
            </a:r>
            <a:r>
              <a:rPr lang="en-US" dirty="0" err="1"/>
              <a:t>e.last_name</a:t>
            </a:r>
            <a:r>
              <a:rPr lang="en-US" dirty="0"/>
              <a:t> AS employee,</a:t>
            </a:r>
          </a:p>
          <a:p>
            <a:pPr marL="0" indent="0">
              <a:buNone/>
            </a:pPr>
            <a:r>
              <a:rPr lang="en-US" dirty="0"/>
              <a:t>    </a:t>
            </a:r>
            <a:r>
              <a:rPr lang="en-US" dirty="0" err="1"/>
              <a:t>m.first_name</a:t>
            </a:r>
            <a:r>
              <a:rPr lang="en-US" dirty="0"/>
              <a:t> || ' ' || </a:t>
            </a:r>
            <a:r>
              <a:rPr lang="en-US" dirty="0" err="1"/>
              <a:t>m.last_name</a:t>
            </a:r>
            <a:r>
              <a:rPr lang="en-US" dirty="0"/>
              <a:t> AS manager</a:t>
            </a:r>
          </a:p>
          <a:p>
            <a:pPr marL="0" indent="0">
              <a:buNone/>
            </a:pPr>
            <a:r>
              <a:rPr lang="en-US" dirty="0"/>
              <a:t>FROM</a:t>
            </a:r>
          </a:p>
          <a:p>
            <a:pPr marL="0" indent="0">
              <a:buNone/>
            </a:pPr>
            <a:r>
              <a:rPr lang="en-US" dirty="0"/>
              <a:t>    employees e</a:t>
            </a:r>
          </a:p>
          <a:p>
            <a:pPr marL="0" indent="0">
              <a:buNone/>
            </a:pPr>
            <a:r>
              <a:rPr lang="en-US" dirty="0"/>
              <a:t>        LEFT JOIN</a:t>
            </a:r>
          </a:p>
          <a:p>
            <a:pPr marL="0" indent="0">
              <a:buNone/>
            </a:pPr>
            <a:r>
              <a:rPr lang="en-US" dirty="0"/>
              <a:t>    employees m ON </a:t>
            </a:r>
            <a:r>
              <a:rPr lang="en-US" dirty="0" err="1"/>
              <a:t>m.employee_id</a:t>
            </a:r>
            <a:r>
              <a:rPr lang="en-US" dirty="0"/>
              <a:t> = </a:t>
            </a:r>
            <a:r>
              <a:rPr lang="en-US" dirty="0" err="1"/>
              <a:t>e.manager_id</a:t>
            </a:r>
            <a:endParaRPr lang="en-US" dirty="0"/>
          </a:p>
          <a:p>
            <a:pPr marL="0" indent="0">
              <a:buNone/>
            </a:pPr>
            <a:r>
              <a:rPr lang="en-US" dirty="0"/>
              <a:t>ORDER BY manager;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5122" name="Picture 2" descr="SQL self-join with LEFT JOI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139" y="2967831"/>
            <a:ext cx="3009163" cy="257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55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3900</TotalTime>
  <Words>343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649</cp:revision>
  <dcterms:created xsi:type="dcterms:W3CDTF">2019-09-15T04:30:17Z</dcterms:created>
  <dcterms:modified xsi:type="dcterms:W3CDTF">2020-05-23T10:44:24Z</dcterms:modified>
</cp:coreProperties>
</file>