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2"/>
  </p:notesMasterIdLst>
  <p:handoutMasterIdLst>
    <p:handoutMasterId r:id="rId23"/>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5/25/2020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5/25/2020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5/25/2020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5/25/2020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5/25/2020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5/25/2020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5/25/2020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5/25/2020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5/25/2020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5/25/2020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5/25/2020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5/25/2020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5/25/2020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5122" name="Picture 2" descr="SQL GROUP BY INNER JOIN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2230199"/>
            <a:ext cx="4114799" cy="354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8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GROUP BY with ORDER BY </a:t>
            </a:r>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sort the departments by headcount, you add an ORDER BY clause as the following statement:</a:t>
            </a:r>
          </a:p>
          <a:p>
            <a:pPr marL="0" indent="0">
              <a:buNone/>
            </a:pPr>
            <a:endParaRPr lang="en-US" dirty="0"/>
          </a:p>
          <a:p>
            <a:pPr marL="0" indent="0">
              <a:buNone/>
            </a:pPr>
            <a:r>
              <a:rPr lang="en-US" dirty="0"/>
              <a:t>SELECT </a:t>
            </a:r>
          </a:p>
          <a:p>
            <a:pPr marL="0" indent="0">
              <a:buNone/>
            </a:pPr>
            <a:r>
              <a:rPr lang="en-US" dirty="0"/>
              <a:t>    </a:t>
            </a:r>
            <a:r>
              <a:rPr lang="en-US" dirty="0" err="1"/>
              <a:t>e.department_id</a:t>
            </a:r>
            <a:r>
              <a:rPr lang="en-US" dirty="0"/>
              <a:t>,</a:t>
            </a:r>
          </a:p>
          <a:p>
            <a:pPr marL="0" indent="0">
              <a:buNone/>
            </a:pPr>
            <a:r>
              <a:rPr lang="en-US" dirty="0"/>
              <a:t>    </a:t>
            </a:r>
            <a:r>
              <a:rPr lang="en-US" dirty="0" err="1"/>
              <a:t>department_name</a:t>
            </a:r>
            <a:r>
              <a:rPr lang="en-US" dirty="0"/>
              <a:t>,</a:t>
            </a:r>
          </a:p>
          <a:p>
            <a:pPr marL="0" indent="0">
              <a:buNone/>
            </a:pPr>
            <a:r>
              <a:rPr lang="en-US" dirty="0"/>
              <a:t>    COUNT(</a:t>
            </a:r>
            <a:r>
              <a:rPr lang="en-US" dirty="0" err="1"/>
              <a:t>employee_id</a:t>
            </a:r>
            <a:r>
              <a:rPr lang="en-US" dirty="0"/>
              <a:t>) headcount</a:t>
            </a:r>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departments d ON </a:t>
            </a:r>
            <a:r>
              <a:rPr lang="en-US" dirty="0" err="1"/>
              <a:t>d.department_id</a:t>
            </a:r>
            <a:r>
              <a:rPr lang="en-US" dirty="0"/>
              <a:t> = </a:t>
            </a:r>
            <a:r>
              <a:rPr lang="en-US" dirty="0" err="1"/>
              <a:t>e.department_id</a:t>
            </a:r>
            <a:endParaRPr lang="en-US" dirty="0"/>
          </a:p>
          <a:p>
            <a:pPr marL="0" indent="0">
              <a:buNone/>
            </a:pPr>
            <a:r>
              <a:rPr lang="en-US" dirty="0"/>
              <a:t>GROUP BY </a:t>
            </a:r>
            <a:r>
              <a:rPr lang="en-US" dirty="0" err="1"/>
              <a:t>e.department_id</a:t>
            </a:r>
            <a:endParaRPr lang="en-US" dirty="0"/>
          </a:p>
          <a:p>
            <a:pPr marL="0" indent="0">
              <a:buNone/>
            </a:pPr>
            <a:r>
              <a:rPr lang="en-US" dirty="0"/>
              <a:t>ORDER BY headcount DESC</a:t>
            </a:r>
            <a:r>
              <a:rPr lang="en-US" dirty="0" smtClean="0"/>
              <a:t>;</a:t>
            </a:r>
          </a:p>
          <a:p>
            <a:pPr marL="0" indent="0">
              <a:buNone/>
            </a:pPr>
            <a:r>
              <a:rPr lang="en-US" dirty="0"/>
              <a:t>Note that you can use either the headcount alias or the COUNT(</a:t>
            </a:r>
            <a:r>
              <a:rPr lang="en-US" dirty="0" err="1"/>
              <a:t>employee_id</a:t>
            </a:r>
            <a:r>
              <a:rPr lang="en-US" dirty="0"/>
              <a:t>) in the ORDER BY clause.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6147" name="Picture 3" descr="SQL GROUP BY ORDER B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3471" y="2623999"/>
            <a:ext cx="3227705" cy="275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GROUP BY with HAVING </a:t>
            </a:r>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dirty="0" smtClean="0"/>
              <a:t>To </a:t>
            </a:r>
            <a:r>
              <a:rPr lang="en-US" dirty="0"/>
              <a:t>find the department whose headcount is greater than 5, you use the HAVING clause as the following query:</a:t>
            </a:r>
          </a:p>
          <a:p>
            <a:pPr marL="0" indent="0">
              <a:buNone/>
            </a:pPr>
            <a:endParaRPr lang="en-US" dirty="0"/>
          </a:p>
          <a:p>
            <a:pPr marL="0" indent="0">
              <a:buNone/>
            </a:pPr>
            <a:r>
              <a:rPr lang="en-US" dirty="0"/>
              <a:t>SELECT </a:t>
            </a:r>
          </a:p>
          <a:p>
            <a:pPr marL="0" indent="0">
              <a:buNone/>
            </a:pPr>
            <a:r>
              <a:rPr lang="en-US" dirty="0"/>
              <a:t>    </a:t>
            </a:r>
            <a:r>
              <a:rPr lang="en-US" dirty="0" err="1"/>
              <a:t>e.department_id</a:t>
            </a:r>
            <a:r>
              <a:rPr lang="en-US" dirty="0"/>
              <a:t>,</a:t>
            </a:r>
          </a:p>
          <a:p>
            <a:pPr marL="0" indent="0">
              <a:buNone/>
            </a:pPr>
            <a:r>
              <a:rPr lang="en-US" dirty="0"/>
              <a:t>    </a:t>
            </a:r>
            <a:r>
              <a:rPr lang="en-US" dirty="0" err="1"/>
              <a:t>department_name</a:t>
            </a:r>
            <a:r>
              <a:rPr lang="en-US" dirty="0"/>
              <a:t>,</a:t>
            </a:r>
          </a:p>
          <a:p>
            <a:pPr marL="0" indent="0">
              <a:buNone/>
            </a:pPr>
            <a:r>
              <a:rPr lang="en-US" dirty="0"/>
              <a:t>    COUNT(</a:t>
            </a:r>
            <a:r>
              <a:rPr lang="en-US" dirty="0" err="1"/>
              <a:t>employee_id</a:t>
            </a:r>
            <a:r>
              <a:rPr lang="en-US" dirty="0"/>
              <a:t>) headcount</a:t>
            </a:r>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departments d ON </a:t>
            </a:r>
            <a:r>
              <a:rPr lang="en-US" dirty="0" err="1"/>
              <a:t>d.department_id</a:t>
            </a:r>
            <a:r>
              <a:rPr lang="en-US" dirty="0"/>
              <a:t> = </a:t>
            </a:r>
            <a:r>
              <a:rPr lang="en-US" dirty="0" err="1"/>
              <a:t>e.department_id</a:t>
            </a:r>
            <a:endParaRPr lang="en-US" dirty="0"/>
          </a:p>
          <a:p>
            <a:pPr marL="0" indent="0">
              <a:buNone/>
            </a:pPr>
            <a:r>
              <a:rPr lang="en-US" dirty="0"/>
              <a:t>GROUP BY </a:t>
            </a:r>
            <a:r>
              <a:rPr lang="en-US" dirty="0" err="1"/>
              <a:t>e.department_id</a:t>
            </a:r>
            <a:endParaRPr lang="en-US" dirty="0"/>
          </a:p>
          <a:p>
            <a:pPr marL="0" indent="0">
              <a:buNone/>
            </a:pPr>
            <a:r>
              <a:rPr lang="en-US" dirty="0"/>
              <a:t>HAVING headcount &gt; 5</a:t>
            </a:r>
          </a:p>
          <a:p>
            <a:pPr marL="0" indent="0">
              <a:buNone/>
            </a:pPr>
            <a:r>
              <a:rPr lang="en-US" dirty="0"/>
              <a:t>ORDER BY headcount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7171" name="Picture 3" descr="SQL GROUP BY HAVIN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820" y="3482181"/>
            <a:ext cx="4945869" cy="175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5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SQL GROUP BY with MIN, MAX, and AVG </a:t>
            </a:r>
            <a:r>
              <a:rPr lang="en-US" b="0"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following query returns the minimum, maximum, and average salary of employees in each department.</a:t>
            </a:r>
          </a:p>
          <a:p>
            <a:pPr marL="0" indent="0">
              <a:buNone/>
            </a:pPr>
            <a:endParaRPr lang="en-US" dirty="0"/>
          </a:p>
          <a:p>
            <a:pPr marL="0" indent="0">
              <a:buNone/>
            </a:pPr>
            <a:r>
              <a:rPr lang="en-US" dirty="0"/>
              <a:t>SELECT </a:t>
            </a:r>
          </a:p>
          <a:p>
            <a:pPr marL="0" indent="0">
              <a:buNone/>
            </a:pPr>
            <a:r>
              <a:rPr lang="en-US" dirty="0"/>
              <a:t>    </a:t>
            </a:r>
            <a:r>
              <a:rPr lang="en-US" dirty="0" err="1"/>
              <a:t>e.department_id</a:t>
            </a:r>
            <a:r>
              <a:rPr lang="en-US" dirty="0"/>
              <a:t>,</a:t>
            </a:r>
          </a:p>
          <a:p>
            <a:pPr marL="0" indent="0">
              <a:buNone/>
            </a:pPr>
            <a:r>
              <a:rPr lang="en-US" dirty="0"/>
              <a:t>    </a:t>
            </a:r>
            <a:r>
              <a:rPr lang="en-US" dirty="0" err="1"/>
              <a:t>department_name</a:t>
            </a:r>
            <a:r>
              <a:rPr lang="en-US" dirty="0"/>
              <a:t>,</a:t>
            </a:r>
          </a:p>
          <a:p>
            <a:pPr marL="0" indent="0">
              <a:buNone/>
            </a:pPr>
            <a:r>
              <a:rPr lang="en-US" dirty="0"/>
              <a:t>    MIN(salary) </a:t>
            </a:r>
            <a:r>
              <a:rPr lang="en-US" dirty="0" err="1"/>
              <a:t>min_salary</a:t>
            </a:r>
            <a:r>
              <a:rPr lang="en-US" dirty="0"/>
              <a:t>,</a:t>
            </a:r>
          </a:p>
          <a:p>
            <a:pPr marL="0" indent="0">
              <a:buNone/>
            </a:pPr>
            <a:r>
              <a:rPr lang="en-US" dirty="0"/>
              <a:t>    MAX(salary) </a:t>
            </a:r>
            <a:r>
              <a:rPr lang="en-US" dirty="0" err="1"/>
              <a:t>max_salary</a:t>
            </a:r>
            <a:r>
              <a:rPr lang="en-US" dirty="0"/>
              <a:t>,</a:t>
            </a:r>
          </a:p>
          <a:p>
            <a:pPr marL="0" indent="0">
              <a:buNone/>
            </a:pPr>
            <a:r>
              <a:rPr lang="en-US" dirty="0"/>
              <a:t>    ROUND(AVG(salary), 2) </a:t>
            </a:r>
            <a:r>
              <a:rPr lang="en-US" dirty="0" err="1"/>
              <a:t>average_salary</a:t>
            </a:r>
            <a:endParaRPr lang="en-US" dirty="0"/>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departments d ON </a:t>
            </a:r>
            <a:r>
              <a:rPr lang="en-US" dirty="0" err="1"/>
              <a:t>d.department_id</a:t>
            </a:r>
            <a:r>
              <a:rPr lang="en-US" dirty="0"/>
              <a:t> = </a:t>
            </a:r>
            <a:r>
              <a:rPr lang="en-US" dirty="0" err="1"/>
              <a:t>e.department_id</a:t>
            </a:r>
            <a:endParaRPr lang="en-US" dirty="0"/>
          </a:p>
          <a:p>
            <a:pPr marL="0" indent="0">
              <a:buNone/>
            </a:pPr>
            <a:r>
              <a:rPr lang="en-US" dirty="0"/>
              <a:t>GROUP BY </a:t>
            </a:r>
            <a:r>
              <a:rPr lang="en-US" dirty="0" err="1"/>
              <a:t>e.department_id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8195" name="Picture 3" descr="SQL GROUP BY MIN MAX AV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2480467"/>
            <a:ext cx="5015563" cy="280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GROUP BY with SUM function </a:t>
            </a:r>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To </a:t>
            </a:r>
            <a:r>
              <a:rPr lang="en-US" dirty="0"/>
              <a:t>get the total salary per department, you apply the SUM function to the salary column and group employees by the </a:t>
            </a:r>
            <a:r>
              <a:rPr lang="en-US" dirty="0" err="1"/>
              <a:t>department_id</a:t>
            </a:r>
            <a:r>
              <a:rPr lang="en-US" dirty="0"/>
              <a:t> column as follows:</a:t>
            </a:r>
          </a:p>
          <a:p>
            <a:pPr marL="0" indent="0">
              <a:buNone/>
            </a:pPr>
            <a:endParaRPr lang="en-US" dirty="0"/>
          </a:p>
          <a:p>
            <a:pPr marL="0" indent="0">
              <a:buNone/>
            </a:pPr>
            <a:r>
              <a:rPr lang="en-US" dirty="0"/>
              <a:t>SELECT </a:t>
            </a:r>
          </a:p>
          <a:p>
            <a:pPr marL="0" indent="0">
              <a:buNone/>
            </a:pPr>
            <a:r>
              <a:rPr lang="en-US" dirty="0"/>
              <a:t>    </a:t>
            </a:r>
            <a:r>
              <a:rPr lang="en-US" dirty="0" err="1"/>
              <a:t>e.department_id</a:t>
            </a:r>
            <a:r>
              <a:rPr lang="en-US" dirty="0"/>
              <a:t>,</a:t>
            </a:r>
          </a:p>
          <a:p>
            <a:pPr marL="0" indent="0">
              <a:buNone/>
            </a:pPr>
            <a:r>
              <a:rPr lang="en-US" dirty="0"/>
              <a:t>    </a:t>
            </a:r>
            <a:r>
              <a:rPr lang="en-US" dirty="0" err="1"/>
              <a:t>department_name</a:t>
            </a:r>
            <a:r>
              <a:rPr lang="en-US" dirty="0"/>
              <a:t>,</a:t>
            </a:r>
          </a:p>
          <a:p>
            <a:pPr marL="0" indent="0">
              <a:buNone/>
            </a:pPr>
            <a:r>
              <a:rPr lang="en-US" dirty="0"/>
              <a:t>    SUM(salary) </a:t>
            </a:r>
            <a:r>
              <a:rPr lang="en-US" dirty="0" err="1"/>
              <a:t>total_salary</a:t>
            </a:r>
            <a:endParaRPr lang="en-US" dirty="0"/>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departments d ON </a:t>
            </a:r>
            <a:r>
              <a:rPr lang="en-US" dirty="0" err="1"/>
              <a:t>d.department_id</a:t>
            </a:r>
            <a:r>
              <a:rPr lang="en-US" dirty="0"/>
              <a:t> = </a:t>
            </a:r>
            <a:r>
              <a:rPr lang="en-US" dirty="0" err="1"/>
              <a:t>e.department_id</a:t>
            </a:r>
            <a:endParaRPr lang="en-US" dirty="0"/>
          </a:p>
          <a:p>
            <a:pPr marL="0" indent="0">
              <a:buNone/>
            </a:pPr>
            <a:r>
              <a:rPr lang="en-US" dirty="0"/>
              <a:t>GROUP BY </a:t>
            </a:r>
            <a:r>
              <a:rPr lang="en-US" dirty="0" err="1"/>
              <a:t>e.department_id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9219" name="Picture 3" descr="SQL GROUP BY with SU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2748755"/>
            <a:ext cx="3404091" cy="284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44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GROUP BY multiple </a:t>
            </a:r>
            <a:r>
              <a:rPr lang="en-US" dirty="0" smtClean="0"/>
              <a:t>columns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So </a:t>
            </a:r>
            <a:r>
              <a:rPr lang="en-US" dirty="0"/>
              <a:t>far, you have seen that we have grouped all employees by one column. For example, the following clause</a:t>
            </a:r>
          </a:p>
          <a:p>
            <a:pPr marL="0" indent="0">
              <a:buNone/>
            </a:pPr>
            <a:endParaRPr lang="en-US" dirty="0"/>
          </a:p>
          <a:p>
            <a:pPr marL="0" indent="0">
              <a:buNone/>
            </a:pPr>
            <a:r>
              <a:rPr lang="en-US" dirty="0"/>
              <a:t>GROUP BY </a:t>
            </a:r>
            <a:r>
              <a:rPr lang="en-US" dirty="0" err="1"/>
              <a:t>department_id</a:t>
            </a:r>
            <a:endParaRPr lang="en-US" dirty="0"/>
          </a:p>
          <a:p>
            <a:pPr marL="0" indent="0">
              <a:buNone/>
            </a:pPr>
            <a:r>
              <a:rPr lang="en-US" dirty="0"/>
              <a:t>place all rows with the same values in the </a:t>
            </a:r>
            <a:r>
              <a:rPr lang="en-US" dirty="0" err="1"/>
              <a:t>department_id</a:t>
            </a:r>
            <a:r>
              <a:rPr lang="en-US" dirty="0"/>
              <a:t> column in one group.</a:t>
            </a:r>
          </a:p>
          <a:p>
            <a:pPr marL="0" indent="0">
              <a:buNone/>
            </a:pPr>
            <a:endParaRPr lang="en-US" dirty="0"/>
          </a:p>
          <a:p>
            <a:pPr marL="0" indent="0">
              <a:buNone/>
            </a:pPr>
            <a:r>
              <a:rPr lang="en-US" dirty="0"/>
              <a:t>How about grouping employees by values in both </a:t>
            </a:r>
            <a:r>
              <a:rPr lang="en-US" dirty="0" err="1"/>
              <a:t>department_id</a:t>
            </a:r>
            <a:r>
              <a:rPr lang="en-US" dirty="0"/>
              <a:t> and </a:t>
            </a:r>
            <a:r>
              <a:rPr lang="en-US" dirty="0" err="1"/>
              <a:t>job_id</a:t>
            </a:r>
            <a:r>
              <a:rPr lang="en-US" dirty="0"/>
              <a:t> columns?</a:t>
            </a:r>
          </a:p>
          <a:p>
            <a:pPr marL="0" indent="0">
              <a:buNone/>
            </a:pPr>
            <a:endParaRPr lang="en-US" dirty="0"/>
          </a:p>
          <a:p>
            <a:pPr marL="0" indent="0">
              <a:buNone/>
            </a:pPr>
            <a:r>
              <a:rPr lang="en-US" dirty="0"/>
              <a:t>GROUP BY </a:t>
            </a:r>
            <a:r>
              <a:rPr lang="en-US" dirty="0" err="1"/>
              <a:t>department_id</a:t>
            </a:r>
            <a:r>
              <a:rPr lang="en-US" dirty="0"/>
              <a:t>, </a:t>
            </a:r>
            <a:r>
              <a:rPr lang="en-US" dirty="0" err="1"/>
              <a:t>job_id</a:t>
            </a:r>
            <a:endParaRPr lang="en-US" dirty="0"/>
          </a:p>
          <a:p>
            <a:pPr marL="0" indent="0">
              <a:buNone/>
            </a:pPr>
            <a:r>
              <a:rPr lang="en-US" dirty="0"/>
              <a:t>This clause will group all employees with the same values in both </a:t>
            </a:r>
            <a:r>
              <a:rPr lang="en-US" dirty="0" err="1"/>
              <a:t>department_id</a:t>
            </a:r>
            <a:r>
              <a:rPr lang="en-US" dirty="0"/>
              <a:t> and </a:t>
            </a:r>
            <a:r>
              <a:rPr lang="en-US" dirty="0" err="1"/>
              <a:t>job_id</a:t>
            </a:r>
            <a:r>
              <a:rPr lang="en-US" dirty="0"/>
              <a:t> columns in one group.</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64266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following statement groups rows with the same values in both </a:t>
            </a:r>
            <a:r>
              <a:rPr lang="en-US" dirty="0" err="1"/>
              <a:t>department_id</a:t>
            </a:r>
            <a:r>
              <a:rPr lang="en-US" dirty="0"/>
              <a:t> and </a:t>
            </a:r>
            <a:r>
              <a:rPr lang="en-US" dirty="0" err="1"/>
              <a:t>job_id</a:t>
            </a:r>
            <a:r>
              <a:rPr lang="en-US" dirty="0"/>
              <a:t> columns in the same group then returns the rows for each of these groups</a:t>
            </a:r>
            <a:r>
              <a:rPr lang="en-US" dirty="0" smtClean="0"/>
              <a:t>.</a:t>
            </a:r>
          </a:p>
          <a:p>
            <a:pPr marL="0" indent="0">
              <a:buNone/>
            </a:pPr>
            <a:endParaRPr lang="en-US" dirty="0"/>
          </a:p>
          <a:p>
            <a:pPr marL="0" indent="0">
              <a:buNone/>
            </a:pPr>
            <a:r>
              <a:rPr lang="en-US" dirty="0"/>
              <a:t>SELECT </a:t>
            </a:r>
          </a:p>
          <a:p>
            <a:pPr marL="0" indent="0">
              <a:buNone/>
            </a:pPr>
            <a:r>
              <a:rPr lang="en-US" dirty="0"/>
              <a:t>    </a:t>
            </a:r>
            <a:r>
              <a:rPr lang="en-US" dirty="0" err="1"/>
              <a:t>e.department_id</a:t>
            </a:r>
            <a:r>
              <a:rPr lang="en-US" dirty="0"/>
              <a:t>,</a:t>
            </a:r>
          </a:p>
          <a:p>
            <a:pPr marL="0" indent="0">
              <a:buNone/>
            </a:pPr>
            <a:r>
              <a:rPr lang="en-US" dirty="0"/>
              <a:t>    </a:t>
            </a:r>
            <a:r>
              <a:rPr lang="en-US" dirty="0" err="1"/>
              <a:t>department_name</a:t>
            </a:r>
            <a:r>
              <a:rPr lang="en-US" dirty="0"/>
              <a:t>,</a:t>
            </a:r>
          </a:p>
          <a:p>
            <a:pPr marL="0" indent="0">
              <a:buNone/>
            </a:pPr>
            <a:r>
              <a:rPr lang="en-US" dirty="0"/>
              <a:t>    </a:t>
            </a:r>
            <a:r>
              <a:rPr lang="en-US" dirty="0" err="1"/>
              <a:t>e.job_id</a:t>
            </a:r>
            <a:r>
              <a:rPr lang="en-US" dirty="0"/>
              <a:t>,</a:t>
            </a:r>
          </a:p>
          <a:p>
            <a:pPr marL="0" indent="0">
              <a:buNone/>
            </a:pPr>
            <a:r>
              <a:rPr lang="en-US" dirty="0"/>
              <a:t>    </a:t>
            </a:r>
            <a:r>
              <a:rPr lang="en-US" dirty="0" err="1"/>
              <a:t>job_title</a:t>
            </a:r>
            <a:r>
              <a:rPr lang="en-US" dirty="0"/>
              <a:t>,</a:t>
            </a:r>
          </a:p>
          <a:p>
            <a:pPr marL="0" indent="0">
              <a:buNone/>
            </a:pPr>
            <a:r>
              <a:rPr lang="en-US" dirty="0"/>
              <a:t>    COUNT(</a:t>
            </a:r>
            <a:r>
              <a:rPr lang="en-US" dirty="0" err="1"/>
              <a:t>employee_id</a:t>
            </a:r>
            <a:r>
              <a:rPr lang="en-US" dirty="0"/>
              <a:t>)</a:t>
            </a:r>
          </a:p>
          <a:p>
            <a:pPr marL="0" indent="0">
              <a:buNone/>
            </a:pPr>
            <a:r>
              <a:rPr lang="en-US" dirty="0"/>
              <a:t>FROM</a:t>
            </a:r>
          </a:p>
          <a:p>
            <a:pPr marL="0" indent="0">
              <a:buNone/>
            </a:pPr>
            <a:r>
              <a:rPr lang="en-US" dirty="0"/>
              <a:t>    employees e</a:t>
            </a:r>
          </a:p>
          <a:p>
            <a:pPr marL="0" indent="0">
              <a:buNone/>
            </a:pPr>
            <a:r>
              <a:rPr lang="en-US" dirty="0"/>
              <a:t>        INNER JOIN</a:t>
            </a:r>
          </a:p>
          <a:p>
            <a:pPr marL="0" indent="0">
              <a:buNone/>
            </a:pPr>
            <a:r>
              <a:rPr lang="en-US" dirty="0"/>
              <a:t>    departments d ON </a:t>
            </a:r>
            <a:r>
              <a:rPr lang="en-US" dirty="0" err="1"/>
              <a:t>d.department_id</a:t>
            </a:r>
            <a:r>
              <a:rPr lang="en-US" dirty="0"/>
              <a:t> = </a:t>
            </a:r>
            <a:r>
              <a:rPr lang="en-US" dirty="0" err="1"/>
              <a:t>e.department_id</a:t>
            </a:r>
            <a:endParaRPr lang="en-US" dirty="0"/>
          </a:p>
          <a:p>
            <a:pPr marL="0" indent="0">
              <a:buNone/>
            </a:pPr>
            <a:r>
              <a:rPr lang="en-US" dirty="0"/>
              <a:t>        INNER JOIN</a:t>
            </a:r>
          </a:p>
          <a:p>
            <a:pPr marL="0" indent="0">
              <a:buNone/>
            </a:pPr>
            <a:r>
              <a:rPr lang="en-US" dirty="0"/>
              <a:t>    jobs j ON </a:t>
            </a:r>
            <a:r>
              <a:rPr lang="en-US" dirty="0" err="1"/>
              <a:t>j.job_id</a:t>
            </a:r>
            <a:r>
              <a:rPr lang="en-US" dirty="0"/>
              <a:t> = </a:t>
            </a:r>
            <a:r>
              <a:rPr lang="en-US" dirty="0" err="1"/>
              <a:t>e.job_id</a:t>
            </a:r>
            <a:endParaRPr lang="en-US" dirty="0"/>
          </a:p>
          <a:p>
            <a:pPr marL="0" indent="0">
              <a:buNone/>
            </a:pPr>
            <a:r>
              <a:rPr lang="en-US" dirty="0"/>
              <a:t>GROUP BY </a:t>
            </a:r>
            <a:r>
              <a:rPr lang="en-US" dirty="0" err="1"/>
              <a:t>e.department_id</a:t>
            </a:r>
            <a:r>
              <a:rPr lang="en-US" dirty="0"/>
              <a:t> , </a:t>
            </a:r>
            <a:r>
              <a:rPr lang="en-US" dirty="0" err="1"/>
              <a:t>e.job_id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1267" name="Picture 3" descr="SQL GROUP BY multiple column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609" y="2451894"/>
            <a:ext cx="558165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7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department 2, 3 and 5 appears more than one.</a:t>
            </a:r>
          </a:p>
          <a:p>
            <a:pPr marL="0" indent="0">
              <a:buNone/>
            </a:pPr>
            <a:endParaRPr lang="en-US" dirty="0"/>
          </a:p>
          <a:p>
            <a:pPr marL="0" indent="0">
              <a:buNone/>
            </a:pPr>
            <a:r>
              <a:rPr lang="en-US" dirty="0"/>
              <a:t>This is because these departments have employees who hold different jobs. For example, in the shipping department, there are 2 employees holding the shipping clerk job, 1 employee holding the stock clerk job, and 4 employees holding the stock manager job.</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66337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GROUP BY and </a:t>
            </a:r>
            <a:r>
              <a:rPr lang="en-US" dirty="0" smtClean="0"/>
              <a:t>DISTINCT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If </a:t>
            </a:r>
            <a:r>
              <a:rPr lang="en-US" dirty="0"/>
              <a:t>you use the GROUP BY clause without an aggregate function, the GROUP BY clause behaves like the DISTINCT operator.</a:t>
            </a:r>
          </a:p>
          <a:p>
            <a:pPr marL="0" indent="0">
              <a:buNone/>
            </a:pPr>
            <a:endParaRPr lang="en-US" dirty="0"/>
          </a:p>
          <a:p>
            <a:pPr marL="0" indent="0">
              <a:buNone/>
            </a:pPr>
            <a:r>
              <a:rPr lang="en-US" dirty="0"/>
              <a:t>The following gets the phone numbers of employees and also group rows by the phone numbers.</a:t>
            </a:r>
          </a:p>
          <a:p>
            <a:pPr marL="0" indent="0">
              <a:buNone/>
            </a:pPr>
            <a:endParaRPr lang="en-US" dirty="0"/>
          </a:p>
          <a:p>
            <a:pPr marL="0" indent="0">
              <a:buNone/>
            </a:pPr>
            <a:r>
              <a:rPr lang="en-US" dirty="0"/>
              <a:t>SELECT</a:t>
            </a:r>
          </a:p>
          <a:p>
            <a:pPr marL="0" indent="0">
              <a:buNone/>
            </a:pPr>
            <a:r>
              <a:rPr lang="en-US" dirty="0"/>
              <a:t>	</a:t>
            </a:r>
            <a:r>
              <a:rPr lang="en-US" dirty="0" err="1"/>
              <a:t>phone_number</a:t>
            </a:r>
            <a:endParaRPr lang="en-US" dirty="0"/>
          </a:p>
          <a:p>
            <a:pPr marL="0" indent="0">
              <a:buNone/>
            </a:pPr>
            <a:r>
              <a:rPr lang="en-US" dirty="0"/>
              <a:t>FROM</a:t>
            </a:r>
          </a:p>
          <a:p>
            <a:pPr marL="0" indent="0">
              <a:buNone/>
            </a:pPr>
            <a:r>
              <a:rPr lang="en-US" dirty="0"/>
              <a:t>	employees</a:t>
            </a:r>
          </a:p>
          <a:p>
            <a:pPr marL="0" indent="0">
              <a:buNone/>
            </a:pPr>
            <a:r>
              <a:rPr lang="en-US" dirty="0"/>
              <a:t>GROUP BY</a:t>
            </a:r>
          </a:p>
          <a:p>
            <a:pPr marL="0" indent="0">
              <a:buNone/>
            </a:pPr>
            <a:r>
              <a:rPr lang="en-US" dirty="0"/>
              <a:t>	</a:t>
            </a:r>
            <a:r>
              <a:rPr lang="en-US" dirty="0" err="1"/>
              <a:t>phone_number</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302918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Notice that the phone numbers are sorted</a:t>
            </a:r>
            <a:r>
              <a:rPr lang="en-US" dirty="0" smtClean="0"/>
              <a:t>.</a:t>
            </a:r>
            <a:endParaRPr lang="en-US" dirty="0"/>
          </a:p>
          <a:p>
            <a:pPr marL="0" indent="0">
              <a:buNone/>
            </a:pPr>
            <a:r>
              <a:rPr lang="en-US" dirty="0"/>
              <a:t>The following statement also retrieves the phone numbers but instead of using the GROUP BY clause, it uses the DISTINCT operator.</a:t>
            </a:r>
          </a:p>
          <a:p>
            <a:pPr marL="0" indent="0">
              <a:buNone/>
            </a:pPr>
            <a:endParaRPr lang="en-US" dirty="0"/>
          </a:p>
          <a:p>
            <a:pPr marL="0" indent="0">
              <a:buNone/>
            </a:pPr>
            <a:r>
              <a:rPr lang="en-US" dirty="0"/>
              <a:t>SELECT DISTINCT</a:t>
            </a:r>
          </a:p>
          <a:p>
            <a:pPr marL="0" indent="0">
              <a:buNone/>
            </a:pPr>
            <a:r>
              <a:rPr lang="en-US" dirty="0"/>
              <a:t>	</a:t>
            </a:r>
            <a:r>
              <a:rPr lang="en-US" dirty="0" err="1"/>
              <a:t>phone_number</a:t>
            </a:r>
            <a:endParaRPr lang="en-US" dirty="0"/>
          </a:p>
          <a:p>
            <a:pPr marL="0" indent="0">
              <a:buNone/>
            </a:pPr>
            <a:r>
              <a:rPr lang="en-US" dirty="0"/>
              <a:t>FROM</a:t>
            </a:r>
          </a:p>
          <a:p>
            <a:pPr marL="0" indent="0">
              <a:buNone/>
            </a:pPr>
            <a:r>
              <a:rPr lang="en-US" dirty="0"/>
              <a:t>	employees</a:t>
            </a:r>
            <a:r>
              <a:rPr lang="en-US" dirty="0" smtClean="0"/>
              <a:t>;</a:t>
            </a:r>
          </a:p>
          <a:p>
            <a:pPr marL="0" indent="0">
              <a:buNone/>
            </a:pPr>
            <a:r>
              <a:rPr lang="en-US" dirty="0"/>
              <a:t>The result set is the same except that the one returned by the DISTINCT operator is not sorted.</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
        <p:nvSpPr>
          <p:cNvPr id="7"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Open Sans"/>
              </a:rPr>
              <a:t>The result set is the same except that the one returned by the </a:t>
            </a:r>
            <a:r>
              <a:rPr kumimoji="0" lang="en-US" altLang="en-US" sz="9000" b="0" i="0" u="none" strike="noStrike" cap="none" normalizeH="0" baseline="0" smtClean="0">
                <a:ln>
                  <a:noFill/>
                </a:ln>
                <a:solidFill>
                  <a:srgbClr val="666666"/>
                </a:solidFill>
                <a:effectLst/>
                <a:latin typeface="Courier New" panose="02070309020205020404" pitchFamily="49" charset="0"/>
                <a:cs typeface="Courier New" panose="02070309020205020404" pitchFamily="49" charset="0"/>
              </a:rPr>
              <a:t>DISTINCT</a:t>
            </a:r>
            <a:r>
              <a:rPr kumimoji="0" lang="en-US" altLang="en-US" sz="1100" b="0" i="0" u="none" strike="noStrike" cap="none" normalizeH="0" baseline="0" smtClean="0">
                <a:ln>
                  <a:noFill/>
                </a:ln>
                <a:solidFill>
                  <a:srgbClr val="000000"/>
                </a:solidFill>
                <a:effectLst/>
                <a:latin typeface="Open Sans"/>
              </a:rPr>
              <a:t> operator is not sorted.</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Open Sans"/>
              </a:rPr>
              <a:t>The result set is the same except that the one returned by the </a:t>
            </a:r>
            <a:r>
              <a:rPr kumimoji="0" lang="en-US" altLang="en-US" sz="9000" b="0" i="0" u="none" strike="noStrike" cap="none" normalizeH="0" baseline="0" smtClean="0">
                <a:ln>
                  <a:noFill/>
                </a:ln>
                <a:solidFill>
                  <a:srgbClr val="666666"/>
                </a:solidFill>
                <a:effectLst/>
                <a:latin typeface="Courier New" panose="02070309020205020404" pitchFamily="49" charset="0"/>
                <a:cs typeface="Courier New" panose="02070309020205020404" pitchFamily="49" charset="0"/>
              </a:rPr>
              <a:t>DISTINCT</a:t>
            </a:r>
            <a:r>
              <a:rPr kumimoji="0" lang="en-US" altLang="en-US" sz="1100" b="0" i="0" u="none" strike="noStrike" cap="none" normalizeH="0" baseline="0" smtClean="0">
                <a:ln>
                  <a:noFill/>
                </a:ln>
                <a:solidFill>
                  <a:srgbClr val="000000"/>
                </a:solidFill>
                <a:effectLst/>
                <a:latin typeface="Open Sans"/>
              </a:rPr>
              <a:t> operator is not sorted.</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315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dirty="0"/>
              <a:t>Introduction to SQL GROUP BY clause</a:t>
            </a:r>
          </a:p>
          <a:p>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Introduction to SQL GROUP BY </a:t>
            </a:r>
            <a:r>
              <a:rPr lang="en-US" b="0" dirty="0" smtClean="0"/>
              <a:t>clause</a:t>
            </a:r>
            <a:endParaRPr lang="en-US" dirty="0"/>
          </a:p>
        </p:txBody>
      </p:sp>
      <p:sp>
        <p:nvSpPr>
          <p:cNvPr id="3" name="Content Placeholder 2"/>
          <p:cNvSpPr>
            <a:spLocks noGrp="1"/>
          </p:cNvSpPr>
          <p:nvPr>
            <p:ph idx="1"/>
          </p:nvPr>
        </p:nvSpPr>
        <p:spPr/>
        <p:txBody>
          <a:bodyPr>
            <a:normAutofit/>
          </a:bodyPr>
          <a:lstStyle/>
          <a:p>
            <a:pPr marL="0" indent="0">
              <a:buNone/>
            </a:pPr>
            <a:r>
              <a:rPr lang="en-US" dirty="0"/>
              <a:t>Grouping is one of the most important tasks that you have to deal with while working with the databases. To group rows into groups, you use the GROUP BY clause.</a:t>
            </a:r>
          </a:p>
          <a:p>
            <a:pPr marL="0" indent="0">
              <a:buNone/>
            </a:pPr>
            <a:endParaRPr lang="en-US" dirty="0"/>
          </a:p>
          <a:p>
            <a:pPr marL="0" indent="0">
              <a:buNone/>
            </a:pPr>
            <a:r>
              <a:rPr lang="en-US" dirty="0"/>
              <a:t>The GROUP BY clause is an optional clause of the SELECT statement that combines rows into groups based on matching values in specified columns. One row is returned for each group</a:t>
            </a:r>
            <a:r>
              <a:rPr lang="en-US" dirty="0" smtClean="0"/>
              <a:t>.</a:t>
            </a:r>
          </a:p>
          <a:p>
            <a:pPr marL="0" indent="0">
              <a:buNone/>
            </a:pPr>
            <a:r>
              <a:rPr lang="en-US" dirty="0"/>
              <a:t>You often use the GROUP BY in conjunction with an aggregate function such as MIN, MAX, AVG, SUM, or COUNT to calculate a measure that provides the information for each group.</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0225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illustrates the syntax of the GROUP BY clause.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SELECT</a:t>
            </a:r>
          </a:p>
          <a:p>
            <a:pPr marL="0" indent="0">
              <a:buNone/>
            </a:pPr>
            <a:r>
              <a:rPr lang="en-US" dirty="0"/>
              <a:t>	column1,</a:t>
            </a:r>
          </a:p>
          <a:p>
            <a:pPr marL="0" indent="0">
              <a:buNone/>
            </a:pPr>
            <a:r>
              <a:rPr lang="en-US" dirty="0"/>
              <a:t>	column2,</a:t>
            </a:r>
          </a:p>
          <a:p>
            <a:pPr marL="0" indent="0">
              <a:buNone/>
            </a:pPr>
            <a:r>
              <a:rPr lang="en-US" dirty="0"/>
              <a:t>	AGGREGATE_FUNCTION (column3)</a:t>
            </a:r>
          </a:p>
          <a:p>
            <a:pPr marL="0" indent="0">
              <a:buNone/>
            </a:pPr>
            <a:r>
              <a:rPr lang="en-US" dirty="0"/>
              <a:t>FROM</a:t>
            </a:r>
          </a:p>
          <a:p>
            <a:pPr marL="0" indent="0">
              <a:buNone/>
            </a:pPr>
            <a:r>
              <a:rPr lang="en-US" dirty="0"/>
              <a:t>	table1</a:t>
            </a:r>
          </a:p>
          <a:p>
            <a:pPr marL="0" indent="0">
              <a:buNone/>
            </a:pPr>
            <a:r>
              <a:rPr lang="en-US" dirty="0"/>
              <a:t>GROUP BY</a:t>
            </a:r>
          </a:p>
          <a:p>
            <a:pPr marL="0" indent="0">
              <a:buNone/>
            </a:pPr>
            <a:r>
              <a:rPr lang="en-US" dirty="0"/>
              <a:t>	column1,</a:t>
            </a:r>
          </a:p>
          <a:p>
            <a:pPr marL="0" indent="0">
              <a:buNone/>
            </a:pPr>
            <a:r>
              <a:rPr lang="en-US" dirty="0"/>
              <a:t>	column2;</a:t>
            </a:r>
          </a:p>
          <a:p>
            <a:pPr marL="0" indent="0">
              <a:buNone/>
            </a:pPr>
            <a:r>
              <a:rPr lang="en-US" dirty="0"/>
              <a:t>It is not mandatory to include an aggregate function in the SELECT clause. However, if you use an aggregate function, it will calculate the summary value for each group.</a:t>
            </a:r>
          </a:p>
        </p:txBody>
      </p:sp>
    </p:spTree>
    <p:extLst>
      <p:ext uri="{BB962C8B-B14F-4D97-AF65-F5344CB8AC3E}">
        <p14:creationId xmlns:p14="http://schemas.microsoft.com/office/powerpoint/2010/main" val="98426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filter the rows before grouping, you add a WHERE clause. However, to filter groups, you use the HAVING clause.</a:t>
            </a:r>
          </a:p>
          <a:p>
            <a:pPr marL="0" indent="0">
              <a:buNone/>
            </a:pPr>
            <a:endParaRPr lang="en-US" dirty="0"/>
          </a:p>
          <a:p>
            <a:pPr marL="0" indent="0">
              <a:buNone/>
            </a:pPr>
            <a:r>
              <a:rPr lang="en-US" dirty="0"/>
              <a:t>It is important to emphasize that the WHERE clause is applied before rows are grouped whereas the HAVING clause is applied after rows are grouped. In other words, the WHERE clause is applied to rows whereas the HAVING clause is applied to groups.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45311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filter the rows before grouping, you add a WHERE clause. However, to filter groups, you use the HAVING clause.</a:t>
            </a:r>
          </a:p>
          <a:p>
            <a:pPr marL="0" indent="0">
              <a:buNone/>
            </a:pPr>
            <a:endParaRPr lang="en-US" dirty="0"/>
          </a:p>
          <a:p>
            <a:pPr marL="0" indent="0">
              <a:buNone/>
            </a:pPr>
            <a:r>
              <a:rPr lang="en-US" dirty="0"/>
              <a:t>It is important to emphasize that the WHERE clause is applied before rows are grouped whereas the HAVING clause is applied after rows are grouped. In other words, the WHERE clause is applied to rows whereas the HAVING clause is applied to groups.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64050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SQL GROUP BY </a:t>
            </a:r>
            <a:r>
              <a:rPr lang="en-US" b="0"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We will use the employees and departments tables in the sample database to demonstrate how the GROUP BY clause works</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2051" name="Picture 3" descr="emp_dept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638" y="2887526"/>
            <a:ext cx="4861861" cy="292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To find the headcount of each department, you group the employees by the </a:t>
            </a:r>
            <a:r>
              <a:rPr lang="en-US" dirty="0" err="1"/>
              <a:t>department_id</a:t>
            </a:r>
            <a:r>
              <a:rPr lang="en-US" dirty="0"/>
              <a:t> column, and apply the COUNT function to each group as the following query:</a:t>
            </a:r>
          </a:p>
          <a:p>
            <a:pPr marL="0" indent="0">
              <a:buNone/>
            </a:pPr>
            <a:endParaRPr lang="en-US" dirty="0"/>
          </a:p>
          <a:p>
            <a:pPr marL="0" indent="0">
              <a:buNone/>
            </a:pPr>
            <a:r>
              <a:rPr lang="en-US" dirty="0"/>
              <a:t>SELECT</a:t>
            </a:r>
          </a:p>
          <a:p>
            <a:pPr marL="0" indent="0">
              <a:buNone/>
            </a:pPr>
            <a:r>
              <a:rPr lang="en-US" dirty="0"/>
              <a:t>	</a:t>
            </a:r>
            <a:r>
              <a:rPr lang="en-US" dirty="0" err="1"/>
              <a:t>department_id</a:t>
            </a:r>
            <a:r>
              <a:rPr lang="en-US" dirty="0"/>
              <a:t>,</a:t>
            </a:r>
          </a:p>
          <a:p>
            <a:pPr marL="0" indent="0">
              <a:buNone/>
            </a:pPr>
            <a:r>
              <a:rPr lang="en-US" dirty="0"/>
              <a:t>	COUNT(</a:t>
            </a:r>
            <a:r>
              <a:rPr lang="en-US" dirty="0" err="1"/>
              <a:t>employee_id</a:t>
            </a:r>
            <a:r>
              <a:rPr lang="en-US" dirty="0"/>
              <a:t>) headcount</a:t>
            </a:r>
          </a:p>
          <a:p>
            <a:pPr marL="0" indent="0">
              <a:buNone/>
            </a:pPr>
            <a:r>
              <a:rPr lang="en-US" dirty="0"/>
              <a:t>FROM</a:t>
            </a:r>
          </a:p>
          <a:p>
            <a:pPr marL="0" indent="0">
              <a:buNone/>
            </a:pPr>
            <a:r>
              <a:rPr lang="en-US" dirty="0"/>
              <a:t>	employees</a:t>
            </a:r>
          </a:p>
          <a:p>
            <a:pPr marL="0" indent="0">
              <a:buNone/>
            </a:pPr>
            <a:r>
              <a:rPr lang="en-US" dirty="0"/>
              <a:t>GROUP BY</a:t>
            </a:r>
          </a:p>
          <a:p>
            <a:pPr marL="0" indent="0">
              <a:buNone/>
            </a:pPr>
            <a:r>
              <a:rPr lang="en-US" dirty="0"/>
              <a:t>	</a:t>
            </a:r>
            <a:r>
              <a:rPr lang="en-US" dirty="0" err="1"/>
              <a:t>department_id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3075" name="Picture 3" descr="SQL GROUP B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957" y="3021103"/>
            <a:ext cx="2835820" cy="297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11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GROUP BY with INNER JOIN example</a:t>
            </a:r>
          </a:p>
          <a:p>
            <a:pPr marL="0" indent="0">
              <a:buNone/>
            </a:pPr>
            <a:r>
              <a:rPr lang="en-US" dirty="0"/>
              <a:t>To get the department name, you join the employees table with the departments table as follows</a:t>
            </a:r>
            <a:r>
              <a:rPr lang="en-US" dirty="0" smtClean="0"/>
              <a:t>:</a:t>
            </a:r>
          </a:p>
          <a:p>
            <a:pPr marL="0" indent="0">
              <a:buNone/>
            </a:pPr>
            <a:endParaRPr lang="en-US" dirty="0"/>
          </a:p>
          <a:p>
            <a:pPr marL="0" indent="0">
              <a:buNone/>
            </a:pPr>
            <a:r>
              <a:rPr lang="en-US" b="1" dirty="0"/>
              <a:t>SELECT</a:t>
            </a:r>
            <a:r>
              <a:rPr lang="en-US" dirty="0"/>
              <a:t> </a:t>
            </a:r>
            <a:r>
              <a:rPr lang="en-US" dirty="0" err="1"/>
              <a:t>e.department_id</a:t>
            </a:r>
            <a:r>
              <a:rPr lang="en-US" dirty="0"/>
              <a:t>, </a:t>
            </a:r>
            <a:r>
              <a:rPr lang="en-US" dirty="0" err="1"/>
              <a:t>department_name</a:t>
            </a:r>
            <a:r>
              <a:rPr lang="en-US" dirty="0"/>
              <a:t>, </a:t>
            </a:r>
            <a:r>
              <a:rPr lang="en-US" b="1" dirty="0"/>
              <a:t>COUNT</a:t>
            </a:r>
            <a:r>
              <a:rPr lang="en-US" dirty="0"/>
              <a:t>(</a:t>
            </a:r>
            <a:r>
              <a:rPr lang="en-US" dirty="0" err="1"/>
              <a:t>employee_id</a:t>
            </a:r>
            <a:r>
              <a:rPr lang="en-US" dirty="0"/>
              <a:t>) headcount </a:t>
            </a:r>
            <a:r>
              <a:rPr lang="en-US" b="1" dirty="0"/>
              <a:t>FROM</a:t>
            </a:r>
            <a:r>
              <a:rPr lang="en-US" dirty="0"/>
              <a:t> employees e </a:t>
            </a:r>
            <a:r>
              <a:rPr lang="en-US" b="1" dirty="0"/>
              <a:t>INNER</a:t>
            </a:r>
            <a:r>
              <a:rPr lang="en-US" dirty="0"/>
              <a:t> </a:t>
            </a:r>
            <a:r>
              <a:rPr lang="en-US" b="1" dirty="0"/>
              <a:t>JOIN</a:t>
            </a:r>
            <a:r>
              <a:rPr lang="en-US" dirty="0"/>
              <a:t> departments d </a:t>
            </a:r>
            <a:r>
              <a:rPr lang="en-US" b="1" dirty="0"/>
              <a:t>ON</a:t>
            </a:r>
            <a:r>
              <a:rPr lang="en-US" dirty="0"/>
              <a:t> </a:t>
            </a:r>
            <a:r>
              <a:rPr lang="en-US" dirty="0" err="1"/>
              <a:t>d.department_id</a:t>
            </a:r>
            <a:r>
              <a:rPr lang="en-US" dirty="0"/>
              <a:t> = </a:t>
            </a:r>
            <a:r>
              <a:rPr lang="en-US" dirty="0" err="1"/>
              <a:t>e.department_id</a:t>
            </a:r>
            <a:r>
              <a:rPr lang="en-US" dirty="0"/>
              <a:t> </a:t>
            </a:r>
            <a:r>
              <a:rPr lang="en-US" b="1" dirty="0"/>
              <a:t>GROUP</a:t>
            </a:r>
            <a:r>
              <a:rPr lang="en-US" dirty="0"/>
              <a:t> </a:t>
            </a:r>
            <a:r>
              <a:rPr lang="en-US" b="1" dirty="0"/>
              <a:t>BY</a:t>
            </a:r>
            <a:r>
              <a:rPr lang="en-US" dirty="0"/>
              <a:t> </a:t>
            </a:r>
            <a:r>
              <a:rPr lang="en-US" dirty="0" err="1"/>
              <a:t>e.department_id</a:t>
            </a:r>
            <a:r>
              <a:rPr lang="en-US" dirty="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86781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3930</TotalTime>
  <Words>1045</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Open Sans</vt:lpstr>
      <vt:lpstr>Office Theme</vt:lpstr>
      <vt:lpstr>About Me</vt:lpstr>
      <vt:lpstr>Course Overview</vt:lpstr>
      <vt:lpstr>Introduction to SQL GROUP BY clause</vt:lpstr>
      <vt:lpstr>The following illustrates the syntax of the GROUP BY clause.</vt:lpstr>
      <vt:lpstr>PowerPoint Presentation</vt:lpstr>
      <vt:lpstr>PowerPoint Presentation</vt:lpstr>
      <vt:lpstr>SQL GROUP BY examples</vt:lpstr>
      <vt:lpstr>PowerPoint Presentation</vt:lpstr>
      <vt:lpstr>PowerPoint Presentation</vt:lpstr>
      <vt:lpstr>PowerPoint Presentation</vt:lpstr>
      <vt:lpstr>SQL GROUP BY with ORDER BY example</vt:lpstr>
      <vt:lpstr>SQL GROUP BY with HAVING example</vt:lpstr>
      <vt:lpstr>SQL GROUP BY with MIN, MAX, and AVG example</vt:lpstr>
      <vt:lpstr>SQL GROUP BY with SUM function example</vt:lpstr>
      <vt:lpstr>SQL GROUP BY multiple columns</vt:lpstr>
      <vt:lpstr>PowerPoint Presentation</vt:lpstr>
      <vt:lpstr>PowerPoint Presentation</vt:lpstr>
      <vt:lpstr>SQL GROUP BY and DISTINCT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686</cp:revision>
  <dcterms:created xsi:type="dcterms:W3CDTF">2019-09-15T04:30:17Z</dcterms:created>
  <dcterms:modified xsi:type="dcterms:W3CDTF">2020-05-25T10:36:59Z</dcterms:modified>
</cp:coreProperties>
</file>