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5"/>
  </p:notesMasterIdLst>
  <p:handoutMasterIdLst>
    <p:handoutMasterId r:id="rId16"/>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5/27/2020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5/27/2020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5/27/2020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5/27/2020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5/27/2020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5/27/2020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5/27/2020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5/27/2020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5/27/2020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5/27/2020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5/27/2020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5/27/2020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5/27/2020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You can construct a complex condition in the HAVING clause using logical operators such as OR and </a:t>
            </a:r>
            <a:r>
              <a:rPr lang="en-US" dirty="0" err="1"/>
              <a:t>AND</a:t>
            </a:r>
            <a:r>
              <a:rPr lang="en-US" dirty="0"/>
              <a:t>.</a:t>
            </a:r>
          </a:p>
          <a:p>
            <a:pPr marL="0" indent="0">
              <a:buNone/>
            </a:pPr>
            <a:endParaRPr lang="en-US" dirty="0"/>
          </a:p>
          <a:p>
            <a:pPr marL="0" indent="0">
              <a:buNone/>
            </a:pPr>
            <a:r>
              <a:rPr lang="en-US" dirty="0"/>
              <a:t>The following example uses the HAVING clause to find orders that have total amounts greater than 1000 and contain more than 600 items:</a:t>
            </a:r>
          </a:p>
          <a:p>
            <a:pPr marL="0" indent="0">
              <a:buNone/>
            </a:pPr>
            <a:endParaRPr lang="en-US" dirty="0"/>
          </a:p>
          <a:p>
            <a:pPr marL="0" indent="0">
              <a:buNone/>
            </a:pPr>
            <a:r>
              <a:rPr lang="en-US" dirty="0"/>
              <a:t>SELECT </a:t>
            </a:r>
          </a:p>
          <a:p>
            <a:pPr marL="0" indent="0">
              <a:buNone/>
            </a:pPr>
            <a:r>
              <a:rPr lang="en-US" dirty="0"/>
              <a:t>    </a:t>
            </a:r>
            <a:r>
              <a:rPr lang="en-US" dirty="0" err="1"/>
              <a:t>ordernumber</a:t>
            </a:r>
            <a:r>
              <a:rPr lang="en-US" dirty="0"/>
              <a:t>,</a:t>
            </a:r>
          </a:p>
          <a:p>
            <a:pPr marL="0" indent="0">
              <a:buNone/>
            </a:pPr>
            <a:r>
              <a:rPr lang="en-US" dirty="0"/>
              <a:t>    SUM(</a:t>
            </a:r>
            <a:r>
              <a:rPr lang="en-US" dirty="0" err="1"/>
              <a:t>quantityOrdered</a:t>
            </a:r>
            <a:r>
              <a:rPr lang="en-US" dirty="0"/>
              <a:t>) AS </a:t>
            </a:r>
            <a:r>
              <a:rPr lang="en-US" dirty="0" err="1"/>
              <a:t>itemsCount</a:t>
            </a:r>
            <a:r>
              <a:rPr lang="en-US" dirty="0"/>
              <a:t>,</a:t>
            </a:r>
          </a:p>
          <a:p>
            <a:pPr marL="0" indent="0">
              <a:buNone/>
            </a:pPr>
            <a:r>
              <a:rPr lang="en-US" dirty="0"/>
              <a:t>    SUM(</a:t>
            </a:r>
            <a:r>
              <a:rPr lang="en-US" dirty="0" err="1"/>
              <a:t>priceeach</a:t>
            </a:r>
            <a:r>
              <a:rPr lang="en-US" dirty="0"/>
              <a:t>*</a:t>
            </a:r>
            <a:r>
              <a:rPr lang="en-US" dirty="0" err="1"/>
              <a:t>quantityOrdered</a:t>
            </a:r>
            <a:r>
              <a:rPr lang="en-US" dirty="0"/>
              <a:t>) AS total</a:t>
            </a:r>
          </a:p>
          <a:p>
            <a:pPr marL="0" indent="0">
              <a:buNone/>
            </a:pPr>
            <a:r>
              <a:rPr lang="en-US" dirty="0"/>
              <a:t>FROM</a:t>
            </a:r>
          </a:p>
          <a:p>
            <a:pPr marL="0" indent="0">
              <a:buNone/>
            </a:pPr>
            <a:r>
              <a:rPr lang="en-US" dirty="0"/>
              <a:t>    </a:t>
            </a:r>
            <a:r>
              <a:rPr lang="en-US" dirty="0" err="1"/>
              <a:t>orderdetails</a:t>
            </a:r>
            <a:endParaRPr lang="en-US" dirty="0"/>
          </a:p>
          <a:p>
            <a:pPr marL="0" indent="0">
              <a:buNone/>
            </a:pPr>
            <a:r>
              <a:rPr lang="en-US" dirty="0"/>
              <a:t>GROUP BY </a:t>
            </a:r>
            <a:r>
              <a:rPr lang="en-US" dirty="0" err="1"/>
              <a:t>ordernumber</a:t>
            </a:r>
            <a:endParaRPr lang="en-US" dirty="0"/>
          </a:p>
          <a:p>
            <a:pPr marL="0" indent="0">
              <a:buNone/>
            </a:pPr>
            <a:r>
              <a:rPr lang="en-US" dirty="0"/>
              <a:t>HAVING </a:t>
            </a:r>
          </a:p>
          <a:p>
            <a:pPr marL="0" indent="0">
              <a:buNone/>
            </a:pPr>
            <a:r>
              <a:rPr lang="en-US" dirty="0"/>
              <a:t>    total &gt; 1000 AND </a:t>
            </a:r>
          </a:p>
          <a:p>
            <a:pPr marL="0" indent="0">
              <a:buNone/>
            </a:pPr>
            <a:r>
              <a:rPr lang="en-US" dirty="0"/>
              <a:t>    </a:t>
            </a:r>
            <a:r>
              <a:rPr lang="en-US" dirty="0" err="1"/>
              <a:t>itemsCount</a:t>
            </a:r>
            <a:r>
              <a:rPr lang="en-US" dirty="0"/>
              <a:t> &gt; 600;</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pic>
        <p:nvPicPr>
          <p:cNvPr id="9219" name="Picture 3" descr="https://sp.mysqltutorial.org/wp-content/uploads/2011/05/MySQL-HAVING-complex-condi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255" y="3276463"/>
            <a:ext cx="2971168" cy="249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07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marL="0" indent="0">
              <a:buNone/>
            </a:pPr>
            <a:r>
              <a:rPr lang="en-US" dirty="0"/>
              <a:t>Suppose that you want to find all orders that are in shipped status and have the total amount greater than 1500, you can join the </a:t>
            </a:r>
            <a:r>
              <a:rPr lang="en-US" dirty="0" err="1"/>
              <a:t>orderdetails</a:t>
            </a:r>
            <a:r>
              <a:rPr lang="en-US" dirty="0"/>
              <a:t> table with the orders table using the INNER JOIN clause and apply a condition on status column and total aggregate as shown in the following query:</a:t>
            </a:r>
          </a:p>
          <a:p>
            <a:pPr marL="0" indent="0">
              <a:buNone/>
            </a:pPr>
            <a:endParaRPr lang="en-US" dirty="0"/>
          </a:p>
          <a:p>
            <a:pPr marL="0" indent="0">
              <a:buNone/>
            </a:pPr>
            <a:r>
              <a:rPr lang="en-US" dirty="0"/>
              <a:t>SELECT </a:t>
            </a:r>
          </a:p>
          <a:p>
            <a:pPr marL="0" indent="0">
              <a:buNone/>
            </a:pPr>
            <a:r>
              <a:rPr lang="en-US" dirty="0"/>
              <a:t>    </a:t>
            </a:r>
            <a:r>
              <a:rPr lang="en-US" dirty="0" err="1"/>
              <a:t>a.ordernumber</a:t>
            </a:r>
            <a:r>
              <a:rPr lang="en-US" dirty="0"/>
              <a:t>, </a:t>
            </a:r>
          </a:p>
          <a:p>
            <a:pPr marL="0" indent="0">
              <a:buNone/>
            </a:pPr>
            <a:r>
              <a:rPr lang="en-US" dirty="0"/>
              <a:t>    status, </a:t>
            </a:r>
          </a:p>
          <a:p>
            <a:pPr marL="0" indent="0">
              <a:buNone/>
            </a:pPr>
            <a:r>
              <a:rPr lang="en-US" dirty="0"/>
              <a:t>    SUM(</a:t>
            </a:r>
            <a:r>
              <a:rPr lang="en-US" dirty="0" err="1"/>
              <a:t>priceeach</a:t>
            </a:r>
            <a:r>
              <a:rPr lang="en-US" dirty="0"/>
              <a:t>*</a:t>
            </a:r>
            <a:r>
              <a:rPr lang="en-US" dirty="0" err="1"/>
              <a:t>quantityOrdered</a:t>
            </a:r>
            <a:r>
              <a:rPr lang="en-US" dirty="0"/>
              <a:t>) total</a:t>
            </a:r>
          </a:p>
          <a:p>
            <a:pPr marL="0" indent="0">
              <a:buNone/>
            </a:pPr>
            <a:r>
              <a:rPr lang="en-US" dirty="0"/>
              <a:t>FROM</a:t>
            </a:r>
          </a:p>
          <a:p>
            <a:pPr marL="0" indent="0">
              <a:buNone/>
            </a:pPr>
            <a:r>
              <a:rPr lang="en-US" dirty="0"/>
              <a:t>    </a:t>
            </a:r>
            <a:r>
              <a:rPr lang="en-US" dirty="0" err="1"/>
              <a:t>orderdetails</a:t>
            </a:r>
            <a:r>
              <a:rPr lang="en-US" dirty="0"/>
              <a:t> a</a:t>
            </a:r>
          </a:p>
          <a:p>
            <a:pPr marL="0" indent="0">
              <a:buNone/>
            </a:pPr>
            <a:r>
              <a:rPr lang="en-US" dirty="0"/>
              <a:t>INNER JOIN orders b </a:t>
            </a:r>
          </a:p>
          <a:p>
            <a:pPr marL="0" indent="0">
              <a:buNone/>
            </a:pPr>
            <a:r>
              <a:rPr lang="en-US" dirty="0"/>
              <a:t>    ON </a:t>
            </a:r>
            <a:r>
              <a:rPr lang="en-US" dirty="0" err="1"/>
              <a:t>b.ordernumber</a:t>
            </a:r>
            <a:r>
              <a:rPr lang="en-US" dirty="0"/>
              <a:t> = </a:t>
            </a:r>
            <a:r>
              <a:rPr lang="en-US" dirty="0" err="1"/>
              <a:t>a.ordernumber</a:t>
            </a:r>
            <a:endParaRPr lang="en-US" dirty="0"/>
          </a:p>
          <a:p>
            <a:pPr marL="0" indent="0">
              <a:buNone/>
            </a:pPr>
            <a:r>
              <a:rPr lang="en-US" dirty="0"/>
              <a:t>GROUP BY  </a:t>
            </a:r>
          </a:p>
          <a:p>
            <a:pPr marL="0" indent="0">
              <a:buNone/>
            </a:pPr>
            <a:r>
              <a:rPr lang="en-US" dirty="0"/>
              <a:t>    </a:t>
            </a:r>
            <a:r>
              <a:rPr lang="en-US" dirty="0" err="1"/>
              <a:t>ordernumber</a:t>
            </a:r>
            <a:r>
              <a:rPr lang="en-US" dirty="0"/>
              <a:t>, </a:t>
            </a:r>
          </a:p>
          <a:p>
            <a:pPr marL="0" indent="0">
              <a:buNone/>
            </a:pPr>
            <a:r>
              <a:rPr lang="en-US" dirty="0"/>
              <a:t>    status</a:t>
            </a:r>
          </a:p>
          <a:p>
            <a:pPr marL="0" indent="0">
              <a:buNone/>
            </a:pPr>
            <a:r>
              <a:rPr lang="en-US" dirty="0"/>
              <a:t>HAVING </a:t>
            </a:r>
          </a:p>
          <a:p>
            <a:pPr marL="0" indent="0">
              <a:buNone/>
            </a:pPr>
            <a:r>
              <a:rPr lang="en-US" dirty="0"/>
              <a:t>    status = 'Shipped' AND </a:t>
            </a:r>
          </a:p>
          <a:p>
            <a:pPr marL="0" indent="0">
              <a:buNone/>
            </a:pPr>
            <a:r>
              <a:rPr lang="en-US" dirty="0"/>
              <a:t>    total &gt; 1500;</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10243" name="Picture 3" descr="MySQL HAVING with INNER JOI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906" y="3220244"/>
            <a:ext cx="3906974" cy="2925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03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HAVING clause is only useful when you use it with the GROUP BY clause to generate the output of the high-level reports. For example, you can use the HAVING clause to answer questions like finding the number orders this month, this quarter, or this year that have total sales greater than 10K.</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347591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marL="342900" indent="-342900">
              <a:buFont typeface="Arial" panose="020B0604020202020204" pitchFamily="34" charset="0"/>
              <a:buChar char="•"/>
            </a:pPr>
            <a:r>
              <a:rPr lang="en-US" b="1" dirty="0"/>
              <a:t>Introduction to MySQL HAVING clause</a:t>
            </a:r>
            <a:endParaRPr lang="en-US" b="1" dirty="0"/>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HAVING clause is used in the SELECT statement to specify filter conditions for a group of rows or aggregates.</a:t>
            </a:r>
          </a:p>
          <a:p>
            <a:pPr marL="0" indent="0">
              <a:buNone/>
            </a:pPr>
            <a:endParaRPr lang="en-US" dirty="0"/>
          </a:p>
          <a:p>
            <a:pPr marL="0" indent="0">
              <a:buNone/>
            </a:pPr>
            <a:r>
              <a:rPr lang="en-US" dirty="0"/>
              <a:t>The HAVING clause is often used with the GROUP BY clause to filter groups based on a specified condition. If the GROUP BY clause is omitted, the HAVING clause behaves like the WHERE clause.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44977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following illustrates the syntax of the HAVING clause</a:t>
            </a:r>
            <a:r>
              <a:rPr lang="en-US" dirty="0" smtClean="0"/>
              <a:t>:</a:t>
            </a:r>
          </a:p>
          <a:p>
            <a:pPr marL="0" indent="0">
              <a:buNone/>
            </a:pPr>
            <a:endParaRPr lang="en-US" dirty="0"/>
          </a:p>
          <a:p>
            <a:pPr marL="0" indent="0">
              <a:buNone/>
            </a:pPr>
            <a:r>
              <a:rPr lang="en-US" dirty="0"/>
              <a:t>SELECT </a:t>
            </a:r>
          </a:p>
          <a:p>
            <a:pPr marL="0" indent="0">
              <a:buNone/>
            </a:pPr>
            <a:r>
              <a:rPr lang="en-US" dirty="0"/>
              <a:t>    </a:t>
            </a:r>
            <a:r>
              <a:rPr lang="en-US" dirty="0" err="1"/>
              <a:t>select_list</a:t>
            </a:r>
            <a:endParaRPr lang="en-US" dirty="0"/>
          </a:p>
          <a:p>
            <a:pPr marL="0" indent="0">
              <a:buNone/>
            </a:pPr>
            <a:r>
              <a:rPr lang="en-US" dirty="0"/>
              <a:t>FROM </a:t>
            </a:r>
          </a:p>
          <a:p>
            <a:pPr marL="0" indent="0">
              <a:buNone/>
            </a:pPr>
            <a:r>
              <a:rPr lang="en-US" dirty="0"/>
              <a:t>    </a:t>
            </a:r>
            <a:r>
              <a:rPr lang="en-US" dirty="0" err="1"/>
              <a:t>table_name</a:t>
            </a:r>
            <a:endParaRPr lang="en-US" dirty="0"/>
          </a:p>
          <a:p>
            <a:pPr marL="0" indent="0">
              <a:buNone/>
            </a:pPr>
            <a:r>
              <a:rPr lang="en-US" dirty="0"/>
              <a:t>WHERE </a:t>
            </a:r>
          </a:p>
          <a:p>
            <a:pPr marL="0" indent="0">
              <a:buNone/>
            </a:pPr>
            <a:r>
              <a:rPr lang="en-US" dirty="0"/>
              <a:t>    </a:t>
            </a:r>
            <a:r>
              <a:rPr lang="en-US" dirty="0" err="1"/>
              <a:t>search_condition</a:t>
            </a:r>
            <a:endParaRPr lang="en-US" dirty="0"/>
          </a:p>
          <a:p>
            <a:pPr marL="0" indent="0">
              <a:buNone/>
            </a:pPr>
            <a:r>
              <a:rPr lang="en-US" dirty="0"/>
              <a:t>GROUP BY </a:t>
            </a:r>
          </a:p>
          <a:p>
            <a:pPr marL="0" indent="0">
              <a:buNone/>
            </a:pPr>
            <a:r>
              <a:rPr lang="en-US" dirty="0"/>
              <a:t>    </a:t>
            </a:r>
            <a:r>
              <a:rPr lang="en-US" dirty="0" err="1"/>
              <a:t>group_by_expression</a:t>
            </a:r>
            <a:endParaRPr lang="en-US" dirty="0"/>
          </a:p>
          <a:p>
            <a:pPr marL="0" indent="0">
              <a:buNone/>
            </a:pPr>
            <a:r>
              <a:rPr lang="en-US" dirty="0"/>
              <a:t>HAVING </a:t>
            </a:r>
          </a:p>
          <a:p>
            <a:pPr marL="0" indent="0">
              <a:buNone/>
            </a:pPr>
            <a:r>
              <a:rPr lang="en-US" dirty="0"/>
              <a:t>    </a:t>
            </a:r>
            <a:r>
              <a:rPr lang="en-US" dirty="0" err="1"/>
              <a:t>group_condition</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70204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 this syntax, you specify a condition in the HAVING clause. If a row, which is generated by the group by clause, causes the </a:t>
            </a:r>
            <a:r>
              <a:rPr lang="en-US" dirty="0" err="1"/>
              <a:t>group_condition</a:t>
            </a:r>
            <a:r>
              <a:rPr lang="en-US" dirty="0"/>
              <a:t> to evaluate to true, the query will include it in the result set.</a:t>
            </a:r>
          </a:p>
          <a:p>
            <a:pPr marL="0" indent="0">
              <a:buNone/>
            </a:pPr>
            <a:endParaRPr lang="en-US" dirty="0"/>
          </a:p>
          <a:p>
            <a:pPr marL="0" indent="0">
              <a:buNone/>
            </a:pPr>
            <a:r>
              <a:rPr lang="en-US" dirty="0"/>
              <a:t>Notice that the HAVING clause applies a filter condition to each group of rows, while the WHERE clause applies the filter condition to each individual row</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180366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MySQL evaluates the HAVING clause after the FROM, WHERE, SELECT and GROUP BY clauses and before ORDER BY, and LIMIT clauses</a:t>
            </a:r>
            <a:r>
              <a:rPr lang="en-US" dirty="0" smtClean="0"/>
              <a:t>.</a:t>
            </a:r>
          </a:p>
          <a:p>
            <a:pPr marL="0" indent="0">
              <a:buNone/>
            </a:pPr>
            <a:endParaRPr lang="en-US" dirty="0"/>
          </a:p>
          <a:p>
            <a:pPr marL="0" indent="0">
              <a:buNone/>
            </a:pPr>
            <a:r>
              <a:rPr lang="en-US" dirty="0"/>
              <a:t>Note that the SQL standard specifies that the HAVING is evaluated before SELECT clause and after GROUP BY clause.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393669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MySQL HAVING clause </a:t>
            </a:r>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smtClean="0"/>
              <a:t>Let’s </a:t>
            </a:r>
            <a:r>
              <a:rPr lang="en-US" dirty="0"/>
              <a:t>take some examples of using the  HAVING clause to see how it works. We’ll use the </a:t>
            </a:r>
            <a:r>
              <a:rPr lang="en-US" dirty="0" err="1"/>
              <a:t>orderdetails</a:t>
            </a:r>
            <a:r>
              <a:rPr lang="en-US" dirty="0"/>
              <a:t> table in the sample database for the demonstration</a:t>
            </a:r>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6147" name="Picture 3" descr="https://sp.mysqltutorial.org/wp-content/uploads/2019/08/orderdet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042" y="3132591"/>
            <a:ext cx="2746557" cy="274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42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following uses the GROUP BY clause to get order numbers, the number of items sold per order, and total sales for each from the </a:t>
            </a:r>
            <a:r>
              <a:rPr lang="en-US" dirty="0" err="1"/>
              <a:t>orderdetails</a:t>
            </a:r>
            <a:r>
              <a:rPr lang="en-US" dirty="0"/>
              <a:t> table:</a:t>
            </a:r>
          </a:p>
          <a:p>
            <a:pPr marL="0" indent="0">
              <a:buNone/>
            </a:pPr>
            <a:endParaRPr lang="en-US" dirty="0"/>
          </a:p>
          <a:p>
            <a:pPr marL="0" indent="0">
              <a:buNone/>
            </a:pPr>
            <a:r>
              <a:rPr lang="en-US" dirty="0"/>
              <a:t>SELECT </a:t>
            </a:r>
          </a:p>
          <a:p>
            <a:pPr marL="0" indent="0">
              <a:buNone/>
            </a:pPr>
            <a:r>
              <a:rPr lang="en-US" dirty="0"/>
              <a:t>    </a:t>
            </a:r>
            <a:r>
              <a:rPr lang="en-US" dirty="0" err="1"/>
              <a:t>ordernumber</a:t>
            </a:r>
            <a:r>
              <a:rPr lang="en-US" dirty="0"/>
              <a:t>,</a:t>
            </a:r>
          </a:p>
          <a:p>
            <a:pPr marL="0" indent="0">
              <a:buNone/>
            </a:pPr>
            <a:r>
              <a:rPr lang="en-US" dirty="0"/>
              <a:t>    SUM(</a:t>
            </a:r>
            <a:r>
              <a:rPr lang="en-US" dirty="0" err="1"/>
              <a:t>quantityOrdered</a:t>
            </a:r>
            <a:r>
              <a:rPr lang="en-US" dirty="0"/>
              <a:t>) AS </a:t>
            </a:r>
            <a:r>
              <a:rPr lang="en-US" dirty="0" err="1"/>
              <a:t>itemsCount</a:t>
            </a:r>
            <a:r>
              <a:rPr lang="en-US" dirty="0"/>
              <a:t>,</a:t>
            </a:r>
          </a:p>
          <a:p>
            <a:pPr marL="0" indent="0">
              <a:buNone/>
            </a:pPr>
            <a:r>
              <a:rPr lang="en-US" dirty="0"/>
              <a:t>    SUM(</a:t>
            </a:r>
            <a:r>
              <a:rPr lang="en-US" dirty="0" err="1"/>
              <a:t>priceeach</a:t>
            </a:r>
            <a:r>
              <a:rPr lang="en-US" dirty="0"/>
              <a:t>*</a:t>
            </a:r>
            <a:r>
              <a:rPr lang="en-US" dirty="0" err="1"/>
              <a:t>quantityOrdered</a:t>
            </a:r>
            <a:r>
              <a:rPr lang="en-US" dirty="0"/>
              <a:t>) AS total</a:t>
            </a:r>
          </a:p>
          <a:p>
            <a:pPr marL="0" indent="0">
              <a:buNone/>
            </a:pPr>
            <a:r>
              <a:rPr lang="en-US" dirty="0"/>
              <a:t>FROM</a:t>
            </a:r>
          </a:p>
          <a:p>
            <a:pPr marL="0" indent="0">
              <a:buNone/>
            </a:pPr>
            <a:r>
              <a:rPr lang="en-US" dirty="0"/>
              <a:t>    </a:t>
            </a:r>
            <a:r>
              <a:rPr lang="en-US" dirty="0" err="1"/>
              <a:t>orderdetails</a:t>
            </a:r>
            <a:endParaRPr lang="en-US" dirty="0"/>
          </a:p>
          <a:p>
            <a:pPr marL="0" indent="0">
              <a:buNone/>
            </a:pPr>
            <a:r>
              <a:rPr lang="en-US" dirty="0"/>
              <a:t>GROUP BY </a:t>
            </a:r>
            <a:r>
              <a:rPr lang="en-US" dirty="0" err="1"/>
              <a:t>ordernumber</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7171" name="Picture 3" descr="MySQL HAVING - GROUP B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849" y="3300412"/>
            <a:ext cx="3435806" cy="2617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2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Now, you can find which order has total sales greater than 1000 by using the HAVING clause as follows:</a:t>
            </a:r>
          </a:p>
          <a:p>
            <a:pPr marL="0" indent="0">
              <a:buNone/>
            </a:pPr>
            <a:endParaRPr lang="en-US" dirty="0"/>
          </a:p>
          <a:p>
            <a:pPr marL="0" indent="0">
              <a:buNone/>
            </a:pPr>
            <a:r>
              <a:rPr lang="en-US" dirty="0"/>
              <a:t>SELECT </a:t>
            </a:r>
          </a:p>
          <a:p>
            <a:pPr marL="0" indent="0">
              <a:buNone/>
            </a:pPr>
            <a:r>
              <a:rPr lang="en-US" dirty="0"/>
              <a:t>    </a:t>
            </a:r>
            <a:r>
              <a:rPr lang="en-US" dirty="0" err="1"/>
              <a:t>ordernumber</a:t>
            </a:r>
            <a:r>
              <a:rPr lang="en-US" dirty="0"/>
              <a:t>,</a:t>
            </a:r>
          </a:p>
          <a:p>
            <a:pPr marL="0" indent="0">
              <a:buNone/>
            </a:pPr>
            <a:r>
              <a:rPr lang="en-US" dirty="0"/>
              <a:t>    SUM(</a:t>
            </a:r>
            <a:r>
              <a:rPr lang="en-US" dirty="0" err="1"/>
              <a:t>quantityOrdered</a:t>
            </a:r>
            <a:r>
              <a:rPr lang="en-US" dirty="0"/>
              <a:t>) AS </a:t>
            </a:r>
            <a:r>
              <a:rPr lang="en-US" dirty="0" err="1"/>
              <a:t>itemsCount</a:t>
            </a:r>
            <a:r>
              <a:rPr lang="en-US" dirty="0"/>
              <a:t>,</a:t>
            </a:r>
          </a:p>
          <a:p>
            <a:pPr marL="0" indent="0">
              <a:buNone/>
            </a:pPr>
            <a:r>
              <a:rPr lang="en-US" dirty="0"/>
              <a:t>    SUM(</a:t>
            </a:r>
            <a:r>
              <a:rPr lang="en-US" dirty="0" err="1"/>
              <a:t>priceeach</a:t>
            </a:r>
            <a:r>
              <a:rPr lang="en-US" dirty="0"/>
              <a:t>*</a:t>
            </a:r>
            <a:r>
              <a:rPr lang="en-US" dirty="0" err="1"/>
              <a:t>quantityOrdered</a:t>
            </a:r>
            <a:r>
              <a:rPr lang="en-US" dirty="0"/>
              <a:t>) AS total</a:t>
            </a:r>
          </a:p>
          <a:p>
            <a:pPr marL="0" indent="0">
              <a:buNone/>
            </a:pPr>
            <a:r>
              <a:rPr lang="en-US" dirty="0"/>
              <a:t>FROM</a:t>
            </a:r>
          </a:p>
          <a:p>
            <a:pPr marL="0" indent="0">
              <a:buNone/>
            </a:pPr>
            <a:r>
              <a:rPr lang="en-US" dirty="0"/>
              <a:t>    </a:t>
            </a:r>
            <a:r>
              <a:rPr lang="en-US" dirty="0" err="1"/>
              <a:t>orderdetails</a:t>
            </a:r>
            <a:endParaRPr lang="en-US" dirty="0"/>
          </a:p>
          <a:p>
            <a:pPr marL="0" indent="0">
              <a:buNone/>
            </a:pPr>
            <a:r>
              <a:rPr lang="en-US" dirty="0"/>
              <a:t>GROUP BY </a:t>
            </a:r>
          </a:p>
          <a:p>
            <a:pPr marL="0" indent="0">
              <a:buNone/>
            </a:pPr>
            <a:r>
              <a:rPr lang="en-US" dirty="0"/>
              <a:t>   </a:t>
            </a:r>
            <a:r>
              <a:rPr lang="en-US" dirty="0" err="1"/>
              <a:t>ordernumber</a:t>
            </a:r>
            <a:endParaRPr lang="en-US" dirty="0"/>
          </a:p>
          <a:p>
            <a:pPr marL="0" indent="0">
              <a:buNone/>
            </a:pPr>
            <a:r>
              <a:rPr lang="en-US" dirty="0"/>
              <a:t>HAVING </a:t>
            </a:r>
          </a:p>
          <a:p>
            <a:pPr marL="0" indent="0">
              <a:buNone/>
            </a:pPr>
            <a:r>
              <a:rPr lang="en-US" dirty="0"/>
              <a:t>   total &gt; 1000;</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8195" name="Picture 3" descr="MySQL HAVING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707" y="2766060"/>
            <a:ext cx="3849998" cy="292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231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3971</TotalTime>
  <Words>628</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About Me</vt:lpstr>
      <vt:lpstr>Course Overview</vt:lpstr>
      <vt:lpstr>PowerPoint Presentation</vt:lpstr>
      <vt:lpstr>PowerPoint Presentation</vt:lpstr>
      <vt:lpstr>PowerPoint Presentation</vt:lpstr>
      <vt:lpstr>PowerPoint Presentation</vt:lpstr>
      <vt:lpstr>MySQL HAVING clause examples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723</cp:revision>
  <dcterms:created xsi:type="dcterms:W3CDTF">2019-09-15T04:30:17Z</dcterms:created>
  <dcterms:modified xsi:type="dcterms:W3CDTF">2020-05-27T07:53:20Z</dcterms:modified>
</cp:coreProperties>
</file>