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30"/>
  </p:notesMasterIdLst>
  <p:handoutMasterIdLst>
    <p:handoutMasterId r:id="rId31"/>
  </p:handoutMasterIdLst>
  <p:sldIdLst>
    <p:sldId id="303" r:id="rId2"/>
    <p:sldId id="256" r:id="rId3"/>
    <p:sldId id="329" r:id="rId4"/>
    <p:sldId id="330" r:id="rId5"/>
    <p:sldId id="331" r:id="rId6"/>
    <p:sldId id="332" r:id="rId7"/>
    <p:sldId id="333" r:id="rId8"/>
    <p:sldId id="334" r:id="rId9"/>
    <p:sldId id="335" r:id="rId10"/>
    <p:sldId id="336" r:id="rId11"/>
    <p:sldId id="337" r:id="rId12"/>
    <p:sldId id="338" r:id="rId13"/>
    <p:sldId id="339" r:id="rId14"/>
    <p:sldId id="340" r:id="rId15"/>
    <p:sldId id="341" r:id="rId16"/>
    <p:sldId id="342" r:id="rId17"/>
    <p:sldId id="343" r:id="rId18"/>
    <p:sldId id="344" r:id="rId19"/>
    <p:sldId id="345" r:id="rId20"/>
    <p:sldId id="346" r:id="rId21"/>
    <p:sldId id="347" r:id="rId22"/>
    <p:sldId id="348" r:id="rId23"/>
    <p:sldId id="349" r:id="rId24"/>
    <p:sldId id="350" r:id="rId25"/>
    <p:sldId id="351" r:id="rId26"/>
    <p:sldId id="352" r:id="rId27"/>
    <p:sldId id="353" r:id="rId28"/>
    <p:sldId id="32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6/1/2020</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6/1/2020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6/1/2020</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6/1/2020</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6/1/2020</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a:xfrm>
            <a:off x="838200" y="771190"/>
            <a:ext cx="10515600" cy="7794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6/1/2020</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6/1/2020</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6/1/2020</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6/1/2020</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r>
              <a:rPr lang="en-US"/>
              <a:t>Ritesh@softwarica</a:t>
            </a:r>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6/1/2020</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6/1/2020</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r>
              <a:rPr lang="en-US"/>
              <a:t>Ritesh@softwarica</a:t>
            </a:r>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6/1/2020</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6/1/2020</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681037"/>
            <a:ext cx="12192000" cy="56753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681037"/>
            <a:ext cx="10515600" cy="7794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6/1/2020</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a:t>Ritesh@softwarica</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pic>
        <p:nvPicPr>
          <p:cNvPr id="8" name="Picture 7">
            <a:extLst>
              <a:ext uri="{FF2B5EF4-FFF2-40B4-BE49-F238E27FC236}">
                <a16:creationId xmlns:a16="http://schemas.microsoft.com/office/drawing/2014/main" id="{D38E3BA9-741C-4AB3-8474-D1CE133EE6F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315" y="89511"/>
            <a:ext cx="3135086" cy="591526"/>
          </a:xfrm>
          <a:prstGeom prst="rect">
            <a:avLst/>
          </a:prstGeom>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youtube.com/channel/UCYW3PWPOPn3qgxxjhUbXXXg?view_as=subscrib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1A05-DDC9-4223-8462-38CD7C841F11}"/>
              </a:ext>
            </a:extLst>
          </p:cNvPr>
          <p:cNvSpPr>
            <a:spLocks noGrp="1"/>
          </p:cNvSpPr>
          <p:nvPr>
            <p:ph type="title"/>
          </p:nvPr>
        </p:nvSpPr>
        <p:spPr/>
        <p:txBody>
          <a:bodyPr>
            <a:normAutofit/>
          </a:bodyPr>
          <a:lstStyle/>
          <a:p>
            <a:pPr algn="ctr"/>
            <a:r>
              <a:rPr lang="en-US" dirty="0" smtClean="0"/>
              <a:t>About Me</a:t>
            </a:r>
            <a:endParaRPr lang="en-US" dirty="0"/>
          </a:p>
        </p:txBody>
      </p:sp>
      <p:sp>
        <p:nvSpPr>
          <p:cNvPr id="3" name="Content Placeholder 2">
            <a:extLst>
              <a:ext uri="{FF2B5EF4-FFF2-40B4-BE49-F238E27FC236}">
                <a16:creationId xmlns:a16="http://schemas.microsoft.com/office/drawing/2014/main" id="{26E289A1-FB53-4020-85C9-DE2FC6658C7B}"/>
              </a:ext>
            </a:extLst>
          </p:cNvPr>
          <p:cNvSpPr>
            <a:spLocks noGrp="1"/>
          </p:cNvSpPr>
          <p:nvPr>
            <p:ph idx="1"/>
          </p:nvPr>
        </p:nvSpPr>
        <p:spPr/>
        <p:txBody>
          <a:bodyPr/>
          <a:lstStyle/>
          <a:p>
            <a:pPr marL="0" indent="0" algn="ctr">
              <a:buNone/>
            </a:pPr>
            <a:endParaRPr lang="en-US" dirty="0" smtClean="0"/>
          </a:p>
          <a:p>
            <a:pPr marL="0" indent="0" algn="ctr">
              <a:buNone/>
            </a:pPr>
            <a:r>
              <a:rPr lang="en-US" dirty="0" smtClean="0"/>
              <a:t>Ritesh Singh</a:t>
            </a:r>
          </a:p>
          <a:p>
            <a:pPr marL="0" indent="0" algn="ctr">
              <a:buNone/>
            </a:pPr>
            <a:endParaRPr lang="en-US" dirty="0" smtClean="0"/>
          </a:p>
          <a:p>
            <a:pPr algn="l"/>
            <a:r>
              <a:rPr lang="en-US" dirty="0" smtClean="0"/>
              <a:t>Sun Certified java Professional</a:t>
            </a:r>
          </a:p>
          <a:p>
            <a:pPr algn="l"/>
            <a:r>
              <a:rPr lang="en-US" dirty="0" smtClean="0"/>
              <a:t>Oracle Certified Database Administrator</a:t>
            </a:r>
          </a:p>
          <a:p>
            <a:pPr algn="l"/>
            <a:r>
              <a:rPr lang="en-US" dirty="0" smtClean="0"/>
              <a:t>Certified Ethical Hacker</a:t>
            </a:r>
          </a:p>
          <a:p>
            <a:pPr algn="l"/>
            <a:r>
              <a:rPr lang="en-US" dirty="0"/>
              <a:t>Certified EC-Council Instructor (CEI)</a:t>
            </a:r>
            <a:endParaRPr lang="en-US" dirty="0" smtClean="0"/>
          </a:p>
        </p:txBody>
      </p:sp>
      <p:sp>
        <p:nvSpPr>
          <p:cNvPr id="4" name="Footer Placeholder 3">
            <a:extLst>
              <a:ext uri="{FF2B5EF4-FFF2-40B4-BE49-F238E27FC236}">
                <a16:creationId xmlns:a16="http://schemas.microsoft.com/office/drawing/2014/main" id="{7C0F0E28-B47C-4E93-BB46-AE294CC91B85}"/>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21728758-68F5-416E-8FD3-5A7ADCAD779E}"/>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2027196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In addition to the equality operator, you can use other comparison operators such as greater than ( &gt;), less than( &lt;).</a:t>
            </a:r>
          </a:p>
          <a:p>
            <a:pPr marL="0" indent="0">
              <a:buNone/>
            </a:pPr>
            <a:endParaRPr lang="en-US" dirty="0"/>
          </a:p>
          <a:p>
            <a:pPr marL="0" indent="0">
              <a:buNone/>
            </a:pPr>
            <a:r>
              <a:rPr lang="en-US" dirty="0"/>
              <a:t>For example, you can find customers whose payments are greater than the average payment using a subquery:</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10</a:t>
            </a:fld>
            <a:endParaRPr lang="en-US"/>
          </a:p>
        </p:txBody>
      </p:sp>
    </p:spTree>
    <p:extLst>
      <p:ext uri="{BB962C8B-B14F-4D97-AF65-F5344CB8AC3E}">
        <p14:creationId xmlns:p14="http://schemas.microsoft.com/office/powerpoint/2010/main" val="22945078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a:t>SELECT </a:t>
            </a:r>
          </a:p>
          <a:p>
            <a:pPr marL="0" indent="0">
              <a:buNone/>
            </a:pPr>
            <a:r>
              <a:rPr lang="en-US" dirty="0"/>
              <a:t>    </a:t>
            </a:r>
            <a:r>
              <a:rPr lang="en-US" dirty="0" err="1"/>
              <a:t>customerNumber</a:t>
            </a:r>
            <a:r>
              <a:rPr lang="en-US" dirty="0"/>
              <a:t>, </a:t>
            </a:r>
          </a:p>
          <a:p>
            <a:pPr marL="0" indent="0">
              <a:buNone/>
            </a:pPr>
            <a:r>
              <a:rPr lang="en-US" dirty="0"/>
              <a:t>    </a:t>
            </a:r>
            <a:r>
              <a:rPr lang="en-US" dirty="0" err="1"/>
              <a:t>checkNumber</a:t>
            </a:r>
            <a:r>
              <a:rPr lang="en-US" dirty="0"/>
              <a:t>, </a:t>
            </a:r>
          </a:p>
          <a:p>
            <a:pPr marL="0" indent="0">
              <a:buNone/>
            </a:pPr>
            <a:r>
              <a:rPr lang="en-US" dirty="0"/>
              <a:t>    amount</a:t>
            </a:r>
          </a:p>
          <a:p>
            <a:pPr marL="0" indent="0">
              <a:buNone/>
            </a:pPr>
            <a:r>
              <a:rPr lang="en-US" dirty="0"/>
              <a:t>FROM</a:t>
            </a:r>
          </a:p>
          <a:p>
            <a:pPr marL="0" indent="0">
              <a:buNone/>
            </a:pPr>
            <a:r>
              <a:rPr lang="en-US" dirty="0"/>
              <a:t>    payments</a:t>
            </a:r>
          </a:p>
          <a:p>
            <a:pPr marL="0" indent="0">
              <a:buNone/>
            </a:pPr>
            <a:r>
              <a:rPr lang="en-US" dirty="0"/>
              <a:t>WHERE</a:t>
            </a:r>
          </a:p>
          <a:p>
            <a:pPr marL="0" indent="0">
              <a:buNone/>
            </a:pPr>
            <a:r>
              <a:rPr lang="en-US" dirty="0"/>
              <a:t>    amount &gt; (SELECT </a:t>
            </a:r>
          </a:p>
          <a:p>
            <a:pPr marL="0" indent="0">
              <a:buNone/>
            </a:pPr>
            <a:r>
              <a:rPr lang="en-US" dirty="0"/>
              <a:t>            AVG(amount)</a:t>
            </a:r>
          </a:p>
          <a:p>
            <a:pPr marL="0" indent="0">
              <a:buNone/>
            </a:pPr>
            <a:r>
              <a:rPr lang="en-US" dirty="0"/>
              <a:t>        FROM</a:t>
            </a:r>
          </a:p>
          <a:p>
            <a:pPr marL="0" indent="0">
              <a:buNone/>
            </a:pPr>
            <a:r>
              <a:rPr lang="en-US" dirty="0"/>
              <a:t>            payments);</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11</a:t>
            </a:fld>
            <a:endParaRPr lang="en-US"/>
          </a:p>
        </p:txBody>
      </p:sp>
      <p:pic>
        <p:nvPicPr>
          <p:cNvPr id="7170" name="Picture 2" descr="mysql subquery with greater than opera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8810" y="2339204"/>
            <a:ext cx="3928022" cy="3212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9685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In this example:</a:t>
            </a:r>
          </a:p>
          <a:p>
            <a:pPr marL="0" indent="0">
              <a:buNone/>
            </a:pPr>
            <a:endParaRPr lang="en-US" dirty="0"/>
          </a:p>
          <a:p>
            <a:pPr marL="0" indent="0">
              <a:buNone/>
            </a:pPr>
            <a:r>
              <a:rPr lang="en-US" dirty="0"/>
              <a:t>First, use a subquery to calculate the average payment using the AVG aggregate function.</a:t>
            </a:r>
          </a:p>
          <a:p>
            <a:pPr marL="0" indent="0">
              <a:buNone/>
            </a:pPr>
            <a:r>
              <a:rPr lang="en-US" dirty="0"/>
              <a:t>Then, query the payments that are greater than the average payment returned by the subquery in the outer query.</a:t>
            </a:r>
          </a:p>
          <a:p>
            <a:pPr marL="0" indent="0">
              <a:buNone/>
            </a:pPr>
            <a:r>
              <a:rPr lang="en-US" dirty="0"/>
              <a:t>MySQL subquery with IN and NOT IN operators</a:t>
            </a:r>
          </a:p>
          <a:p>
            <a:pPr marL="0" indent="0">
              <a:buNone/>
            </a:pPr>
            <a:r>
              <a:rPr lang="en-US" dirty="0"/>
              <a:t>If a subquery returns more than one value, you can use other operators such as IN or NOT IN operator in the WHERE clause.</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12</a:t>
            </a:fld>
            <a:endParaRPr lang="en-US"/>
          </a:p>
        </p:txBody>
      </p:sp>
    </p:spTree>
    <p:extLst>
      <p:ext uri="{BB962C8B-B14F-4D97-AF65-F5344CB8AC3E}">
        <p14:creationId xmlns:p14="http://schemas.microsoft.com/office/powerpoint/2010/main" val="29778621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MySQL subquery with IN and NOT IN operators</a:t>
            </a:r>
          </a:p>
          <a:p>
            <a:pPr marL="0" indent="0">
              <a:buNone/>
            </a:pPr>
            <a:r>
              <a:rPr lang="en-US" dirty="0"/>
              <a:t>If a subquery returns more than one value, you can use other operators such as IN or NOT IN operator in the WHERE clause.</a:t>
            </a:r>
          </a:p>
          <a:p>
            <a:pPr marL="0" indent="0">
              <a:buNone/>
            </a:pPr>
            <a:endParaRPr lang="en-US" dirty="0"/>
          </a:p>
          <a:p>
            <a:pPr marL="0" indent="0">
              <a:buNone/>
            </a:pPr>
            <a:r>
              <a:rPr lang="en-US" dirty="0"/>
              <a:t>See the following customers and orders tables:</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13</a:t>
            </a:fld>
            <a:endParaRPr lang="en-US"/>
          </a:p>
        </p:txBody>
      </p:sp>
      <p:pic>
        <p:nvPicPr>
          <p:cNvPr id="9219" name="Picture 3" descr="https://sp.mysqltutorial.org/wp-content/uploads/2019/08/customers-ord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8521" y="3238364"/>
            <a:ext cx="3971925" cy="2782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6439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dirty="0"/>
              <a:t>For example, you can use a subquery with NOT IN operator to find the customers who have not placed any orders as follows:</a:t>
            </a:r>
          </a:p>
          <a:p>
            <a:pPr marL="0" indent="0">
              <a:buNone/>
            </a:pPr>
            <a:endParaRPr lang="en-US" dirty="0"/>
          </a:p>
          <a:p>
            <a:pPr marL="0" indent="0">
              <a:buNone/>
            </a:pPr>
            <a:r>
              <a:rPr lang="en-US" dirty="0"/>
              <a:t>SELECT </a:t>
            </a:r>
          </a:p>
          <a:p>
            <a:pPr marL="0" indent="0">
              <a:buNone/>
            </a:pPr>
            <a:r>
              <a:rPr lang="en-US" dirty="0"/>
              <a:t>    </a:t>
            </a:r>
            <a:r>
              <a:rPr lang="en-US" dirty="0" err="1"/>
              <a:t>customerName</a:t>
            </a:r>
            <a:endParaRPr lang="en-US" dirty="0"/>
          </a:p>
          <a:p>
            <a:pPr marL="0" indent="0">
              <a:buNone/>
            </a:pPr>
            <a:r>
              <a:rPr lang="en-US" dirty="0"/>
              <a:t>FROM</a:t>
            </a:r>
          </a:p>
          <a:p>
            <a:pPr marL="0" indent="0">
              <a:buNone/>
            </a:pPr>
            <a:r>
              <a:rPr lang="en-US" dirty="0"/>
              <a:t>    customers</a:t>
            </a:r>
          </a:p>
          <a:p>
            <a:pPr marL="0" indent="0">
              <a:buNone/>
            </a:pPr>
            <a:r>
              <a:rPr lang="en-US" dirty="0"/>
              <a:t>WHERE</a:t>
            </a:r>
          </a:p>
          <a:p>
            <a:pPr marL="0" indent="0">
              <a:buNone/>
            </a:pPr>
            <a:r>
              <a:rPr lang="en-US" dirty="0"/>
              <a:t>    </a:t>
            </a:r>
            <a:r>
              <a:rPr lang="en-US" dirty="0" err="1"/>
              <a:t>customerNumber</a:t>
            </a:r>
            <a:r>
              <a:rPr lang="en-US" dirty="0"/>
              <a:t> NOT IN (SELECT DISTINCT</a:t>
            </a:r>
          </a:p>
          <a:p>
            <a:pPr marL="0" indent="0">
              <a:buNone/>
            </a:pPr>
            <a:r>
              <a:rPr lang="en-US" dirty="0"/>
              <a:t>            </a:t>
            </a:r>
            <a:r>
              <a:rPr lang="en-US" dirty="0" err="1"/>
              <a:t>customerNumber</a:t>
            </a:r>
            <a:endParaRPr lang="en-US" dirty="0"/>
          </a:p>
          <a:p>
            <a:pPr marL="0" indent="0">
              <a:buNone/>
            </a:pPr>
            <a:r>
              <a:rPr lang="en-US" dirty="0"/>
              <a:t>        FROM</a:t>
            </a:r>
          </a:p>
          <a:p>
            <a:pPr marL="0" indent="0">
              <a:buNone/>
            </a:pPr>
            <a:r>
              <a:rPr lang="en-US" dirty="0"/>
              <a:t>            orders);</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14</a:t>
            </a:fld>
            <a:endParaRPr lang="en-US"/>
          </a:p>
        </p:txBody>
      </p:sp>
      <p:pic>
        <p:nvPicPr>
          <p:cNvPr id="10243" name="Picture 3" descr="mysql subquery not 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3400" y="3094832"/>
            <a:ext cx="2244634" cy="2815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091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MySQL subquery in the FROM clause</a:t>
            </a:r>
          </a:p>
          <a:p>
            <a:pPr marL="0" indent="0">
              <a:buNone/>
            </a:pPr>
            <a:r>
              <a:rPr lang="en-US" dirty="0"/>
              <a:t>When you use a subquery in the FROM clause, the result set returned from a subquery is used as a temporary table. This table is referred to as a derived table or materialized subquery.</a:t>
            </a:r>
          </a:p>
          <a:p>
            <a:pPr marL="0" indent="0">
              <a:buNone/>
            </a:pPr>
            <a:endParaRPr lang="en-US" dirty="0"/>
          </a:p>
          <a:p>
            <a:pPr marL="0" indent="0">
              <a:buNone/>
            </a:pPr>
            <a:r>
              <a:rPr lang="en-US" dirty="0"/>
              <a:t>The following subquery finds the maximum, minimum and average number of items in sale orders:</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15</a:t>
            </a:fld>
            <a:endParaRPr lang="en-US"/>
          </a:p>
        </p:txBody>
      </p:sp>
    </p:spTree>
    <p:extLst>
      <p:ext uri="{BB962C8B-B14F-4D97-AF65-F5344CB8AC3E}">
        <p14:creationId xmlns:p14="http://schemas.microsoft.com/office/powerpoint/2010/main" val="29103084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a:t>SELECT </a:t>
            </a:r>
          </a:p>
          <a:p>
            <a:pPr marL="0" indent="0">
              <a:buNone/>
            </a:pPr>
            <a:r>
              <a:rPr lang="en-US" dirty="0"/>
              <a:t>    MAX(items), </a:t>
            </a:r>
          </a:p>
          <a:p>
            <a:pPr marL="0" indent="0">
              <a:buNone/>
            </a:pPr>
            <a:r>
              <a:rPr lang="en-US" dirty="0"/>
              <a:t>    MIN(items), </a:t>
            </a:r>
          </a:p>
          <a:p>
            <a:pPr marL="0" indent="0">
              <a:buNone/>
            </a:pPr>
            <a:r>
              <a:rPr lang="en-US" dirty="0"/>
              <a:t>    FLOOR(AVG(items))</a:t>
            </a:r>
          </a:p>
          <a:p>
            <a:pPr marL="0" indent="0">
              <a:buNone/>
            </a:pPr>
            <a:r>
              <a:rPr lang="en-US" dirty="0"/>
              <a:t>FROM</a:t>
            </a:r>
          </a:p>
          <a:p>
            <a:pPr marL="0" indent="0">
              <a:buNone/>
            </a:pPr>
            <a:r>
              <a:rPr lang="en-US" dirty="0"/>
              <a:t>    (SELECT </a:t>
            </a:r>
          </a:p>
          <a:p>
            <a:pPr marL="0" indent="0">
              <a:buNone/>
            </a:pPr>
            <a:r>
              <a:rPr lang="en-US" dirty="0"/>
              <a:t>        </a:t>
            </a:r>
            <a:r>
              <a:rPr lang="en-US" dirty="0" err="1"/>
              <a:t>orderNumber</a:t>
            </a:r>
            <a:r>
              <a:rPr lang="en-US" dirty="0"/>
              <a:t>, COUNT(</a:t>
            </a:r>
            <a:r>
              <a:rPr lang="en-US" dirty="0" err="1"/>
              <a:t>orderNumber</a:t>
            </a:r>
            <a:r>
              <a:rPr lang="en-US" dirty="0"/>
              <a:t>) AS items</a:t>
            </a:r>
          </a:p>
          <a:p>
            <a:pPr marL="0" indent="0">
              <a:buNone/>
            </a:pPr>
            <a:r>
              <a:rPr lang="en-US" dirty="0"/>
              <a:t>    FROM</a:t>
            </a:r>
          </a:p>
          <a:p>
            <a:pPr marL="0" indent="0">
              <a:buNone/>
            </a:pPr>
            <a:r>
              <a:rPr lang="en-US" dirty="0"/>
              <a:t>        </a:t>
            </a:r>
            <a:r>
              <a:rPr lang="en-US" dirty="0" err="1"/>
              <a:t>orderdetails</a:t>
            </a:r>
            <a:endParaRPr lang="en-US" dirty="0"/>
          </a:p>
          <a:p>
            <a:pPr marL="0" indent="0">
              <a:buNone/>
            </a:pPr>
            <a:r>
              <a:rPr lang="en-US" dirty="0"/>
              <a:t>    GROUP BY </a:t>
            </a:r>
            <a:r>
              <a:rPr lang="en-US" dirty="0" err="1"/>
              <a:t>orderNumber</a:t>
            </a:r>
            <a:r>
              <a:rPr lang="en-US" dirty="0"/>
              <a:t>) AS </a:t>
            </a:r>
            <a:r>
              <a:rPr lang="en-US" dirty="0" err="1"/>
              <a:t>lineitems</a:t>
            </a:r>
            <a:r>
              <a:rPr lang="en-US" dirty="0"/>
              <a: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16</a:t>
            </a:fld>
            <a:endParaRPr lang="en-US"/>
          </a:p>
        </p:txBody>
      </p:sp>
      <p:pic>
        <p:nvPicPr>
          <p:cNvPr id="12290" name="Picture 2" descr="mysql subquery from clause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4912" y="3165429"/>
            <a:ext cx="4089610" cy="1184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6456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Note that the FLOOR() is used to remove decimal places from the average values of items.</a:t>
            </a:r>
          </a:p>
          <a:p>
            <a:pPr marL="0" indent="0">
              <a:buNone/>
            </a:pPr>
            <a:endParaRPr lang="en-US" dirty="0"/>
          </a:p>
          <a:p>
            <a:pPr marL="0" indent="0">
              <a:buNone/>
            </a:pPr>
            <a:r>
              <a:rPr lang="en-US" dirty="0"/>
              <a:t>MySQL correlated subquery</a:t>
            </a:r>
          </a:p>
          <a:p>
            <a:pPr marL="0" indent="0">
              <a:buNone/>
            </a:pPr>
            <a:r>
              <a:rPr lang="en-US" dirty="0"/>
              <a:t>In the previous examples, you notice that a subquery is independent. It means that you can execute the subquery as a standalone query, for example:</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17</a:t>
            </a:fld>
            <a:endParaRPr lang="en-US"/>
          </a:p>
        </p:txBody>
      </p:sp>
    </p:spTree>
    <p:extLst>
      <p:ext uri="{BB962C8B-B14F-4D97-AF65-F5344CB8AC3E}">
        <p14:creationId xmlns:p14="http://schemas.microsoft.com/office/powerpoint/2010/main" val="24247624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SELECT </a:t>
            </a:r>
          </a:p>
          <a:p>
            <a:pPr marL="0" indent="0">
              <a:buNone/>
            </a:pPr>
            <a:r>
              <a:rPr lang="en-US" dirty="0"/>
              <a:t>    </a:t>
            </a:r>
            <a:r>
              <a:rPr lang="en-US" dirty="0" err="1"/>
              <a:t>orderNumber</a:t>
            </a:r>
            <a:r>
              <a:rPr lang="en-US" dirty="0"/>
              <a:t>, </a:t>
            </a:r>
          </a:p>
          <a:p>
            <a:pPr marL="0" indent="0">
              <a:buNone/>
            </a:pPr>
            <a:r>
              <a:rPr lang="en-US" dirty="0"/>
              <a:t>    COUNT(</a:t>
            </a:r>
            <a:r>
              <a:rPr lang="en-US" dirty="0" err="1"/>
              <a:t>orderNumber</a:t>
            </a:r>
            <a:r>
              <a:rPr lang="en-US" dirty="0"/>
              <a:t>) AS items</a:t>
            </a:r>
          </a:p>
          <a:p>
            <a:pPr marL="0" indent="0">
              <a:buNone/>
            </a:pPr>
            <a:r>
              <a:rPr lang="en-US" dirty="0"/>
              <a:t>FROM</a:t>
            </a:r>
          </a:p>
          <a:p>
            <a:pPr marL="0" indent="0">
              <a:buNone/>
            </a:pPr>
            <a:r>
              <a:rPr lang="en-US" dirty="0"/>
              <a:t>    </a:t>
            </a:r>
            <a:r>
              <a:rPr lang="en-US" dirty="0" err="1"/>
              <a:t>orderdetails</a:t>
            </a:r>
            <a:endParaRPr lang="en-US" dirty="0"/>
          </a:p>
          <a:p>
            <a:pPr marL="0" indent="0">
              <a:buNone/>
            </a:pPr>
            <a:r>
              <a:rPr lang="en-US" dirty="0"/>
              <a:t>GROUP BY </a:t>
            </a:r>
            <a:r>
              <a:rPr lang="en-US" dirty="0" err="1"/>
              <a:t>orderNumber</a:t>
            </a:r>
            <a:r>
              <a:rPr lang="en-US" dirty="0"/>
              <a: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18</a:t>
            </a:fld>
            <a:endParaRPr lang="en-US"/>
          </a:p>
        </p:txBody>
      </p:sp>
    </p:spTree>
    <p:extLst>
      <p:ext uri="{BB962C8B-B14F-4D97-AF65-F5344CB8AC3E}">
        <p14:creationId xmlns:p14="http://schemas.microsoft.com/office/powerpoint/2010/main" val="15264483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Unlike a standalone subquery, a correlated subquery is a subquery that uses the data from the outer query. In other words, a correlated subquery depends on the outer query. A correlated subquery is evaluated once for each row in the outer query.</a:t>
            </a:r>
          </a:p>
          <a:p>
            <a:pPr marL="0" indent="0">
              <a:buNone/>
            </a:pPr>
            <a:endParaRPr lang="en-US" dirty="0"/>
          </a:p>
          <a:p>
            <a:pPr marL="0" indent="0">
              <a:buNone/>
            </a:pPr>
            <a:r>
              <a:rPr lang="en-US" dirty="0"/>
              <a:t>In the following query, we select products whose buy prices are greater than the average buy price of all products in each product line.</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19</a:t>
            </a:fld>
            <a:endParaRPr lang="en-US"/>
          </a:p>
        </p:txBody>
      </p:sp>
    </p:spTree>
    <p:extLst>
      <p:ext uri="{BB962C8B-B14F-4D97-AF65-F5344CB8AC3E}">
        <p14:creationId xmlns:p14="http://schemas.microsoft.com/office/powerpoint/2010/main" val="748712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DC000-C233-4D63-9025-0C20B8A47667}"/>
              </a:ext>
            </a:extLst>
          </p:cNvPr>
          <p:cNvSpPr>
            <a:spLocks noGrp="1"/>
          </p:cNvSpPr>
          <p:nvPr>
            <p:ph type="ctrTitle"/>
          </p:nvPr>
        </p:nvSpPr>
        <p:spPr>
          <a:xfrm>
            <a:off x="518160" y="831269"/>
            <a:ext cx="10772335" cy="914404"/>
          </a:xfrm>
        </p:spPr>
        <p:txBody>
          <a:bodyPr>
            <a:normAutofit/>
          </a:bodyPr>
          <a:lstStyle/>
          <a:p>
            <a:r>
              <a:rPr lang="en-US" dirty="0" smtClean="0"/>
              <a:t>Course Overview</a:t>
            </a:r>
            <a:endParaRPr lang="en-US" dirty="0"/>
          </a:p>
        </p:txBody>
      </p:sp>
      <p:sp>
        <p:nvSpPr>
          <p:cNvPr id="3" name="Subtitle 2">
            <a:extLst>
              <a:ext uri="{FF2B5EF4-FFF2-40B4-BE49-F238E27FC236}">
                <a16:creationId xmlns:a16="http://schemas.microsoft.com/office/drawing/2014/main" id="{C6BD96A1-9885-4466-A9D4-5B4C91B0CD1B}"/>
              </a:ext>
            </a:extLst>
          </p:cNvPr>
          <p:cNvSpPr>
            <a:spLocks noGrp="1"/>
          </p:cNvSpPr>
          <p:nvPr>
            <p:ph type="subTitle" idx="1"/>
          </p:nvPr>
        </p:nvSpPr>
        <p:spPr>
          <a:xfrm>
            <a:off x="581464" y="1856509"/>
            <a:ext cx="10772335" cy="3851563"/>
          </a:xfrm>
        </p:spPr>
        <p:txBody>
          <a:bodyPr>
            <a:normAutofit/>
          </a:bodyPr>
          <a:lstStyle/>
          <a:p>
            <a:r>
              <a:rPr lang="en-US" b="1" dirty="0"/>
              <a:t>Introduction to </a:t>
            </a:r>
            <a:r>
              <a:rPr lang="en-US" dirty="0"/>
              <a:t>MySQL Subquery</a:t>
            </a:r>
          </a:p>
          <a:p>
            <a:r>
              <a:rPr lang="en-US" dirty="0"/>
              <a:t/>
            </a:r>
            <a:br>
              <a:rPr lang="en-US" dirty="0"/>
            </a:br>
            <a:endParaRPr lang="en-US" b="1" dirty="0"/>
          </a:p>
        </p:txBody>
      </p:sp>
      <p:sp>
        <p:nvSpPr>
          <p:cNvPr id="4" name="Footer Placeholder 3">
            <a:extLst>
              <a:ext uri="{FF2B5EF4-FFF2-40B4-BE49-F238E27FC236}">
                <a16:creationId xmlns:a16="http://schemas.microsoft.com/office/drawing/2014/main" id="{AED223C9-33DB-4900-B58B-C63420379566}"/>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F98578-DF34-4735-A791-23C3D487AE24}"/>
              </a:ext>
            </a:extLst>
          </p:cNvPr>
          <p:cNvSpPr>
            <a:spLocks noGrp="1"/>
          </p:cNvSpPr>
          <p:nvPr>
            <p:ph type="sldNum" sz="quarter" idx="12"/>
          </p:nvPr>
        </p:nvSpPr>
        <p:spPr/>
        <p:txBody>
          <a:bodyPr/>
          <a:lstStyle/>
          <a:p>
            <a:fld id="{CBA38C19-DD30-46F9-A559-7559A714E450}" type="slidenum">
              <a:rPr lang="en-US" smtClean="0"/>
              <a:t>2</a:t>
            </a:fld>
            <a:endParaRPr lang="en-US"/>
          </a:p>
        </p:txBody>
      </p:sp>
    </p:spTree>
    <p:extLst>
      <p:ext uri="{BB962C8B-B14F-4D97-AF65-F5344CB8AC3E}">
        <p14:creationId xmlns:p14="http://schemas.microsoft.com/office/powerpoint/2010/main" val="37148869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dirty="0"/>
              <a:t>SELECT </a:t>
            </a:r>
          </a:p>
          <a:p>
            <a:pPr marL="0" indent="0">
              <a:buNone/>
            </a:pPr>
            <a:r>
              <a:rPr lang="en-US" dirty="0"/>
              <a:t>    </a:t>
            </a:r>
            <a:r>
              <a:rPr lang="en-US" dirty="0" err="1"/>
              <a:t>productname</a:t>
            </a:r>
            <a:r>
              <a:rPr lang="en-US" dirty="0"/>
              <a:t>, </a:t>
            </a:r>
          </a:p>
          <a:p>
            <a:pPr marL="0" indent="0">
              <a:buNone/>
            </a:pPr>
            <a:r>
              <a:rPr lang="en-US" dirty="0"/>
              <a:t>    </a:t>
            </a:r>
            <a:r>
              <a:rPr lang="en-US" dirty="0" err="1"/>
              <a:t>buyprice</a:t>
            </a:r>
            <a:endParaRPr lang="en-US" dirty="0"/>
          </a:p>
          <a:p>
            <a:pPr marL="0" indent="0">
              <a:buNone/>
            </a:pPr>
            <a:r>
              <a:rPr lang="en-US" dirty="0"/>
              <a:t>FROM</a:t>
            </a:r>
          </a:p>
          <a:p>
            <a:pPr marL="0" indent="0">
              <a:buNone/>
            </a:pPr>
            <a:r>
              <a:rPr lang="en-US" dirty="0"/>
              <a:t>    products p1</a:t>
            </a:r>
          </a:p>
          <a:p>
            <a:pPr marL="0" indent="0">
              <a:buNone/>
            </a:pPr>
            <a:r>
              <a:rPr lang="en-US" dirty="0"/>
              <a:t>WHERE</a:t>
            </a:r>
          </a:p>
          <a:p>
            <a:pPr marL="0" indent="0">
              <a:buNone/>
            </a:pPr>
            <a:r>
              <a:rPr lang="en-US" dirty="0"/>
              <a:t>    </a:t>
            </a:r>
            <a:r>
              <a:rPr lang="en-US" dirty="0" err="1"/>
              <a:t>buyprice</a:t>
            </a:r>
            <a:r>
              <a:rPr lang="en-US" dirty="0"/>
              <a:t> &gt; (SELECT </a:t>
            </a:r>
          </a:p>
          <a:p>
            <a:pPr marL="0" indent="0">
              <a:buNone/>
            </a:pPr>
            <a:r>
              <a:rPr lang="en-US" dirty="0"/>
              <a:t>            AVG(</a:t>
            </a:r>
            <a:r>
              <a:rPr lang="en-US" dirty="0" err="1"/>
              <a:t>buyprice</a:t>
            </a:r>
            <a:r>
              <a:rPr lang="en-US" dirty="0"/>
              <a:t>)</a:t>
            </a:r>
          </a:p>
          <a:p>
            <a:pPr marL="0" indent="0">
              <a:buNone/>
            </a:pPr>
            <a:r>
              <a:rPr lang="en-US" dirty="0"/>
              <a:t>        FROM</a:t>
            </a:r>
          </a:p>
          <a:p>
            <a:pPr marL="0" indent="0">
              <a:buNone/>
            </a:pPr>
            <a:r>
              <a:rPr lang="en-US" dirty="0"/>
              <a:t>            products</a:t>
            </a:r>
          </a:p>
          <a:p>
            <a:pPr marL="0" indent="0">
              <a:buNone/>
            </a:pPr>
            <a:r>
              <a:rPr lang="en-US" dirty="0"/>
              <a:t>        WHERE</a:t>
            </a:r>
          </a:p>
          <a:p>
            <a:pPr marL="0" indent="0">
              <a:buNone/>
            </a:pPr>
            <a:r>
              <a:rPr lang="en-US" dirty="0"/>
              <a:t>            </a:t>
            </a:r>
            <a:r>
              <a:rPr lang="en-US" dirty="0" err="1"/>
              <a:t>productline</a:t>
            </a:r>
            <a:r>
              <a:rPr lang="en-US" dirty="0"/>
              <a:t> = p1.productline)</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20</a:t>
            </a:fld>
            <a:endParaRPr lang="en-US"/>
          </a:p>
        </p:txBody>
      </p:sp>
      <p:pic>
        <p:nvPicPr>
          <p:cNvPr id="14338" name="Picture 2" descr="MySQL correlated subquery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3678" y="2502941"/>
            <a:ext cx="4131344" cy="2905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10353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The inner query executes for every product line because the product line is changed for every row. Hence, the average buy price will also change. The outer query filters only products whose buy price is greater than the average buy price per product line from the subquery.</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21</a:t>
            </a:fld>
            <a:endParaRPr lang="en-US"/>
          </a:p>
        </p:txBody>
      </p:sp>
    </p:spTree>
    <p:extLst>
      <p:ext uri="{BB962C8B-B14F-4D97-AF65-F5344CB8AC3E}">
        <p14:creationId xmlns:p14="http://schemas.microsoft.com/office/powerpoint/2010/main" val="20957121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dirty="0"/>
              <a:t>MySQL subquery with EXISTS and NOT EXISTS</a:t>
            </a:r>
          </a:p>
          <a:p>
            <a:pPr marL="0" indent="0">
              <a:buNone/>
            </a:pPr>
            <a:r>
              <a:rPr lang="en-US" dirty="0"/>
              <a:t>When a subquery is used with the EXISTS or NOT EXISTS operator, a subquery returns a Boolean value of TRUE or FALSE.  The following query illustrates a subquery used with the EXISTS operator</a:t>
            </a:r>
            <a:r>
              <a:rPr lang="en-US" dirty="0" smtClean="0"/>
              <a:t>:</a:t>
            </a:r>
          </a:p>
          <a:p>
            <a:pPr marL="0" indent="0">
              <a:buNone/>
            </a:pPr>
            <a:r>
              <a:rPr lang="en-US" dirty="0"/>
              <a:t>SELECT </a:t>
            </a:r>
          </a:p>
          <a:p>
            <a:pPr marL="0" indent="0">
              <a:buNone/>
            </a:pPr>
            <a:r>
              <a:rPr lang="en-US" dirty="0"/>
              <a:t>    *</a:t>
            </a:r>
          </a:p>
          <a:p>
            <a:pPr marL="0" indent="0">
              <a:buNone/>
            </a:pPr>
            <a:r>
              <a:rPr lang="en-US" dirty="0"/>
              <a:t>FROM</a:t>
            </a:r>
          </a:p>
          <a:p>
            <a:pPr marL="0" indent="0">
              <a:buNone/>
            </a:pPr>
            <a:r>
              <a:rPr lang="en-US" dirty="0"/>
              <a:t>    </a:t>
            </a:r>
            <a:r>
              <a:rPr lang="en-US" dirty="0" err="1"/>
              <a:t>table_name</a:t>
            </a:r>
            <a:endParaRPr lang="en-US" dirty="0"/>
          </a:p>
          <a:p>
            <a:pPr marL="0" indent="0">
              <a:buNone/>
            </a:pPr>
            <a:r>
              <a:rPr lang="en-US" dirty="0"/>
              <a:t>WHERE</a:t>
            </a:r>
          </a:p>
          <a:p>
            <a:pPr marL="0" indent="0">
              <a:buNone/>
            </a:pPr>
            <a:r>
              <a:rPr lang="en-US" dirty="0"/>
              <a:t>    EXISTS( subquery );</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22</a:t>
            </a:fld>
            <a:endParaRPr lang="en-US"/>
          </a:p>
        </p:txBody>
      </p:sp>
    </p:spTree>
    <p:extLst>
      <p:ext uri="{BB962C8B-B14F-4D97-AF65-F5344CB8AC3E}">
        <p14:creationId xmlns:p14="http://schemas.microsoft.com/office/powerpoint/2010/main" val="28535975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In the query above, if the subquery returns any rows, EXISTS subquery returns TRUE, otherwise, it returns FALSE.</a:t>
            </a:r>
          </a:p>
          <a:p>
            <a:pPr marL="0" indent="0">
              <a:buNone/>
            </a:pPr>
            <a:endParaRPr lang="en-US" dirty="0"/>
          </a:p>
          <a:p>
            <a:pPr marL="0" indent="0">
              <a:buNone/>
            </a:pPr>
            <a:r>
              <a:rPr lang="en-US" dirty="0"/>
              <a:t>The EXISTS and NOT EXISTS are often used in the correlated subqueries.</a:t>
            </a:r>
          </a:p>
          <a:p>
            <a:pPr marL="0" indent="0">
              <a:buNone/>
            </a:pPr>
            <a:endParaRPr lang="en-US" dirty="0"/>
          </a:p>
          <a:p>
            <a:pPr marL="0" indent="0">
              <a:buNone/>
            </a:pPr>
            <a:r>
              <a:rPr lang="en-US" dirty="0"/>
              <a:t>Let’s take a look at the orders and </a:t>
            </a:r>
            <a:r>
              <a:rPr lang="en-US" dirty="0" err="1"/>
              <a:t>orderdetails</a:t>
            </a:r>
            <a:r>
              <a:rPr lang="en-US" dirty="0"/>
              <a:t> tables from the sample database:</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23</a:t>
            </a:fld>
            <a:endParaRPr lang="en-US"/>
          </a:p>
        </p:txBody>
      </p:sp>
    </p:spTree>
    <p:extLst>
      <p:ext uri="{BB962C8B-B14F-4D97-AF65-F5344CB8AC3E}">
        <p14:creationId xmlns:p14="http://schemas.microsoft.com/office/powerpoint/2010/main" val="21555907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24</a:t>
            </a:fld>
            <a:endParaRPr lang="en-US"/>
          </a:p>
        </p:txBody>
      </p:sp>
      <p:pic>
        <p:nvPicPr>
          <p:cNvPr id="17410" name="Picture 2" descr="orders orderdetails tab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6410" y="2677887"/>
            <a:ext cx="5068638" cy="2199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2467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The following query finds sales orders whose total values are greater than 60K.</a:t>
            </a:r>
          </a:p>
          <a:p>
            <a:pPr marL="0" indent="0">
              <a:buNone/>
            </a:pPr>
            <a:endParaRPr lang="en-US" dirty="0"/>
          </a:p>
          <a:p>
            <a:pPr marL="0" indent="0">
              <a:buNone/>
            </a:pPr>
            <a:r>
              <a:rPr lang="en-US" dirty="0"/>
              <a:t>SELECT </a:t>
            </a:r>
          </a:p>
          <a:p>
            <a:pPr marL="0" indent="0">
              <a:buNone/>
            </a:pPr>
            <a:r>
              <a:rPr lang="en-US" dirty="0"/>
              <a:t>    </a:t>
            </a:r>
            <a:r>
              <a:rPr lang="en-US" dirty="0" err="1"/>
              <a:t>orderNumber</a:t>
            </a:r>
            <a:r>
              <a:rPr lang="en-US" dirty="0"/>
              <a:t>, </a:t>
            </a:r>
          </a:p>
          <a:p>
            <a:pPr marL="0" indent="0">
              <a:buNone/>
            </a:pPr>
            <a:r>
              <a:rPr lang="en-US" dirty="0"/>
              <a:t>    SUM(</a:t>
            </a:r>
            <a:r>
              <a:rPr lang="en-US" dirty="0" err="1"/>
              <a:t>priceEach</a:t>
            </a:r>
            <a:r>
              <a:rPr lang="en-US" dirty="0"/>
              <a:t> * </a:t>
            </a:r>
            <a:r>
              <a:rPr lang="en-US" dirty="0" err="1"/>
              <a:t>quantityOrdered</a:t>
            </a:r>
            <a:r>
              <a:rPr lang="en-US" dirty="0"/>
              <a:t>) total</a:t>
            </a:r>
          </a:p>
          <a:p>
            <a:pPr marL="0" indent="0">
              <a:buNone/>
            </a:pPr>
            <a:r>
              <a:rPr lang="en-US" dirty="0"/>
              <a:t>FROM</a:t>
            </a:r>
          </a:p>
          <a:p>
            <a:pPr marL="0" indent="0">
              <a:buNone/>
            </a:pPr>
            <a:r>
              <a:rPr lang="en-US" dirty="0"/>
              <a:t>    </a:t>
            </a:r>
            <a:r>
              <a:rPr lang="en-US" dirty="0" err="1"/>
              <a:t>orderdetails</a:t>
            </a:r>
            <a:endParaRPr lang="en-US" dirty="0"/>
          </a:p>
          <a:p>
            <a:pPr marL="0" indent="0">
              <a:buNone/>
            </a:pPr>
            <a:r>
              <a:rPr lang="en-US" dirty="0"/>
              <a:t>        INNER JOIN</a:t>
            </a:r>
          </a:p>
          <a:p>
            <a:pPr marL="0" indent="0">
              <a:buNone/>
            </a:pPr>
            <a:r>
              <a:rPr lang="en-US" dirty="0"/>
              <a:t>    orders USING (</a:t>
            </a:r>
            <a:r>
              <a:rPr lang="en-US" dirty="0" err="1"/>
              <a:t>orderNumber</a:t>
            </a:r>
            <a:r>
              <a:rPr lang="en-US" dirty="0"/>
              <a:t>)</a:t>
            </a:r>
          </a:p>
          <a:p>
            <a:pPr marL="0" indent="0">
              <a:buNone/>
            </a:pPr>
            <a:r>
              <a:rPr lang="en-US" dirty="0"/>
              <a:t>GROUP BY </a:t>
            </a:r>
            <a:r>
              <a:rPr lang="en-US" dirty="0" err="1"/>
              <a:t>orderNumber</a:t>
            </a:r>
            <a:endParaRPr lang="en-US" dirty="0"/>
          </a:p>
          <a:p>
            <a:pPr marL="0" indent="0">
              <a:buNone/>
            </a:pPr>
            <a:r>
              <a:rPr lang="en-US" dirty="0"/>
              <a:t>HAVING SUM(</a:t>
            </a:r>
            <a:r>
              <a:rPr lang="en-US" dirty="0" err="1"/>
              <a:t>priceEach</a:t>
            </a:r>
            <a:r>
              <a:rPr lang="en-US" dirty="0"/>
              <a:t> * </a:t>
            </a:r>
            <a:r>
              <a:rPr lang="en-US" dirty="0" err="1"/>
              <a:t>quantityOrdered</a:t>
            </a:r>
            <a:r>
              <a:rPr lang="en-US" dirty="0"/>
              <a:t>) &gt; 60000;</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25</a:t>
            </a:fld>
            <a:endParaRPr lang="en-US"/>
          </a:p>
        </p:txBody>
      </p:sp>
      <p:pic>
        <p:nvPicPr>
          <p:cNvPr id="18435" name="Picture 3" descr="https://sp.mysqltutorial.org/wp-content/uploads/2013/02/MySQL-subquery-exis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749" y="2913017"/>
            <a:ext cx="4049483" cy="1619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5349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It returns 3 rows, meaning that there are 3 sales orders whose total values are greater than 60K.</a:t>
            </a:r>
          </a:p>
          <a:p>
            <a:pPr marL="0" indent="0">
              <a:buNone/>
            </a:pPr>
            <a:endParaRPr lang="en-US" dirty="0"/>
          </a:p>
          <a:p>
            <a:pPr marL="0" indent="0">
              <a:buNone/>
            </a:pPr>
            <a:r>
              <a:rPr lang="en-US" dirty="0"/>
              <a:t>You can use the query above as a correlated subquery to find customers who placed at least one sales order with the total value greater than 60K by using the EXISTS operator:</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26</a:t>
            </a:fld>
            <a:endParaRPr lang="en-US"/>
          </a:p>
        </p:txBody>
      </p:sp>
    </p:spTree>
    <p:extLst>
      <p:ext uri="{BB962C8B-B14F-4D97-AF65-F5344CB8AC3E}">
        <p14:creationId xmlns:p14="http://schemas.microsoft.com/office/powerpoint/2010/main" val="29173194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pPr marL="0" indent="0">
              <a:buNone/>
            </a:pPr>
            <a:r>
              <a:rPr lang="en-US" dirty="0"/>
              <a:t>SELECT </a:t>
            </a:r>
          </a:p>
          <a:p>
            <a:pPr marL="0" indent="0">
              <a:buNone/>
            </a:pPr>
            <a:r>
              <a:rPr lang="en-US" dirty="0"/>
              <a:t>    </a:t>
            </a:r>
            <a:r>
              <a:rPr lang="en-US" dirty="0" err="1"/>
              <a:t>customerNumber</a:t>
            </a:r>
            <a:r>
              <a:rPr lang="en-US" dirty="0"/>
              <a:t>, </a:t>
            </a:r>
          </a:p>
          <a:p>
            <a:pPr marL="0" indent="0">
              <a:buNone/>
            </a:pPr>
            <a:r>
              <a:rPr lang="en-US" dirty="0"/>
              <a:t>    </a:t>
            </a:r>
            <a:r>
              <a:rPr lang="en-US" dirty="0" err="1"/>
              <a:t>customerName</a:t>
            </a:r>
            <a:endParaRPr lang="en-US" dirty="0"/>
          </a:p>
          <a:p>
            <a:pPr marL="0" indent="0">
              <a:buNone/>
            </a:pPr>
            <a:r>
              <a:rPr lang="en-US" dirty="0"/>
              <a:t>FROM</a:t>
            </a:r>
          </a:p>
          <a:p>
            <a:pPr marL="0" indent="0">
              <a:buNone/>
            </a:pPr>
            <a:r>
              <a:rPr lang="en-US" dirty="0"/>
              <a:t>    customers</a:t>
            </a:r>
          </a:p>
          <a:p>
            <a:pPr marL="0" indent="0">
              <a:buNone/>
            </a:pPr>
            <a:r>
              <a:rPr lang="en-US" dirty="0"/>
              <a:t>WHERE</a:t>
            </a:r>
          </a:p>
          <a:p>
            <a:pPr marL="0" indent="0">
              <a:buNone/>
            </a:pPr>
            <a:r>
              <a:rPr lang="en-US" dirty="0"/>
              <a:t>    EXISTS( SELECT </a:t>
            </a:r>
          </a:p>
          <a:p>
            <a:pPr marL="0" indent="0">
              <a:buNone/>
            </a:pPr>
            <a:r>
              <a:rPr lang="en-US" dirty="0"/>
              <a:t>            </a:t>
            </a:r>
            <a:r>
              <a:rPr lang="en-US" dirty="0" err="1"/>
              <a:t>orderNumber</a:t>
            </a:r>
            <a:r>
              <a:rPr lang="en-US" dirty="0"/>
              <a:t>, SUM(</a:t>
            </a:r>
            <a:r>
              <a:rPr lang="en-US" dirty="0" err="1"/>
              <a:t>priceEach</a:t>
            </a:r>
            <a:r>
              <a:rPr lang="en-US" dirty="0"/>
              <a:t> * </a:t>
            </a:r>
            <a:r>
              <a:rPr lang="en-US" dirty="0" err="1"/>
              <a:t>quantityOrdered</a:t>
            </a:r>
            <a:r>
              <a:rPr lang="en-US" dirty="0"/>
              <a:t>)</a:t>
            </a:r>
          </a:p>
          <a:p>
            <a:pPr marL="0" indent="0">
              <a:buNone/>
            </a:pPr>
            <a:r>
              <a:rPr lang="en-US" dirty="0"/>
              <a:t>        FROM</a:t>
            </a:r>
          </a:p>
          <a:p>
            <a:pPr marL="0" indent="0">
              <a:buNone/>
            </a:pPr>
            <a:r>
              <a:rPr lang="en-US" dirty="0"/>
              <a:t>            </a:t>
            </a:r>
            <a:r>
              <a:rPr lang="en-US" dirty="0" err="1"/>
              <a:t>orderdetails</a:t>
            </a:r>
            <a:endParaRPr lang="en-US" dirty="0"/>
          </a:p>
          <a:p>
            <a:pPr marL="0" indent="0">
              <a:buNone/>
            </a:pPr>
            <a:r>
              <a:rPr lang="en-US" dirty="0"/>
              <a:t>                INNER JOIN</a:t>
            </a:r>
          </a:p>
          <a:p>
            <a:pPr marL="0" indent="0">
              <a:buNone/>
            </a:pPr>
            <a:r>
              <a:rPr lang="en-US" dirty="0"/>
              <a:t>            orders USING (</a:t>
            </a:r>
            <a:r>
              <a:rPr lang="en-US" dirty="0" err="1"/>
              <a:t>orderNumber</a:t>
            </a:r>
            <a:r>
              <a:rPr lang="en-US" dirty="0"/>
              <a:t>)</a:t>
            </a:r>
          </a:p>
          <a:p>
            <a:pPr marL="0" indent="0">
              <a:buNone/>
            </a:pPr>
            <a:r>
              <a:rPr lang="en-US" dirty="0"/>
              <a:t>        WHERE</a:t>
            </a:r>
          </a:p>
          <a:p>
            <a:pPr marL="0" indent="0">
              <a:buNone/>
            </a:pPr>
            <a:r>
              <a:rPr lang="en-US" dirty="0"/>
              <a:t>            </a:t>
            </a:r>
            <a:r>
              <a:rPr lang="en-US" dirty="0" err="1"/>
              <a:t>customerNumber</a:t>
            </a:r>
            <a:r>
              <a:rPr lang="en-US" dirty="0"/>
              <a:t> = </a:t>
            </a:r>
            <a:r>
              <a:rPr lang="en-US" dirty="0" err="1"/>
              <a:t>customers.customerNumber</a:t>
            </a:r>
            <a:endParaRPr lang="en-US" dirty="0"/>
          </a:p>
          <a:p>
            <a:pPr marL="0" indent="0">
              <a:buNone/>
            </a:pPr>
            <a:r>
              <a:rPr lang="en-US" dirty="0"/>
              <a:t>        GROUP BY </a:t>
            </a:r>
            <a:r>
              <a:rPr lang="en-US" dirty="0" err="1"/>
              <a:t>orderNumber</a:t>
            </a:r>
            <a:endParaRPr lang="en-US" dirty="0"/>
          </a:p>
          <a:p>
            <a:pPr marL="0" indent="0">
              <a:buNone/>
            </a:pPr>
            <a:r>
              <a:rPr lang="en-US" dirty="0"/>
              <a:t>        HAVING SUM(</a:t>
            </a:r>
            <a:r>
              <a:rPr lang="en-US" dirty="0" err="1"/>
              <a:t>priceEach</a:t>
            </a:r>
            <a:r>
              <a:rPr lang="en-US" dirty="0"/>
              <a:t> * </a:t>
            </a:r>
            <a:r>
              <a:rPr lang="en-US" dirty="0" err="1"/>
              <a:t>quantityOrdered</a:t>
            </a:r>
            <a:r>
              <a:rPr lang="en-US" dirty="0"/>
              <a:t>) &gt; 60000);</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27</a:t>
            </a:fld>
            <a:endParaRPr lang="en-US"/>
          </a:p>
        </p:txBody>
      </p:sp>
      <p:pic>
        <p:nvPicPr>
          <p:cNvPr id="20482" name="Picture 2" descr="MySQL correlated subquery exists operator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425199"/>
            <a:ext cx="5539036" cy="1702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4810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0" indent="0" algn="ctr">
              <a:buNone/>
            </a:pPr>
            <a:endParaRPr lang="en-US" dirty="0"/>
          </a:p>
          <a:p>
            <a:pPr marL="0" indent="0" algn="ctr">
              <a:buNone/>
            </a:pPr>
            <a:endParaRPr lang="en-US" dirty="0" smtClean="0"/>
          </a:p>
          <a:p>
            <a:pPr marL="0" indent="0" algn="ctr">
              <a:buNone/>
            </a:pPr>
            <a:r>
              <a:rPr lang="en-US" sz="4400" dirty="0" smtClean="0"/>
              <a:t>Thank You</a:t>
            </a:r>
          </a:p>
          <a:p>
            <a:pPr marL="0" indent="0" algn="ctr">
              <a:buNone/>
            </a:pPr>
            <a:r>
              <a:rPr lang="en-US" sz="4400" dirty="0" smtClean="0"/>
              <a:t>Please Subscribe My Channel</a:t>
            </a:r>
          </a:p>
          <a:p>
            <a:pPr marL="0" indent="0" algn="ctr">
              <a:buNone/>
            </a:pPr>
            <a:r>
              <a:rPr lang="en-US" sz="4400" dirty="0">
                <a:hlinkClick r:id="rId2"/>
              </a:rPr>
              <a:t>https://www.youtube.com/channel/UCYW3PWPOPn3qgxxjhUbXXXg?view_as=subscriber</a:t>
            </a:r>
            <a:endParaRPr lang="en-US" sz="4400"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28</a:t>
            </a:fld>
            <a:endParaRPr lang="en-US"/>
          </a:p>
        </p:txBody>
      </p:sp>
    </p:spTree>
    <p:extLst>
      <p:ext uri="{BB962C8B-B14F-4D97-AF65-F5344CB8AC3E}">
        <p14:creationId xmlns:p14="http://schemas.microsoft.com/office/powerpoint/2010/main" val="13023865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a:t>A MySQL subquery is a query nested within another query such as SELECT, INSERT, UPDATE or DELETE. In addition, a subquery can be nested inside another subquery.</a:t>
            </a:r>
          </a:p>
          <a:p>
            <a:pPr marL="0" indent="0">
              <a:buNone/>
            </a:pPr>
            <a:endParaRPr lang="en-US" dirty="0"/>
          </a:p>
          <a:p>
            <a:pPr marL="0" indent="0">
              <a:buNone/>
            </a:pPr>
            <a:r>
              <a:rPr lang="en-US" dirty="0"/>
              <a:t>A MySQL subquery is called an inner query while the query that contains the subquery is called an outer query. A subquery can be used anywhere that expression is used and must be closed in parentheses.</a:t>
            </a:r>
          </a:p>
          <a:p>
            <a:pPr marL="0" indent="0">
              <a:buNone/>
            </a:pPr>
            <a:endParaRPr lang="en-US" dirty="0"/>
          </a:p>
          <a:p>
            <a:pPr marL="0" indent="0">
              <a:buNone/>
            </a:pPr>
            <a:r>
              <a:rPr lang="en-US" dirty="0"/>
              <a:t>The following query returns employees who work in offices located in the USA.</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3</a:t>
            </a:fld>
            <a:endParaRPr lang="en-US"/>
          </a:p>
        </p:txBody>
      </p:sp>
    </p:spTree>
    <p:extLst>
      <p:ext uri="{BB962C8B-B14F-4D97-AF65-F5344CB8AC3E}">
        <p14:creationId xmlns:p14="http://schemas.microsoft.com/office/powerpoint/2010/main" val="8989824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a:t>SELECT </a:t>
            </a:r>
          </a:p>
          <a:p>
            <a:pPr marL="0" indent="0">
              <a:buNone/>
            </a:pPr>
            <a:r>
              <a:rPr lang="en-US" dirty="0"/>
              <a:t>    </a:t>
            </a:r>
            <a:r>
              <a:rPr lang="en-US" dirty="0" err="1"/>
              <a:t>lastName</a:t>
            </a:r>
            <a:r>
              <a:rPr lang="en-US" dirty="0"/>
              <a:t>, </a:t>
            </a:r>
            <a:r>
              <a:rPr lang="en-US" dirty="0" err="1"/>
              <a:t>firstName</a:t>
            </a:r>
            <a:endParaRPr lang="en-US" dirty="0"/>
          </a:p>
          <a:p>
            <a:pPr marL="0" indent="0">
              <a:buNone/>
            </a:pPr>
            <a:r>
              <a:rPr lang="en-US" dirty="0"/>
              <a:t>FROM</a:t>
            </a:r>
          </a:p>
          <a:p>
            <a:pPr marL="0" indent="0">
              <a:buNone/>
            </a:pPr>
            <a:r>
              <a:rPr lang="en-US" dirty="0"/>
              <a:t>    employees</a:t>
            </a:r>
          </a:p>
          <a:p>
            <a:pPr marL="0" indent="0">
              <a:buNone/>
            </a:pPr>
            <a:r>
              <a:rPr lang="en-US" dirty="0"/>
              <a:t>WHERE</a:t>
            </a:r>
          </a:p>
          <a:p>
            <a:pPr marL="0" indent="0">
              <a:buNone/>
            </a:pPr>
            <a:r>
              <a:rPr lang="en-US" dirty="0"/>
              <a:t>    </a:t>
            </a:r>
            <a:r>
              <a:rPr lang="en-US" dirty="0" err="1"/>
              <a:t>officeCode</a:t>
            </a:r>
            <a:r>
              <a:rPr lang="en-US" dirty="0"/>
              <a:t> IN (SELECT </a:t>
            </a:r>
          </a:p>
          <a:p>
            <a:pPr marL="0" indent="0">
              <a:buNone/>
            </a:pPr>
            <a:r>
              <a:rPr lang="en-US" dirty="0"/>
              <a:t>            </a:t>
            </a:r>
            <a:r>
              <a:rPr lang="en-US" dirty="0" err="1"/>
              <a:t>officeCode</a:t>
            </a:r>
            <a:endParaRPr lang="en-US" dirty="0"/>
          </a:p>
          <a:p>
            <a:pPr marL="0" indent="0">
              <a:buNone/>
            </a:pPr>
            <a:r>
              <a:rPr lang="en-US" dirty="0"/>
              <a:t>        FROM</a:t>
            </a:r>
          </a:p>
          <a:p>
            <a:pPr marL="0" indent="0">
              <a:buNone/>
            </a:pPr>
            <a:r>
              <a:rPr lang="en-US" dirty="0"/>
              <a:t>            offices</a:t>
            </a:r>
          </a:p>
          <a:p>
            <a:pPr marL="0" indent="0">
              <a:buNone/>
            </a:pPr>
            <a:r>
              <a:rPr lang="en-US" dirty="0"/>
              <a:t>        WHERE</a:t>
            </a:r>
          </a:p>
          <a:p>
            <a:pPr marL="0" indent="0">
              <a:buNone/>
            </a:pPr>
            <a:r>
              <a:rPr lang="en-US" dirty="0"/>
              <a:t>            country = 'USA');</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38764199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a:t>SELECT </a:t>
            </a:r>
          </a:p>
          <a:p>
            <a:pPr marL="0" indent="0">
              <a:buNone/>
            </a:pPr>
            <a:r>
              <a:rPr lang="en-US" dirty="0"/>
              <a:t>    </a:t>
            </a:r>
            <a:r>
              <a:rPr lang="en-US" dirty="0" err="1"/>
              <a:t>lastName</a:t>
            </a:r>
            <a:r>
              <a:rPr lang="en-US" dirty="0"/>
              <a:t>, </a:t>
            </a:r>
            <a:r>
              <a:rPr lang="en-US" dirty="0" err="1"/>
              <a:t>firstName</a:t>
            </a:r>
            <a:endParaRPr lang="en-US" dirty="0"/>
          </a:p>
          <a:p>
            <a:pPr marL="0" indent="0">
              <a:buNone/>
            </a:pPr>
            <a:r>
              <a:rPr lang="en-US" dirty="0"/>
              <a:t>FROM</a:t>
            </a:r>
          </a:p>
          <a:p>
            <a:pPr marL="0" indent="0">
              <a:buNone/>
            </a:pPr>
            <a:r>
              <a:rPr lang="en-US" dirty="0"/>
              <a:t>    employees</a:t>
            </a:r>
          </a:p>
          <a:p>
            <a:pPr marL="0" indent="0">
              <a:buNone/>
            </a:pPr>
            <a:r>
              <a:rPr lang="en-US" dirty="0"/>
              <a:t>WHERE</a:t>
            </a:r>
          </a:p>
          <a:p>
            <a:pPr marL="0" indent="0">
              <a:buNone/>
            </a:pPr>
            <a:r>
              <a:rPr lang="en-US" dirty="0"/>
              <a:t>    </a:t>
            </a:r>
            <a:r>
              <a:rPr lang="en-US" dirty="0" err="1"/>
              <a:t>officeCode</a:t>
            </a:r>
            <a:r>
              <a:rPr lang="en-US" dirty="0"/>
              <a:t> IN (SELECT </a:t>
            </a:r>
          </a:p>
          <a:p>
            <a:pPr marL="0" indent="0">
              <a:buNone/>
            </a:pPr>
            <a:r>
              <a:rPr lang="en-US" dirty="0"/>
              <a:t>            </a:t>
            </a:r>
            <a:r>
              <a:rPr lang="en-US" dirty="0" err="1"/>
              <a:t>officeCode</a:t>
            </a:r>
            <a:endParaRPr lang="en-US" dirty="0"/>
          </a:p>
          <a:p>
            <a:pPr marL="0" indent="0">
              <a:buNone/>
            </a:pPr>
            <a:r>
              <a:rPr lang="en-US" dirty="0"/>
              <a:t>        FROM</a:t>
            </a:r>
          </a:p>
          <a:p>
            <a:pPr marL="0" indent="0">
              <a:buNone/>
            </a:pPr>
            <a:r>
              <a:rPr lang="en-US" dirty="0"/>
              <a:t>            offices</a:t>
            </a:r>
          </a:p>
          <a:p>
            <a:pPr marL="0" indent="0">
              <a:buNone/>
            </a:pPr>
            <a:r>
              <a:rPr lang="en-US" dirty="0"/>
              <a:t>        WHERE</a:t>
            </a:r>
          </a:p>
          <a:p>
            <a:pPr marL="0" indent="0">
              <a:buNone/>
            </a:pPr>
            <a:r>
              <a:rPr lang="en-US" dirty="0"/>
              <a:t>            country = 'USA');</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5</a:t>
            </a:fld>
            <a:endParaRPr lang="en-US"/>
          </a:p>
        </p:txBody>
      </p:sp>
      <p:pic>
        <p:nvPicPr>
          <p:cNvPr id="2050" name="Picture 2" descr="MySQL Subque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0352" y="2465161"/>
            <a:ext cx="5731437" cy="2132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0145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When the query is executed, the subquery runs first and returns a result set. Then, this result set is used as an input for the outer query.</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6</a:t>
            </a:fld>
            <a:endParaRPr lang="en-US"/>
          </a:p>
        </p:txBody>
      </p:sp>
    </p:spTree>
    <p:extLst>
      <p:ext uri="{BB962C8B-B14F-4D97-AF65-F5344CB8AC3E}">
        <p14:creationId xmlns:p14="http://schemas.microsoft.com/office/powerpoint/2010/main" val="17680494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MySQL subquery in WHERE clause</a:t>
            </a:r>
          </a:p>
          <a:p>
            <a:pPr marL="0" indent="0">
              <a:buNone/>
            </a:pPr>
            <a:r>
              <a:rPr lang="en-US" dirty="0"/>
              <a:t>We will use the table payments in the sample database for the demonstration</a:t>
            </a:r>
            <a:r>
              <a:rPr lang="en-US" dirty="0" smtClean="0"/>
              <a:t>.</a:t>
            </a:r>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7</a:t>
            </a:fld>
            <a:endParaRPr lang="en-US"/>
          </a:p>
        </p:txBody>
      </p:sp>
      <p:pic>
        <p:nvPicPr>
          <p:cNvPr id="3075" name="Picture 3" descr="https://sp.mysqltutorial.org/wp-content/uploads/2019/08/payme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399" y="3410743"/>
            <a:ext cx="2577737" cy="2219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7087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8</a:t>
            </a:fld>
            <a:endParaRPr lang="en-US"/>
          </a:p>
        </p:txBody>
      </p:sp>
      <p:sp>
        <p:nvSpPr>
          <p:cNvPr id="6" name="Content Placeholder 5"/>
          <p:cNvSpPr>
            <a:spLocks noGrp="1"/>
          </p:cNvSpPr>
          <p:nvPr>
            <p:ph idx="1"/>
          </p:nvPr>
        </p:nvSpPr>
        <p:spPr/>
        <p:txBody>
          <a:bodyPr/>
          <a:lstStyle/>
          <a:p>
            <a:pPr marL="0" indent="0">
              <a:buNone/>
            </a:pPr>
            <a:r>
              <a:rPr lang="en-US" dirty="0"/>
              <a:t>MySQL subquery with comparison operators</a:t>
            </a:r>
          </a:p>
          <a:p>
            <a:pPr marL="0" indent="0">
              <a:buNone/>
            </a:pPr>
            <a:r>
              <a:rPr lang="en-US" dirty="0"/>
              <a:t>You can use comparison operators e.g., =, &gt;, &lt; to compare a single value returned by the subquery with the expression in the WHERE clause.</a:t>
            </a:r>
          </a:p>
          <a:p>
            <a:pPr marL="0" indent="0">
              <a:buNone/>
            </a:pPr>
            <a:endParaRPr lang="en-US" dirty="0"/>
          </a:p>
          <a:p>
            <a:pPr marL="0" indent="0">
              <a:buNone/>
            </a:pPr>
            <a:r>
              <a:rPr lang="en-US" dirty="0"/>
              <a:t>For example, the following query returns the customer who has the maximum payment.</a:t>
            </a:r>
          </a:p>
        </p:txBody>
      </p:sp>
    </p:spTree>
    <p:extLst>
      <p:ext uri="{BB962C8B-B14F-4D97-AF65-F5344CB8AC3E}">
        <p14:creationId xmlns:p14="http://schemas.microsoft.com/office/powerpoint/2010/main" val="41925947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SELECT </a:t>
            </a:r>
          </a:p>
          <a:p>
            <a:pPr marL="0" indent="0">
              <a:buNone/>
            </a:pPr>
            <a:r>
              <a:rPr lang="en-US" dirty="0"/>
              <a:t>    </a:t>
            </a:r>
            <a:r>
              <a:rPr lang="en-US" dirty="0" err="1"/>
              <a:t>customerNumber</a:t>
            </a:r>
            <a:r>
              <a:rPr lang="en-US" dirty="0"/>
              <a:t>, </a:t>
            </a:r>
          </a:p>
          <a:p>
            <a:pPr marL="0" indent="0">
              <a:buNone/>
            </a:pPr>
            <a:r>
              <a:rPr lang="en-US" dirty="0"/>
              <a:t>    </a:t>
            </a:r>
            <a:r>
              <a:rPr lang="en-US" dirty="0" err="1"/>
              <a:t>checkNumber</a:t>
            </a:r>
            <a:r>
              <a:rPr lang="en-US" dirty="0"/>
              <a:t>, </a:t>
            </a:r>
          </a:p>
          <a:p>
            <a:pPr marL="0" indent="0">
              <a:buNone/>
            </a:pPr>
            <a:r>
              <a:rPr lang="en-US" dirty="0"/>
              <a:t>    amount</a:t>
            </a:r>
          </a:p>
          <a:p>
            <a:pPr marL="0" indent="0">
              <a:buNone/>
            </a:pPr>
            <a:r>
              <a:rPr lang="en-US" dirty="0"/>
              <a:t>FROM</a:t>
            </a:r>
          </a:p>
          <a:p>
            <a:pPr marL="0" indent="0">
              <a:buNone/>
            </a:pPr>
            <a:r>
              <a:rPr lang="en-US" dirty="0"/>
              <a:t>    payments</a:t>
            </a:r>
          </a:p>
          <a:p>
            <a:pPr marL="0" indent="0">
              <a:buNone/>
            </a:pPr>
            <a:r>
              <a:rPr lang="en-US" dirty="0"/>
              <a:t>WHERE</a:t>
            </a:r>
          </a:p>
          <a:p>
            <a:pPr marL="0" indent="0">
              <a:buNone/>
            </a:pPr>
            <a:r>
              <a:rPr lang="en-US" dirty="0"/>
              <a:t>    amount = (SELECT MAX(amount) FROM payments);</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9</a:t>
            </a:fld>
            <a:endParaRPr lang="en-US"/>
          </a:p>
        </p:txBody>
      </p:sp>
      <p:pic>
        <p:nvPicPr>
          <p:cNvPr id="5122" name="Picture 2" descr="mysql subquery with equal opera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103" y="2374944"/>
            <a:ext cx="5290437" cy="1713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8456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3992</TotalTime>
  <Words>1153</Words>
  <Application>Microsoft Office PowerPoint</Application>
  <PresentationFormat>Widescreen</PresentationFormat>
  <Paragraphs>232</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About Me</vt:lpstr>
      <vt:lpstr>Course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Administrator</cp:lastModifiedBy>
  <cp:revision>736</cp:revision>
  <dcterms:created xsi:type="dcterms:W3CDTF">2019-09-15T04:30:17Z</dcterms:created>
  <dcterms:modified xsi:type="dcterms:W3CDTF">2020-06-01T01:01:03Z</dcterms:modified>
</cp:coreProperties>
</file>