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20"/>
  </p:notesMasterIdLst>
  <p:handoutMasterIdLst>
    <p:handoutMasterId r:id="rId21"/>
  </p:handoutMasterIdLst>
  <p:sldIdLst>
    <p:sldId id="303" r:id="rId2"/>
    <p:sldId id="25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2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190"/>
            <a:ext cx="10515600" cy="779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A05-DDC9-4223-8462-38CD7C84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9A1-FB53-4020-85C9-DE2FC665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Ritesh Singh</a:t>
            </a:r>
          </a:p>
          <a:p>
            <a:pPr marL="0" indent="0" algn="ctr">
              <a:buNone/>
            </a:pPr>
            <a:endParaRPr lang="en-US" dirty="0" smtClean="0"/>
          </a:p>
          <a:p>
            <a:pPr algn="l"/>
            <a:r>
              <a:rPr lang="en-US" dirty="0" smtClean="0"/>
              <a:t>Sun Certified java Professional</a:t>
            </a:r>
          </a:p>
          <a:p>
            <a:pPr algn="l"/>
            <a:r>
              <a:rPr lang="en-US" dirty="0" smtClean="0"/>
              <a:t>Oracle Certified Database Administrator</a:t>
            </a:r>
          </a:p>
          <a:p>
            <a:pPr algn="l"/>
            <a:r>
              <a:rPr lang="en-US" dirty="0" smtClean="0"/>
              <a:t>Certified Ethical Hacker</a:t>
            </a:r>
          </a:p>
          <a:p>
            <a:pPr algn="l"/>
            <a:r>
              <a:rPr lang="en-US" dirty="0"/>
              <a:t>Certified EC-Council Instructor (CEI)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0E28-B47C-4E93-BB46-AE294CC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8758-68F5-416E-8FD3-5A7ADCA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+----+</a:t>
            </a:r>
          </a:p>
          <a:p>
            <a:pPr marL="0" indent="0">
              <a:buNone/>
            </a:pPr>
            <a:r>
              <a:rPr lang="en-US" dirty="0"/>
              <a:t>| id |</a:t>
            </a:r>
          </a:p>
          <a:p>
            <a:pPr marL="0" indent="0">
              <a:buNone/>
            </a:pPr>
            <a:r>
              <a:rPr lang="en-US" dirty="0"/>
              <a:t>+----+</a:t>
            </a:r>
          </a:p>
          <a:p>
            <a:pPr marL="0" indent="0">
              <a:buNone/>
            </a:pPr>
            <a:r>
              <a:rPr lang="en-US" dirty="0"/>
              <a:t>|  1 |</a:t>
            </a:r>
          </a:p>
          <a:p>
            <a:pPr marL="0" indent="0">
              <a:buNone/>
            </a:pPr>
            <a:r>
              <a:rPr lang="en-US" dirty="0"/>
              <a:t>|  2 |</a:t>
            </a:r>
          </a:p>
          <a:p>
            <a:pPr marL="0" indent="0">
              <a:buNone/>
            </a:pPr>
            <a:r>
              <a:rPr lang="en-US" dirty="0"/>
              <a:t>|  3 |</a:t>
            </a:r>
          </a:p>
          <a:p>
            <a:pPr marL="0" indent="0">
              <a:buNone/>
            </a:pPr>
            <a:r>
              <a:rPr lang="en-US" dirty="0"/>
              <a:t>|  2 |</a:t>
            </a:r>
          </a:p>
          <a:p>
            <a:pPr marL="0" indent="0">
              <a:buNone/>
            </a:pPr>
            <a:r>
              <a:rPr lang="en-US" dirty="0"/>
              <a:t>|  3 |</a:t>
            </a:r>
          </a:p>
          <a:p>
            <a:pPr marL="0" indent="0">
              <a:buNone/>
            </a:pPr>
            <a:r>
              <a:rPr lang="en-US" dirty="0"/>
              <a:t>|  4 |</a:t>
            </a:r>
          </a:p>
          <a:p>
            <a:pPr marL="0" indent="0">
              <a:buNone/>
            </a:pPr>
            <a:r>
              <a:rPr lang="en-US" dirty="0"/>
              <a:t>+----+</a:t>
            </a:r>
          </a:p>
          <a:p>
            <a:pPr marL="0" indent="0">
              <a:buNone/>
            </a:pPr>
            <a:r>
              <a:rPr lang="en-US" dirty="0"/>
              <a:t>6 rows in set (0.00 sec)</a:t>
            </a:r>
          </a:p>
          <a:p>
            <a:pPr marL="0" indent="0">
              <a:buNone/>
            </a:pPr>
            <a:r>
              <a:rPr lang="en-US" dirty="0"/>
              <a:t>As you can see, the duplicates appear in the combined result set because of the UNION ALL operation.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UNION vs. </a:t>
            </a:r>
            <a:r>
              <a:rPr lang="en-US" dirty="0" smtClean="0"/>
              <a:t>JOIN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JOIN combines result sets horizontally, a UNION appends result set vertically. The following picture illustrates the difference between UNION and JOIN: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  <p:pic>
        <p:nvPicPr>
          <p:cNvPr id="10245" name="Picture 5" descr="MySQL UNION vs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14" y="3830226"/>
            <a:ext cx="5096691" cy="234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7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MySQL UNION and column alias examples</a:t>
            </a:r>
          </a:p>
          <a:p>
            <a:pPr marL="0" indent="0">
              <a:buNone/>
            </a:pPr>
            <a:r>
              <a:rPr lang="en-US" dirty="0"/>
              <a:t>We’ll use the customers and employees tables in the sample database for the demonstration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  <p:pic>
        <p:nvPicPr>
          <p:cNvPr id="11267" name="Picture 3" descr="https://sp.mysqltutorial.org/wp-content/uploads/2019/09/customers-employe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600" y="3238364"/>
            <a:ext cx="3909000" cy="274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Suppose that you want to combine the first name and last name of employees and customers into a single result set, you can use the UNION operator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 </a:t>
            </a:r>
          </a:p>
          <a:p>
            <a:pPr marL="0" indent="0">
              <a:buNone/>
            </a:pPr>
            <a:r>
              <a:rPr lang="en-US" dirty="0"/>
              <a:t>UNION </a:t>
            </a:r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contactFirstName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contactLastName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customers;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  <p:pic>
        <p:nvPicPr>
          <p:cNvPr id="12291" name="Picture 3" descr="MySQL UNIO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855" y="3148806"/>
            <a:ext cx="2456996" cy="291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As you can see from the output, the MySQL UNION uses the column names of the first SELECT statement for the column headings of the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to use other column headings, you need to use column aliases explicitly in the first SELECT statement as shown in the following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CONCAT(</a:t>
            </a:r>
            <a:r>
              <a:rPr lang="en-US" dirty="0" err="1"/>
              <a:t>firstName</a:t>
            </a:r>
            <a:r>
              <a:rPr lang="en-US" dirty="0"/>
              <a:t>,' ',</a:t>
            </a:r>
            <a:r>
              <a:rPr lang="en-US" dirty="0" err="1"/>
              <a:t>lastName</a:t>
            </a:r>
            <a:r>
              <a:rPr lang="en-US" dirty="0"/>
              <a:t>) </a:t>
            </a:r>
            <a:r>
              <a:rPr lang="en-US" dirty="0" err="1"/>
              <a:t>fullname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 </a:t>
            </a:r>
          </a:p>
          <a:p>
            <a:pPr marL="0" indent="0">
              <a:buNone/>
            </a:pPr>
            <a:r>
              <a:rPr lang="en-US" dirty="0"/>
              <a:t>UNION SELECT </a:t>
            </a:r>
          </a:p>
          <a:p>
            <a:pPr marL="0" indent="0">
              <a:buNone/>
            </a:pPr>
            <a:r>
              <a:rPr lang="en-US" dirty="0"/>
              <a:t>    CONCAT(</a:t>
            </a:r>
            <a:r>
              <a:rPr lang="en-US" dirty="0" err="1"/>
              <a:t>contactFirstName</a:t>
            </a:r>
            <a:r>
              <a:rPr lang="en-US" dirty="0"/>
              <a:t>,' ',</a:t>
            </a:r>
            <a:r>
              <a:rPr lang="en-US" dirty="0" err="1"/>
              <a:t>contactLastName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customers;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  <p:pic>
        <p:nvPicPr>
          <p:cNvPr id="13315" name="Picture 3" descr="MySQL UNION with column alias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57" y="3315017"/>
            <a:ext cx="1464220" cy="266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This example uses the column heading of the first query for the output. It uses the CONCAT() function to concatenate first name, space, and last name into a full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MySQL UNION and ORDER BY</a:t>
            </a:r>
          </a:p>
          <a:p>
            <a:pPr marL="0" indent="0">
              <a:buNone/>
            </a:pPr>
            <a:r>
              <a:rPr lang="en-US" dirty="0"/>
              <a:t>If you want to sort the result set of a union, you use an ORDER BY clause in the last SELECT statement as shown in the following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,' ',</a:t>
            </a:r>
            <a:r>
              <a:rPr lang="en-US" dirty="0" err="1"/>
              <a:t>lastName</a:t>
            </a:r>
            <a:r>
              <a:rPr lang="en-US" dirty="0"/>
              <a:t>) </a:t>
            </a:r>
            <a:r>
              <a:rPr lang="en-US" dirty="0" err="1"/>
              <a:t>fullname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 </a:t>
            </a:r>
          </a:p>
          <a:p>
            <a:pPr marL="0" indent="0">
              <a:buNone/>
            </a:pPr>
            <a:r>
              <a:rPr lang="en-US" dirty="0"/>
              <a:t>UNION 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contactFirstName</a:t>
            </a:r>
            <a:r>
              <a:rPr lang="en-US" dirty="0"/>
              <a:t>,' ',</a:t>
            </a:r>
            <a:r>
              <a:rPr lang="en-US" dirty="0" err="1"/>
              <a:t>contactLastName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customers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fullname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15</a:t>
            </a:fld>
            <a:endParaRPr lang="en-US"/>
          </a:p>
        </p:txBody>
      </p:sp>
      <p:pic>
        <p:nvPicPr>
          <p:cNvPr id="14339" name="Picture 3" descr="MySQL UNION and ORDER BY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3388268"/>
            <a:ext cx="1597025" cy="24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Notice that if you place the ORDER BY clause in each SELECT statement, it will not affect the order of the rows in the final result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differentiate between employees and customers, you can add a column as shown in the following 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CONCAT(</a:t>
            </a:r>
            <a:r>
              <a:rPr lang="en-US" dirty="0" err="1"/>
              <a:t>firstName</a:t>
            </a:r>
            <a:r>
              <a:rPr lang="en-US" dirty="0"/>
              <a:t>, ' ', </a:t>
            </a:r>
            <a:r>
              <a:rPr lang="en-US" dirty="0" err="1"/>
              <a:t>lastName</a:t>
            </a:r>
            <a:r>
              <a:rPr lang="en-US" dirty="0"/>
              <a:t>) </a:t>
            </a:r>
            <a:r>
              <a:rPr lang="en-US" dirty="0" err="1"/>
              <a:t>fullname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'Employee' as </a:t>
            </a:r>
            <a:r>
              <a:rPr lang="en-US" dirty="0" err="1"/>
              <a:t>contactType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 </a:t>
            </a:r>
          </a:p>
          <a:p>
            <a:pPr marL="0" indent="0">
              <a:buNone/>
            </a:pPr>
            <a:r>
              <a:rPr lang="en-US" dirty="0"/>
              <a:t>UNION SELECT </a:t>
            </a:r>
          </a:p>
          <a:p>
            <a:pPr marL="0" indent="0">
              <a:buNone/>
            </a:pPr>
            <a:r>
              <a:rPr lang="en-US" dirty="0"/>
              <a:t>    CONCAT(</a:t>
            </a:r>
            <a:r>
              <a:rPr lang="en-US" dirty="0" err="1"/>
              <a:t>contactFirstName</a:t>
            </a:r>
            <a:r>
              <a:rPr lang="en-US" dirty="0"/>
              <a:t>, ' ', </a:t>
            </a:r>
            <a:r>
              <a:rPr lang="en-US" dirty="0" err="1"/>
              <a:t>contactLastName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'Customer' as </a:t>
            </a:r>
            <a:r>
              <a:rPr lang="en-US" dirty="0" err="1"/>
              <a:t>contactType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customers</a:t>
            </a:r>
          </a:p>
          <a:p>
            <a:pPr marL="0" indent="0">
              <a:buNone/>
            </a:pPr>
            <a:r>
              <a:rPr lang="en-US" dirty="0"/>
              <a:t>ORDER BY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fullname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16</a:t>
            </a:fld>
            <a:endParaRPr lang="en-US"/>
          </a:p>
        </p:txBody>
      </p:sp>
      <p:pic>
        <p:nvPicPr>
          <p:cNvPr id="15363" name="Picture 3" descr="MysQL Union with a custom colum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68703"/>
            <a:ext cx="2254347" cy="30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8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MySQL also provides you with an alternative option to sort a result set based on column position using ORDER BY clause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CONCAT(</a:t>
            </a:r>
            <a:r>
              <a:rPr lang="en-US" dirty="0" err="1"/>
              <a:t>firstName</a:t>
            </a:r>
            <a:r>
              <a:rPr lang="en-US" dirty="0"/>
              <a:t>,' ',</a:t>
            </a:r>
            <a:r>
              <a:rPr lang="en-US" dirty="0" err="1"/>
              <a:t>lastName</a:t>
            </a:r>
            <a:r>
              <a:rPr lang="en-US" dirty="0"/>
              <a:t>) </a:t>
            </a:r>
            <a:r>
              <a:rPr lang="en-US" dirty="0" err="1"/>
              <a:t>fullname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 </a:t>
            </a:r>
          </a:p>
          <a:p>
            <a:pPr marL="0" indent="0">
              <a:buNone/>
            </a:pPr>
            <a:r>
              <a:rPr lang="en-US" dirty="0"/>
              <a:t>UNION SELECT </a:t>
            </a:r>
          </a:p>
          <a:p>
            <a:pPr marL="0" indent="0">
              <a:buNone/>
            </a:pPr>
            <a:r>
              <a:rPr lang="en-US" dirty="0"/>
              <a:t>    CONCAT(</a:t>
            </a:r>
            <a:r>
              <a:rPr lang="en-US" dirty="0" err="1"/>
              <a:t>contactFirstName</a:t>
            </a:r>
            <a:r>
              <a:rPr lang="en-US" dirty="0"/>
              <a:t>,' ',</a:t>
            </a:r>
            <a:r>
              <a:rPr lang="en-US" dirty="0" err="1"/>
              <a:t>contactLastName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customers</a:t>
            </a:r>
          </a:p>
          <a:p>
            <a:pPr marL="0" indent="0">
              <a:buNone/>
            </a:pPr>
            <a:r>
              <a:rPr lang="en-US" dirty="0"/>
              <a:t>ORDER BY 1;</a:t>
            </a:r>
          </a:p>
          <a:p>
            <a:pPr marL="0" indent="0">
              <a:buNone/>
            </a:pPr>
            <a:r>
              <a:rPr lang="en-US" dirty="0"/>
              <a:t>However, it is not a good practice to sort the result set by column position.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tutorial, you have learned how to use MySQL UNION statement to combine data from multiple queries into a single result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Thank You</a:t>
            </a:r>
          </a:p>
          <a:p>
            <a:pPr marL="0" indent="0" algn="ctr">
              <a:buNone/>
            </a:pPr>
            <a:r>
              <a:rPr lang="en-US" sz="4400" dirty="0" smtClean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000-C233-4D63-9025-0C20B8A4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831269"/>
            <a:ext cx="10772335" cy="91440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D96A1-9885-4466-A9D4-5B4C91B0C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4" y="1856509"/>
            <a:ext cx="10772335" cy="3851563"/>
          </a:xfrm>
        </p:spPr>
        <p:txBody>
          <a:bodyPr>
            <a:normAutofit/>
          </a:bodyPr>
          <a:lstStyle/>
          <a:p>
            <a:r>
              <a:rPr lang="en-US" b="1" dirty="0"/>
              <a:t>Introduction to MySQL UNION operator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23C9-33DB-4900-B58B-C6342037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98578-DF34-4735-A791-23C3D48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MySQL UNION operator allows you to combine two or more result sets of queries into a single result set. The following illustrates the syntax of the UNION operator: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column_list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UNION [DISTINCT | ALL]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column_list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UNION [DISTINCT | ALL]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column_list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combine result set of two or more queries using the UNION operator, these are the basic rules that you must follow: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the number and the orders of columns that appear in all SELECT statements must be the same.</a:t>
            </a:r>
          </a:p>
          <a:p>
            <a:pPr marL="0" indent="0">
              <a:buNone/>
            </a:pPr>
            <a:r>
              <a:rPr lang="en-US" dirty="0"/>
              <a:t>Second, the data types of columns must be the same or compatible.</a:t>
            </a:r>
          </a:p>
          <a:p>
            <a:pPr marL="0" indent="0">
              <a:buNone/>
            </a:pPr>
            <a:r>
              <a:rPr lang="en-US" dirty="0"/>
              <a:t>By default, the UNION operator removes duplicate rows even if you don’t specify the DISTINCT operator explicitly.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Let’s see the following sample tables: t1 and t2: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TABLE IF EXISTS t1;</a:t>
            </a:r>
          </a:p>
          <a:p>
            <a:pPr marL="0" indent="0">
              <a:buNone/>
            </a:pPr>
            <a:r>
              <a:rPr lang="en-US" dirty="0"/>
              <a:t>DROP TABLE IF EXISTS t2;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t1 (</a:t>
            </a:r>
          </a:p>
          <a:p>
            <a:pPr marL="0" indent="0">
              <a:buNone/>
            </a:pPr>
            <a:r>
              <a:rPr lang="en-US" dirty="0"/>
              <a:t>    id INT PRIMARY KEY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t2 (</a:t>
            </a:r>
          </a:p>
          <a:p>
            <a:pPr marL="0" indent="0">
              <a:buNone/>
            </a:pPr>
            <a:r>
              <a:rPr lang="en-US" dirty="0"/>
              <a:t>    id INT PRIMARY KEY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t1 VALUES (1),(2),(3);</a:t>
            </a:r>
          </a:p>
          <a:p>
            <a:pPr marL="0" indent="0">
              <a:buNone/>
            </a:pPr>
            <a:r>
              <a:rPr lang="en-US" dirty="0"/>
              <a:t>INSERT INTO t2 VALUES (2),(3),(4);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statement combines result sets returned from t1 and t2 tables: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id</a:t>
            </a:r>
          </a:p>
          <a:p>
            <a:pPr marL="0" indent="0">
              <a:buNone/>
            </a:pPr>
            <a:r>
              <a:rPr lang="en-US" dirty="0"/>
              <a:t>FROM t1</a:t>
            </a:r>
          </a:p>
          <a:p>
            <a:pPr marL="0" indent="0">
              <a:buNone/>
            </a:pPr>
            <a:r>
              <a:rPr lang="en-US" dirty="0"/>
              <a:t>UNION</a:t>
            </a:r>
          </a:p>
          <a:p>
            <a:pPr marL="0" indent="0">
              <a:buNone/>
            </a:pPr>
            <a:r>
              <a:rPr lang="en-US" dirty="0"/>
              <a:t>SELECT id</a:t>
            </a:r>
          </a:p>
          <a:p>
            <a:pPr marL="0" indent="0">
              <a:buNone/>
            </a:pPr>
            <a:r>
              <a:rPr lang="en-US" dirty="0"/>
              <a:t>FROM t2;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final result set contains the distinct values from separate result sets returned by the queries: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+----+</a:t>
            </a:r>
          </a:p>
          <a:p>
            <a:pPr marL="0" indent="0">
              <a:buNone/>
            </a:pPr>
            <a:r>
              <a:rPr lang="en-US" dirty="0"/>
              <a:t>| id |</a:t>
            </a:r>
          </a:p>
          <a:p>
            <a:pPr marL="0" indent="0">
              <a:buNone/>
            </a:pPr>
            <a:r>
              <a:rPr lang="en-US" dirty="0"/>
              <a:t>+----+</a:t>
            </a:r>
          </a:p>
          <a:p>
            <a:pPr marL="0" indent="0">
              <a:buNone/>
            </a:pPr>
            <a:r>
              <a:rPr lang="en-US" dirty="0"/>
              <a:t>|  1 |</a:t>
            </a:r>
          </a:p>
          <a:p>
            <a:pPr marL="0" indent="0">
              <a:buNone/>
            </a:pPr>
            <a:r>
              <a:rPr lang="en-US" dirty="0"/>
              <a:t>|  2 |</a:t>
            </a:r>
          </a:p>
          <a:p>
            <a:pPr marL="0" indent="0">
              <a:buNone/>
            </a:pPr>
            <a:r>
              <a:rPr lang="en-US" dirty="0"/>
              <a:t>|  3 |</a:t>
            </a:r>
          </a:p>
          <a:p>
            <a:pPr marL="0" indent="0">
              <a:buNone/>
            </a:pPr>
            <a:r>
              <a:rPr lang="en-US" dirty="0"/>
              <a:t>|  4 |</a:t>
            </a:r>
          </a:p>
          <a:p>
            <a:pPr marL="0" indent="0">
              <a:buNone/>
            </a:pPr>
            <a:r>
              <a:rPr lang="en-US" dirty="0"/>
              <a:t>+----+</a:t>
            </a:r>
          </a:p>
          <a:p>
            <a:pPr marL="0" indent="0">
              <a:buNone/>
            </a:pPr>
            <a:r>
              <a:rPr lang="en-US" dirty="0"/>
              <a:t>4 rows in set (0.00 sec)</a:t>
            </a:r>
          </a:p>
          <a:p>
            <a:pPr marL="0" indent="0">
              <a:buNone/>
            </a:pPr>
            <a:r>
              <a:rPr lang="en-US" dirty="0"/>
              <a:t>Because the rows with value 2 and 3 are duplicates, the UNION removed them and kept only </a:t>
            </a:r>
            <a:r>
              <a:rPr lang="en-US" dirty="0" smtClean="0"/>
              <a:t>unique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Venn diagram illustrates the union of two result sets that come from t1 and t2 tables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7171" name="Picture 3" descr="MySQL UN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066506"/>
            <a:ext cx="38957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5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use the UNION ALL explicitly, the duplicate rows, if available, remain in the result. Because UNION ALL does not need to handle duplicates, it performs faster than UNION DISTINCT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id</a:t>
            </a:r>
          </a:p>
          <a:p>
            <a:pPr marL="0" indent="0">
              <a:buNone/>
            </a:pPr>
            <a:r>
              <a:rPr lang="en-US" dirty="0"/>
              <a:t>FROM t1</a:t>
            </a:r>
          </a:p>
          <a:p>
            <a:pPr marL="0" indent="0">
              <a:buNone/>
            </a:pPr>
            <a:r>
              <a:rPr lang="en-US" dirty="0"/>
              <a:t>UNION ALL</a:t>
            </a:r>
          </a:p>
          <a:p>
            <a:pPr marL="0" indent="0">
              <a:buNone/>
            </a:pPr>
            <a:r>
              <a:rPr lang="en-US" dirty="0"/>
              <a:t>SELECT id</a:t>
            </a:r>
          </a:p>
          <a:p>
            <a:pPr marL="0" indent="0">
              <a:buNone/>
            </a:pPr>
            <a:r>
              <a:rPr lang="en-US" dirty="0"/>
              <a:t>FROM t2;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4052</TotalTime>
  <Words>924</Words>
  <Application>Microsoft Office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About Me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810</cp:revision>
  <dcterms:created xsi:type="dcterms:W3CDTF">2019-09-15T04:30:17Z</dcterms:created>
  <dcterms:modified xsi:type="dcterms:W3CDTF">2020-06-04T01:14:35Z</dcterms:modified>
</cp:coreProperties>
</file>