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6/2/2020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6/2/2020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6/2/2020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6/2/2020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6/2/2020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6/2/2020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6/2/2020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6/2/2020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6/2/2020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6/2/2020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6/2/2020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6/2/2020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6/2/2020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For example, to remove the employee id 192 and all  the employee’s dependents, you need to execute two DELETE statements as follows:</a:t>
            </a:r>
          </a:p>
          <a:p>
            <a:pPr marL="0" indent="0">
              <a:buNone/>
            </a:pPr>
            <a:endParaRPr lang="en-US" dirty="0"/>
          </a:p>
          <a:p>
            <a:pPr marL="0" indent="0">
              <a:buNone/>
            </a:pPr>
            <a:r>
              <a:rPr lang="en-US" dirty="0"/>
              <a:t>DELETE</a:t>
            </a:r>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employee_id</a:t>
            </a:r>
            <a:r>
              <a:rPr lang="en-US" dirty="0"/>
              <a:t> = 192;</a:t>
            </a:r>
          </a:p>
          <a:p>
            <a:pPr marL="0" indent="0">
              <a:buNone/>
            </a:pPr>
            <a:endParaRPr lang="en-US" dirty="0"/>
          </a:p>
          <a:p>
            <a:pPr marL="0" indent="0">
              <a:buNone/>
            </a:pPr>
            <a:r>
              <a:rPr lang="en-US" dirty="0"/>
              <a:t>DELETE</a:t>
            </a:r>
          </a:p>
          <a:p>
            <a:pPr marL="0" indent="0">
              <a:buNone/>
            </a:pPr>
            <a:r>
              <a:rPr lang="en-US" dirty="0"/>
              <a:t>FROM</a:t>
            </a:r>
          </a:p>
          <a:p>
            <a:pPr marL="0" indent="0">
              <a:buNone/>
            </a:pPr>
            <a:r>
              <a:rPr lang="en-US" dirty="0"/>
              <a:t>	dependents</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204267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Most database systems support the foreign key constraint so that when one row from a table is deleted, the rows in the foreign key tables are also removed automatically.</a:t>
            </a:r>
          </a:p>
          <a:p>
            <a:pPr marL="0" indent="0">
              <a:buNone/>
            </a:pPr>
            <a:endParaRPr lang="en-US" dirty="0"/>
          </a:p>
          <a:p>
            <a:pPr marL="0" indent="0">
              <a:buNone/>
            </a:pPr>
            <a:r>
              <a:rPr lang="en-US" dirty="0"/>
              <a:t>Therefore, when the following DELETE statement is executed:</a:t>
            </a:r>
          </a:p>
          <a:p>
            <a:pPr marL="0" indent="0">
              <a:buNone/>
            </a:pPr>
            <a:endParaRPr lang="en-US" dirty="0"/>
          </a:p>
          <a:p>
            <a:pPr marL="0" indent="0">
              <a:buNone/>
            </a:pPr>
            <a:r>
              <a:rPr lang="en-US" dirty="0"/>
              <a:t>DELETE</a:t>
            </a:r>
          </a:p>
          <a:p>
            <a:pPr marL="0" indent="0">
              <a:buNone/>
            </a:pPr>
            <a:r>
              <a:rPr lang="en-US" dirty="0"/>
              <a:t>FROM</a:t>
            </a:r>
          </a:p>
          <a:p>
            <a:pPr marL="0" indent="0">
              <a:buNone/>
            </a:pPr>
            <a:r>
              <a:rPr lang="en-US" dirty="0"/>
              <a:t>	employees</a:t>
            </a:r>
          </a:p>
          <a:p>
            <a:pPr marL="0" indent="0">
              <a:buNone/>
            </a:pPr>
            <a:r>
              <a:rPr lang="en-US" dirty="0"/>
              <a:t>WHERE</a:t>
            </a:r>
          </a:p>
          <a:p>
            <a:pPr marL="0" indent="0">
              <a:buNone/>
            </a:pPr>
            <a:r>
              <a:rPr lang="en-US" dirty="0"/>
              <a:t>	</a:t>
            </a:r>
            <a:r>
              <a:rPr lang="en-US" dirty="0" err="1"/>
              <a:t>employee_id</a:t>
            </a:r>
            <a:r>
              <a:rPr lang="en-US" dirty="0"/>
              <a:t> = 192;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22812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All the rows with </a:t>
            </a:r>
            <a:r>
              <a:rPr lang="en-US" dirty="0" err="1"/>
              <a:t>employee_id</a:t>
            </a:r>
            <a:r>
              <a:rPr lang="en-US" dirty="0"/>
              <a:t> 192 are also removed automatically.</a:t>
            </a:r>
          </a:p>
          <a:p>
            <a:pPr marL="0" indent="0">
              <a:buNone/>
            </a:pPr>
            <a:endParaRPr lang="en-US" dirty="0"/>
          </a:p>
          <a:p>
            <a:pPr marL="0" indent="0">
              <a:buNone/>
            </a:pPr>
            <a:r>
              <a:rPr lang="en-US"/>
              <a:t>To remove all rows from a table more efficiently, you use the TRUNCATE TABLE statement instead of using the DELETE statement without a WHERE clause.</a:t>
            </a: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151076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a:t>Introduction to SQL DELETE statement</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Introduction to SQL DELETE statement</a:t>
            </a:r>
          </a:p>
          <a:p>
            <a:pPr marL="0" indent="0">
              <a:buNone/>
            </a:pPr>
            <a:r>
              <a:rPr lang="en-US" dirty="0"/>
              <a:t>To remove one or more rows from a table, you use the DELETE statement. The general syntax for the DELETE statement is as follows:</a:t>
            </a:r>
          </a:p>
          <a:p>
            <a:pPr marL="0" indent="0">
              <a:buNone/>
            </a:pPr>
            <a:endParaRPr lang="en-US" dirty="0"/>
          </a:p>
          <a:p>
            <a:pPr marL="0" indent="0">
              <a:buNone/>
            </a:pPr>
            <a:r>
              <a:rPr lang="en-US" dirty="0"/>
              <a:t>DELETE</a:t>
            </a:r>
          </a:p>
          <a:p>
            <a:pPr marL="0" indent="0">
              <a:buNone/>
            </a:pPr>
            <a:r>
              <a:rPr lang="en-US" dirty="0"/>
              <a:t>FROM</a:t>
            </a:r>
          </a:p>
          <a:p>
            <a:pPr marL="0" indent="0">
              <a:buNone/>
            </a:pPr>
            <a:r>
              <a:rPr lang="en-US" dirty="0"/>
              <a:t>	</a:t>
            </a:r>
            <a:r>
              <a:rPr lang="en-US" dirty="0" err="1"/>
              <a:t>table_name</a:t>
            </a:r>
            <a:endParaRPr lang="en-US" dirty="0"/>
          </a:p>
          <a:p>
            <a:pPr marL="0" indent="0">
              <a:buNone/>
            </a:pPr>
            <a:r>
              <a:rPr lang="en-US" dirty="0"/>
              <a:t>WHERE</a:t>
            </a:r>
          </a:p>
          <a:p>
            <a:pPr marL="0" indent="0">
              <a:buNone/>
            </a:pPr>
            <a:r>
              <a:rPr lang="en-US" dirty="0"/>
              <a:t>	condition;</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78397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First, provide the name of the table where you want to remove rows.</a:t>
            </a:r>
          </a:p>
          <a:p>
            <a:pPr marL="0" indent="0">
              <a:buNone/>
            </a:pPr>
            <a:endParaRPr lang="en-US" dirty="0"/>
          </a:p>
          <a:p>
            <a:pPr marL="0" indent="0">
              <a:buNone/>
            </a:pPr>
            <a:r>
              <a:rPr lang="en-US" dirty="0"/>
              <a:t>Second, specify the condition in the WHERE clause to identify the rows that need to be deleted. If you omit the WHERE clause all rows in the table will be deleted. Therefore, you should always use the DELETE statement with caution.</a:t>
            </a:r>
          </a:p>
          <a:p>
            <a:pPr marL="0" indent="0">
              <a:buNone/>
            </a:pPr>
            <a:endParaRPr lang="en-US" dirty="0"/>
          </a:p>
          <a:p>
            <a:pPr marL="0" indent="0">
              <a:buNone/>
            </a:pPr>
            <a:r>
              <a:rPr lang="en-US" dirty="0"/>
              <a:t>Generally speaking, the DELETE statement does not return a result set as the SELECT statement. However, it does return the number of rows deleted.</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86908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DELETE statement examples</a:t>
            </a:r>
          </a:p>
          <a:p>
            <a:pPr marL="0" indent="0">
              <a:buNone/>
            </a:pPr>
            <a:r>
              <a:rPr lang="en-US" dirty="0"/>
              <a:t>We will use the employees and dependents tables to demonstrate the DELETE statement</a:t>
            </a:r>
            <a:r>
              <a:rPr lang="en-US" dirty="0" smtClean="0"/>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pic>
        <p:nvPicPr>
          <p:cNvPr id="3075" name="Picture 3" descr="employees_dependents_t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107" y="3312386"/>
            <a:ext cx="4714875"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DELETE one row in a table</a:t>
            </a:r>
          </a:p>
          <a:p>
            <a:pPr marL="0" indent="0">
              <a:buNone/>
            </a:pPr>
            <a:r>
              <a:rPr lang="en-US" dirty="0"/>
              <a:t>Suppose David, who has employee id 105, wants to remove Fred from his dependent list. We know that Fred has the dependent id 16, so we use the following DELETE statement to remove Fred from the dependents table.</a:t>
            </a:r>
          </a:p>
          <a:p>
            <a:pPr marL="0" indent="0">
              <a:buNone/>
            </a:pPr>
            <a:endParaRPr lang="en-US" dirty="0"/>
          </a:p>
          <a:p>
            <a:pPr marL="0" indent="0">
              <a:buNone/>
            </a:pPr>
            <a:r>
              <a:rPr lang="en-US" dirty="0"/>
              <a:t>DELETE FROM dependents </a:t>
            </a:r>
          </a:p>
          <a:p>
            <a:pPr marL="0" indent="0">
              <a:buNone/>
            </a:pPr>
            <a:r>
              <a:rPr lang="en-US" dirty="0"/>
              <a:t>WHERE</a:t>
            </a:r>
          </a:p>
          <a:p>
            <a:pPr marL="0" indent="0">
              <a:buNone/>
            </a:pPr>
            <a:r>
              <a:rPr lang="en-US" dirty="0"/>
              <a:t>    </a:t>
            </a:r>
            <a:r>
              <a:rPr lang="en-US" dirty="0" err="1"/>
              <a:t>dependent_id</a:t>
            </a:r>
            <a:r>
              <a:rPr lang="en-US" dirty="0"/>
              <a:t> = 16;</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spTree>
    <p:extLst>
      <p:ext uri="{BB962C8B-B14F-4D97-AF65-F5344CB8AC3E}">
        <p14:creationId xmlns:p14="http://schemas.microsoft.com/office/powerpoint/2010/main" val="252549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Because the WHERE clause contains the primary key expression that identifies Fred, the DELETE statement removes just one row.</a:t>
            </a:r>
          </a:p>
          <a:p>
            <a:pPr marL="0" indent="0">
              <a:buNone/>
            </a:pPr>
            <a:endParaRPr lang="en-US" dirty="0"/>
          </a:p>
          <a:p>
            <a:pPr marL="0" indent="0">
              <a:buNone/>
            </a:pPr>
            <a:r>
              <a:rPr lang="en-US" dirty="0"/>
              <a:t>You can verify that the row with the dependent id 16 has been deleted by using the following statement:</a:t>
            </a:r>
          </a:p>
          <a:p>
            <a:pPr marL="0" indent="0">
              <a:buNone/>
            </a:pPr>
            <a:endParaRPr lang="en-US" dirty="0"/>
          </a:p>
          <a:p>
            <a:pPr marL="0" indent="0">
              <a:buNone/>
            </a:pPr>
            <a:r>
              <a:rPr lang="en-US" dirty="0"/>
              <a:t>SELECT </a:t>
            </a:r>
          </a:p>
          <a:p>
            <a:pPr marL="0" indent="0">
              <a:buNone/>
            </a:pPr>
            <a:r>
              <a:rPr lang="en-US" dirty="0"/>
              <a:t>    COUNT(*)</a:t>
            </a:r>
          </a:p>
          <a:p>
            <a:pPr marL="0" indent="0">
              <a:buNone/>
            </a:pPr>
            <a:r>
              <a:rPr lang="en-US" dirty="0"/>
              <a:t>FROM</a:t>
            </a:r>
          </a:p>
          <a:p>
            <a:pPr marL="0" indent="0">
              <a:buNone/>
            </a:pPr>
            <a:r>
              <a:rPr lang="en-US" dirty="0"/>
              <a:t>    dependents</a:t>
            </a:r>
          </a:p>
          <a:p>
            <a:pPr marL="0" indent="0">
              <a:buNone/>
            </a:pPr>
            <a:r>
              <a:rPr lang="en-US" dirty="0"/>
              <a:t>WHERE</a:t>
            </a:r>
          </a:p>
          <a:p>
            <a:pPr marL="0" indent="0">
              <a:buNone/>
            </a:pPr>
            <a:r>
              <a:rPr lang="en-US" dirty="0"/>
              <a:t>    </a:t>
            </a:r>
            <a:r>
              <a:rPr lang="en-US" dirty="0" err="1"/>
              <a:t>dependent_id</a:t>
            </a:r>
            <a:r>
              <a:rPr lang="en-US" dirty="0"/>
              <a:t> = 16;</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5123" name="Picture 3" descr="SQL DELETE one row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598" y="3962105"/>
            <a:ext cx="2944654" cy="152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09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SQL DELETE multiple rows example</a:t>
            </a:r>
          </a:p>
          <a:p>
            <a:pPr marL="0" indent="0">
              <a:buNone/>
            </a:pPr>
            <a:r>
              <a:rPr lang="en-US" dirty="0"/>
              <a:t>To delete multiple rows in a table, you use the condition in the WHERE clause to identify the rows that should be deleted. For example, the following statement uses the IN operator to include the dependents of the employees with the id is 100, 101, or 102.</a:t>
            </a:r>
          </a:p>
          <a:p>
            <a:pPr marL="0" indent="0">
              <a:buNone/>
            </a:pPr>
            <a:endParaRPr lang="en-US" dirty="0"/>
          </a:p>
          <a:p>
            <a:pPr marL="0" indent="0">
              <a:buNone/>
            </a:pPr>
            <a:r>
              <a:rPr lang="en-US" dirty="0"/>
              <a:t>DELETE FROM dependents </a:t>
            </a:r>
          </a:p>
          <a:p>
            <a:pPr marL="0" indent="0">
              <a:buNone/>
            </a:pPr>
            <a:r>
              <a:rPr lang="en-US" dirty="0"/>
              <a:t>WHERE</a:t>
            </a:r>
          </a:p>
          <a:p>
            <a:pPr marL="0" indent="0">
              <a:buNone/>
            </a:pPr>
            <a:r>
              <a:rPr lang="en-US" dirty="0"/>
              <a:t>    </a:t>
            </a:r>
            <a:r>
              <a:rPr lang="en-US" dirty="0" err="1"/>
              <a:t>employee_id</a:t>
            </a:r>
            <a:r>
              <a:rPr lang="en-US" dirty="0"/>
              <a:t> IN (100 , 101, 102);</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218396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SQL DELETE rows from related tables</a:t>
            </a:r>
          </a:p>
          <a:p>
            <a:pPr marL="0" indent="0">
              <a:buNone/>
            </a:pPr>
            <a:r>
              <a:rPr lang="en-US" dirty="0"/>
              <a:t>One employee may have zero or many dependents while one dependent belongs to only one employee. The </a:t>
            </a:r>
            <a:r>
              <a:rPr lang="en-US" dirty="0" err="1"/>
              <a:t>employee_id</a:t>
            </a:r>
            <a:r>
              <a:rPr lang="en-US" dirty="0"/>
              <a:t> column in the dependents table links to the </a:t>
            </a:r>
            <a:r>
              <a:rPr lang="en-US" dirty="0" err="1"/>
              <a:t>employee_id</a:t>
            </a:r>
            <a:r>
              <a:rPr lang="en-US" dirty="0"/>
              <a:t> column in the employees table.</a:t>
            </a:r>
          </a:p>
          <a:p>
            <a:endParaRPr lang="en-US" dirty="0"/>
          </a:p>
          <a:p>
            <a:pPr marL="0" indent="0">
              <a:buNone/>
            </a:pPr>
            <a:r>
              <a:rPr lang="en-US" dirty="0"/>
              <a:t>The relationship between the employees and dependents tables is one-to-many.</a:t>
            </a:r>
          </a:p>
          <a:p>
            <a:endParaRPr lang="en-US" dirty="0"/>
          </a:p>
          <a:p>
            <a:pPr marL="0" indent="0">
              <a:buNone/>
            </a:pPr>
            <a:r>
              <a:rPr lang="en-US" dirty="0"/>
              <a:t>Logically, a dependent cannot exist without referring to an employee. In other words, when you delete an employee, his or her dependents must be deleted as well.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20928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4097</TotalTime>
  <Words>580</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905</cp:revision>
  <dcterms:created xsi:type="dcterms:W3CDTF">2019-09-15T04:30:17Z</dcterms:created>
  <dcterms:modified xsi:type="dcterms:W3CDTF">2020-06-02T10:03:57Z</dcterms:modified>
</cp:coreProperties>
</file>