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3"/>
  </p:notesMasterIdLst>
  <p:handoutMasterIdLst>
    <p:handoutMasterId r:id="rId14"/>
  </p:handoutMasterIdLst>
  <p:sldIdLst>
    <p:sldId id="549" r:id="rId2"/>
    <p:sldId id="550" r:id="rId3"/>
    <p:sldId id="551" r:id="rId4"/>
    <p:sldId id="552" r:id="rId5"/>
    <p:sldId id="553" r:id="rId6"/>
    <p:sldId id="554" r:id="rId7"/>
    <p:sldId id="555" r:id="rId8"/>
    <p:sldId id="556" r:id="rId9"/>
    <p:sldId id="557" r:id="rId10"/>
    <p:sldId id="558" r:id="rId11"/>
    <p:sldId id="3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6/21/2020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6/21/2020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6/21/2020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6/21/2020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6/21/2020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6/21/2020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6/21/2020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6/21/2020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6/21/2020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6/21/2020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6/21/2020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6/21/2020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6/21/2020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Start MySQL Server on </a:t>
            </a:r>
            <a:r>
              <a:rPr lang="en-US" b="0" dirty="0" smtClean="0"/>
              <a:t>Linux</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CREATE USER statement creates one or more user accounts with no privileges. It means that the user accounts can log in to the MySQL Server, but cannot do anything such as selecting a database and querying data from tables.</a:t>
            </a:r>
          </a:p>
          <a:p>
            <a:pPr marL="0" indent="0">
              <a:buNone/>
            </a:pPr>
            <a:endParaRPr lang="en-US" dirty="0"/>
          </a:p>
          <a:p>
            <a:pPr marL="0" indent="0">
              <a:buNone/>
            </a:pPr>
            <a:r>
              <a:rPr lang="en-US" dirty="0"/>
              <a:t>To allow user accounts to work with database objects, you need to grant the user accounts privileges. And the GRANT statement grants a user account one or more privileges.</a:t>
            </a:r>
          </a:p>
          <a:p>
            <a:pPr marL="0" indent="0">
              <a:buNone/>
            </a:pPr>
            <a:endParaRPr lang="en-US" dirty="0"/>
          </a:p>
          <a:p>
            <a:pPr marL="0" indent="0">
              <a:buNone/>
            </a:pPr>
            <a:r>
              <a:rPr lang="en-US" dirty="0"/>
              <a:t>The following illustrates the basic syntax of the GRANT statement:</a:t>
            </a:r>
          </a:p>
          <a:p>
            <a:pPr marL="0" indent="0">
              <a:buNone/>
            </a:pPr>
            <a:endParaRPr lang="en-US" dirty="0"/>
          </a:p>
          <a:p>
            <a:pPr marL="0" indent="0">
              <a:buNone/>
            </a:pPr>
            <a:r>
              <a:rPr lang="en-US" dirty="0"/>
              <a:t>GRANT privilege [,privilege],.. </a:t>
            </a:r>
          </a:p>
          <a:p>
            <a:pPr marL="0" indent="0">
              <a:buNone/>
            </a:pPr>
            <a:r>
              <a:rPr lang="en-US" dirty="0"/>
              <a:t>ON </a:t>
            </a:r>
            <a:r>
              <a:rPr lang="en-US" dirty="0" err="1"/>
              <a:t>privilege_level</a:t>
            </a:r>
            <a:r>
              <a:rPr lang="en-US" dirty="0"/>
              <a:t> </a:t>
            </a:r>
          </a:p>
          <a:p>
            <a:pPr marL="0" indent="0">
              <a:buNone/>
            </a:pPr>
            <a:r>
              <a:rPr lang="en-US" dirty="0"/>
              <a:t>TO </a:t>
            </a:r>
            <a:r>
              <a:rPr lang="en-US" dirty="0" err="1"/>
              <a:t>account_name</a:t>
            </a:r>
            <a:r>
              <a:rPr lang="en-US" dirty="0"/>
              <a:t>;</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a:t>
            </a:fld>
            <a:endParaRPr lang="en-US"/>
          </a:p>
        </p:txBody>
      </p:sp>
      <p:sp>
        <p:nvSpPr>
          <p:cNvPr id="6"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pple-system"/>
              </a:rPr>
              <a:t>Introduction to the MySQL </a:t>
            </a:r>
            <a:r>
              <a:rPr kumimoji="0" lang="en-US" altLang="en-US" sz="1000" b="0" i="0" u="none" strike="noStrike" cap="none" normalizeH="0" baseline="0" smtClean="0">
                <a:ln>
                  <a:noFill/>
                </a:ln>
                <a:solidFill>
                  <a:srgbClr val="262626"/>
                </a:solidFill>
                <a:effectLst/>
                <a:latin typeface="var(--fonts)"/>
              </a:rPr>
              <a:t>GRANT</a:t>
            </a:r>
            <a:r>
              <a:rPr kumimoji="0" lang="en-US" altLang="en-US" sz="1600" b="0" i="0" u="none" strike="noStrike" cap="none" normalizeH="0" baseline="0" smtClean="0">
                <a:ln>
                  <a:noFill/>
                </a:ln>
                <a:solidFill>
                  <a:srgbClr val="262626"/>
                </a:solidFill>
                <a:effectLst/>
                <a:latin typeface="-apple-system"/>
              </a:rPr>
              <a:t>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1165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USAGE means that the </a:t>
            </a:r>
            <a:r>
              <a:rPr lang="en-US" dirty="0" err="1"/>
              <a:t>super@localhost</a:t>
            </a:r>
            <a:r>
              <a:rPr lang="en-US" dirty="0"/>
              <a:t> can log in the database but has no privilege.</a:t>
            </a:r>
          </a:p>
          <a:p>
            <a:pPr marL="0" indent="0">
              <a:buNone/>
            </a:pPr>
            <a:endParaRPr lang="en-US" dirty="0"/>
          </a:p>
          <a:p>
            <a:pPr marL="0" indent="0">
              <a:buNone/>
            </a:pPr>
            <a:r>
              <a:rPr lang="en-US" dirty="0"/>
              <a:t>Third, grant all privileges in all databases in the current database server to </a:t>
            </a:r>
            <a:r>
              <a:rPr lang="en-US" dirty="0" err="1"/>
              <a:t>super@localhost</a:t>
            </a:r>
            <a:r>
              <a:rPr lang="en-US" dirty="0"/>
              <a:t>:</a:t>
            </a:r>
          </a:p>
          <a:p>
            <a:pPr marL="0" indent="0">
              <a:buNone/>
            </a:pPr>
            <a:endParaRPr lang="en-US" dirty="0"/>
          </a:p>
          <a:p>
            <a:pPr marL="0" indent="0">
              <a:buNone/>
            </a:pPr>
            <a:r>
              <a:rPr lang="en-US" dirty="0"/>
              <a:t>GRANT ALL </a:t>
            </a:r>
          </a:p>
          <a:p>
            <a:pPr marL="0" indent="0">
              <a:buNone/>
            </a:pPr>
            <a:r>
              <a:rPr lang="en-US" dirty="0"/>
              <a:t>ON classicmodels.* </a:t>
            </a:r>
          </a:p>
          <a:p>
            <a:pPr marL="0" indent="0">
              <a:buNone/>
            </a:pPr>
            <a:r>
              <a:rPr lang="en-US" dirty="0"/>
              <a:t>TO </a:t>
            </a:r>
            <a:r>
              <a:rPr lang="en-US" dirty="0" err="1"/>
              <a:t>super@localhost</a:t>
            </a:r>
            <a:r>
              <a:rPr lang="en-US" dirty="0"/>
              <a:t>;</a:t>
            </a:r>
          </a:p>
          <a:p>
            <a:pPr marL="0" indent="0">
              <a:buNone/>
            </a:pPr>
            <a:r>
              <a:rPr lang="en-US" dirty="0"/>
              <a:t>Fourth, use the SHOW GRANTS statement again:</a:t>
            </a:r>
          </a:p>
          <a:p>
            <a:pPr marL="0" indent="0">
              <a:buNone/>
            </a:pPr>
            <a:endParaRPr lang="en-US" dirty="0"/>
          </a:p>
          <a:p>
            <a:pPr marL="0" indent="0">
              <a:buNone/>
            </a:pPr>
            <a:r>
              <a:rPr lang="en-US" dirty="0"/>
              <a:t>SHOW GRANTS FOR </a:t>
            </a:r>
            <a:r>
              <a:rPr lang="en-US" dirty="0" err="1"/>
              <a:t>super@localhost</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pic>
        <p:nvPicPr>
          <p:cNvPr id="10243" name="Picture 3" descr="MySQL Gran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694" y="4040483"/>
            <a:ext cx="5151175" cy="102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27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13023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In this syntax:</a:t>
            </a:r>
          </a:p>
          <a:p>
            <a:pPr marL="0" indent="0">
              <a:buNone/>
            </a:pPr>
            <a:endParaRPr lang="en-US" dirty="0"/>
          </a:p>
          <a:p>
            <a:pPr marL="0" indent="0">
              <a:buNone/>
            </a:pPr>
            <a:r>
              <a:rPr lang="en-US" dirty="0"/>
              <a:t>First, specify one or more privileges after the GRANT keyword. If you grant multiple privileges, you need to separate privileges by commas.</a:t>
            </a:r>
          </a:p>
          <a:p>
            <a:pPr marL="0" indent="0">
              <a:buNone/>
            </a:pPr>
            <a:endParaRPr lang="en-US" dirty="0"/>
          </a:p>
          <a:p>
            <a:pPr marL="0" indent="0">
              <a:buNone/>
            </a:pPr>
            <a:r>
              <a:rPr lang="en-US" dirty="0"/>
              <a:t>This example grants the SELECT privilege on the table employees  in the sample database to the user </a:t>
            </a:r>
            <a:r>
              <a:rPr lang="en-US" dirty="0" err="1"/>
              <a:t>acount</a:t>
            </a:r>
            <a:r>
              <a:rPr lang="en-US" dirty="0"/>
              <a:t> </a:t>
            </a:r>
            <a:r>
              <a:rPr lang="en-US" dirty="0" err="1"/>
              <a:t>bob@localhost</a:t>
            </a:r>
            <a:r>
              <a:rPr lang="en-US" dirty="0"/>
              <a:t>:</a:t>
            </a:r>
          </a:p>
          <a:p>
            <a:pPr marL="0" indent="0">
              <a:buNone/>
            </a:pPr>
            <a:endParaRPr lang="en-US" dirty="0"/>
          </a:p>
          <a:p>
            <a:pPr marL="0" indent="0">
              <a:buNone/>
            </a:pPr>
            <a:r>
              <a:rPr lang="en-US" dirty="0"/>
              <a:t>GRANT SELECT</a:t>
            </a:r>
          </a:p>
          <a:p>
            <a:pPr marL="0" indent="0">
              <a:buNone/>
            </a:pPr>
            <a:r>
              <a:rPr lang="en-US" dirty="0"/>
              <a:t>ON employees</a:t>
            </a:r>
          </a:p>
          <a:p>
            <a:pPr marL="0" indent="0">
              <a:buNone/>
            </a:pPr>
            <a:r>
              <a:rPr lang="en-US" dirty="0"/>
              <a:t>TO </a:t>
            </a:r>
            <a:r>
              <a:rPr lang="en-US" dirty="0" err="1"/>
              <a:t>bob@localhost</a:t>
            </a:r>
            <a:r>
              <a:rPr lang="en-US" dirty="0"/>
              <a:t>;</a:t>
            </a:r>
          </a:p>
          <a:p>
            <a:pPr marL="0" indent="0">
              <a:buNone/>
            </a:pPr>
            <a:r>
              <a:rPr lang="en-US" dirty="0"/>
              <a:t>The following example grants UPDATE, DELETE, and INSERT privileges on the table employees to </a:t>
            </a:r>
            <a:r>
              <a:rPr lang="en-US" dirty="0" err="1"/>
              <a:t>bob@localhost</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51224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GRANT INSERT, UPDATE, DELETE</a:t>
            </a:r>
          </a:p>
          <a:p>
            <a:pPr marL="0" indent="0">
              <a:buNone/>
            </a:pPr>
            <a:r>
              <a:rPr lang="en-US" dirty="0"/>
              <a:t>ON employees </a:t>
            </a:r>
          </a:p>
          <a:p>
            <a:pPr marL="0" indent="0">
              <a:buNone/>
            </a:pPr>
            <a:r>
              <a:rPr lang="en-US" dirty="0"/>
              <a:t>TO </a:t>
            </a:r>
            <a:r>
              <a:rPr lang="en-US" dirty="0" err="1"/>
              <a:t>bob@localhost</a:t>
            </a:r>
            <a:r>
              <a:rPr lang="en-US" dirty="0"/>
              <a:t>;</a:t>
            </a:r>
          </a:p>
          <a:p>
            <a:pPr marL="0" indent="0">
              <a:buNone/>
            </a:pPr>
            <a:r>
              <a:rPr lang="en-US" dirty="0"/>
              <a:t>Second, specify the </a:t>
            </a:r>
            <a:r>
              <a:rPr lang="en-US" dirty="0" err="1"/>
              <a:t>privilege_level</a:t>
            </a:r>
            <a:r>
              <a:rPr lang="en-US" dirty="0"/>
              <a:t> that determines the level to which the privileges apply</a:t>
            </a:r>
            <a:r>
              <a:rPr lang="en-US" dirty="0" smtClean="0"/>
              <a:t>.</a:t>
            </a:r>
            <a:endParaRPr lang="en-US" dirty="0"/>
          </a:p>
          <a:p>
            <a:pPr marL="0" indent="0">
              <a:buNone/>
            </a:pPr>
            <a:r>
              <a:rPr lang="en-US" dirty="0"/>
              <a:t>MySQL supports the following main privilege levels: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pic>
        <p:nvPicPr>
          <p:cNvPr id="3075" name="Picture 3" descr="MySQL Grant - Privilege 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5" y="4862512"/>
            <a:ext cx="69342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03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Global privileges apply to all databases in a MySQL Server. To assign global privileges, you use the *.* syntax, for example:</a:t>
            </a:r>
          </a:p>
          <a:p>
            <a:pPr marL="0" indent="0">
              <a:buNone/>
            </a:pPr>
            <a:endParaRPr lang="en-US" dirty="0"/>
          </a:p>
          <a:p>
            <a:pPr marL="0" indent="0">
              <a:buNone/>
            </a:pPr>
            <a:r>
              <a:rPr lang="en-US" dirty="0"/>
              <a:t>GRANT SELECT </a:t>
            </a:r>
          </a:p>
          <a:p>
            <a:pPr marL="0" indent="0">
              <a:buNone/>
            </a:pPr>
            <a:r>
              <a:rPr lang="en-US" dirty="0"/>
              <a:t>ON *.* </a:t>
            </a:r>
          </a:p>
          <a:p>
            <a:pPr marL="0" indent="0">
              <a:buNone/>
            </a:pPr>
            <a:r>
              <a:rPr lang="en-US" dirty="0"/>
              <a:t>TO </a:t>
            </a:r>
            <a:r>
              <a:rPr lang="en-US" dirty="0" err="1"/>
              <a:t>bob@localhost</a:t>
            </a:r>
            <a:r>
              <a:rPr lang="en-US" dirty="0"/>
              <a:t>;</a:t>
            </a:r>
          </a:p>
          <a:p>
            <a:pPr marL="0" indent="0">
              <a:buNone/>
            </a:pPr>
            <a:r>
              <a:rPr lang="en-US" dirty="0"/>
              <a:t>The account user </a:t>
            </a:r>
            <a:r>
              <a:rPr lang="en-US" dirty="0" err="1"/>
              <a:t>bob@localhost</a:t>
            </a:r>
            <a:r>
              <a:rPr lang="en-US" dirty="0"/>
              <a:t> can query data from all tables in all database of the current MySQL Server.</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776332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Database privileges apply to all objects in a database. To assign database-level privileges, you use the ON database_name.* syntax, for example:</a:t>
            </a:r>
          </a:p>
          <a:p>
            <a:pPr marL="0" indent="0">
              <a:buNone/>
            </a:pPr>
            <a:endParaRPr lang="en-US" dirty="0"/>
          </a:p>
          <a:p>
            <a:pPr marL="0" indent="0">
              <a:buNone/>
            </a:pPr>
            <a:r>
              <a:rPr lang="en-US" dirty="0"/>
              <a:t>GRANT INSERT </a:t>
            </a:r>
          </a:p>
          <a:p>
            <a:pPr marL="0" indent="0">
              <a:buNone/>
            </a:pPr>
            <a:r>
              <a:rPr lang="en-US" dirty="0"/>
              <a:t>ON classicmodels.* </a:t>
            </a:r>
          </a:p>
          <a:p>
            <a:pPr marL="0" indent="0">
              <a:buNone/>
            </a:pPr>
            <a:r>
              <a:rPr lang="en-US" dirty="0"/>
              <a:t>TO </a:t>
            </a:r>
            <a:r>
              <a:rPr lang="en-US" dirty="0" err="1"/>
              <a:t>bob@localhost</a:t>
            </a:r>
            <a:r>
              <a:rPr lang="en-US" dirty="0"/>
              <a:t>;</a:t>
            </a:r>
          </a:p>
          <a:p>
            <a:pPr marL="0" indent="0">
              <a:buNone/>
            </a:pPr>
            <a:r>
              <a:rPr lang="en-US" dirty="0"/>
              <a:t>In this example, </a:t>
            </a:r>
            <a:r>
              <a:rPr lang="en-US" dirty="0" err="1"/>
              <a:t>bob@localhost</a:t>
            </a:r>
            <a:r>
              <a:rPr lang="en-US" dirty="0"/>
              <a:t> can insert data into all tables in the </a:t>
            </a:r>
            <a:r>
              <a:rPr lang="en-US" dirty="0" err="1"/>
              <a:t>classicmodels</a:t>
            </a:r>
            <a:r>
              <a:rPr lang="en-US" dirty="0"/>
              <a:t> database.</a:t>
            </a:r>
          </a:p>
          <a:p>
            <a:pPr marL="0" indent="0">
              <a:buNone/>
            </a:pPr>
            <a:endParaRPr lang="en-US" dirty="0"/>
          </a:p>
          <a:p>
            <a:pPr marL="0" indent="0">
              <a:buNone/>
            </a:pPr>
            <a:r>
              <a:rPr lang="en-US" dirty="0"/>
              <a:t>Table privileges apply to all columns in a table. To assign table-level privileges, you use the ON </a:t>
            </a:r>
            <a:r>
              <a:rPr lang="en-US" dirty="0" err="1"/>
              <a:t>database_name.table_name</a:t>
            </a:r>
            <a:r>
              <a:rPr lang="en-US" dirty="0"/>
              <a:t> syntax, for example: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401601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GRANT DELETE </a:t>
            </a:r>
          </a:p>
          <a:p>
            <a:pPr marL="0" indent="0">
              <a:buNone/>
            </a:pPr>
            <a:r>
              <a:rPr lang="en-US" dirty="0"/>
              <a:t>ON </a:t>
            </a:r>
            <a:r>
              <a:rPr lang="en-US" dirty="0" err="1"/>
              <a:t>classicmodels.employees</a:t>
            </a:r>
            <a:r>
              <a:rPr lang="en-US" dirty="0"/>
              <a:t> </a:t>
            </a:r>
          </a:p>
          <a:p>
            <a:pPr marL="0" indent="0">
              <a:buNone/>
            </a:pPr>
            <a:r>
              <a:rPr lang="en-US" dirty="0"/>
              <a:t>TO </a:t>
            </a:r>
            <a:r>
              <a:rPr lang="en-US" dirty="0" err="1"/>
              <a:t>bob@localhsot</a:t>
            </a:r>
            <a:r>
              <a:rPr lang="en-US" dirty="0"/>
              <a:t>;</a:t>
            </a:r>
          </a:p>
          <a:p>
            <a:pPr marL="0" indent="0">
              <a:buNone/>
            </a:pPr>
            <a:r>
              <a:rPr lang="en-US" dirty="0"/>
              <a:t>In this example, </a:t>
            </a:r>
            <a:r>
              <a:rPr lang="en-US" dirty="0" err="1"/>
              <a:t>bob@localhost</a:t>
            </a:r>
            <a:r>
              <a:rPr lang="en-US" dirty="0"/>
              <a:t> can delete rows from the table employees in the database </a:t>
            </a:r>
            <a:r>
              <a:rPr lang="en-US" dirty="0" err="1"/>
              <a:t>classicmodels</a:t>
            </a:r>
            <a:r>
              <a:rPr lang="en-US" dirty="0"/>
              <a:t>.</a:t>
            </a:r>
          </a:p>
          <a:p>
            <a:pPr marL="0" indent="0">
              <a:buNone/>
            </a:pPr>
            <a:endParaRPr lang="en-US" dirty="0"/>
          </a:p>
          <a:p>
            <a:pPr marL="0" indent="0">
              <a:buNone/>
            </a:pPr>
            <a:r>
              <a:rPr lang="en-US" dirty="0"/>
              <a:t>If you skip the database name, MySQL uses the default database or issues an error if there is no default database.</a:t>
            </a:r>
          </a:p>
          <a:p>
            <a:pPr marL="0" indent="0">
              <a:buNone/>
            </a:pPr>
            <a:endParaRPr lang="en-US" dirty="0"/>
          </a:p>
          <a:p>
            <a:pPr marL="0" indent="0">
              <a:buNone/>
            </a:pPr>
            <a:r>
              <a:rPr lang="en-US" dirty="0"/>
              <a:t>Column privileges apply to single columns in a table.  You must specify the column or columns for each privilege, for example: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79264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GRANT </a:t>
            </a:r>
          </a:p>
          <a:p>
            <a:pPr marL="0" indent="0">
              <a:buNone/>
            </a:pPr>
            <a:r>
              <a:rPr lang="en-US" dirty="0"/>
              <a:t>   SELECT (</a:t>
            </a:r>
            <a:r>
              <a:rPr lang="en-US" dirty="0" err="1"/>
              <a:t>employeeNumner,lastName</a:t>
            </a:r>
            <a:r>
              <a:rPr lang="en-US" dirty="0"/>
              <a:t>, </a:t>
            </a:r>
            <a:r>
              <a:rPr lang="en-US" dirty="0" err="1"/>
              <a:t>firstName,email</a:t>
            </a:r>
            <a:r>
              <a:rPr lang="en-US" dirty="0"/>
              <a:t>), </a:t>
            </a:r>
          </a:p>
          <a:p>
            <a:pPr marL="0" indent="0">
              <a:buNone/>
            </a:pPr>
            <a:r>
              <a:rPr lang="en-US" dirty="0"/>
              <a:t>   UPDATE(</a:t>
            </a:r>
            <a:r>
              <a:rPr lang="en-US" dirty="0" err="1"/>
              <a:t>lastName</a:t>
            </a:r>
            <a:r>
              <a:rPr lang="en-US" dirty="0"/>
              <a:t>) </a:t>
            </a:r>
          </a:p>
          <a:p>
            <a:pPr marL="0" indent="0">
              <a:buNone/>
            </a:pPr>
            <a:r>
              <a:rPr lang="en-US" dirty="0"/>
              <a:t>ON employees </a:t>
            </a:r>
          </a:p>
          <a:p>
            <a:pPr marL="0" indent="0">
              <a:buNone/>
            </a:pPr>
            <a:r>
              <a:rPr lang="en-US" dirty="0"/>
              <a:t>TO </a:t>
            </a:r>
            <a:r>
              <a:rPr lang="en-US" dirty="0" err="1"/>
              <a:t>bob@localhost</a:t>
            </a:r>
            <a:r>
              <a:rPr lang="en-US" dirty="0"/>
              <a:t>;</a:t>
            </a:r>
          </a:p>
          <a:p>
            <a:pPr marL="0" indent="0">
              <a:buNone/>
            </a:pPr>
            <a:r>
              <a:rPr lang="en-US" dirty="0"/>
              <a:t>In this example, </a:t>
            </a:r>
            <a:r>
              <a:rPr lang="en-US" dirty="0" err="1"/>
              <a:t>bob@localhost</a:t>
            </a:r>
            <a:r>
              <a:rPr lang="en-US" dirty="0"/>
              <a:t> can select data from four columns </a:t>
            </a:r>
            <a:r>
              <a:rPr lang="en-US" dirty="0" err="1"/>
              <a:t>employeeNumber</a:t>
            </a:r>
            <a:r>
              <a:rPr lang="en-US" dirty="0"/>
              <a:t>, </a:t>
            </a:r>
            <a:r>
              <a:rPr lang="en-US" dirty="0" err="1"/>
              <a:t>lastName</a:t>
            </a:r>
            <a:r>
              <a:rPr lang="en-US" dirty="0"/>
              <a:t>, </a:t>
            </a:r>
            <a:r>
              <a:rPr lang="en-US" dirty="0" err="1"/>
              <a:t>firstName</a:t>
            </a:r>
            <a:r>
              <a:rPr lang="en-US" dirty="0"/>
              <a:t>, and email and update only the </a:t>
            </a:r>
            <a:r>
              <a:rPr lang="en-US" dirty="0" err="1"/>
              <a:t>lastName</a:t>
            </a:r>
            <a:r>
              <a:rPr lang="en-US" dirty="0"/>
              <a:t> column in the employees table.</a:t>
            </a:r>
          </a:p>
          <a:p>
            <a:pPr marL="0" indent="0">
              <a:buNone/>
            </a:pPr>
            <a:endParaRPr lang="en-US" dirty="0"/>
          </a:p>
          <a:p>
            <a:pPr marL="0" indent="0">
              <a:buNone/>
            </a:pPr>
            <a:r>
              <a:rPr lang="en-US" dirty="0"/>
              <a:t>Stored routine privileges apply to stored procedures and stored functions, for example:</a:t>
            </a:r>
          </a:p>
          <a:p>
            <a:pPr marL="0" indent="0">
              <a:buNone/>
            </a:pPr>
            <a:endParaRPr lang="en-US" dirty="0"/>
          </a:p>
          <a:p>
            <a:pPr marL="0" indent="0">
              <a:buNone/>
            </a:pPr>
            <a:r>
              <a:rPr lang="en-US" dirty="0"/>
              <a:t>GRANT EXECUTE </a:t>
            </a:r>
          </a:p>
          <a:p>
            <a:pPr marL="0" indent="0">
              <a:buNone/>
            </a:pPr>
            <a:r>
              <a:rPr lang="en-US" dirty="0"/>
              <a:t>ON PROCEDURE </a:t>
            </a:r>
            <a:r>
              <a:rPr lang="en-US" dirty="0" err="1"/>
              <a:t>CheckCredit</a:t>
            </a:r>
            <a:r>
              <a:rPr lang="en-US" dirty="0"/>
              <a:t> </a:t>
            </a:r>
          </a:p>
          <a:p>
            <a:pPr marL="0" indent="0">
              <a:buNone/>
            </a:pPr>
            <a:r>
              <a:rPr lang="en-US" dirty="0"/>
              <a:t>TO </a:t>
            </a:r>
            <a:r>
              <a:rPr lang="en-US" dirty="0" err="1"/>
              <a:t>bob@localhost</a:t>
            </a:r>
            <a:r>
              <a:rPr lang="en-US" dirty="0"/>
              <a:t>;</a:t>
            </a:r>
          </a:p>
          <a:p>
            <a:pPr marL="0" indent="0">
              <a:buNone/>
            </a:pPr>
            <a:r>
              <a:rPr lang="en-US" dirty="0"/>
              <a:t>In this example, </a:t>
            </a:r>
            <a:r>
              <a:rPr lang="en-US" dirty="0" err="1"/>
              <a:t>bob@localhost</a:t>
            </a:r>
            <a:r>
              <a:rPr lang="en-US" dirty="0"/>
              <a:t> can execute the stored procedure </a:t>
            </a:r>
            <a:r>
              <a:rPr lang="en-US" dirty="0" err="1"/>
              <a:t>CheckCredit</a:t>
            </a:r>
            <a:r>
              <a:rPr lang="en-US" dirty="0"/>
              <a:t> in the current database.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299806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Proxy user privileges allow one user to be a proxy for another. The proxy user gets all privileges of the </a:t>
            </a:r>
            <a:r>
              <a:rPr lang="en-US" dirty="0" err="1"/>
              <a:t>proxied</a:t>
            </a:r>
            <a:r>
              <a:rPr lang="en-US" dirty="0"/>
              <a:t> user. For example:</a:t>
            </a:r>
          </a:p>
          <a:p>
            <a:pPr marL="0" indent="0">
              <a:buNone/>
            </a:pPr>
            <a:endParaRPr lang="en-US" dirty="0"/>
          </a:p>
          <a:p>
            <a:pPr marL="0" indent="0">
              <a:buNone/>
            </a:pPr>
            <a:r>
              <a:rPr lang="en-US" dirty="0"/>
              <a:t>GRANT PROXY </a:t>
            </a:r>
          </a:p>
          <a:p>
            <a:pPr marL="0" indent="0">
              <a:buNone/>
            </a:pPr>
            <a:r>
              <a:rPr lang="en-US" dirty="0"/>
              <a:t>ON root </a:t>
            </a:r>
          </a:p>
          <a:p>
            <a:pPr marL="0" indent="0">
              <a:buNone/>
            </a:pPr>
            <a:r>
              <a:rPr lang="en-US" dirty="0"/>
              <a:t>TO </a:t>
            </a:r>
            <a:r>
              <a:rPr lang="en-US" dirty="0" err="1"/>
              <a:t>alice@localhost</a:t>
            </a:r>
            <a:r>
              <a:rPr lang="en-US" dirty="0"/>
              <a:t>;</a:t>
            </a:r>
          </a:p>
          <a:p>
            <a:pPr marL="0" indent="0">
              <a:buNone/>
            </a:pPr>
            <a:r>
              <a:rPr lang="en-US" dirty="0"/>
              <a:t>In this example, </a:t>
            </a:r>
            <a:r>
              <a:rPr lang="en-US" dirty="0" err="1"/>
              <a:t>alice@localhost</a:t>
            </a:r>
            <a:r>
              <a:rPr lang="en-US" dirty="0"/>
              <a:t> assumes all privileges of root.</a:t>
            </a:r>
          </a:p>
          <a:p>
            <a:pPr marL="0" indent="0">
              <a:buNone/>
            </a:pPr>
            <a:endParaRPr lang="en-US" dirty="0"/>
          </a:p>
          <a:p>
            <a:pPr marL="0" indent="0">
              <a:buNone/>
            </a:pPr>
            <a:r>
              <a:rPr lang="en-US" dirty="0"/>
              <a:t>Finally, specify the account name of the user that you want to grant privileges after the TO keyword.</a:t>
            </a:r>
          </a:p>
          <a:p>
            <a:pPr marL="0" indent="0">
              <a:buNone/>
            </a:pPr>
            <a:endParaRPr lang="en-US" dirty="0"/>
          </a:p>
          <a:p>
            <a:pPr marL="0" indent="0">
              <a:buNone/>
            </a:pPr>
            <a:r>
              <a:rPr lang="en-US" dirty="0"/>
              <a:t>Notice that in order to use the GRANT statement, you must have the GRANT OPTION privilege and the privileges that you are granting. If the </a:t>
            </a:r>
            <a:r>
              <a:rPr lang="en-US" dirty="0" err="1"/>
              <a:t>read_only</a:t>
            </a:r>
            <a:r>
              <a:rPr lang="en-US" dirty="0"/>
              <a:t> system variable is enabled, you need to have the SUPER privilege to execute the GRANT statement.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417605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MySQL GRANT statement examples</a:t>
            </a:r>
          </a:p>
          <a:p>
            <a:pPr marL="0" indent="0">
              <a:buNone/>
            </a:pPr>
            <a:r>
              <a:rPr lang="en-US" dirty="0"/>
              <a:t>Typically, you use the CREATE USER statement to create a new user account first and then use the GRANT statement to grant privileges to the user.</a:t>
            </a:r>
          </a:p>
          <a:p>
            <a:pPr marL="0" indent="0">
              <a:buNone/>
            </a:pPr>
            <a:endParaRPr lang="en-US" dirty="0"/>
          </a:p>
          <a:p>
            <a:pPr marL="0" indent="0">
              <a:buNone/>
            </a:pPr>
            <a:r>
              <a:rPr lang="en-US" dirty="0"/>
              <a:t>First, create a new user called </a:t>
            </a:r>
            <a:r>
              <a:rPr lang="en-US" dirty="0" err="1"/>
              <a:t>super@localhost</a:t>
            </a:r>
            <a:r>
              <a:rPr lang="en-US" dirty="0"/>
              <a:t> by using the following CREATE TABLE statement:</a:t>
            </a:r>
          </a:p>
          <a:p>
            <a:pPr marL="0" indent="0">
              <a:buNone/>
            </a:pPr>
            <a:endParaRPr lang="en-US" dirty="0"/>
          </a:p>
          <a:p>
            <a:pPr marL="0" indent="0">
              <a:buNone/>
            </a:pPr>
            <a:r>
              <a:rPr lang="en-US" dirty="0"/>
              <a:t>CREATE USER </a:t>
            </a:r>
            <a:r>
              <a:rPr lang="en-US" dirty="0" err="1"/>
              <a:t>super@localhost</a:t>
            </a:r>
            <a:r>
              <a:rPr lang="en-US" dirty="0"/>
              <a:t> </a:t>
            </a:r>
          </a:p>
          <a:p>
            <a:pPr marL="0" indent="0">
              <a:buNone/>
            </a:pPr>
            <a:r>
              <a:rPr lang="en-US" dirty="0"/>
              <a:t>IDENTIFIED BY 'Secure1Pass!';</a:t>
            </a:r>
          </a:p>
          <a:p>
            <a:pPr marL="0" indent="0">
              <a:buNone/>
            </a:pPr>
            <a:r>
              <a:rPr lang="en-US" dirty="0"/>
              <a:t>Second, show the privileges assigned to </a:t>
            </a:r>
            <a:r>
              <a:rPr lang="en-US" dirty="0" err="1"/>
              <a:t>super@localhost</a:t>
            </a:r>
            <a:r>
              <a:rPr lang="en-US" dirty="0"/>
              <a:t> user by using the SHOW GRANTS statement</a:t>
            </a:r>
            <a:r>
              <a:rPr lang="en-US" dirty="0" smtClean="0"/>
              <a:t>.</a:t>
            </a:r>
            <a:endParaRPr lang="en-US" dirty="0"/>
          </a:p>
          <a:p>
            <a:pPr marL="0" indent="0">
              <a:buNone/>
            </a:pPr>
            <a:r>
              <a:rPr lang="en-US" dirty="0"/>
              <a:t>SHOW GRANTS FOR </a:t>
            </a:r>
            <a:r>
              <a:rPr lang="en-US" dirty="0" err="1"/>
              <a:t>super@localhost</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9219" name="Picture 3" descr="MySQL Grant - No Privile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5494655"/>
            <a:ext cx="4648295" cy="56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653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3817</TotalTime>
  <Words>767</Words>
  <Application>Microsoft Office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var(--fonts)</vt:lpstr>
      <vt:lpstr>Office Theme</vt:lpstr>
      <vt:lpstr>Start MySQL Server on Linux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753</cp:revision>
  <dcterms:created xsi:type="dcterms:W3CDTF">2019-09-15T04:30:17Z</dcterms:created>
  <dcterms:modified xsi:type="dcterms:W3CDTF">2020-06-21T15:32:15Z</dcterms:modified>
</cp:coreProperties>
</file>