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3"/>
  </p:notesMasterIdLst>
  <p:handoutMasterIdLst>
    <p:handoutMasterId r:id="rId24"/>
  </p:handout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4A75-5E68-4CF4-AC6A-C7017080B671}"/>
              </a:ext>
            </a:extLst>
          </p:cNvPr>
          <p:cNvSpPr>
            <a:spLocks noGrp="1"/>
          </p:cNvSpPr>
          <p:nvPr>
            <p:ph type="title"/>
          </p:nvPr>
        </p:nvSpPr>
        <p:spPr/>
        <p:txBody>
          <a:bodyPr>
            <a:normAutofit/>
          </a:bodyPr>
          <a:lstStyle/>
          <a:p>
            <a:r>
              <a:rPr lang="en-US" dirty="0"/>
              <a:t>MySQL CREATE PROCEDURE statement</a:t>
            </a:r>
          </a:p>
        </p:txBody>
      </p:sp>
      <p:sp>
        <p:nvSpPr>
          <p:cNvPr id="3" name="Content Placeholder 2">
            <a:extLst>
              <a:ext uri="{FF2B5EF4-FFF2-40B4-BE49-F238E27FC236}">
                <a16:creationId xmlns:a16="http://schemas.microsoft.com/office/drawing/2014/main" id="{A3566421-6C25-4AE6-8728-B17D00E70F61}"/>
              </a:ext>
            </a:extLst>
          </p:cNvPr>
          <p:cNvSpPr>
            <a:spLocks noGrp="1"/>
          </p:cNvSpPr>
          <p:nvPr>
            <p:ph idx="1"/>
          </p:nvPr>
        </p:nvSpPr>
        <p:spPr/>
        <p:txBody>
          <a:bodyPr>
            <a:normAutofit fontScale="62500" lnSpcReduction="20000"/>
          </a:bodyPr>
          <a:lstStyle/>
          <a:p>
            <a:pPr marL="0" indent="0">
              <a:buNone/>
            </a:pPr>
            <a:r>
              <a:rPr lang="en-US" dirty="0"/>
              <a:t>This query returns all products in the products table from the sample database.</a:t>
            </a:r>
          </a:p>
          <a:p>
            <a:pPr marL="0" indent="0">
              <a:buNone/>
            </a:pPr>
            <a:endParaRPr lang="en-US" dirty="0"/>
          </a:p>
          <a:p>
            <a:pPr marL="0" indent="0">
              <a:buNone/>
            </a:pPr>
            <a:r>
              <a:rPr lang="en-US" dirty="0"/>
              <a:t>SELECT * FROM products;</a:t>
            </a:r>
          </a:p>
          <a:p>
            <a:pPr marL="0" indent="0">
              <a:buNone/>
            </a:pPr>
            <a:r>
              <a:rPr lang="en-US" dirty="0"/>
              <a:t>The following statement creates a new stored procedure that wraps the query:</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GetAllProducts</a:t>
            </a:r>
            <a:r>
              <a:rPr lang="en-US" dirty="0"/>
              <a:t>()</a:t>
            </a:r>
          </a:p>
          <a:p>
            <a:pPr marL="0" indent="0">
              <a:buNone/>
            </a:pPr>
            <a:r>
              <a:rPr lang="en-US" dirty="0"/>
              <a:t>BEGIN</a:t>
            </a:r>
          </a:p>
          <a:p>
            <a:pPr marL="0" indent="0">
              <a:buNone/>
            </a:pPr>
            <a:r>
              <a:rPr lang="en-US" dirty="0"/>
              <a:t>	SELECT *  FROM products;</a:t>
            </a:r>
          </a:p>
          <a:p>
            <a:pPr marL="0" indent="0">
              <a:buNone/>
            </a:pPr>
            <a:r>
              <a:rPr lang="en-US" dirty="0"/>
              <a:t>END //</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BA164117-E33B-4425-AA72-474C614E251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9106D81-5CE8-4A58-88E2-9A90E1451B12}"/>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1184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6B10-254A-4A99-A1FF-29DA0380F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5D149-D567-4EB9-BF6D-BB16F105DFAB}"/>
              </a:ext>
            </a:extLst>
          </p:cNvPr>
          <p:cNvSpPr>
            <a:spLocks noGrp="1"/>
          </p:cNvSpPr>
          <p:nvPr>
            <p:ph idx="1"/>
          </p:nvPr>
        </p:nvSpPr>
        <p:spPr/>
        <p:txBody>
          <a:bodyPr>
            <a:normAutofit fontScale="85000" lnSpcReduction="20000"/>
          </a:bodyPr>
          <a:lstStyle/>
          <a:p>
            <a:pPr marL="0" indent="0">
              <a:buNone/>
            </a:pPr>
            <a:r>
              <a:rPr lang="en-US" dirty="0"/>
              <a:t>Executing a stored procedure</a:t>
            </a:r>
          </a:p>
          <a:p>
            <a:pPr marL="0" indent="0">
              <a:buNone/>
            </a:pPr>
            <a:r>
              <a:rPr lang="en-US" dirty="0"/>
              <a:t>To execute a stored procedure, you use the CALL statement:</a:t>
            </a:r>
          </a:p>
          <a:p>
            <a:pPr marL="0" indent="0">
              <a:buNone/>
            </a:pPr>
            <a:endParaRPr lang="en-US" dirty="0"/>
          </a:p>
          <a:p>
            <a:pPr marL="0" indent="0">
              <a:buNone/>
            </a:pPr>
            <a:r>
              <a:rPr lang="en-US" dirty="0"/>
              <a:t>CALL </a:t>
            </a:r>
            <a:r>
              <a:rPr lang="en-US" dirty="0" err="1"/>
              <a:t>stored_procedure_name</a:t>
            </a:r>
            <a:r>
              <a:rPr lang="en-US" dirty="0"/>
              <a:t>(</a:t>
            </a:r>
            <a:r>
              <a:rPr lang="en-US" dirty="0" err="1"/>
              <a:t>argument_list</a:t>
            </a:r>
            <a:r>
              <a:rPr lang="en-US" dirty="0"/>
              <a:t>);</a:t>
            </a:r>
          </a:p>
          <a:p>
            <a:pPr marL="0" indent="0">
              <a:buNone/>
            </a:pPr>
            <a:r>
              <a:rPr lang="en-US" dirty="0"/>
              <a:t>In this syntax, you specify the name of the stored procedure after the CALL keyword. If the stored procedure has parameters, you need to pass arguments inside parentheses following the stored procedure name.</a:t>
            </a:r>
          </a:p>
          <a:p>
            <a:pPr marL="0" indent="0">
              <a:buNone/>
            </a:pPr>
            <a:endParaRPr lang="en-US" dirty="0"/>
          </a:p>
          <a:p>
            <a:pPr marL="0" indent="0">
              <a:buNone/>
            </a:pPr>
            <a:r>
              <a:rPr lang="en-US" dirty="0"/>
              <a:t>This example illustrates how to call the </a:t>
            </a:r>
            <a:r>
              <a:rPr lang="en-US" dirty="0" err="1"/>
              <a:t>GetAllProducts</a:t>
            </a:r>
            <a:r>
              <a:rPr lang="en-US" dirty="0"/>
              <a:t>() stored procedure:</a:t>
            </a:r>
          </a:p>
          <a:p>
            <a:pPr marL="0" indent="0">
              <a:buNone/>
            </a:pPr>
            <a:endParaRPr lang="en-US" dirty="0"/>
          </a:p>
          <a:p>
            <a:pPr marL="0" indent="0">
              <a:buNone/>
            </a:pPr>
            <a:r>
              <a:rPr lang="en-US" dirty="0"/>
              <a:t>CALL </a:t>
            </a:r>
            <a:r>
              <a:rPr lang="en-US" dirty="0" err="1"/>
              <a:t>GetAllProducts</a:t>
            </a:r>
            <a:r>
              <a:rPr lang="en-US" dirty="0"/>
              <a:t>();</a:t>
            </a:r>
          </a:p>
          <a:p>
            <a:pPr marL="0" indent="0">
              <a:buNone/>
            </a:pPr>
            <a:r>
              <a:rPr lang="en-US" dirty="0"/>
              <a:t>Executing this statement is the same as executing an SQL statement:</a:t>
            </a:r>
          </a:p>
        </p:txBody>
      </p:sp>
      <p:sp>
        <p:nvSpPr>
          <p:cNvPr id="4" name="Footer Placeholder 3">
            <a:extLst>
              <a:ext uri="{FF2B5EF4-FFF2-40B4-BE49-F238E27FC236}">
                <a16:creationId xmlns:a16="http://schemas.microsoft.com/office/drawing/2014/main" id="{F97E3D40-4D71-4629-98AA-620EE7C35C7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1879FB1-4491-440B-BEF2-32C4676D5814}"/>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03420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C768-2D74-4771-815F-500277D47A47}"/>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EA824DD4-B78D-410D-A40D-5FEF270B585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BA65D6F-FE20-44A3-88D8-009215D01BA3}"/>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10242" name="Picture 2">
            <a:extLst>
              <a:ext uri="{FF2B5EF4-FFF2-40B4-BE49-F238E27FC236}">
                <a16:creationId xmlns:a16="http://schemas.microsoft.com/office/drawing/2014/main" id="{5C3B25C2-A635-47DA-A1F7-3FC7AFF7D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9636" y="1865840"/>
            <a:ext cx="6575411" cy="337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F04C-B62A-43F1-99C7-634CFD35F00E}"/>
              </a:ext>
            </a:extLst>
          </p:cNvPr>
          <p:cNvSpPr>
            <a:spLocks noGrp="1"/>
          </p:cNvSpPr>
          <p:nvPr>
            <p:ph type="title"/>
          </p:nvPr>
        </p:nvSpPr>
        <p:spPr/>
        <p:txBody>
          <a:bodyPr/>
          <a:lstStyle/>
          <a:p>
            <a:r>
              <a:rPr lang="en-US" dirty="0"/>
              <a:t>Here is the partial output:</a:t>
            </a:r>
          </a:p>
        </p:txBody>
      </p:sp>
      <p:sp>
        <p:nvSpPr>
          <p:cNvPr id="4" name="Footer Placeholder 3">
            <a:extLst>
              <a:ext uri="{FF2B5EF4-FFF2-40B4-BE49-F238E27FC236}">
                <a16:creationId xmlns:a16="http://schemas.microsoft.com/office/drawing/2014/main" id="{F5BF755A-F77D-4345-8524-7CA8EC30817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CC7464B-022A-4DCC-AE30-4011F93577D3}"/>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1266" name="Picture 2">
            <a:extLst>
              <a:ext uri="{FF2B5EF4-FFF2-40B4-BE49-F238E27FC236}">
                <a16:creationId xmlns:a16="http://schemas.microsoft.com/office/drawing/2014/main" id="{25338884-F279-4FD4-B7D3-351486D6DE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6303" y="2687782"/>
            <a:ext cx="8165412" cy="207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74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9F70-F9AD-4BBD-9EDB-3F550DC48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596F74-C256-47D6-9A01-4E7892A5222C}"/>
              </a:ext>
            </a:extLst>
          </p:cNvPr>
          <p:cNvSpPr>
            <a:spLocks noGrp="1"/>
          </p:cNvSpPr>
          <p:nvPr>
            <p:ph idx="1"/>
          </p:nvPr>
        </p:nvSpPr>
        <p:spPr/>
        <p:txBody>
          <a:bodyPr/>
          <a:lstStyle/>
          <a:p>
            <a:pPr marL="0" indent="0">
              <a:buNone/>
            </a:pPr>
            <a:r>
              <a:rPr lang="en-US" dirty="0"/>
              <a:t>Creating a stored procedure using the MySQL Workbench wizard</a:t>
            </a:r>
          </a:p>
          <a:p>
            <a:pPr marL="0" indent="0">
              <a:buNone/>
            </a:pPr>
            <a:r>
              <a:rPr lang="en-US" dirty="0"/>
              <a:t>By using the MySQL Workbench wizard, you don’t have to take are of many things like delimiters or executing the command to create stored procedures.</a:t>
            </a:r>
          </a:p>
          <a:p>
            <a:pPr marL="0" indent="0">
              <a:buNone/>
            </a:pPr>
            <a:endParaRPr lang="en-US" dirty="0"/>
          </a:p>
          <a:p>
            <a:pPr marL="0" indent="0">
              <a:buNone/>
            </a:pPr>
            <a:r>
              <a:rPr lang="en-US" dirty="0"/>
              <a:t>First, right-click on the Stored Procedures from the Navigator and select the Create Stored Procedure… menu item.</a:t>
            </a:r>
          </a:p>
        </p:txBody>
      </p:sp>
      <p:sp>
        <p:nvSpPr>
          <p:cNvPr id="4" name="Footer Placeholder 3">
            <a:extLst>
              <a:ext uri="{FF2B5EF4-FFF2-40B4-BE49-F238E27FC236}">
                <a16:creationId xmlns:a16="http://schemas.microsoft.com/office/drawing/2014/main" id="{C936395D-CAC6-4EDC-BB51-ED2D0EE821F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AC5FE1A-5000-42FC-8CF5-8153C68D0A16}"/>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315819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7286-4E6F-4929-B28B-8545DFA49BBB}"/>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16F34937-B983-4A0F-8DD4-134AC6688F1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280010D-A031-4007-BDC1-3C4034194BD3}"/>
              </a:ext>
            </a:extLst>
          </p:cNvPr>
          <p:cNvSpPr>
            <a:spLocks noGrp="1"/>
          </p:cNvSpPr>
          <p:nvPr>
            <p:ph type="sldNum" sz="quarter" idx="12"/>
          </p:nvPr>
        </p:nvSpPr>
        <p:spPr/>
        <p:txBody>
          <a:bodyPr/>
          <a:lstStyle/>
          <a:p>
            <a:fld id="{CBA38C19-DD30-46F9-A559-7559A714E450}" type="slidenum">
              <a:rPr lang="en-US" smtClean="0"/>
              <a:t>14</a:t>
            </a:fld>
            <a:endParaRPr lang="en-US"/>
          </a:p>
        </p:txBody>
      </p:sp>
      <p:pic>
        <p:nvPicPr>
          <p:cNvPr id="12290" name="Picture 2">
            <a:extLst>
              <a:ext uri="{FF2B5EF4-FFF2-40B4-BE49-F238E27FC236}">
                <a16:creationId xmlns:a16="http://schemas.microsoft.com/office/drawing/2014/main" id="{A82A5983-18EE-4EEB-B2C4-1D2F3875CF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920" y="2050473"/>
            <a:ext cx="5133318" cy="291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6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EDD0-497F-4ED7-AEEE-686A034CFD3C}"/>
              </a:ext>
            </a:extLst>
          </p:cNvPr>
          <p:cNvSpPr>
            <a:spLocks noGrp="1"/>
          </p:cNvSpPr>
          <p:nvPr>
            <p:ph type="title"/>
          </p:nvPr>
        </p:nvSpPr>
        <p:spPr/>
        <p:txBody>
          <a:bodyPr/>
          <a:lstStyle/>
          <a:p>
            <a:r>
              <a:rPr lang="en-US" dirty="0"/>
              <a:t>The following tab will open:</a:t>
            </a:r>
          </a:p>
        </p:txBody>
      </p:sp>
      <p:sp>
        <p:nvSpPr>
          <p:cNvPr id="4" name="Footer Placeholder 3">
            <a:extLst>
              <a:ext uri="{FF2B5EF4-FFF2-40B4-BE49-F238E27FC236}">
                <a16:creationId xmlns:a16="http://schemas.microsoft.com/office/drawing/2014/main" id="{1B9418AF-0E08-49F7-87C5-9A0F77A1FF1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EA4D1C1-90FA-42C5-BFCF-FFA545B6BDC0}"/>
              </a:ext>
            </a:extLst>
          </p:cNvPr>
          <p:cNvSpPr>
            <a:spLocks noGrp="1"/>
          </p:cNvSpPr>
          <p:nvPr>
            <p:ph type="sldNum" sz="quarter" idx="12"/>
          </p:nvPr>
        </p:nvSpPr>
        <p:spPr/>
        <p:txBody>
          <a:bodyPr/>
          <a:lstStyle/>
          <a:p>
            <a:fld id="{CBA38C19-DD30-46F9-A559-7559A714E450}" type="slidenum">
              <a:rPr lang="en-US" smtClean="0"/>
              <a:t>15</a:t>
            </a:fld>
            <a:endParaRPr lang="en-US"/>
          </a:p>
        </p:txBody>
      </p:sp>
      <p:pic>
        <p:nvPicPr>
          <p:cNvPr id="13314" name="Picture 2">
            <a:extLst>
              <a:ext uri="{FF2B5EF4-FFF2-40B4-BE49-F238E27FC236}">
                <a16:creationId xmlns:a16="http://schemas.microsoft.com/office/drawing/2014/main" id="{EB1104CF-5C24-4FA0-B2FC-01C2C1E244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2018576"/>
            <a:ext cx="7102315" cy="301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52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9992-6562-4629-AB1D-3C7B54D9D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1F188-9325-42FA-9760-138086DC2BDB}"/>
              </a:ext>
            </a:extLst>
          </p:cNvPr>
          <p:cNvSpPr>
            <a:spLocks noGrp="1"/>
          </p:cNvSpPr>
          <p:nvPr>
            <p:ph idx="1"/>
          </p:nvPr>
        </p:nvSpPr>
        <p:spPr/>
        <p:txBody>
          <a:bodyPr/>
          <a:lstStyle/>
          <a:p>
            <a:pPr marL="0" indent="0">
              <a:buNone/>
            </a:pPr>
            <a:r>
              <a:rPr lang="en-US" dirty="0"/>
              <a:t>Second, change the stored procedure’s name and add the code between the BEGIN END block:</a:t>
            </a:r>
          </a:p>
        </p:txBody>
      </p:sp>
      <p:sp>
        <p:nvSpPr>
          <p:cNvPr id="4" name="Footer Placeholder 3">
            <a:extLst>
              <a:ext uri="{FF2B5EF4-FFF2-40B4-BE49-F238E27FC236}">
                <a16:creationId xmlns:a16="http://schemas.microsoft.com/office/drawing/2014/main" id="{CBB57E0B-45DB-4650-BEA1-D9078457122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67D9239-77FC-4920-89F0-D860577550EC}"/>
              </a:ext>
            </a:extLst>
          </p:cNvPr>
          <p:cNvSpPr>
            <a:spLocks noGrp="1"/>
          </p:cNvSpPr>
          <p:nvPr>
            <p:ph type="sldNum" sz="quarter" idx="12"/>
          </p:nvPr>
        </p:nvSpPr>
        <p:spPr/>
        <p:txBody>
          <a:bodyPr/>
          <a:lstStyle/>
          <a:p>
            <a:fld id="{CBA38C19-DD30-46F9-A559-7559A714E450}" type="slidenum">
              <a:rPr lang="en-US" smtClean="0"/>
              <a:t>16</a:t>
            </a:fld>
            <a:endParaRPr lang="en-US"/>
          </a:p>
        </p:txBody>
      </p:sp>
      <p:pic>
        <p:nvPicPr>
          <p:cNvPr id="14339" name="Picture 3">
            <a:extLst>
              <a:ext uri="{FF2B5EF4-FFF2-40B4-BE49-F238E27FC236}">
                <a16:creationId xmlns:a16="http://schemas.microsoft.com/office/drawing/2014/main" id="{732B6DE4-1283-4026-899E-E9BCC1A79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137" y="3054927"/>
            <a:ext cx="717411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7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C1AA-A2CD-4976-9C3A-061BC2BDC6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3F746-5FAB-41D6-AE3B-7E9D2BB14783}"/>
              </a:ext>
            </a:extLst>
          </p:cNvPr>
          <p:cNvSpPr>
            <a:spLocks noGrp="1"/>
          </p:cNvSpPr>
          <p:nvPr>
            <p:ph idx="1"/>
          </p:nvPr>
        </p:nvSpPr>
        <p:spPr/>
        <p:txBody>
          <a:bodyPr/>
          <a:lstStyle/>
          <a:p>
            <a:pPr marL="0" indent="0">
              <a:buNone/>
            </a:pPr>
            <a:r>
              <a:rPr lang="en-US" dirty="0"/>
              <a:t>The stored procedure name is </a:t>
            </a:r>
            <a:r>
              <a:rPr lang="en-US" dirty="0" err="1"/>
              <a:t>GetAllCustomers</a:t>
            </a:r>
            <a:r>
              <a:rPr lang="en-US" dirty="0"/>
              <a:t>() which returns all rows in the customers table from the sample database.</a:t>
            </a:r>
          </a:p>
          <a:p>
            <a:pPr marL="0" indent="0">
              <a:buNone/>
            </a:pPr>
            <a:endParaRPr lang="en-US" dirty="0"/>
          </a:p>
          <a:p>
            <a:pPr marL="0" indent="0">
              <a:buNone/>
            </a:pPr>
            <a:r>
              <a:rPr lang="en-US" dirty="0"/>
              <a:t>Third, Click the Apply button, MySQL Workbench will open a new window for reviewing SQL script before applying it on the database:</a:t>
            </a:r>
          </a:p>
        </p:txBody>
      </p:sp>
      <p:sp>
        <p:nvSpPr>
          <p:cNvPr id="4" name="Footer Placeholder 3">
            <a:extLst>
              <a:ext uri="{FF2B5EF4-FFF2-40B4-BE49-F238E27FC236}">
                <a16:creationId xmlns:a16="http://schemas.microsoft.com/office/drawing/2014/main" id="{726D2450-6D01-4211-A278-5493374812D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9418B9D-0BF7-4396-BD48-C7DAA55783A5}"/>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31094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0B90-3FC2-4910-9E4E-C94A51521C8B}"/>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BFB6554-EBAC-4F69-B231-B90B3A1B281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976C26E-587E-4F76-BF41-F8CFEC3A73DE}"/>
              </a:ext>
            </a:extLst>
          </p:cNvPr>
          <p:cNvSpPr>
            <a:spLocks noGrp="1"/>
          </p:cNvSpPr>
          <p:nvPr>
            <p:ph type="sldNum" sz="quarter" idx="12"/>
          </p:nvPr>
        </p:nvSpPr>
        <p:spPr/>
        <p:txBody>
          <a:bodyPr/>
          <a:lstStyle/>
          <a:p>
            <a:fld id="{CBA38C19-DD30-46F9-A559-7559A714E450}" type="slidenum">
              <a:rPr lang="en-US" smtClean="0"/>
              <a:t>18</a:t>
            </a:fld>
            <a:endParaRPr lang="en-US"/>
          </a:p>
        </p:txBody>
      </p:sp>
      <p:pic>
        <p:nvPicPr>
          <p:cNvPr id="16386" name="Picture 2">
            <a:extLst>
              <a:ext uri="{FF2B5EF4-FFF2-40B4-BE49-F238E27FC236}">
                <a16:creationId xmlns:a16="http://schemas.microsoft.com/office/drawing/2014/main" id="{27D89951-8BD8-4A8B-B6BA-EF6E546AF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190" y="1896532"/>
            <a:ext cx="6847619" cy="42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3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23BD-5996-4DA7-9B16-1CCBEA1828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8EDD03-F735-4F77-9FB3-FF0D93F56E7D}"/>
              </a:ext>
            </a:extLst>
          </p:cNvPr>
          <p:cNvSpPr>
            <a:spLocks noGrp="1"/>
          </p:cNvSpPr>
          <p:nvPr>
            <p:ph idx="1"/>
          </p:nvPr>
        </p:nvSpPr>
        <p:spPr/>
        <p:txBody>
          <a:bodyPr/>
          <a:lstStyle/>
          <a:p>
            <a:pPr marL="0" indent="0">
              <a:buNone/>
            </a:pPr>
            <a:r>
              <a:rPr lang="en-US" dirty="0"/>
              <a:t>Fourth, Click the Apply button to confirm. MySQL Workbench will create the stored procedure:</a:t>
            </a:r>
          </a:p>
        </p:txBody>
      </p:sp>
      <p:sp>
        <p:nvSpPr>
          <p:cNvPr id="4" name="Footer Placeholder 3">
            <a:extLst>
              <a:ext uri="{FF2B5EF4-FFF2-40B4-BE49-F238E27FC236}">
                <a16:creationId xmlns:a16="http://schemas.microsoft.com/office/drawing/2014/main" id="{CFB55497-B9BC-420E-A964-E26B9505C49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85886C9-AA1E-40D8-9BF6-ADA17439B267}"/>
              </a:ext>
            </a:extLst>
          </p:cNvPr>
          <p:cNvSpPr>
            <a:spLocks noGrp="1"/>
          </p:cNvSpPr>
          <p:nvPr>
            <p:ph type="sldNum" sz="quarter" idx="12"/>
          </p:nvPr>
        </p:nvSpPr>
        <p:spPr/>
        <p:txBody>
          <a:bodyPr/>
          <a:lstStyle/>
          <a:p>
            <a:fld id="{CBA38C19-DD30-46F9-A559-7559A714E450}" type="slidenum">
              <a:rPr lang="en-US" smtClean="0"/>
              <a:t>19</a:t>
            </a:fld>
            <a:endParaRPr lang="en-US"/>
          </a:p>
        </p:txBody>
      </p:sp>
      <p:pic>
        <p:nvPicPr>
          <p:cNvPr id="17410" name="Picture 2">
            <a:extLst>
              <a:ext uri="{FF2B5EF4-FFF2-40B4-BE49-F238E27FC236}">
                <a16:creationId xmlns:a16="http://schemas.microsoft.com/office/drawing/2014/main" id="{6A1DECEF-CB9E-44F0-B695-C50F9AF9C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614" y="2693413"/>
            <a:ext cx="4398386" cy="322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2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82AC-DD29-4AEA-90D1-D799F34C0C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101D6-2B40-4274-88E6-941F0F335346}"/>
              </a:ext>
            </a:extLst>
          </p:cNvPr>
          <p:cNvSpPr>
            <a:spLocks noGrp="1"/>
          </p:cNvSpPr>
          <p:nvPr>
            <p:ph idx="1"/>
          </p:nvPr>
        </p:nvSpPr>
        <p:spPr/>
        <p:txBody>
          <a:bodyPr/>
          <a:lstStyle/>
          <a:p>
            <a:pPr marL="0" indent="0">
              <a:buNone/>
            </a:pPr>
            <a:r>
              <a:rPr lang="en-US" dirty="0"/>
              <a:t>To execute these statements:</a:t>
            </a:r>
          </a:p>
          <a:p>
            <a:pPr marL="0" indent="0">
              <a:buNone/>
            </a:pPr>
            <a:endParaRPr lang="en-US" dirty="0"/>
          </a:p>
          <a:p>
            <a:pPr marL="0" indent="0">
              <a:buNone/>
            </a:pPr>
            <a:r>
              <a:rPr lang="en-US" dirty="0"/>
              <a:t>First, launch MySQL Workbench.</a:t>
            </a:r>
          </a:p>
          <a:p>
            <a:pPr marL="0" indent="0">
              <a:buNone/>
            </a:pPr>
            <a:endParaRPr lang="en-US" dirty="0"/>
          </a:p>
          <a:p>
            <a:pPr marL="0" indent="0">
              <a:buNone/>
            </a:pPr>
            <a:r>
              <a:rPr lang="en-US" dirty="0"/>
              <a:t>Second, create a new SQL tab for executing queries:</a:t>
            </a:r>
          </a:p>
        </p:txBody>
      </p:sp>
      <p:sp>
        <p:nvSpPr>
          <p:cNvPr id="4" name="Footer Placeholder 3">
            <a:extLst>
              <a:ext uri="{FF2B5EF4-FFF2-40B4-BE49-F238E27FC236}">
                <a16:creationId xmlns:a16="http://schemas.microsoft.com/office/drawing/2014/main" id="{F28BC475-5CAD-424F-AF9A-3866DA53216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01EB407-7F47-4C97-8193-815D687B27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42062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6521-30EC-4C8D-8FCF-D0BC832F9C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1265A5-0964-4CF8-9B3F-0C8D22EDC521}"/>
              </a:ext>
            </a:extLst>
          </p:cNvPr>
          <p:cNvSpPr>
            <a:spLocks noGrp="1"/>
          </p:cNvSpPr>
          <p:nvPr>
            <p:ph idx="1"/>
          </p:nvPr>
        </p:nvSpPr>
        <p:spPr/>
        <p:txBody>
          <a:bodyPr/>
          <a:lstStyle/>
          <a:p>
            <a:pPr marL="0" indent="0">
              <a:buNone/>
            </a:pPr>
            <a:r>
              <a:rPr lang="en-US" dirty="0"/>
              <a:t>Fifth, click the Finish button to close the window.</a:t>
            </a:r>
          </a:p>
          <a:p>
            <a:pPr marL="0" indent="0">
              <a:buNone/>
            </a:pPr>
            <a:endParaRPr lang="en-US" dirty="0"/>
          </a:p>
          <a:p>
            <a:pPr marL="0" indent="0">
              <a:buNone/>
            </a:pPr>
            <a:r>
              <a:rPr lang="en-US" dirty="0"/>
              <a:t>Finally, view the stored procedure in the Stored Procedures list:</a:t>
            </a:r>
          </a:p>
        </p:txBody>
      </p:sp>
      <p:sp>
        <p:nvSpPr>
          <p:cNvPr id="4" name="Footer Placeholder 3">
            <a:extLst>
              <a:ext uri="{FF2B5EF4-FFF2-40B4-BE49-F238E27FC236}">
                <a16:creationId xmlns:a16="http://schemas.microsoft.com/office/drawing/2014/main" id="{1579B4B7-A0BA-4BB7-AE25-7A6551BC299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4068A78-18AD-40E4-9F7B-8BA89F1CC864}"/>
              </a:ext>
            </a:extLst>
          </p:cNvPr>
          <p:cNvSpPr>
            <a:spLocks noGrp="1"/>
          </p:cNvSpPr>
          <p:nvPr>
            <p:ph type="sldNum" sz="quarter" idx="12"/>
          </p:nvPr>
        </p:nvSpPr>
        <p:spPr/>
        <p:txBody>
          <a:bodyPr/>
          <a:lstStyle/>
          <a:p>
            <a:fld id="{CBA38C19-DD30-46F9-A559-7559A714E450}" type="slidenum">
              <a:rPr lang="en-US" smtClean="0"/>
              <a:t>20</a:t>
            </a:fld>
            <a:endParaRPr lang="en-US"/>
          </a:p>
        </p:txBody>
      </p:sp>
      <p:pic>
        <p:nvPicPr>
          <p:cNvPr id="18434" name="Picture 2">
            <a:extLst>
              <a:ext uri="{FF2B5EF4-FFF2-40B4-BE49-F238E27FC236}">
                <a16:creationId xmlns:a16="http://schemas.microsoft.com/office/drawing/2014/main" id="{F922C36B-9B93-467B-90B5-7673FA8F6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970" y="3584432"/>
            <a:ext cx="4201504" cy="231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3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130238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5853-2302-4249-9140-B4EE37147A2C}"/>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35D0328-F399-4B0F-9360-ECC72437319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C295017-90E1-4FC7-A8E9-7B89B9FC5B58}"/>
              </a:ext>
            </a:extLst>
          </p:cNvPr>
          <p:cNvSpPr>
            <a:spLocks noGrp="1"/>
          </p:cNvSpPr>
          <p:nvPr>
            <p:ph type="sldNum" sz="quarter" idx="12"/>
          </p:nvPr>
        </p:nvSpPr>
        <p:spPr/>
        <p:txBody>
          <a:bodyPr/>
          <a:lstStyle/>
          <a:p>
            <a:fld id="{CBA38C19-DD30-46F9-A559-7559A714E450}" type="slidenum">
              <a:rPr lang="en-US" smtClean="0"/>
              <a:t>3</a:t>
            </a:fld>
            <a:endParaRPr lang="en-US"/>
          </a:p>
        </p:txBody>
      </p:sp>
      <p:pic>
        <p:nvPicPr>
          <p:cNvPr id="2050" name="Picture 2">
            <a:extLst>
              <a:ext uri="{FF2B5EF4-FFF2-40B4-BE49-F238E27FC236}">
                <a16:creationId xmlns:a16="http://schemas.microsoft.com/office/drawing/2014/main" id="{836837AF-235F-418A-8EA8-2F032FB42D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074" y="1598095"/>
            <a:ext cx="5954974" cy="416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2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79AA-90E6-4727-9E79-9CEF6047F72C}"/>
              </a:ext>
            </a:extLst>
          </p:cNvPr>
          <p:cNvSpPr>
            <a:spLocks noGrp="1"/>
          </p:cNvSpPr>
          <p:nvPr>
            <p:ph type="title"/>
          </p:nvPr>
        </p:nvSpPr>
        <p:spPr/>
        <p:txBody>
          <a:bodyPr>
            <a:normAutofit/>
          </a:bodyPr>
          <a:lstStyle/>
          <a:p>
            <a:r>
              <a:rPr lang="en-US" dirty="0"/>
              <a:t>Third, enter the statements in the SQL tab:</a:t>
            </a:r>
          </a:p>
        </p:txBody>
      </p:sp>
      <p:sp>
        <p:nvSpPr>
          <p:cNvPr id="4" name="Footer Placeholder 3">
            <a:extLst>
              <a:ext uri="{FF2B5EF4-FFF2-40B4-BE49-F238E27FC236}">
                <a16:creationId xmlns:a16="http://schemas.microsoft.com/office/drawing/2014/main" id="{A6CEDB64-52AB-478E-86C1-88E70E7F67D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6944898-24E0-4096-8E58-9C06AB4A866F}"/>
              </a:ext>
            </a:extLst>
          </p:cNvPr>
          <p:cNvSpPr>
            <a:spLocks noGrp="1"/>
          </p:cNvSpPr>
          <p:nvPr>
            <p:ph type="sldNum" sz="quarter" idx="12"/>
          </p:nvPr>
        </p:nvSpPr>
        <p:spPr/>
        <p:txBody>
          <a:bodyPr/>
          <a:lstStyle/>
          <a:p>
            <a:fld id="{CBA38C19-DD30-46F9-A559-7559A714E450}" type="slidenum">
              <a:rPr lang="en-US" smtClean="0"/>
              <a:t>4</a:t>
            </a:fld>
            <a:endParaRPr lang="en-US"/>
          </a:p>
        </p:txBody>
      </p:sp>
      <p:pic>
        <p:nvPicPr>
          <p:cNvPr id="3074" name="Picture 2" descr="MySQL CREATE PROCEDURE example step 2">
            <a:extLst>
              <a:ext uri="{FF2B5EF4-FFF2-40B4-BE49-F238E27FC236}">
                <a16:creationId xmlns:a16="http://schemas.microsoft.com/office/drawing/2014/main" id="{FB651F05-E26E-4BD5-A560-420961B24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2072955"/>
            <a:ext cx="7816601" cy="322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0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60DF-8B0E-4E11-AEA3-5993AE01DD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96F39-C2F1-4724-B7C7-867D46C5A648}"/>
              </a:ext>
            </a:extLst>
          </p:cNvPr>
          <p:cNvSpPr>
            <a:spLocks noGrp="1"/>
          </p:cNvSpPr>
          <p:nvPr>
            <p:ph idx="1"/>
          </p:nvPr>
        </p:nvSpPr>
        <p:spPr/>
        <p:txBody>
          <a:bodyPr/>
          <a:lstStyle/>
          <a:p>
            <a:pPr marL="0" indent="0">
              <a:buNone/>
            </a:pPr>
            <a:r>
              <a:rPr lang="en-US" dirty="0" err="1"/>
              <a:t>Fouth</a:t>
            </a:r>
            <a:r>
              <a:rPr lang="en-US" dirty="0"/>
              <a:t>, execute the statements. Note that you can select all statements in the SQL tab (or nothing) and click the Execute button. If everything is fine, MySQL will create the stored procedure and save it in the server.</a:t>
            </a:r>
          </a:p>
        </p:txBody>
      </p:sp>
      <p:sp>
        <p:nvSpPr>
          <p:cNvPr id="4" name="Footer Placeholder 3">
            <a:extLst>
              <a:ext uri="{FF2B5EF4-FFF2-40B4-BE49-F238E27FC236}">
                <a16:creationId xmlns:a16="http://schemas.microsoft.com/office/drawing/2014/main" id="{98CC0B7E-476D-4C66-8298-21703B8FB0F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DF5D64A-B695-475B-9B49-39872636E9E6}"/>
              </a:ext>
            </a:extLst>
          </p:cNvPr>
          <p:cNvSpPr>
            <a:spLocks noGrp="1"/>
          </p:cNvSpPr>
          <p:nvPr>
            <p:ph type="sldNum" sz="quarter" idx="12"/>
          </p:nvPr>
        </p:nvSpPr>
        <p:spPr/>
        <p:txBody>
          <a:bodyPr/>
          <a:lstStyle/>
          <a:p>
            <a:fld id="{CBA38C19-DD30-46F9-A559-7559A714E450}" type="slidenum">
              <a:rPr lang="en-US" smtClean="0"/>
              <a:t>5</a:t>
            </a:fld>
            <a:endParaRPr lang="en-US"/>
          </a:p>
        </p:txBody>
      </p:sp>
      <p:pic>
        <p:nvPicPr>
          <p:cNvPr id="4098" name="Picture 2">
            <a:extLst>
              <a:ext uri="{FF2B5EF4-FFF2-40B4-BE49-F238E27FC236}">
                <a16:creationId xmlns:a16="http://schemas.microsoft.com/office/drawing/2014/main" id="{A43F547B-A281-4ED4-B8F0-A87441007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3321195"/>
            <a:ext cx="54578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960E-0137-4E14-8C6A-E120D0CD6C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2CED97-386E-479D-9608-2349B7C18FDD}"/>
              </a:ext>
            </a:extLst>
          </p:cNvPr>
          <p:cNvSpPr>
            <a:spLocks noGrp="1"/>
          </p:cNvSpPr>
          <p:nvPr>
            <p:ph idx="1"/>
          </p:nvPr>
        </p:nvSpPr>
        <p:spPr/>
        <p:txBody>
          <a:bodyPr/>
          <a:lstStyle/>
          <a:p>
            <a:pPr marL="0" indent="0">
              <a:buNone/>
            </a:pPr>
            <a:r>
              <a:rPr lang="en-US" dirty="0"/>
              <a:t>Fifth, check the stored procedure by opening the Stored Procedures node. If you don’t see the stored procedure, you can click the Refresh button next to the SCHEMAS title:</a:t>
            </a:r>
          </a:p>
        </p:txBody>
      </p:sp>
      <p:sp>
        <p:nvSpPr>
          <p:cNvPr id="4" name="Footer Placeholder 3">
            <a:extLst>
              <a:ext uri="{FF2B5EF4-FFF2-40B4-BE49-F238E27FC236}">
                <a16:creationId xmlns:a16="http://schemas.microsoft.com/office/drawing/2014/main" id="{30C77FA9-087D-4AF5-A913-2CFEA241B76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B773B86-ABE3-4874-9021-CA1C83F42CD9}"/>
              </a:ext>
            </a:extLst>
          </p:cNvPr>
          <p:cNvSpPr>
            <a:spLocks noGrp="1"/>
          </p:cNvSpPr>
          <p:nvPr>
            <p:ph type="sldNum" sz="quarter" idx="12"/>
          </p:nvPr>
        </p:nvSpPr>
        <p:spPr/>
        <p:txBody>
          <a:bodyPr/>
          <a:lstStyle/>
          <a:p>
            <a:fld id="{CBA38C19-DD30-46F9-A559-7559A714E450}" type="slidenum">
              <a:rPr lang="en-US" smtClean="0"/>
              <a:t>6</a:t>
            </a:fld>
            <a:endParaRPr lang="en-US"/>
          </a:p>
        </p:txBody>
      </p:sp>
      <p:pic>
        <p:nvPicPr>
          <p:cNvPr id="6" name="Picture 5">
            <a:extLst>
              <a:ext uri="{FF2B5EF4-FFF2-40B4-BE49-F238E27FC236}">
                <a16:creationId xmlns:a16="http://schemas.microsoft.com/office/drawing/2014/main" id="{E00CF2B4-0EA5-4694-8ACB-C8F9E134659C}"/>
              </a:ext>
            </a:extLst>
          </p:cNvPr>
          <p:cNvPicPr>
            <a:picLocks noChangeAspect="1"/>
          </p:cNvPicPr>
          <p:nvPr/>
        </p:nvPicPr>
        <p:blipFill>
          <a:blip r:embed="rId2"/>
          <a:stretch>
            <a:fillRect/>
          </a:stretch>
        </p:blipFill>
        <p:spPr>
          <a:xfrm>
            <a:off x="2111086" y="3080905"/>
            <a:ext cx="5448300" cy="2857500"/>
          </a:xfrm>
          <a:prstGeom prst="rect">
            <a:avLst/>
          </a:prstGeom>
        </p:spPr>
      </p:pic>
    </p:spTree>
    <p:extLst>
      <p:ext uri="{BB962C8B-B14F-4D97-AF65-F5344CB8AC3E}">
        <p14:creationId xmlns:p14="http://schemas.microsoft.com/office/powerpoint/2010/main" val="11223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30CC-B4BC-488B-A8C1-483F8BC24D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B1237-D48D-4148-AACF-41E5774E10BC}"/>
              </a:ext>
            </a:extLst>
          </p:cNvPr>
          <p:cNvSpPr>
            <a:spLocks noGrp="1"/>
          </p:cNvSpPr>
          <p:nvPr>
            <p:ph idx="1"/>
          </p:nvPr>
        </p:nvSpPr>
        <p:spPr/>
        <p:txBody>
          <a:bodyPr/>
          <a:lstStyle/>
          <a:p>
            <a:pPr marL="0" indent="0">
              <a:buNone/>
            </a:pPr>
            <a:r>
              <a:rPr lang="en-US" dirty="0"/>
              <a:t>Congratulation! you have successfully created the first stored procedure in MySQL.</a:t>
            </a:r>
          </a:p>
          <a:p>
            <a:pPr marL="0" indent="0">
              <a:buNone/>
            </a:pPr>
            <a:endParaRPr lang="en-US" dirty="0"/>
          </a:p>
          <a:p>
            <a:pPr marL="0" indent="0">
              <a:buNone/>
            </a:pPr>
            <a:r>
              <a:rPr lang="en-US" dirty="0"/>
              <a:t>Let’s examine the syntax of the stored procedure.</a:t>
            </a:r>
          </a:p>
          <a:p>
            <a:pPr marL="0" indent="0">
              <a:buNone/>
            </a:pPr>
            <a:endParaRPr lang="en-US" dirty="0"/>
          </a:p>
          <a:p>
            <a:pPr marL="0" indent="0">
              <a:buNone/>
            </a:pPr>
            <a:r>
              <a:rPr lang="en-US" dirty="0"/>
              <a:t>The first and last DELIMITER commands are not a part of the stored procedure. The first DELIMITER command changes the default delimiter to // and the last DELIMITER command changes the delimiter back to the default one which is semicolon (;).</a:t>
            </a:r>
          </a:p>
        </p:txBody>
      </p:sp>
      <p:sp>
        <p:nvSpPr>
          <p:cNvPr id="4" name="Footer Placeholder 3">
            <a:extLst>
              <a:ext uri="{FF2B5EF4-FFF2-40B4-BE49-F238E27FC236}">
                <a16:creationId xmlns:a16="http://schemas.microsoft.com/office/drawing/2014/main" id="{420FE65C-7906-446B-976D-A2499F7ABA7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1FD1F03-20BB-4A10-A5B9-9B483F2417E6}"/>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59808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BE15-92B5-4196-9713-C6C6F9C06F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11724-D983-4C14-B36C-497535E8E722}"/>
              </a:ext>
            </a:extLst>
          </p:cNvPr>
          <p:cNvSpPr>
            <a:spLocks noGrp="1"/>
          </p:cNvSpPr>
          <p:nvPr>
            <p:ph idx="1"/>
          </p:nvPr>
        </p:nvSpPr>
        <p:spPr/>
        <p:txBody>
          <a:bodyPr>
            <a:normAutofit lnSpcReduction="10000"/>
          </a:bodyPr>
          <a:lstStyle/>
          <a:p>
            <a:pPr marL="0" indent="0">
              <a:buNone/>
            </a:pPr>
            <a:r>
              <a:rPr lang="en-US" dirty="0"/>
              <a:t>To create a new stored procedure, you use the CREATE PROCEDURE statement.</a:t>
            </a:r>
          </a:p>
          <a:p>
            <a:pPr marL="0" indent="0">
              <a:buNone/>
            </a:pPr>
            <a:endParaRPr lang="en-US" dirty="0"/>
          </a:p>
          <a:p>
            <a:pPr marL="0" indent="0">
              <a:buNone/>
            </a:pPr>
            <a:r>
              <a:rPr lang="en-US" dirty="0"/>
              <a:t>Here is the basic syntax of the CREATE PROCEDURE statement:</a:t>
            </a:r>
          </a:p>
          <a:p>
            <a:pPr marL="0" indent="0">
              <a:buNone/>
            </a:pPr>
            <a:endParaRPr lang="en-US" dirty="0"/>
          </a:p>
          <a:p>
            <a:pPr marL="0" indent="0">
              <a:buNone/>
            </a:pPr>
            <a:r>
              <a:rPr lang="en-US" dirty="0"/>
              <a:t>CREATE PROCEDURE </a:t>
            </a:r>
            <a:r>
              <a:rPr lang="en-US" dirty="0" err="1"/>
              <a:t>procedure_name</a:t>
            </a:r>
            <a:r>
              <a:rPr lang="en-US" dirty="0"/>
              <a:t>(</a:t>
            </a:r>
            <a:r>
              <a:rPr lang="en-US" dirty="0" err="1"/>
              <a:t>parameter_list</a:t>
            </a:r>
            <a:r>
              <a:rPr lang="en-US" dirty="0"/>
              <a:t>)</a:t>
            </a:r>
          </a:p>
          <a:p>
            <a:pPr marL="0" indent="0">
              <a:buNone/>
            </a:pPr>
            <a:r>
              <a:rPr lang="en-US" dirty="0"/>
              <a:t>BEGIN</a:t>
            </a:r>
          </a:p>
          <a:p>
            <a:pPr marL="0" indent="0">
              <a:buNone/>
            </a:pPr>
            <a:r>
              <a:rPr lang="en-US" dirty="0"/>
              <a:t>   statements;</a:t>
            </a:r>
          </a:p>
          <a:p>
            <a:pPr marL="0" indent="0">
              <a:buNone/>
            </a:pPr>
            <a:r>
              <a:rPr lang="en-US" dirty="0"/>
              <a:t>END //</a:t>
            </a:r>
          </a:p>
        </p:txBody>
      </p:sp>
      <p:sp>
        <p:nvSpPr>
          <p:cNvPr id="4" name="Footer Placeholder 3">
            <a:extLst>
              <a:ext uri="{FF2B5EF4-FFF2-40B4-BE49-F238E27FC236}">
                <a16:creationId xmlns:a16="http://schemas.microsoft.com/office/drawing/2014/main" id="{E9BB3900-5EB4-4BD8-969A-370059B17D5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D94615E-EFFC-4DD2-99C1-975319A5487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89308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BB-F48A-4FDA-85B8-6341410348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A405F7-DBE3-4325-86E2-1E2B0E6EC324}"/>
              </a:ext>
            </a:extLst>
          </p:cNvPr>
          <p:cNvSpPr>
            <a:spLocks noGrp="1"/>
          </p:cNvSpPr>
          <p:nvPr>
            <p:ph idx="1"/>
          </p:nvPr>
        </p:nvSpPr>
        <p:spPr/>
        <p:txBody>
          <a:bodyPr/>
          <a:lstStyle/>
          <a:p>
            <a:pPr marL="0" indent="0">
              <a:buNone/>
            </a:pPr>
            <a:r>
              <a:rPr lang="en-US" dirty="0"/>
              <a:t>In this syntax</a:t>
            </a:r>
          </a:p>
          <a:p>
            <a:pPr marL="0" indent="0">
              <a:buNone/>
            </a:pPr>
            <a:endParaRPr lang="en-US" dirty="0"/>
          </a:p>
          <a:p>
            <a:pPr marL="0" indent="0">
              <a:buNone/>
            </a:pPr>
            <a:r>
              <a:rPr lang="en-US" dirty="0"/>
              <a:t>First, specify the name of the stored procedure that you want to create after the CREATE PROCEDURE keywords.</a:t>
            </a:r>
          </a:p>
          <a:p>
            <a:pPr marL="0" indent="0">
              <a:buNone/>
            </a:pPr>
            <a:r>
              <a:rPr lang="en-US" dirty="0"/>
              <a:t>Second, specify a list of comma-separated parameters for the stored procedure in parentheses after the procedure name.</a:t>
            </a:r>
          </a:p>
          <a:p>
            <a:pPr marL="0" indent="0">
              <a:buNone/>
            </a:pPr>
            <a:r>
              <a:rPr lang="en-US" dirty="0"/>
              <a:t>Third, write the code between the BEGIN END block. The above example just has a simple SELECT statement. After the END keyword, you place the delimiter character to end the procedure statement.</a:t>
            </a:r>
          </a:p>
        </p:txBody>
      </p:sp>
      <p:sp>
        <p:nvSpPr>
          <p:cNvPr id="4" name="Footer Placeholder 3">
            <a:extLst>
              <a:ext uri="{FF2B5EF4-FFF2-40B4-BE49-F238E27FC236}">
                <a16:creationId xmlns:a16="http://schemas.microsoft.com/office/drawing/2014/main" id="{B2E5D178-7FEE-4EC1-A96D-27CE724286B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A3DAB5B-F4AA-40B5-9376-00C4D3077E6A}"/>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19084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3668</TotalTime>
  <Words>715</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MySQL CREATE PROCEDURE statement</vt:lpstr>
      <vt:lpstr>PowerPoint Presentation</vt:lpstr>
      <vt:lpstr>PowerPoint Presentation</vt:lpstr>
      <vt:lpstr>Third, enter the statements in the SQL tab: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is the partial output:</vt:lpstr>
      <vt:lpstr>PowerPoint Presentation</vt:lpstr>
      <vt:lpstr>PowerPoint Presentation</vt:lpstr>
      <vt:lpstr>The following tab will open: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501</cp:revision>
  <dcterms:created xsi:type="dcterms:W3CDTF">2019-09-15T04:30:17Z</dcterms:created>
  <dcterms:modified xsi:type="dcterms:W3CDTF">2020-06-12T04:59:57Z</dcterms:modified>
</cp:coreProperties>
</file>