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352" r:id="rId2"/>
    <p:sldId id="353" r:id="rId3"/>
    <p:sldId id="354" r:id="rId4"/>
    <p:sldId id="355" r:id="rId5"/>
    <p:sldId id="356" r:id="rId6"/>
    <p:sldId id="357" r:id="rId7"/>
    <p:sldId id="358" r:id="rId8"/>
    <p:sldId id="359" r:id="rId9"/>
    <p:sldId id="360" r:id="rId10"/>
    <p:sldId id="361"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6/12/2020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6/12/2020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6/12/2020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6/12/2020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6/12/2020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6/12/2020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6/12/2020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6/12/2020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6/12/2020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6/12/2020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6/12/2020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6/12/2020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6/12/2020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3A8D-CA5F-4A83-8D1D-8137BEC2FA4B}"/>
              </a:ext>
            </a:extLst>
          </p:cNvPr>
          <p:cNvSpPr>
            <a:spLocks noGrp="1"/>
          </p:cNvSpPr>
          <p:nvPr>
            <p:ph type="title"/>
          </p:nvPr>
        </p:nvSpPr>
        <p:spPr/>
        <p:txBody>
          <a:bodyPr>
            <a:normAutofit/>
          </a:bodyPr>
          <a:lstStyle/>
          <a:p>
            <a:r>
              <a:rPr lang="en-US" b="0" dirty="0"/>
              <a:t>MySQL Stored Procedure Variables</a:t>
            </a:r>
            <a:endParaRPr lang="en-US" dirty="0"/>
          </a:p>
        </p:txBody>
      </p:sp>
      <p:sp>
        <p:nvSpPr>
          <p:cNvPr id="3" name="Content Placeholder 2">
            <a:extLst>
              <a:ext uri="{FF2B5EF4-FFF2-40B4-BE49-F238E27FC236}">
                <a16:creationId xmlns:a16="http://schemas.microsoft.com/office/drawing/2014/main" id="{E92E9459-E2BA-4E00-85EF-11BBE2998C4A}"/>
              </a:ext>
            </a:extLst>
          </p:cNvPr>
          <p:cNvSpPr>
            <a:spLocks noGrp="1"/>
          </p:cNvSpPr>
          <p:nvPr>
            <p:ph idx="1"/>
          </p:nvPr>
        </p:nvSpPr>
        <p:spPr/>
        <p:txBody>
          <a:bodyPr>
            <a:normAutofit fontScale="92500" lnSpcReduction="20000"/>
          </a:bodyPr>
          <a:lstStyle/>
          <a:p>
            <a:pPr marL="0" indent="0">
              <a:buNone/>
            </a:pPr>
            <a:r>
              <a:rPr lang="en-US" dirty="0"/>
              <a:t>A variable is a named data object whose value can change during the stored procedure execution. You typically use variables in stored procedures to hold immediate results. These variables are local to the stored procedure.</a:t>
            </a:r>
          </a:p>
          <a:p>
            <a:pPr marL="0" indent="0">
              <a:buNone/>
            </a:pPr>
            <a:endParaRPr lang="en-US" dirty="0"/>
          </a:p>
          <a:p>
            <a:pPr marL="0" indent="0">
              <a:buNone/>
            </a:pPr>
            <a:r>
              <a:rPr lang="en-US" dirty="0"/>
              <a:t>Before using a variable, you must declare it.</a:t>
            </a:r>
          </a:p>
          <a:p>
            <a:pPr marL="0" indent="0">
              <a:buNone/>
            </a:pPr>
            <a:endParaRPr lang="en-US" dirty="0"/>
          </a:p>
          <a:p>
            <a:pPr marL="0" indent="0">
              <a:buNone/>
            </a:pPr>
            <a:r>
              <a:rPr lang="en-US" dirty="0"/>
              <a:t>Declaring variables</a:t>
            </a:r>
          </a:p>
          <a:p>
            <a:pPr marL="0" indent="0">
              <a:buNone/>
            </a:pPr>
            <a:r>
              <a:rPr lang="en-US" dirty="0"/>
              <a:t>To declare a variable inside a stored procedure, you use the DECLARE  statement as follows:</a:t>
            </a:r>
          </a:p>
          <a:p>
            <a:pPr marL="0" indent="0">
              <a:buNone/>
            </a:pPr>
            <a:endParaRPr lang="en-US" dirty="0"/>
          </a:p>
          <a:p>
            <a:pPr marL="0" indent="0">
              <a:buNone/>
            </a:pPr>
            <a:r>
              <a:rPr lang="en-US" dirty="0"/>
              <a:t>DECLARE </a:t>
            </a:r>
            <a:r>
              <a:rPr lang="en-US" dirty="0" err="1"/>
              <a:t>variable_name</a:t>
            </a:r>
            <a:r>
              <a:rPr lang="en-US" dirty="0"/>
              <a:t> datatype(size) [DEFAULT </a:t>
            </a:r>
            <a:r>
              <a:rPr lang="en-US" dirty="0" err="1"/>
              <a:t>default_value</a:t>
            </a:r>
            <a:r>
              <a:rPr lang="en-US" dirty="0"/>
              <a:t>];</a:t>
            </a:r>
          </a:p>
        </p:txBody>
      </p:sp>
      <p:sp>
        <p:nvSpPr>
          <p:cNvPr id="4" name="Footer Placeholder 3">
            <a:extLst>
              <a:ext uri="{FF2B5EF4-FFF2-40B4-BE49-F238E27FC236}">
                <a16:creationId xmlns:a16="http://schemas.microsoft.com/office/drawing/2014/main" id="{61402150-93A3-47E9-96C4-3F23CCD6025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C658070-D73A-4D07-8F32-03D439D44015}"/>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4088828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F47B-E773-43A4-89FA-2544ABD21C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00587C-94F4-448A-A5C4-F243B40A6EB4}"/>
              </a:ext>
            </a:extLst>
          </p:cNvPr>
          <p:cNvSpPr>
            <a:spLocks noGrp="1"/>
          </p:cNvSpPr>
          <p:nvPr>
            <p:ph idx="1"/>
          </p:nvPr>
        </p:nvSpPr>
        <p:spPr/>
        <p:txBody>
          <a:bodyPr/>
          <a:lstStyle/>
          <a:p>
            <a:pPr marL="0" indent="0">
              <a:buNone/>
            </a:pPr>
            <a:r>
              <a:rPr lang="en-US" dirty="0"/>
              <a:t>This statement calls the stored procedure </a:t>
            </a:r>
            <a:r>
              <a:rPr lang="en-US" dirty="0" err="1"/>
              <a:t>GetTotalOrder</a:t>
            </a:r>
            <a:r>
              <a:rPr lang="en-US" dirty="0"/>
              <a:t>():</a:t>
            </a:r>
          </a:p>
          <a:p>
            <a:pPr marL="0" indent="0">
              <a:buNone/>
            </a:pPr>
            <a:endParaRPr lang="en-US" dirty="0"/>
          </a:p>
          <a:p>
            <a:pPr marL="0" indent="0">
              <a:buNone/>
            </a:pPr>
            <a:r>
              <a:rPr lang="en-US" dirty="0"/>
              <a:t>CALL </a:t>
            </a:r>
            <a:r>
              <a:rPr lang="en-US" dirty="0" err="1"/>
              <a:t>GetTotalOrder</a:t>
            </a:r>
            <a:r>
              <a:rPr lang="en-US" dirty="0"/>
              <a:t>();</a:t>
            </a:r>
          </a:p>
          <a:p>
            <a:pPr marL="0" indent="0">
              <a:buNone/>
            </a:pPr>
            <a:r>
              <a:rPr lang="en-US" dirty="0"/>
              <a:t>Here is the output:</a:t>
            </a:r>
          </a:p>
        </p:txBody>
      </p:sp>
      <p:sp>
        <p:nvSpPr>
          <p:cNvPr id="4" name="Footer Placeholder 3">
            <a:extLst>
              <a:ext uri="{FF2B5EF4-FFF2-40B4-BE49-F238E27FC236}">
                <a16:creationId xmlns:a16="http://schemas.microsoft.com/office/drawing/2014/main" id="{FE271947-F5E5-4D25-83BF-313EF1D9E431}"/>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3B5FD877-4644-4B1B-9382-CB236B41FF69}"/>
              </a:ext>
            </a:extLst>
          </p:cNvPr>
          <p:cNvSpPr>
            <a:spLocks noGrp="1"/>
          </p:cNvSpPr>
          <p:nvPr>
            <p:ph type="sldNum" sz="quarter" idx="12"/>
          </p:nvPr>
        </p:nvSpPr>
        <p:spPr/>
        <p:txBody>
          <a:bodyPr/>
          <a:lstStyle/>
          <a:p>
            <a:fld id="{CBA38C19-DD30-46F9-A559-7559A714E450}" type="slidenum">
              <a:rPr lang="en-US" smtClean="0"/>
              <a:t>10</a:t>
            </a:fld>
            <a:endParaRPr lang="en-US"/>
          </a:p>
        </p:txBody>
      </p:sp>
      <p:pic>
        <p:nvPicPr>
          <p:cNvPr id="10243" name="Picture 3">
            <a:extLst>
              <a:ext uri="{FF2B5EF4-FFF2-40B4-BE49-F238E27FC236}">
                <a16:creationId xmlns:a16="http://schemas.microsoft.com/office/drawing/2014/main" id="{818C619B-839A-482C-AE41-E13124FF9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890098"/>
            <a:ext cx="3678382" cy="1463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2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a:p>
          <a:p>
            <a:pPr marL="0" indent="0" algn="ctr">
              <a:buNone/>
            </a:pPr>
            <a:r>
              <a:rPr lang="en-US" sz="4400" dirty="0"/>
              <a:t>Thank You</a:t>
            </a:r>
          </a:p>
          <a:p>
            <a:pPr marL="0" indent="0" algn="ctr">
              <a:buNone/>
            </a:pPr>
            <a:r>
              <a:rPr lang="en-US" sz="4400" dirty="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a:t>Ritesh@softwarica</a:t>
            </a:r>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13023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67E7-4F61-43F4-80FF-37468F4129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C21FF-CBB1-4799-9C09-7AA07AE47D2A}"/>
              </a:ext>
            </a:extLst>
          </p:cNvPr>
          <p:cNvSpPr>
            <a:spLocks noGrp="1"/>
          </p:cNvSpPr>
          <p:nvPr>
            <p:ph idx="1"/>
          </p:nvPr>
        </p:nvSpPr>
        <p:spPr/>
        <p:txBody>
          <a:bodyPr/>
          <a:lstStyle/>
          <a:p>
            <a:pPr marL="0" indent="0">
              <a:buNone/>
            </a:pPr>
            <a:r>
              <a:rPr lang="en-US" dirty="0"/>
              <a:t>In this syntax:</a:t>
            </a:r>
          </a:p>
          <a:p>
            <a:pPr marL="0" indent="0">
              <a:buNone/>
            </a:pPr>
            <a:endParaRPr lang="en-US" dirty="0"/>
          </a:p>
          <a:p>
            <a:pPr marL="0" indent="0">
              <a:buNone/>
            </a:pPr>
            <a:r>
              <a:rPr lang="en-US" dirty="0"/>
              <a:t>First, specify the name of the variable after the DECLARE keyword. The variable name must follow the naming rules of MySQL table column names.</a:t>
            </a:r>
          </a:p>
          <a:p>
            <a:pPr marL="0" indent="0">
              <a:buNone/>
            </a:pPr>
            <a:r>
              <a:rPr lang="en-US" dirty="0"/>
              <a:t>Second, specify the data type and length of the variable. A variable can have any MySQL data types such as INT, VARCHAR , and DATETIME.</a:t>
            </a:r>
          </a:p>
          <a:p>
            <a:pPr marL="0" indent="0">
              <a:buNone/>
            </a:pPr>
            <a:r>
              <a:rPr lang="en-US" dirty="0"/>
              <a:t>Third, assign a variable a default value using the DEFAULT option.  If you declare a variable without specifying a default value, its value is NULL.</a:t>
            </a:r>
          </a:p>
        </p:txBody>
      </p:sp>
      <p:sp>
        <p:nvSpPr>
          <p:cNvPr id="4" name="Footer Placeholder 3">
            <a:extLst>
              <a:ext uri="{FF2B5EF4-FFF2-40B4-BE49-F238E27FC236}">
                <a16:creationId xmlns:a16="http://schemas.microsoft.com/office/drawing/2014/main" id="{999390AD-568A-48DC-87F4-4FF7379E1E1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A0EF947B-9804-4D54-B0E7-1F2F10AB0672}"/>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127007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5852-EFA8-4B65-A5AF-78D76292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4096BA-9D09-42F5-9634-123249D1D9F6}"/>
              </a:ext>
            </a:extLst>
          </p:cNvPr>
          <p:cNvSpPr>
            <a:spLocks noGrp="1"/>
          </p:cNvSpPr>
          <p:nvPr>
            <p:ph idx="1"/>
          </p:nvPr>
        </p:nvSpPr>
        <p:spPr/>
        <p:txBody>
          <a:bodyPr>
            <a:normAutofit lnSpcReduction="10000"/>
          </a:bodyPr>
          <a:lstStyle/>
          <a:p>
            <a:pPr marL="0" indent="0">
              <a:buNone/>
            </a:pPr>
            <a:r>
              <a:rPr lang="en-US" dirty="0"/>
              <a:t>The following example declares a variable named </a:t>
            </a:r>
            <a:r>
              <a:rPr lang="en-US" dirty="0" err="1"/>
              <a:t>totalSale</a:t>
            </a:r>
            <a:r>
              <a:rPr lang="en-US" dirty="0"/>
              <a:t> with the data type DEC(10,2) and default value 0.0  as follows:</a:t>
            </a:r>
          </a:p>
          <a:p>
            <a:pPr marL="0" indent="0">
              <a:buNone/>
            </a:pPr>
            <a:endParaRPr lang="en-US" dirty="0"/>
          </a:p>
          <a:p>
            <a:pPr marL="0" indent="0">
              <a:buNone/>
            </a:pPr>
            <a:r>
              <a:rPr lang="en-US" dirty="0"/>
              <a:t>DECLARE </a:t>
            </a:r>
            <a:r>
              <a:rPr lang="en-US" dirty="0" err="1"/>
              <a:t>totalSale</a:t>
            </a:r>
            <a:r>
              <a:rPr lang="en-US" dirty="0"/>
              <a:t> DEC(10,2) DEFAULT 0.0;</a:t>
            </a:r>
          </a:p>
          <a:p>
            <a:pPr marL="0" indent="0">
              <a:buNone/>
            </a:pPr>
            <a:r>
              <a:rPr lang="en-US" dirty="0"/>
              <a:t>MySQL allows you to declare two or more variables that share the same data type using a single DECLARE statement. The following example declares two integer variables  x and  y, and set their default values to zero.</a:t>
            </a:r>
          </a:p>
          <a:p>
            <a:pPr marL="0" indent="0">
              <a:buNone/>
            </a:pPr>
            <a:endParaRPr lang="en-US" dirty="0"/>
          </a:p>
          <a:p>
            <a:pPr marL="0" indent="0">
              <a:buNone/>
            </a:pPr>
            <a:r>
              <a:rPr lang="en-US" dirty="0"/>
              <a:t>DECLARE x, y INT DEFAULT 0;</a:t>
            </a:r>
          </a:p>
        </p:txBody>
      </p:sp>
      <p:sp>
        <p:nvSpPr>
          <p:cNvPr id="4" name="Footer Placeholder 3">
            <a:extLst>
              <a:ext uri="{FF2B5EF4-FFF2-40B4-BE49-F238E27FC236}">
                <a16:creationId xmlns:a16="http://schemas.microsoft.com/office/drawing/2014/main" id="{34332635-DD1B-4E7A-838B-306EA9BAD3EA}"/>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5C4FB370-66DF-4655-AD07-EE8763AC8884}"/>
              </a:ext>
            </a:extLst>
          </p:cNvPr>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56485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84A6-AFB1-4231-BE97-8F10D6D4F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F27968-A3B9-49D5-AFC4-016F4CA2B22E}"/>
              </a:ext>
            </a:extLst>
          </p:cNvPr>
          <p:cNvSpPr>
            <a:spLocks noGrp="1"/>
          </p:cNvSpPr>
          <p:nvPr>
            <p:ph idx="1"/>
          </p:nvPr>
        </p:nvSpPr>
        <p:spPr/>
        <p:txBody>
          <a:bodyPr>
            <a:normAutofit fontScale="92500" lnSpcReduction="10000"/>
          </a:bodyPr>
          <a:lstStyle/>
          <a:p>
            <a:pPr marL="0" indent="0">
              <a:buNone/>
            </a:pPr>
            <a:r>
              <a:rPr lang="en-US" dirty="0"/>
              <a:t>Assigning variables</a:t>
            </a:r>
          </a:p>
          <a:p>
            <a:pPr marL="0" indent="0">
              <a:buNone/>
            </a:pPr>
            <a:r>
              <a:rPr lang="en-US" dirty="0"/>
              <a:t>Once a variable is declared, it is ready to use. To assign a variable a value, you use the SET statement:</a:t>
            </a:r>
          </a:p>
          <a:p>
            <a:pPr marL="0" indent="0">
              <a:buNone/>
            </a:pPr>
            <a:endParaRPr lang="en-US" dirty="0"/>
          </a:p>
          <a:p>
            <a:pPr marL="0" indent="0">
              <a:buNone/>
            </a:pPr>
            <a:r>
              <a:rPr lang="en-US" dirty="0"/>
              <a:t>SET </a:t>
            </a:r>
            <a:r>
              <a:rPr lang="en-US" dirty="0" err="1"/>
              <a:t>variable_name</a:t>
            </a:r>
            <a:r>
              <a:rPr lang="en-US" dirty="0"/>
              <a:t> = value;</a:t>
            </a:r>
          </a:p>
          <a:p>
            <a:pPr marL="0" indent="0">
              <a:buNone/>
            </a:pPr>
            <a:r>
              <a:rPr lang="en-US" dirty="0"/>
              <a:t>For example:</a:t>
            </a:r>
          </a:p>
          <a:p>
            <a:pPr marL="0" indent="0">
              <a:buNone/>
            </a:pPr>
            <a:endParaRPr lang="en-US" dirty="0"/>
          </a:p>
          <a:p>
            <a:pPr marL="0" indent="0">
              <a:buNone/>
            </a:pPr>
            <a:r>
              <a:rPr lang="en-US" dirty="0"/>
              <a:t>DECLARE total INT DEFAULT 0;</a:t>
            </a:r>
          </a:p>
          <a:p>
            <a:pPr marL="0" indent="0">
              <a:buNone/>
            </a:pPr>
            <a:r>
              <a:rPr lang="en-US" dirty="0"/>
              <a:t>SET total = 10;</a:t>
            </a:r>
          </a:p>
          <a:p>
            <a:pPr marL="0" indent="0">
              <a:buNone/>
            </a:pPr>
            <a:r>
              <a:rPr lang="en-US" dirty="0"/>
              <a:t>The value of the total variable is 10  after the assignment.</a:t>
            </a:r>
          </a:p>
        </p:txBody>
      </p:sp>
      <p:sp>
        <p:nvSpPr>
          <p:cNvPr id="4" name="Footer Placeholder 3">
            <a:extLst>
              <a:ext uri="{FF2B5EF4-FFF2-40B4-BE49-F238E27FC236}">
                <a16:creationId xmlns:a16="http://schemas.microsoft.com/office/drawing/2014/main" id="{BEE6EDF0-BA67-40A6-9283-4A2858F83B10}"/>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872067C3-B6D4-4CE1-AB54-8F0B99DEF556}"/>
              </a:ext>
            </a:extLst>
          </p:cNvPr>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136704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5CF5-745D-4922-B790-F43F183FBB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D41E16-2132-4145-8538-4B77F4770514}"/>
              </a:ext>
            </a:extLst>
          </p:cNvPr>
          <p:cNvSpPr>
            <a:spLocks noGrp="1"/>
          </p:cNvSpPr>
          <p:nvPr>
            <p:ph idx="1"/>
          </p:nvPr>
        </p:nvSpPr>
        <p:spPr/>
        <p:txBody>
          <a:bodyPr/>
          <a:lstStyle/>
          <a:p>
            <a:pPr marL="0" indent="0">
              <a:buNone/>
            </a:pPr>
            <a:r>
              <a:rPr lang="en-US" dirty="0"/>
              <a:t>In addition to the SET statement, you can use the SELECT INTO statement to assign the result of a query to a variable as shown in the following example:</a:t>
            </a:r>
          </a:p>
          <a:p>
            <a:pPr marL="0" indent="0">
              <a:buNone/>
            </a:pPr>
            <a:endParaRPr lang="en-US" dirty="0"/>
          </a:p>
          <a:p>
            <a:pPr marL="0" indent="0">
              <a:buNone/>
            </a:pPr>
            <a:r>
              <a:rPr lang="en-US" dirty="0"/>
              <a:t>DECLARE </a:t>
            </a:r>
            <a:r>
              <a:rPr lang="en-US" dirty="0" err="1"/>
              <a:t>productCount</a:t>
            </a:r>
            <a:r>
              <a:rPr lang="en-US" dirty="0"/>
              <a:t> INT DEFAULT 0;</a:t>
            </a:r>
          </a:p>
          <a:p>
            <a:pPr marL="0" indent="0">
              <a:buNone/>
            </a:pPr>
            <a:endParaRPr lang="en-US" dirty="0"/>
          </a:p>
          <a:p>
            <a:pPr marL="0" indent="0">
              <a:buNone/>
            </a:pPr>
            <a:r>
              <a:rPr lang="en-US" dirty="0"/>
              <a:t>SELECT COUNT(*) </a:t>
            </a:r>
          </a:p>
          <a:p>
            <a:pPr marL="0" indent="0">
              <a:buNone/>
            </a:pPr>
            <a:r>
              <a:rPr lang="en-US" dirty="0"/>
              <a:t>INTO </a:t>
            </a:r>
            <a:r>
              <a:rPr lang="en-US" dirty="0" err="1"/>
              <a:t>productCount</a:t>
            </a:r>
            <a:endParaRPr lang="en-US" dirty="0"/>
          </a:p>
          <a:p>
            <a:pPr marL="0" indent="0">
              <a:buNone/>
            </a:pPr>
            <a:r>
              <a:rPr lang="en-US" dirty="0"/>
              <a:t>FROM products;</a:t>
            </a:r>
          </a:p>
        </p:txBody>
      </p:sp>
      <p:sp>
        <p:nvSpPr>
          <p:cNvPr id="4" name="Footer Placeholder 3">
            <a:extLst>
              <a:ext uri="{FF2B5EF4-FFF2-40B4-BE49-F238E27FC236}">
                <a16:creationId xmlns:a16="http://schemas.microsoft.com/office/drawing/2014/main" id="{8CAC2A12-9BD9-4266-BFCC-FD15B4E9B262}"/>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CF2C08-D50D-4869-8CC8-E28626333E4E}"/>
              </a:ext>
            </a:extLst>
          </p:cNvPr>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71225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24E6-5499-413D-B723-4839E8BDBF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F9651-2BC7-46B6-8FC1-639749EB1414}"/>
              </a:ext>
            </a:extLst>
          </p:cNvPr>
          <p:cNvSpPr>
            <a:spLocks noGrp="1"/>
          </p:cNvSpPr>
          <p:nvPr>
            <p:ph idx="1"/>
          </p:nvPr>
        </p:nvSpPr>
        <p:spPr/>
        <p:txBody>
          <a:bodyPr/>
          <a:lstStyle/>
          <a:p>
            <a:pPr marL="0" indent="0">
              <a:buNone/>
            </a:pPr>
            <a:r>
              <a:rPr lang="en-US" dirty="0"/>
              <a:t>In this example:</a:t>
            </a:r>
          </a:p>
          <a:p>
            <a:pPr marL="0" indent="0">
              <a:buNone/>
            </a:pPr>
            <a:endParaRPr lang="en-US" dirty="0"/>
          </a:p>
          <a:p>
            <a:pPr marL="0" indent="0">
              <a:buNone/>
            </a:pPr>
            <a:r>
              <a:rPr lang="en-US" dirty="0"/>
              <a:t>First, declare a variable named </a:t>
            </a:r>
            <a:r>
              <a:rPr lang="en-US" dirty="0" err="1"/>
              <a:t>productCount</a:t>
            </a:r>
            <a:r>
              <a:rPr lang="en-US" dirty="0"/>
              <a:t>  and initialize its value to 0.</a:t>
            </a:r>
          </a:p>
          <a:p>
            <a:pPr marL="0" indent="0">
              <a:buNone/>
            </a:pPr>
            <a:r>
              <a:rPr lang="en-US" dirty="0"/>
              <a:t>Then, use the SELECT INTO  statement to assign the </a:t>
            </a:r>
            <a:r>
              <a:rPr lang="en-US" dirty="0" err="1"/>
              <a:t>productCount</a:t>
            </a:r>
            <a:r>
              <a:rPr lang="en-US" dirty="0"/>
              <a:t>  variable the number of products selected from the products  table.</a:t>
            </a:r>
          </a:p>
        </p:txBody>
      </p:sp>
      <p:sp>
        <p:nvSpPr>
          <p:cNvPr id="4" name="Footer Placeholder 3">
            <a:extLst>
              <a:ext uri="{FF2B5EF4-FFF2-40B4-BE49-F238E27FC236}">
                <a16:creationId xmlns:a16="http://schemas.microsoft.com/office/drawing/2014/main" id="{0E8D7A2C-4462-4046-A5F5-40FF81DD18C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75A9F326-253E-4D82-B2F3-A14410D70A83}"/>
              </a:ext>
            </a:extLst>
          </p:cNvPr>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23102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C58A-3F1B-4A42-8577-E7B77A61D1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576D6-F33C-44B8-9544-BC7B2C11E07A}"/>
              </a:ext>
            </a:extLst>
          </p:cNvPr>
          <p:cNvSpPr>
            <a:spLocks noGrp="1"/>
          </p:cNvSpPr>
          <p:nvPr>
            <p:ph idx="1"/>
          </p:nvPr>
        </p:nvSpPr>
        <p:spPr/>
        <p:txBody>
          <a:bodyPr>
            <a:normAutofit fontScale="77500" lnSpcReduction="20000"/>
          </a:bodyPr>
          <a:lstStyle/>
          <a:p>
            <a:pPr marL="0" indent="0">
              <a:buNone/>
            </a:pPr>
            <a:r>
              <a:rPr lang="en-US" dirty="0"/>
              <a:t>Variable scopes</a:t>
            </a:r>
          </a:p>
          <a:p>
            <a:pPr marL="0" indent="0">
              <a:buNone/>
            </a:pPr>
            <a:r>
              <a:rPr lang="en-US" dirty="0"/>
              <a:t>A variable has its own scope that defines its lifetime. If you declare a variable inside a stored procedure, it will be out of scope when the END statement of stored procedure reaches.</a:t>
            </a:r>
          </a:p>
          <a:p>
            <a:pPr marL="0" indent="0">
              <a:buNone/>
            </a:pPr>
            <a:endParaRPr lang="en-US" dirty="0"/>
          </a:p>
          <a:p>
            <a:pPr marL="0" indent="0">
              <a:buNone/>
            </a:pPr>
            <a:r>
              <a:rPr lang="en-US" dirty="0"/>
              <a:t>When you declare a variable inside the block BEGIN END, it will be out of scope if the END is reached.</a:t>
            </a:r>
          </a:p>
          <a:p>
            <a:pPr marL="0" indent="0">
              <a:buNone/>
            </a:pPr>
            <a:endParaRPr lang="en-US" dirty="0"/>
          </a:p>
          <a:p>
            <a:pPr marL="0" indent="0">
              <a:buNone/>
            </a:pPr>
            <a:r>
              <a:rPr lang="en-US" dirty="0"/>
              <a:t>MySQL allows you to declare two or more variables that share the same name in different scopes. Because a variable is only effective in its scope. However, declaring variables with the same name in different scopes is not good programming practice.</a:t>
            </a:r>
          </a:p>
          <a:p>
            <a:pPr marL="0" indent="0">
              <a:buNone/>
            </a:pPr>
            <a:endParaRPr lang="en-US" dirty="0"/>
          </a:p>
          <a:p>
            <a:pPr marL="0" indent="0">
              <a:buNone/>
            </a:pPr>
            <a:r>
              <a:rPr lang="en-US" dirty="0"/>
              <a:t>A variable whose name begins with the @ sign is a session variable. It is available and accessible until the session ends.</a:t>
            </a:r>
          </a:p>
        </p:txBody>
      </p:sp>
      <p:sp>
        <p:nvSpPr>
          <p:cNvPr id="4" name="Footer Placeholder 3">
            <a:extLst>
              <a:ext uri="{FF2B5EF4-FFF2-40B4-BE49-F238E27FC236}">
                <a16:creationId xmlns:a16="http://schemas.microsoft.com/office/drawing/2014/main" id="{0D833556-CBE0-4754-A2E8-AEC87831142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6C7DC42-704B-4396-8FBA-9E4FDBC92C1B}"/>
              </a:ext>
            </a:extLst>
          </p:cNvPr>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18943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DC8F-89A7-493A-96B6-D057D4703240}"/>
              </a:ext>
            </a:extLst>
          </p:cNvPr>
          <p:cNvSpPr>
            <a:spLocks noGrp="1"/>
          </p:cNvSpPr>
          <p:nvPr>
            <p:ph type="title"/>
          </p:nvPr>
        </p:nvSpPr>
        <p:spPr/>
        <p:txBody>
          <a:bodyPr>
            <a:normAutofit/>
          </a:bodyPr>
          <a:lstStyle/>
          <a:p>
            <a:r>
              <a:rPr lang="en-US" dirty="0"/>
              <a:t>Putting it all together</a:t>
            </a:r>
          </a:p>
        </p:txBody>
      </p:sp>
      <p:sp>
        <p:nvSpPr>
          <p:cNvPr id="3" name="Content Placeholder 2">
            <a:extLst>
              <a:ext uri="{FF2B5EF4-FFF2-40B4-BE49-F238E27FC236}">
                <a16:creationId xmlns:a16="http://schemas.microsoft.com/office/drawing/2014/main" id="{E55780F5-746E-43C2-B214-96A29F526FBE}"/>
              </a:ext>
            </a:extLst>
          </p:cNvPr>
          <p:cNvSpPr>
            <a:spLocks noGrp="1"/>
          </p:cNvSpPr>
          <p:nvPr>
            <p:ph idx="1"/>
          </p:nvPr>
        </p:nvSpPr>
        <p:spPr/>
        <p:txBody>
          <a:bodyPr>
            <a:normAutofit fontScale="47500" lnSpcReduction="20000"/>
          </a:bodyPr>
          <a:lstStyle/>
          <a:p>
            <a:pPr marL="0" indent="0">
              <a:buNone/>
            </a:pPr>
            <a:r>
              <a:rPr lang="en-US" dirty="0"/>
              <a:t>The following example illustrates how to declare and use a variable in a stored procedure:</a:t>
            </a:r>
          </a:p>
          <a:p>
            <a:pPr marL="0" indent="0">
              <a:buNone/>
            </a:pPr>
            <a:endParaRPr lang="en-US" dirty="0"/>
          </a:p>
          <a:p>
            <a:pPr marL="0" indent="0">
              <a:buNone/>
            </a:pPr>
            <a:r>
              <a:rPr lang="en-US" dirty="0"/>
              <a:t>DELIMITER $$</a:t>
            </a:r>
          </a:p>
          <a:p>
            <a:pPr marL="0" indent="0">
              <a:buNone/>
            </a:pPr>
            <a:endParaRPr lang="en-US" dirty="0"/>
          </a:p>
          <a:p>
            <a:pPr marL="0" indent="0">
              <a:buNone/>
            </a:pPr>
            <a:r>
              <a:rPr lang="en-US" dirty="0"/>
              <a:t>CREATE PROCEDURE </a:t>
            </a:r>
            <a:r>
              <a:rPr lang="en-US" dirty="0" err="1"/>
              <a:t>GetTotalOrder</a:t>
            </a:r>
            <a:r>
              <a:rPr lang="en-US" dirty="0"/>
              <a:t>()</a:t>
            </a:r>
          </a:p>
          <a:p>
            <a:pPr marL="0" indent="0">
              <a:buNone/>
            </a:pPr>
            <a:r>
              <a:rPr lang="en-US" dirty="0"/>
              <a:t>BEGIN</a:t>
            </a:r>
          </a:p>
          <a:p>
            <a:pPr marL="0" indent="0">
              <a:buNone/>
            </a:pPr>
            <a:r>
              <a:rPr lang="en-US" dirty="0"/>
              <a:t>	DECLARE </a:t>
            </a:r>
            <a:r>
              <a:rPr lang="en-US" dirty="0" err="1"/>
              <a:t>totalOrder</a:t>
            </a:r>
            <a:r>
              <a:rPr lang="en-US" dirty="0"/>
              <a:t> INT DEFAULT 0;</a:t>
            </a:r>
          </a:p>
          <a:p>
            <a:pPr marL="0" indent="0">
              <a:buNone/>
            </a:pPr>
            <a:r>
              <a:rPr lang="en-US" dirty="0"/>
              <a:t>    </a:t>
            </a:r>
          </a:p>
          <a:p>
            <a:pPr marL="0" indent="0">
              <a:buNone/>
            </a:pPr>
            <a:r>
              <a:rPr lang="en-US" dirty="0"/>
              <a:t>    SELECT COUNT(*) </a:t>
            </a:r>
          </a:p>
          <a:p>
            <a:pPr marL="0" indent="0">
              <a:buNone/>
            </a:pPr>
            <a:r>
              <a:rPr lang="en-US" dirty="0"/>
              <a:t>    INTO </a:t>
            </a:r>
            <a:r>
              <a:rPr lang="en-US" dirty="0" err="1"/>
              <a:t>totalOrder</a:t>
            </a:r>
            <a:endParaRPr lang="en-US" dirty="0"/>
          </a:p>
          <a:p>
            <a:pPr marL="0" indent="0">
              <a:buNone/>
            </a:pPr>
            <a:r>
              <a:rPr lang="en-US" dirty="0"/>
              <a:t>    FROM orders;</a:t>
            </a:r>
          </a:p>
          <a:p>
            <a:pPr marL="0" indent="0">
              <a:buNone/>
            </a:pPr>
            <a:r>
              <a:rPr lang="en-US" dirty="0"/>
              <a:t>    </a:t>
            </a:r>
          </a:p>
          <a:p>
            <a:pPr marL="0" indent="0">
              <a:buNone/>
            </a:pPr>
            <a:r>
              <a:rPr lang="en-US" dirty="0"/>
              <a:t>    SELECT </a:t>
            </a:r>
            <a:r>
              <a:rPr lang="en-US" dirty="0" err="1"/>
              <a:t>totalOrder</a:t>
            </a:r>
            <a:r>
              <a:rPr lang="en-US" dirty="0"/>
              <a:t>;</a:t>
            </a:r>
          </a:p>
          <a:p>
            <a:pPr marL="0" indent="0">
              <a:buNone/>
            </a:pPr>
            <a:r>
              <a:rPr lang="en-US" dirty="0"/>
              <a:t>END$$</a:t>
            </a:r>
          </a:p>
          <a:p>
            <a:pPr marL="0" indent="0">
              <a:buNone/>
            </a:pPr>
            <a:endParaRPr lang="en-US" dirty="0"/>
          </a:p>
          <a:p>
            <a:pPr marL="0" indent="0">
              <a:buNone/>
            </a:pPr>
            <a:r>
              <a:rPr lang="en-US" dirty="0"/>
              <a:t>DELIMITER ;</a:t>
            </a:r>
          </a:p>
        </p:txBody>
      </p:sp>
      <p:sp>
        <p:nvSpPr>
          <p:cNvPr id="4" name="Footer Placeholder 3">
            <a:extLst>
              <a:ext uri="{FF2B5EF4-FFF2-40B4-BE49-F238E27FC236}">
                <a16:creationId xmlns:a16="http://schemas.microsoft.com/office/drawing/2014/main" id="{CFEB306F-2FD0-42B0-8A56-C65194BC9724}"/>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40883CCA-DBB7-47AF-A2AA-3C374A2B2E47}"/>
              </a:ext>
            </a:extLst>
          </p:cNvPr>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22309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4874-9BD4-4F70-9788-DFCC3CCD0DA2}"/>
              </a:ext>
            </a:extLst>
          </p:cNvPr>
          <p:cNvSpPr>
            <a:spLocks noGrp="1"/>
          </p:cNvSpPr>
          <p:nvPr>
            <p:ph type="title"/>
          </p:nvPr>
        </p:nvSpPr>
        <p:spPr/>
        <p:txBody>
          <a:bodyPr>
            <a:normAutofit/>
          </a:bodyPr>
          <a:lstStyle/>
          <a:p>
            <a:r>
              <a:rPr lang="en-US" dirty="0"/>
              <a:t>How it works.</a:t>
            </a:r>
          </a:p>
        </p:txBody>
      </p:sp>
      <p:sp>
        <p:nvSpPr>
          <p:cNvPr id="3" name="Content Placeholder 2">
            <a:extLst>
              <a:ext uri="{FF2B5EF4-FFF2-40B4-BE49-F238E27FC236}">
                <a16:creationId xmlns:a16="http://schemas.microsoft.com/office/drawing/2014/main" id="{EF2381C0-9E6E-4051-A274-41A240659666}"/>
              </a:ext>
            </a:extLst>
          </p:cNvPr>
          <p:cNvSpPr>
            <a:spLocks noGrp="1"/>
          </p:cNvSpPr>
          <p:nvPr>
            <p:ph idx="1"/>
          </p:nvPr>
        </p:nvSpPr>
        <p:spPr/>
        <p:txBody>
          <a:bodyPr>
            <a:normAutofit fontScale="62500" lnSpcReduction="20000"/>
          </a:bodyPr>
          <a:lstStyle/>
          <a:p>
            <a:pPr marL="0" indent="0">
              <a:buNone/>
            </a:pPr>
            <a:endParaRPr lang="en-US" dirty="0"/>
          </a:p>
          <a:p>
            <a:pPr marL="0" indent="0">
              <a:buNone/>
            </a:pPr>
            <a:r>
              <a:rPr lang="en-US" dirty="0"/>
              <a:t>First, declare a variable </a:t>
            </a:r>
            <a:r>
              <a:rPr lang="en-US" dirty="0" err="1"/>
              <a:t>totalOrder</a:t>
            </a:r>
            <a:r>
              <a:rPr lang="en-US" dirty="0"/>
              <a:t> with a default value of zero. This variable will hold the number of orders from the orders table.</a:t>
            </a:r>
          </a:p>
          <a:p>
            <a:pPr marL="0" indent="0">
              <a:buNone/>
            </a:pPr>
            <a:endParaRPr lang="en-US" dirty="0"/>
          </a:p>
          <a:p>
            <a:pPr marL="0" indent="0">
              <a:buNone/>
            </a:pPr>
            <a:r>
              <a:rPr lang="en-US" dirty="0"/>
              <a:t>DECLARE </a:t>
            </a:r>
            <a:r>
              <a:rPr lang="en-US" dirty="0" err="1"/>
              <a:t>totalOrder</a:t>
            </a:r>
            <a:r>
              <a:rPr lang="en-US" dirty="0"/>
              <a:t> INT DEFAULT 0;</a:t>
            </a:r>
          </a:p>
          <a:p>
            <a:pPr marL="0" indent="0">
              <a:buNone/>
            </a:pPr>
            <a:r>
              <a:rPr lang="en-US" dirty="0"/>
              <a:t>Second, use the SELECT INTO  statement to assign the variable </a:t>
            </a:r>
            <a:r>
              <a:rPr lang="en-US" dirty="0" err="1"/>
              <a:t>totalOrder</a:t>
            </a:r>
            <a:r>
              <a:rPr lang="en-US" dirty="0"/>
              <a:t> the number of orders selected from the orders table:</a:t>
            </a:r>
          </a:p>
          <a:p>
            <a:pPr marL="0" indent="0">
              <a:buNone/>
            </a:pPr>
            <a:endParaRPr lang="en-US" dirty="0"/>
          </a:p>
          <a:p>
            <a:pPr marL="0" indent="0">
              <a:buNone/>
            </a:pPr>
            <a:r>
              <a:rPr lang="en-US" dirty="0"/>
              <a:t>SELECT COUNT(*) </a:t>
            </a:r>
          </a:p>
          <a:p>
            <a:pPr marL="0" indent="0">
              <a:buNone/>
            </a:pPr>
            <a:r>
              <a:rPr lang="en-US" dirty="0"/>
              <a:t>INTO </a:t>
            </a:r>
            <a:r>
              <a:rPr lang="en-US" dirty="0" err="1"/>
              <a:t>totalOrder</a:t>
            </a:r>
            <a:r>
              <a:rPr lang="en-US" dirty="0"/>
              <a:t> </a:t>
            </a:r>
          </a:p>
          <a:p>
            <a:pPr marL="0" indent="0">
              <a:buNone/>
            </a:pPr>
            <a:r>
              <a:rPr lang="en-US" dirty="0"/>
              <a:t>FROM orders;</a:t>
            </a:r>
          </a:p>
          <a:p>
            <a:pPr marL="0" indent="0">
              <a:buNone/>
            </a:pPr>
            <a:r>
              <a:rPr lang="en-US" dirty="0"/>
              <a:t>Third, select the value of the variable </a:t>
            </a:r>
            <a:r>
              <a:rPr lang="en-US" dirty="0" err="1"/>
              <a:t>totalOrder</a:t>
            </a:r>
            <a:r>
              <a:rPr lang="en-US" dirty="0"/>
              <a:t>.</a:t>
            </a:r>
          </a:p>
          <a:p>
            <a:pPr marL="0" indent="0">
              <a:buNone/>
            </a:pPr>
            <a:endParaRPr lang="en-US" dirty="0"/>
          </a:p>
          <a:p>
            <a:pPr marL="0" indent="0">
              <a:buNone/>
            </a:pPr>
            <a:r>
              <a:rPr lang="en-US" dirty="0"/>
              <a:t>SELECT </a:t>
            </a:r>
            <a:r>
              <a:rPr lang="en-US" dirty="0" err="1"/>
              <a:t>totalOrder</a:t>
            </a:r>
            <a:r>
              <a:rPr lang="en-US" dirty="0"/>
              <a:t>;</a:t>
            </a:r>
          </a:p>
        </p:txBody>
      </p:sp>
      <p:sp>
        <p:nvSpPr>
          <p:cNvPr id="4" name="Footer Placeholder 3">
            <a:extLst>
              <a:ext uri="{FF2B5EF4-FFF2-40B4-BE49-F238E27FC236}">
                <a16:creationId xmlns:a16="http://schemas.microsoft.com/office/drawing/2014/main" id="{7390AEF6-AAAE-4CA8-936C-FC13FE05267F}"/>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E22E0155-A277-4C40-8EEB-C009CE1628DE}"/>
              </a:ext>
            </a:extLst>
          </p:cNvPr>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312652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3679</TotalTime>
  <Words>746</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MySQL Stored Procedure Variables</vt:lpstr>
      <vt:lpstr>PowerPoint Presentation</vt:lpstr>
      <vt:lpstr>PowerPoint Presentation</vt:lpstr>
      <vt:lpstr>PowerPoint Presentation</vt:lpstr>
      <vt:lpstr>PowerPoint Presentation</vt:lpstr>
      <vt:lpstr>PowerPoint Presentation</vt:lpstr>
      <vt:lpstr>PowerPoint Presentation</vt:lpstr>
      <vt:lpstr>Putting it all together</vt:lpstr>
      <vt:lpstr>How it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ritesh singh</cp:lastModifiedBy>
  <cp:revision>526</cp:revision>
  <dcterms:created xsi:type="dcterms:W3CDTF">2019-09-15T04:30:17Z</dcterms:created>
  <dcterms:modified xsi:type="dcterms:W3CDTF">2020-06-12T05:13:57Z</dcterms:modified>
</cp:coreProperties>
</file>