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62" r:id="rId2"/>
    <p:sldId id="363" r:id="rId3"/>
    <p:sldId id="364" r:id="rId4"/>
    <p:sldId id="365" r:id="rId5"/>
    <p:sldId id="366" r:id="rId6"/>
    <p:sldId id="367" r:id="rId7"/>
    <p:sldId id="368" r:id="rId8"/>
    <p:sldId id="369" r:id="rId9"/>
    <p:sldId id="370" r:id="rId10"/>
    <p:sldId id="371" r:id="rId11"/>
    <p:sldId id="372" r:id="rId12"/>
    <p:sldId id="373"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D933-A3EC-4961-ACF4-C9D4F3B1C3E9}"/>
              </a:ext>
            </a:extLst>
          </p:cNvPr>
          <p:cNvSpPr>
            <a:spLocks noGrp="1"/>
          </p:cNvSpPr>
          <p:nvPr>
            <p:ph type="title"/>
          </p:nvPr>
        </p:nvSpPr>
        <p:spPr/>
        <p:txBody>
          <a:bodyPr>
            <a:normAutofit fontScale="90000"/>
          </a:bodyPr>
          <a:lstStyle/>
          <a:p>
            <a:r>
              <a:rPr lang="en-US" dirty="0"/>
              <a:t>Introduction to MySQL stored procedure parameters</a:t>
            </a:r>
          </a:p>
        </p:txBody>
      </p:sp>
      <p:sp>
        <p:nvSpPr>
          <p:cNvPr id="3" name="Content Placeholder 2">
            <a:extLst>
              <a:ext uri="{FF2B5EF4-FFF2-40B4-BE49-F238E27FC236}">
                <a16:creationId xmlns:a16="http://schemas.microsoft.com/office/drawing/2014/main" id="{5975DDC6-72F6-454D-8A89-A43895AED671}"/>
              </a:ext>
            </a:extLst>
          </p:cNvPr>
          <p:cNvSpPr>
            <a:spLocks noGrp="1"/>
          </p:cNvSpPr>
          <p:nvPr>
            <p:ph idx="1"/>
          </p:nvPr>
        </p:nvSpPr>
        <p:spPr/>
        <p:txBody>
          <a:bodyPr>
            <a:normAutofit fontScale="92500" lnSpcReduction="20000"/>
          </a:bodyPr>
          <a:lstStyle/>
          <a:p>
            <a:pPr marL="0" indent="0">
              <a:buNone/>
            </a:pPr>
            <a:r>
              <a:rPr lang="en-US" dirty="0"/>
              <a:t>Almost stored procedures that you develop require parameters. The parameters make the stored procedure more flexible and useful.</a:t>
            </a:r>
          </a:p>
          <a:p>
            <a:pPr marL="0" indent="0">
              <a:buNone/>
            </a:pPr>
            <a:endParaRPr lang="en-US" dirty="0"/>
          </a:p>
          <a:p>
            <a:pPr marL="0" indent="0">
              <a:buNone/>
            </a:pPr>
            <a:r>
              <a:rPr lang="en-US" dirty="0"/>
              <a:t>In MySQL, a parameter has one of three modes: IN,OUT, or INOUT.</a:t>
            </a:r>
          </a:p>
          <a:p>
            <a:pPr marL="0" indent="0">
              <a:buNone/>
            </a:pPr>
            <a:endParaRPr lang="en-US" dirty="0"/>
          </a:p>
          <a:p>
            <a:pPr marL="0" indent="0">
              <a:buNone/>
            </a:pPr>
            <a:r>
              <a:rPr lang="en-US" dirty="0"/>
              <a:t>IN parameters</a:t>
            </a:r>
          </a:p>
          <a:p>
            <a:pPr marL="0" indent="0">
              <a:buNone/>
            </a:pPr>
            <a:r>
              <a:rPr lang="en-US" dirty="0"/>
              <a:t>IN is the default mode. When you define an IN parameter in a stored procedure, the calling program has to pass an argument to the stored procedure. In addition, the value of an IN parameter is protected. It means that even the value of the IN parameter is changed inside the stored procedure, its original value is retained after the stored procedure ends. In other words, the stored procedure only works on the copy of the IN parameter.</a:t>
            </a:r>
          </a:p>
        </p:txBody>
      </p:sp>
      <p:sp>
        <p:nvSpPr>
          <p:cNvPr id="4" name="Footer Placeholder 3">
            <a:extLst>
              <a:ext uri="{FF2B5EF4-FFF2-40B4-BE49-F238E27FC236}">
                <a16:creationId xmlns:a16="http://schemas.microsoft.com/office/drawing/2014/main" id="{0490972C-CAD7-431E-948C-D0273F59A9D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569FF20-6F32-45B5-B373-4C6ABEB0E435}"/>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15124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C874-3433-477E-8A19-4175E37AED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BD518B-FF5B-4D80-8512-6A8D299DBE29}"/>
              </a:ext>
            </a:extLst>
          </p:cNvPr>
          <p:cNvSpPr>
            <a:spLocks noGrp="1"/>
          </p:cNvSpPr>
          <p:nvPr>
            <p:ph idx="1"/>
          </p:nvPr>
        </p:nvSpPr>
        <p:spPr/>
        <p:txBody>
          <a:bodyPr/>
          <a:lstStyle/>
          <a:p>
            <a:pPr marL="0" indent="0">
              <a:buNone/>
            </a:pPr>
            <a:r>
              <a:rPr lang="en-US" dirty="0"/>
              <a:t>To get the number of orders that are in-process, you call the stored procedure </a:t>
            </a:r>
            <a:r>
              <a:rPr lang="en-US" dirty="0" err="1"/>
              <a:t>GetOrderCountByStatus</a:t>
            </a:r>
            <a:r>
              <a:rPr lang="en-US" dirty="0"/>
              <a:t> as follows:</a:t>
            </a:r>
          </a:p>
          <a:p>
            <a:pPr marL="0" indent="0">
              <a:buNone/>
            </a:pPr>
            <a:endParaRPr lang="en-US" dirty="0"/>
          </a:p>
          <a:p>
            <a:pPr marL="0" indent="0">
              <a:buNone/>
            </a:pPr>
            <a:r>
              <a:rPr lang="en-US" dirty="0"/>
              <a:t>CALL </a:t>
            </a:r>
            <a:r>
              <a:rPr lang="en-US" dirty="0" err="1"/>
              <a:t>GetOrderCountByStatus</a:t>
            </a:r>
            <a:r>
              <a:rPr lang="en-US" dirty="0"/>
              <a:t>('in </a:t>
            </a:r>
            <a:r>
              <a:rPr lang="en-US" dirty="0" err="1"/>
              <a:t>process',@total</a:t>
            </a:r>
            <a:r>
              <a:rPr lang="en-US" dirty="0"/>
              <a:t>);</a:t>
            </a:r>
          </a:p>
          <a:p>
            <a:pPr marL="0" indent="0">
              <a:buNone/>
            </a:pPr>
            <a:r>
              <a:rPr lang="en-US" dirty="0"/>
              <a:t>SELECT @total AS  </a:t>
            </a:r>
            <a:r>
              <a:rPr lang="en-US" dirty="0" err="1"/>
              <a:t>total_in_process</a:t>
            </a:r>
            <a:r>
              <a:rPr lang="en-US" dirty="0"/>
              <a:t>;</a:t>
            </a:r>
          </a:p>
        </p:txBody>
      </p:sp>
      <p:sp>
        <p:nvSpPr>
          <p:cNvPr id="4" name="Footer Placeholder 3">
            <a:extLst>
              <a:ext uri="{FF2B5EF4-FFF2-40B4-BE49-F238E27FC236}">
                <a16:creationId xmlns:a16="http://schemas.microsoft.com/office/drawing/2014/main" id="{39C144C1-E6C7-43E5-8026-EB86EE4C5D6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6A17798-EAD8-4502-AFA3-6CE5AFCE41E2}"/>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7" name="Picture 6">
            <a:extLst>
              <a:ext uri="{FF2B5EF4-FFF2-40B4-BE49-F238E27FC236}">
                <a16:creationId xmlns:a16="http://schemas.microsoft.com/office/drawing/2014/main" id="{B9A23B75-4E3F-478F-BDAB-AFCFB6CEAAC5}"/>
              </a:ext>
            </a:extLst>
          </p:cNvPr>
          <p:cNvPicPr>
            <a:picLocks noChangeAspect="1"/>
          </p:cNvPicPr>
          <p:nvPr/>
        </p:nvPicPr>
        <p:blipFill>
          <a:blip r:embed="rId2"/>
          <a:stretch>
            <a:fillRect/>
          </a:stretch>
        </p:blipFill>
        <p:spPr>
          <a:xfrm>
            <a:off x="1801956" y="4507923"/>
            <a:ext cx="3519761" cy="1269422"/>
          </a:xfrm>
          <a:prstGeom prst="rect">
            <a:avLst/>
          </a:prstGeom>
        </p:spPr>
      </p:pic>
    </p:spTree>
    <p:extLst>
      <p:ext uri="{BB962C8B-B14F-4D97-AF65-F5344CB8AC3E}">
        <p14:creationId xmlns:p14="http://schemas.microsoft.com/office/powerpoint/2010/main" val="86919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3BF7-728A-44E5-894A-EE25D77AB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D18D88-9B81-4BE2-9C22-EE488AB7B789}"/>
              </a:ext>
            </a:extLst>
          </p:cNvPr>
          <p:cNvSpPr>
            <a:spLocks noGrp="1"/>
          </p:cNvSpPr>
          <p:nvPr>
            <p:ph idx="1"/>
          </p:nvPr>
        </p:nvSpPr>
        <p:spPr/>
        <p:txBody>
          <a:bodyPr>
            <a:normAutofit fontScale="55000" lnSpcReduction="20000"/>
          </a:bodyPr>
          <a:lstStyle/>
          <a:p>
            <a:pPr marL="0" indent="0">
              <a:buNone/>
            </a:pPr>
            <a:r>
              <a:rPr lang="en-US" dirty="0"/>
              <a:t>The INOUT parameter example</a:t>
            </a:r>
          </a:p>
          <a:p>
            <a:pPr marL="0" indent="0">
              <a:buNone/>
            </a:pPr>
            <a:r>
              <a:rPr lang="en-US" dirty="0"/>
              <a:t>The following example demonstrates how to use an INOUT parameter in the stored procedure.</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SetCounter</a:t>
            </a:r>
            <a:r>
              <a:rPr lang="en-US" dirty="0"/>
              <a:t>(</a:t>
            </a:r>
          </a:p>
          <a:p>
            <a:pPr marL="0" indent="0">
              <a:buNone/>
            </a:pPr>
            <a:r>
              <a:rPr lang="en-US" dirty="0"/>
              <a:t>	INOUT counter INT,</a:t>
            </a:r>
          </a:p>
          <a:p>
            <a:pPr marL="0" indent="0">
              <a:buNone/>
            </a:pPr>
            <a:r>
              <a:rPr lang="en-US" dirty="0"/>
              <a:t>    IN </a:t>
            </a:r>
            <a:r>
              <a:rPr lang="en-US" dirty="0" err="1"/>
              <a:t>inc</a:t>
            </a:r>
            <a:r>
              <a:rPr lang="en-US" dirty="0"/>
              <a:t> INT</a:t>
            </a:r>
          </a:p>
          <a:p>
            <a:pPr marL="0" indent="0">
              <a:buNone/>
            </a:pPr>
            <a:r>
              <a:rPr lang="en-US" dirty="0"/>
              <a:t>)</a:t>
            </a:r>
          </a:p>
          <a:p>
            <a:pPr marL="0" indent="0">
              <a:buNone/>
            </a:pPr>
            <a:r>
              <a:rPr lang="en-US" dirty="0"/>
              <a:t>BEGIN</a:t>
            </a:r>
          </a:p>
          <a:p>
            <a:pPr marL="0" indent="0">
              <a:buNone/>
            </a:pPr>
            <a:r>
              <a:rPr lang="en-US" dirty="0"/>
              <a:t>	SET counter = counter + </a:t>
            </a:r>
            <a:r>
              <a:rPr lang="en-US" dirty="0" err="1"/>
              <a:t>inc</a:t>
            </a:r>
            <a:r>
              <a:rPr lang="en-US" dirty="0"/>
              <a: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AEBAB81E-0839-42C2-9A68-D37273D0319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9773A62-A0C3-437A-B2C3-285829759561}"/>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58587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E30A-AADC-416F-BFD8-E1A9185E92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879BBD-AD53-40D0-8560-1A79FB7814E8}"/>
              </a:ext>
            </a:extLst>
          </p:cNvPr>
          <p:cNvSpPr>
            <a:spLocks noGrp="1"/>
          </p:cNvSpPr>
          <p:nvPr>
            <p:ph idx="1"/>
          </p:nvPr>
        </p:nvSpPr>
        <p:spPr/>
        <p:txBody>
          <a:bodyPr>
            <a:normAutofit fontScale="92500" lnSpcReduction="20000"/>
          </a:bodyPr>
          <a:lstStyle/>
          <a:p>
            <a:pPr marL="0" indent="0">
              <a:buNone/>
            </a:pPr>
            <a:r>
              <a:rPr lang="en-US" dirty="0"/>
              <a:t>In this example, the stored procedure </a:t>
            </a:r>
            <a:r>
              <a:rPr lang="en-US" dirty="0" err="1"/>
              <a:t>SetCounter</a:t>
            </a:r>
            <a:r>
              <a:rPr lang="en-US" dirty="0"/>
              <a:t>()  accepts one INOUT  parameter ( counter ) and one IN parameter ( </a:t>
            </a:r>
            <a:r>
              <a:rPr lang="en-US" dirty="0" err="1"/>
              <a:t>inc</a:t>
            </a:r>
            <a:r>
              <a:rPr lang="en-US" dirty="0"/>
              <a:t> ). It increases the counter ( counter ) by the value of specified by the </a:t>
            </a:r>
            <a:r>
              <a:rPr lang="en-US" dirty="0" err="1"/>
              <a:t>inc</a:t>
            </a:r>
            <a:r>
              <a:rPr lang="en-US" dirty="0"/>
              <a:t> parameter.</a:t>
            </a:r>
          </a:p>
          <a:p>
            <a:pPr marL="0" indent="0">
              <a:buNone/>
            </a:pPr>
            <a:endParaRPr lang="en-US" dirty="0"/>
          </a:p>
          <a:p>
            <a:pPr marL="0" indent="0">
              <a:buNone/>
            </a:pPr>
            <a:r>
              <a:rPr lang="en-US" dirty="0"/>
              <a:t>These statements illustrate how to call the </a:t>
            </a:r>
            <a:r>
              <a:rPr lang="en-US" dirty="0" err="1"/>
              <a:t>SetSounter</a:t>
            </a:r>
            <a:r>
              <a:rPr lang="en-US" dirty="0"/>
              <a:t>  stored procedure:</a:t>
            </a:r>
          </a:p>
          <a:p>
            <a:pPr marL="0" indent="0">
              <a:buNone/>
            </a:pPr>
            <a:endParaRPr lang="en-US" dirty="0"/>
          </a:p>
          <a:p>
            <a:pPr marL="0" indent="0">
              <a:buNone/>
            </a:pPr>
            <a:r>
              <a:rPr lang="en-US" dirty="0"/>
              <a:t>SET @counter = 1;</a:t>
            </a:r>
          </a:p>
          <a:p>
            <a:pPr marL="0" indent="0">
              <a:buNone/>
            </a:pPr>
            <a:r>
              <a:rPr lang="en-US" dirty="0"/>
              <a:t>CALL </a:t>
            </a:r>
            <a:r>
              <a:rPr lang="en-US" dirty="0" err="1"/>
              <a:t>SetCounter</a:t>
            </a:r>
            <a:r>
              <a:rPr lang="en-US" dirty="0"/>
              <a:t>(@counter,1); -- 2</a:t>
            </a:r>
          </a:p>
          <a:p>
            <a:pPr marL="0" indent="0">
              <a:buNone/>
            </a:pPr>
            <a:r>
              <a:rPr lang="en-US" dirty="0"/>
              <a:t>CALL </a:t>
            </a:r>
            <a:r>
              <a:rPr lang="en-US" dirty="0" err="1"/>
              <a:t>SetCounter</a:t>
            </a:r>
            <a:r>
              <a:rPr lang="en-US" dirty="0"/>
              <a:t>(@counter,1); -- 3</a:t>
            </a:r>
          </a:p>
          <a:p>
            <a:pPr marL="0" indent="0">
              <a:buNone/>
            </a:pPr>
            <a:r>
              <a:rPr lang="en-US" dirty="0"/>
              <a:t>CALL </a:t>
            </a:r>
            <a:r>
              <a:rPr lang="en-US" dirty="0" err="1"/>
              <a:t>SetCounter</a:t>
            </a:r>
            <a:r>
              <a:rPr lang="en-US" dirty="0"/>
              <a:t>(@counter,5); -- 8</a:t>
            </a:r>
          </a:p>
          <a:p>
            <a:pPr marL="0" indent="0">
              <a:buNone/>
            </a:pPr>
            <a:r>
              <a:rPr lang="en-US" dirty="0"/>
              <a:t>SELECT @counter; -- 8</a:t>
            </a:r>
          </a:p>
        </p:txBody>
      </p:sp>
      <p:sp>
        <p:nvSpPr>
          <p:cNvPr id="4" name="Footer Placeholder 3">
            <a:extLst>
              <a:ext uri="{FF2B5EF4-FFF2-40B4-BE49-F238E27FC236}">
                <a16:creationId xmlns:a16="http://schemas.microsoft.com/office/drawing/2014/main" id="{7F0CB866-F7F4-4E62-91C3-3F756394218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3DAA9C8-A0E2-42A4-B839-0AEB449CE8AC}"/>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2291" name="Picture 3">
            <a:extLst>
              <a:ext uri="{FF2B5EF4-FFF2-40B4-BE49-F238E27FC236}">
                <a16:creationId xmlns:a16="http://schemas.microsoft.com/office/drawing/2014/main" id="{FBD034C4-2C10-45F2-B935-455481CBE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622" y="4462463"/>
            <a:ext cx="3114185" cy="148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05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1DB5-67F2-497D-9DEE-CF428FA715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AD16E-0714-4E02-8610-850C6B5DE5A8}"/>
              </a:ext>
            </a:extLst>
          </p:cNvPr>
          <p:cNvSpPr>
            <a:spLocks noGrp="1"/>
          </p:cNvSpPr>
          <p:nvPr>
            <p:ph idx="1"/>
          </p:nvPr>
        </p:nvSpPr>
        <p:spPr/>
        <p:txBody>
          <a:bodyPr>
            <a:normAutofit fontScale="92500" lnSpcReduction="10000"/>
          </a:bodyPr>
          <a:lstStyle/>
          <a:p>
            <a:pPr marL="0" indent="0">
              <a:buNone/>
            </a:pPr>
            <a:r>
              <a:rPr lang="en-US" dirty="0"/>
              <a:t>OUT parameters</a:t>
            </a:r>
          </a:p>
          <a:p>
            <a:pPr marL="0" indent="0">
              <a:buNone/>
            </a:pPr>
            <a:r>
              <a:rPr lang="en-US" dirty="0"/>
              <a:t>The value of an OUT parameter can be changed inside the stored procedure and its new value is passed back to the calling program. Notice that the stored procedure cannot access the initial value of the OUT parameter when it starts.</a:t>
            </a:r>
          </a:p>
          <a:p>
            <a:pPr marL="0" indent="0">
              <a:buNone/>
            </a:pPr>
            <a:endParaRPr lang="en-US" dirty="0"/>
          </a:p>
          <a:p>
            <a:pPr marL="0" indent="0">
              <a:buNone/>
            </a:pPr>
            <a:r>
              <a:rPr lang="en-US" dirty="0"/>
              <a:t> INOUT parameters</a:t>
            </a:r>
          </a:p>
          <a:p>
            <a:pPr marL="0" indent="0">
              <a:buNone/>
            </a:pPr>
            <a:r>
              <a:rPr lang="en-US" dirty="0"/>
              <a:t>An INOUT  parameter is a combination of IN  and OUT  parameters. It means that the calling program may pass the argument, and the stored procedure can modify the INOUT parameter, and pass the new value back to the calling program.</a:t>
            </a:r>
          </a:p>
        </p:txBody>
      </p:sp>
      <p:sp>
        <p:nvSpPr>
          <p:cNvPr id="4" name="Footer Placeholder 3">
            <a:extLst>
              <a:ext uri="{FF2B5EF4-FFF2-40B4-BE49-F238E27FC236}">
                <a16:creationId xmlns:a16="http://schemas.microsoft.com/office/drawing/2014/main" id="{905F20B4-B2AC-49C8-9517-41467FBD85F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B0B4307-2315-4251-8CBE-90D9C9E8AF2A}"/>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76003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71DE-0FBE-42E5-87DE-A2503FB84D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59C60-47E3-4840-9870-1BF46BAAD4D7}"/>
              </a:ext>
            </a:extLst>
          </p:cNvPr>
          <p:cNvSpPr>
            <a:spLocks noGrp="1"/>
          </p:cNvSpPr>
          <p:nvPr>
            <p:ph idx="1"/>
          </p:nvPr>
        </p:nvSpPr>
        <p:spPr/>
        <p:txBody>
          <a:bodyPr>
            <a:normAutofit fontScale="92500" lnSpcReduction="20000"/>
          </a:bodyPr>
          <a:lstStyle/>
          <a:p>
            <a:pPr marL="0" indent="0">
              <a:buNone/>
            </a:pPr>
            <a:r>
              <a:rPr lang="en-US" dirty="0"/>
              <a:t>Defining a parameter</a:t>
            </a:r>
          </a:p>
          <a:p>
            <a:pPr marL="0" indent="0">
              <a:buNone/>
            </a:pPr>
            <a:r>
              <a:rPr lang="en-US" dirty="0"/>
              <a:t>Here is the basic syntax of defining a parameter in stored procedures:</a:t>
            </a:r>
          </a:p>
          <a:p>
            <a:pPr marL="0" indent="0">
              <a:buNone/>
            </a:pPr>
            <a:endParaRPr lang="en-US" dirty="0"/>
          </a:p>
          <a:p>
            <a:pPr marL="0" indent="0">
              <a:buNone/>
            </a:pPr>
            <a:r>
              <a:rPr lang="en-US" dirty="0"/>
              <a:t>[IN | OUT | INOUT] </a:t>
            </a:r>
            <a:r>
              <a:rPr lang="en-US" dirty="0" err="1"/>
              <a:t>parameter_name</a:t>
            </a:r>
            <a:r>
              <a:rPr lang="en-US" dirty="0"/>
              <a:t> datatype[(length)]</a:t>
            </a:r>
          </a:p>
          <a:p>
            <a:pPr marL="0" indent="0">
              <a:buNone/>
            </a:pPr>
            <a:r>
              <a:rPr lang="en-US" dirty="0"/>
              <a:t>In this syntax,</a:t>
            </a:r>
          </a:p>
          <a:p>
            <a:pPr marL="0" indent="0">
              <a:buNone/>
            </a:pPr>
            <a:endParaRPr lang="en-US" dirty="0"/>
          </a:p>
          <a:p>
            <a:pPr marL="0" indent="0">
              <a:buNone/>
            </a:pPr>
            <a:r>
              <a:rPr lang="en-US" dirty="0"/>
              <a:t>First, specify the parameter mode, which can be IN , </a:t>
            </a:r>
            <a:r>
              <a:rPr lang="en-US" dirty="0" err="1"/>
              <a:t>OUTor</a:t>
            </a:r>
            <a:r>
              <a:rPr lang="en-US" dirty="0"/>
              <a:t> INOUT , depending on the purpose of the parameter in the stored procedure.</a:t>
            </a:r>
          </a:p>
          <a:p>
            <a:pPr marL="0" indent="0">
              <a:buNone/>
            </a:pPr>
            <a:r>
              <a:rPr lang="en-US" dirty="0"/>
              <a:t>Second, specify the name of the parameter. The parameter name must follow the naming rules of the column name in MySQL.</a:t>
            </a:r>
          </a:p>
          <a:p>
            <a:pPr marL="0" indent="0">
              <a:buNone/>
            </a:pPr>
            <a:r>
              <a:rPr lang="en-US" dirty="0"/>
              <a:t>Third, specify the data type and maximum length of the parameter.</a:t>
            </a:r>
          </a:p>
        </p:txBody>
      </p:sp>
      <p:sp>
        <p:nvSpPr>
          <p:cNvPr id="4" name="Footer Placeholder 3">
            <a:extLst>
              <a:ext uri="{FF2B5EF4-FFF2-40B4-BE49-F238E27FC236}">
                <a16:creationId xmlns:a16="http://schemas.microsoft.com/office/drawing/2014/main" id="{68D4EAE9-E326-4398-916A-07B5471F59E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A3AD7D2-969E-452C-BF4C-5ECF60153738}"/>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81454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12BF-5B43-499D-BDF7-610A4B069EA7}"/>
              </a:ext>
            </a:extLst>
          </p:cNvPr>
          <p:cNvSpPr>
            <a:spLocks noGrp="1"/>
          </p:cNvSpPr>
          <p:nvPr>
            <p:ph type="title"/>
          </p:nvPr>
        </p:nvSpPr>
        <p:spPr/>
        <p:txBody>
          <a:bodyPr>
            <a:normAutofit/>
          </a:bodyPr>
          <a:lstStyle/>
          <a:p>
            <a:r>
              <a:rPr lang="en-US" dirty="0"/>
              <a:t>MySQL stored procedure parameter examples</a:t>
            </a:r>
          </a:p>
        </p:txBody>
      </p:sp>
      <p:sp>
        <p:nvSpPr>
          <p:cNvPr id="3" name="Content Placeholder 2">
            <a:extLst>
              <a:ext uri="{FF2B5EF4-FFF2-40B4-BE49-F238E27FC236}">
                <a16:creationId xmlns:a16="http://schemas.microsoft.com/office/drawing/2014/main" id="{F92224A8-CFA3-47D7-8FED-29391F642215}"/>
              </a:ext>
            </a:extLst>
          </p:cNvPr>
          <p:cNvSpPr>
            <a:spLocks noGrp="1"/>
          </p:cNvSpPr>
          <p:nvPr>
            <p:ph idx="1"/>
          </p:nvPr>
        </p:nvSpPr>
        <p:spPr/>
        <p:txBody>
          <a:bodyPr>
            <a:normAutofit fontScale="47500" lnSpcReduction="20000"/>
          </a:bodyPr>
          <a:lstStyle/>
          <a:p>
            <a:pPr marL="0" indent="0">
              <a:buNone/>
            </a:pPr>
            <a:endParaRPr lang="en-US" dirty="0"/>
          </a:p>
          <a:p>
            <a:pPr marL="0" indent="0">
              <a:buNone/>
            </a:pPr>
            <a:r>
              <a:rPr lang="en-US" dirty="0"/>
              <a:t>The following example creates a stored procedure that finds all offices that locate in a country specified by the input parameter </a:t>
            </a:r>
            <a:r>
              <a:rPr lang="en-US" dirty="0" err="1"/>
              <a:t>countryName</a:t>
            </a:r>
            <a:r>
              <a:rPr lang="en-US" dirty="0"/>
              <a:t>:</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GetOfficeByCountry</a:t>
            </a:r>
            <a:r>
              <a:rPr lang="en-US" dirty="0"/>
              <a:t>(</a:t>
            </a:r>
          </a:p>
          <a:p>
            <a:pPr marL="0" indent="0">
              <a:buNone/>
            </a:pPr>
            <a:r>
              <a:rPr lang="en-US" dirty="0"/>
              <a:t>	IN </a:t>
            </a:r>
            <a:r>
              <a:rPr lang="en-US" dirty="0" err="1"/>
              <a:t>countryName</a:t>
            </a:r>
            <a:r>
              <a:rPr lang="en-US" dirty="0"/>
              <a:t> VARCHAR(255)</a:t>
            </a:r>
          </a:p>
          <a:p>
            <a:pPr marL="0" indent="0">
              <a:buNone/>
            </a:pPr>
            <a:r>
              <a:rPr lang="en-US" dirty="0"/>
              <a:t>)</a:t>
            </a:r>
          </a:p>
          <a:p>
            <a:pPr marL="0" indent="0">
              <a:buNone/>
            </a:pPr>
            <a:r>
              <a:rPr lang="en-US" dirty="0"/>
              <a:t>BEGIN</a:t>
            </a:r>
          </a:p>
          <a:p>
            <a:pPr marL="0" indent="0">
              <a:buNone/>
            </a:pPr>
            <a:r>
              <a:rPr lang="en-US" dirty="0"/>
              <a:t>	SELECT * </a:t>
            </a:r>
          </a:p>
          <a:p>
            <a:pPr marL="0" indent="0">
              <a:buNone/>
            </a:pPr>
            <a:r>
              <a:rPr lang="en-US" dirty="0"/>
              <a:t> 	FROM offices</a:t>
            </a:r>
          </a:p>
          <a:p>
            <a:pPr marL="0" indent="0">
              <a:buNone/>
            </a:pPr>
            <a:r>
              <a:rPr lang="en-US" dirty="0"/>
              <a:t>	WHERE country = </a:t>
            </a:r>
            <a:r>
              <a:rPr lang="en-US" dirty="0" err="1"/>
              <a:t>countryName</a:t>
            </a:r>
            <a:r>
              <a:rPr lang="en-US" dirty="0"/>
              <a:t>;</a:t>
            </a:r>
          </a:p>
          <a:p>
            <a:pPr marL="0" indent="0">
              <a:buNone/>
            </a:pPr>
            <a:r>
              <a:rPr lang="en-US" dirty="0"/>
              <a:t>END //</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D77147AE-14CA-4711-912C-240CBAC22B5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9A7F6C2-708D-4187-9DFF-487ACD966928}"/>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20934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83BD-E41E-48E3-A515-F94A8713825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CFC889-B905-41A4-B339-1231908675E4}"/>
              </a:ext>
            </a:extLst>
          </p:cNvPr>
          <p:cNvSpPr>
            <a:spLocks noGrp="1"/>
          </p:cNvSpPr>
          <p:nvPr>
            <p:ph idx="1"/>
          </p:nvPr>
        </p:nvSpPr>
        <p:spPr/>
        <p:txBody>
          <a:bodyPr/>
          <a:lstStyle/>
          <a:p>
            <a:pPr marL="0" indent="0">
              <a:buNone/>
            </a:pPr>
            <a:r>
              <a:rPr lang="en-US" dirty="0"/>
              <a:t>n this example, the </a:t>
            </a:r>
            <a:r>
              <a:rPr lang="en-US" dirty="0" err="1"/>
              <a:t>countryName</a:t>
            </a:r>
            <a:r>
              <a:rPr lang="en-US" dirty="0"/>
              <a:t> is the IN parameter of the stored procedure.</a:t>
            </a:r>
          </a:p>
          <a:p>
            <a:pPr marL="0" indent="0">
              <a:buNone/>
            </a:pPr>
            <a:endParaRPr lang="en-US" dirty="0"/>
          </a:p>
          <a:p>
            <a:pPr marL="0" indent="0">
              <a:buNone/>
            </a:pPr>
            <a:r>
              <a:rPr lang="en-US" dirty="0"/>
              <a:t>Suppose that you want to find offices locating in the USA, you need to pass an argument (USA) to the stored procedure as shown in the following query:</a:t>
            </a:r>
          </a:p>
          <a:p>
            <a:pPr marL="0" indent="0">
              <a:buNone/>
            </a:pPr>
            <a:r>
              <a:rPr lang="en-US" dirty="0"/>
              <a:t>CALL </a:t>
            </a:r>
            <a:r>
              <a:rPr lang="en-US" dirty="0" err="1"/>
              <a:t>GetOfficeByCountry</a:t>
            </a:r>
            <a:r>
              <a:rPr lang="en-US" dirty="0"/>
              <a:t>('USA');</a:t>
            </a:r>
          </a:p>
        </p:txBody>
      </p:sp>
      <p:sp>
        <p:nvSpPr>
          <p:cNvPr id="4" name="Footer Placeholder 3">
            <a:extLst>
              <a:ext uri="{FF2B5EF4-FFF2-40B4-BE49-F238E27FC236}">
                <a16:creationId xmlns:a16="http://schemas.microsoft.com/office/drawing/2014/main" id="{4122EB4C-F1C4-4445-AD7F-9E620ED1E3E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7F7160E-04CC-4190-86B1-EF0354A07DB3}"/>
              </a:ext>
            </a:extLst>
          </p:cNvPr>
          <p:cNvSpPr>
            <a:spLocks noGrp="1"/>
          </p:cNvSpPr>
          <p:nvPr>
            <p:ph type="sldNum" sz="quarter" idx="12"/>
          </p:nvPr>
        </p:nvSpPr>
        <p:spPr/>
        <p:txBody>
          <a:bodyPr/>
          <a:lstStyle/>
          <a:p>
            <a:fld id="{CBA38C19-DD30-46F9-A559-7559A714E450}" type="slidenum">
              <a:rPr lang="en-US" smtClean="0"/>
              <a:t>5</a:t>
            </a:fld>
            <a:endParaRPr lang="en-US"/>
          </a:p>
        </p:txBody>
      </p:sp>
      <p:pic>
        <p:nvPicPr>
          <p:cNvPr id="5123" name="Picture 3" descr="MySQL Stored Procedure Parameters">
            <a:extLst>
              <a:ext uri="{FF2B5EF4-FFF2-40B4-BE49-F238E27FC236}">
                <a16:creationId xmlns:a16="http://schemas.microsoft.com/office/drawing/2014/main" id="{FBC58418-6F71-4C7F-BE33-DD37E348A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85947"/>
            <a:ext cx="6075218" cy="71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6A7-05F8-45C2-8C9D-C230948886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3CA8E9-0AFF-4256-81AE-F0A12842061A}"/>
              </a:ext>
            </a:extLst>
          </p:cNvPr>
          <p:cNvSpPr>
            <a:spLocks noGrp="1"/>
          </p:cNvSpPr>
          <p:nvPr>
            <p:ph idx="1"/>
          </p:nvPr>
        </p:nvSpPr>
        <p:spPr/>
        <p:txBody>
          <a:bodyPr/>
          <a:lstStyle/>
          <a:p>
            <a:pPr marL="0" indent="0">
              <a:buNone/>
            </a:pPr>
            <a:r>
              <a:rPr lang="en-US" dirty="0"/>
              <a:t>o find offices in France, you pass the literal string France to the </a:t>
            </a:r>
            <a:r>
              <a:rPr lang="en-US" dirty="0" err="1"/>
              <a:t>GetOfficeByCountry</a:t>
            </a:r>
            <a:r>
              <a:rPr lang="en-US" dirty="0"/>
              <a:t> stored procedure as follows:</a:t>
            </a:r>
          </a:p>
          <a:p>
            <a:pPr marL="0" indent="0">
              <a:buNone/>
            </a:pPr>
            <a:endParaRPr lang="en-US" dirty="0"/>
          </a:p>
          <a:p>
            <a:pPr marL="0" indent="0">
              <a:buNone/>
            </a:pPr>
            <a:r>
              <a:rPr lang="en-US" dirty="0"/>
              <a:t>CALL </a:t>
            </a:r>
            <a:r>
              <a:rPr lang="en-US" dirty="0" err="1"/>
              <a:t>GetOfficeByCountry</a:t>
            </a:r>
            <a:r>
              <a:rPr lang="en-US" dirty="0"/>
              <a:t>('France')</a:t>
            </a:r>
          </a:p>
        </p:txBody>
      </p:sp>
      <p:sp>
        <p:nvSpPr>
          <p:cNvPr id="4" name="Footer Placeholder 3">
            <a:extLst>
              <a:ext uri="{FF2B5EF4-FFF2-40B4-BE49-F238E27FC236}">
                <a16:creationId xmlns:a16="http://schemas.microsoft.com/office/drawing/2014/main" id="{BEB204E8-59FD-4B89-A834-799A0FD0A3F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6456441-957B-43F2-AC62-57C2299B2916}"/>
              </a:ext>
            </a:extLst>
          </p:cNvPr>
          <p:cNvSpPr>
            <a:spLocks noGrp="1"/>
          </p:cNvSpPr>
          <p:nvPr>
            <p:ph type="sldNum" sz="quarter" idx="12"/>
          </p:nvPr>
        </p:nvSpPr>
        <p:spPr/>
        <p:txBody>
          <a:bodyPr/>
          <a:lstStyle/>
          <a:p>
            <a:fld id="{CBA38C19-DD30-46F9-A559-7559A714E450}" type="slidenum">
              <a:rPr lang="en-US" smtClean="0"/>
              <a:t>6</a:t>
            </a:fld>
            <a:endParaRPr lang="en-US"/>
          </a:p>
        </p:txBody>
      </p:sp>
      <p:pic>
        <p:nvPicPr>
          <p:cNvPr id="6147" name="Picture 3">
            <a:extLst>
              <a:ext uri="{FF2B5EF4-FFF2-40B4-BE49-F238E27FC236}">
                <a16:creationId xmlns:a16="http://schemas.microsoft.com/office/drawing/2014/main" id="{0A122BB6-AAF1-46D3-8E86-6486C325C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28" y="4345998"/>
            <a:ext cx="9512981" cy="64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3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E442-A11D-4A1B-B9C3-08C746617B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B227E2-DE89-4696-9AEC-F50AFB2446F6}"/>
              </a:ext>
            </a:extLst>
          </p:cNvPr>
          <p:cNvSpPr>
            <a:spLocks noGrp="1"/>
          </p:cNvSpPr>
          <p:nvPr>
            <p:ph idx="1"/>
          </p:nvPr>
        </p:nvSpPr>
        <p:spPr/>
        <p:txBody>
          <a:bodyPr/>
          <a:lstStyle/>
          <a:p>
            <a:pPr marL="0" indent="0">
              <a:buNone/>
            </a:pPr>
            <a:r>
              <a:rPr lang="en-US" dirty="0"/>
              <a:t>Because the </a:t>
            </a:r>
            <a:r>
              <a:rPr lang="en-US" dirty="0" err="1"/>
              <a:t>countryName</a:t>
            </a:r>
            <a:r>
              <a:rPr lang="en-US" dirty="0"/>
              <a:t> is the IN parameter, you must pass an argument. Fail to do so will result in an error:</a:t>
            </a:r>
          </a:p>
          <a:p>
            <a:pPr marL="0" indent="0">
              <a:buNone/>
            </a:pPr>
            <a:endParaRPr lang="en-US" dirty="0"/>
          </a:p>
          <a:p>
            <a:pPr marL="0" indent="0">
              <a:buNone/>
            </a:pPr>
            <a:r>
              <a:rPr lang="en-US" dirty="0"/>
              <a:t>CALL </a:t>
            </a:r>
            <a:r>
              <a:rPr lang="en-US" dirty="0" err="1"/>
              <a:t>GetOfficeByCountry</a:t>
            </a:r>
            <a:r>
              <a:rPr lang="en-US" dirty="0"/>
              <a:t>();</a:t>
            </a:r>
          </a:p>
          <a:p>
            <a:pPr marL="0" indent="0">
              <a:buNone/>
            </a:pPr>
            <a:r>
              <a:rPr lang="en-US" dirty="0"/>
              <a:t>Here is the error:</a:t>
            </a:r>
          </a:p>
          <a:p>
            <a:pPr marL="0" indent="0">
              <a:buNone/>
            </a:pPr>
            <a:endParaRPr lang="en-US" dirty="0"/>
          </a:p>
          <a:p>
            <a:pPr marL="0" indent="0">
              <a:buNone/>
            </a:pPr>
            <a:r>
              <a:rPr lang="en-US" dirty="0"/>
              <a:t>Error Code: 1318. Incorrect number of arguments for PROCEDURE </a:t>
            </a:r>
            <a:r>
              <a:rPr lang="en-US" dirty="0" err="1"/>
              <a:t>classicmodels.GetOfficeByCountry</a:t>
            </a:r>
            <a:r>
              <a:rPr lang="en-US" dirty="0"/>
              <a:t>; expected 1, got 0</a:t>
            </a:r>
          </a:p>
        </p:txBody>
      </p:sp>
      <p:sp>
        <p:nvSpPr>
          <p:cNvPr id="4" name="Footer Placeholder 3">
            <a:extLst>
              <a:ext uri="{FF2B5EF4-FFF2-40B4-BE49-F238E27FC236}">
                <a16:creationId xmlns:a16="http://schemas.microsoft.com/office/drawing/2014/main" id="{771AD101-AE3F-4511-851A-F88D83DBB5B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8A441DF-7190-490F-BEDF-FBD80BC2B765}"/>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24585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6CB7-C946-42AF-972A-5420E61C3BCA}"/>
              </a:ext>
            </a:extLst>
          </p:cNvPr>
          <p:cNvSpPr>
            <a:spLocks noGrp="1"/>
          </p:cNvSpPr>
          <p:nvPr>
            <p:ph type="title"/>
          </p:nvPr>
        </p:nvSpPr>
        <p:spPr/>
        <p:txBody>
          <a:bodyPr>
            <a:normAutofit/>
          </a:bodyPr>
          <a:lstStyle/>
          <a:p>
            <a:r>
              <a:rPr lang="en-US" dirty="0"/>
              <a:t>The OUT parameter example</a:t>
            </a:r>
          </a:p>
        </p:txBody>
      </p:sp>
      <p:sp>
        <p:nvSpPr>
          <p:cNvPr id="3" name="Content Placeholder 2">
            <a:extLst>
              <a:ext uri="{FF2B5EF4-FFF2-40B4-BE49-F238E27FC236}">
                <a16:creationId xmlns:a16="http://schemas.microsoft.com/office/drawing/2014/main" id="{CA2B7561-1CC9-45A1-A192-BFEF6FEB0507}"/>
              </a:ext>
            </a:extLst>
          </p:cNvPr>
          <p:cNvSpPr>
            <a:spLocks noGrp="1"/>
          </p:cNvSpPr>
          <p:nvPr>
            <p:ph idx="1"/>
          </p:nvPr>
        </p:nvSpPr>
        <p:spPr/>
        <p:txBody>
          <a:bodyPr>
            <a:normAutofit fontScale="47500" lnSpcReduction="20000"/>
          </a:bodyPr>
          <a:lstStyle/>
          <a:p>
            <a:pPr marL="0" indent="0">
              <a:buNone/>
            </a:pPr>
            <a:r>
              <a:rPr lang="en-US" dirty="0"/>
              <a:t>The following stored procedure returns the number of orders by order status.</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GetOrderCountByStatus</a:t>
            </a:r>
            <a:r>
              <a:rPr lang="en-US" dirty="0"/>
              <a:t> (</a:t>
            </a:r>
          </a:p>
          <a:p>
            <a:pPr marL="0" indent="0">
              <a:buNone/>
            </a:pPr>
            <a:r>
              <a:rPr lang="en-US" dirty="0"/>
              <a:t>	IN  </a:t>
            </a:r>
            <a:r>
              <a:rPr lang="en-US" dirty="0" err="1"/>
              <a:t>orderStatus</a:t>
            </a:r>
            <a:r>
              <a:rPr lang="en-US" dirty="0"/>
              <a:t> VARCHAR(25),</a:t>
            </a:r>
          </a:p>
          <a:p>
            <a:pPr marL="0" indent="0">
              <a:buNone/>
            </a:pPr>
            <a:r>
              <a:rPr lang="en-US" dirty="0"/>
              <a:t>	OUT total INT</a:t>
            </a:r>
          </a:p>
          <a:p>
            <a:pPr marL="0" indent="0">
              <a:buNone/>
            </a:pPr>
            <a:r>
              <a:rPr lang="en-US" dirty="0"/>
              <a:t>)</a:t>
            </a:r>
          </a:p>
          <a:p>
            <a:pPr marL="0" indent="0">
              <a:buNone/>
            </a:pPr>
            <a:r>
              <a:rPr lang="en-US" dirty="0"/>
              <a:t>BEGIN</a:t>
            </a:r>
          </a:p>
          <a:p>
            <a:pPr marL="0" indent="0">
              <a:buNone/>
            </a:pPr>
            <a:r>
              <a:rPr lang="en-US" dirty="0"/>
              <a:t>	SELECT COUNT(</a:t>
            </a:r>
            <a:r>
              <a:rPr lang="en-US" dirty="0" err="1"/>
              <a:t>orderNumber</a:t>
            </a:r>
            <a:r>
              <a:rPr lang="en-US" dirty="0"/>
              <a:t>)</a:t>
            </a:r>
          </a:p>
          <a:p>
            <a:pPr marL="0" indent="0">
              <a:buNone/>
            </a:pPr>
            <a:r>
              <a:rPr lang="en-US" dirty="0"/>
              <a:t>	INTO total</a:t>
            </a:r>
          </a:p>
          <a:p>
            <a:pPr marL="0" indent="0">
              <a:buNone/>
            </a:pPr>
            <a:r>
              <a:rPr lang="en-US" dirty="0"/>
              <a:t>	FROM orders</a:t>
            </a:r>
          </a:p>
          <a:p>
            <a:pPr marL="0" indent="0">
              <a:buNone/>
            </a:pPr>
            <a:r>
              <a:rPr lang="en-US" dirty="0"/>
              <a:t>	WHERE status = </a:t>
            </a:r>
            <a:r>
              <a:rPr lang="en-US" dirty="0" err="1"/>
              <a:t>orderStatus</a:t>
            </a:r>
            <a:r>
              <a:rPr lang="en-US" dirty="0"/>
              <a: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3C963F92-7B14-4E22-8635-EC91B2CD958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451BA94-7AFC-4C54-B261-86DEF8F69833}"/>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33071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D859-BE59-4BDF-800B-6765B29083C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69327FD-D33F-4C83-9C2F-9D4FD6851B08}"/>
              </a:ext>
            </a:extLst>
          </p:cNvPr>
          <p:cNvSpPr>
            <a:spLocks noGrp="1"/>
          </p:cNvSpPr>
          <p:nvPr>
            <p:ph idx="1"/>
          </p:nvPr>
        </p:nvSpPr>
        <p:spPr/>
        <p:txBody>
          <a:bodyPr>
            <a:normAutofit fontScale="92500" lnSpcReduction="20000"/>
          </a:bodyPr>
          <a:lstStyle/>
          <a:p>
            <a:pPr marL="0" indent="0">
              <a:buNone/>
            </a:pPr>
            <a:r>
              <a:rPr lang="en-US" dirty="0"/>
              <a:t>The stored procedure </a:t>
            </a:r>
            <a:r>
              <a:rPr lang="en-US" dirty="0" err="1"/>
              <a:t>GetOrderCountByStatus</a:t>
            </a:r>
            <a:r>
              <a:rPr lang="en-US" dirty="0"/>
              <a:t>() has two parameters:</a:t>
            </a:r>
          </a:p>
          <a:p>
            <a:pPr marL="0" indent="0">
              <a:buNone/>
            </a:pPr>
            <a:endParaRPr lang="en-US" dirty="0"/>
          </a:p>
          <a:p>
            <a:pPr marL="0" indent="0">
              <a:buNone/>
            </a:pPr>
            <a:r>
              <a:rPr lang="en-US" dirty="0" err="1"/>
              <a:t>orderStatus</a:t>
            </a:r>
            <a:r>
              <a:rPr lang="en-US" dirty="0"/>
              <a:t> : is the IN parameter specifies the status of orders to return.</a:t>
            </a:r>
          </a:p>
          <a:p>
            <a:pPr marL="0" indent="0">
              <a:buNone/>
            </a:pPr>
            <a:r>
              <a:rPr lang="en-US" dirty="0"/>
              <a:t>total : is the OUT parameter that stores the number of orders in a specific status.</a:t>
            </a:r>
          </a:p>
          <a:p>
            <a:pPr marL="0" indent="0">
              <a:buNone/>
            </a:pPr>
            <a:r>
              <a:rPr lang="en-US" dirty="0"/>
              <a:t>To find the number of orders that already shipped, you call </a:t>
            </a:r>
            <a:r>
              <a:rPr lang="en-US" dirty="0" err="1"/>
              <a:t>GetOrderCountByStatus</a:t>
            </a:r>
            <a:r>
              <a:rPr lang="en-US" dirty="0"/>
              <a:t>  and pass the order status as of Shipped, and also pass a session variable ( @total ) to receive the return value.</a:t>
            </a:r>
          </a:p>
          <a:p>
            <a:pPr marL="0" indent="0">
              <a:buNone/>
            </a:pPr>
            <a:endParaRPr lang="en-US" dirty="0"/>
          </a:p>
          <a:p>
            <a:pPr marL="0" indent="0">
              <a:buNone/>
            </a:pPr>
            <a:r>
              <a:rPr lang="en-US" dirty="0"/>
              <a:t>CALL </a:t>
            </a:r>
            <a:r>
              <a:rPr lang="en-US" dirty="0" err="1"/>
              <a:t>GetOrderCountByStatus</a:t>
            </a:r>
            <a:r>
              <a:rPr lang="en-US" dirty="0"/>
              <a:t>('</a:t>
            </a:r>
            <a:r>
              <a:rPr lang="en-US" dirty="0" err="1"/>
              <a:t>Shipped',@total</a:t>
            </a:r>
            <a:r>
              <a:rPr lang="en-US" dirty="0"/>
              <a:t>);</a:t>
            </a:r>
          </a:p>
          <a:p>
            <a:pPr marL="0" indent="0">
              <a:buNone/>
            </a:pPr>
            <a:r>
              <a:rPr lang="en-US" dirty="0"/>
              <a:t>SELECT @total;</a:t>
            </a:r>
          </a:p>
        </p:txBody>
      </p:sp>
      <p:sp>
        <p:nvSpPr>
          <p:cNvPr id="4" name="Footer Placeholder 3">
            <a:extLst>
              <a:ext uri="{FF2B5EF4-FFF2-40B4-BE49-F238E27FC236}">
                <a16:creationId xmlns:a16="http://schemas.microsoft.com/office/drawing/2014/main" id="{6569AD37-EFBE-4137-9FD6-2723193DF8D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2D8498C-6866-4012-92DB-B93E55ABB94A}"/>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9219" name="Picture 3">
            <a:extLst>
              <a:ext uri="{FF2B5EF4-FFF2-40B4-BE49-F238E27FC236}">
                <a16:creationId xmlns:a16="http://schemas.microsoft.com/office/drawing/2014/main" id="{542BE79F-1F82-45FD-A90B-3FDB6170A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810" y="5638006"/>
            <a:ext cx="1100572" cy="43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16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3688</TotalTime>
  <Words>909</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MySQL stored procedure parameters</vt:lpstr>
      <vt:lpstr>PowerPoint Presentation</vt:lpstr>
      <vt:lpstr>PowerPoint Presentation</vt:lpstr>
      <vt:lpstr>MySQL stored procedure parameter examples</vt:lpstr>
      <vt:lpstr>PowerPoint Presentation</vt:lpstr>
      <vt:lpstr>PowerPoint Presentation</vt:lpstr>
      <vt:lpstr>PowerPoint Presentation</vt:lpstr>
      <vt:lpstr>The OUT parameter 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545</cp:revision>
  <dcterms:created xsi:type="dcterms:W3CDTF">2019-09-15T04:30:17Z</dcterms:created>
  <dcterms:modified xsi:type="dcterms:W3CDTF">2020-06-12T05:23:51Z</dcterms:modified>
</cp:coreProperties>
</file>