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0"/>
  </p:notesMasterIdLst>
  <p:handoutMasterIdLst>
    <p:handoutMasterId r:id="rId21"/>
  </p:handoutMasterIdLst>
  <p:sldIdLst>
    <p:sldId id="390" r:id="rId2"/>
    <p:sldId id="391" r:id="rId3"/>
    <p:sldId id="392" r:id="rId4"/>
    <p:sldId id="393" r:id="rId5"/>
    <p:sldId id="394" r:id="rId6"/>
    <p:sldId id="395" r:id="rId7"/>
    <p:sldId id="396" r:id="rId8"/>
    <p:sldId id="397" r:id="rId9"/>
    <p:sldId id="398" r:id="rId10"/>
    <p:sldId id="399" r:id="rId11"/>
    <p:sldId id="400" r:id="rId12"/>
    <p:sldId id="401" r:id="rId13"/>
    <p:sldId id="402" r:id="rId14"/>
    <p:sldId id="403" r:id="rId15"/>
    <p:sldId id="404" r:id="rId16"/>
    <p:sldId id="405" r:id="rId17"/>
    <p:sldId id="406" r:id="rId18"/>
    <p:sldId id="32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69" d="100"/>
          <a:sy n="69"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6/12/2020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6/12/2020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6/12/2020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6/12/2020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6/12/2020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6/12/2020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6/12/2020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6/12/2020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6/12/2020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6/12/2020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6/12/2020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6/12/2020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6/12/2020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275B-F367-478D-B35E-C84AEF9A09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808E64-B333-4081-BAF6-9C8C90D37F0C}"/>
              </a:ext>
            </a:extLst>
          </p:cNvPr>
          <p:cNvSpPr>
            <a:spLocks noGrp="1"/>
          </p:cNvSpPr>
          <p:nvPr>
            <p:ph idx="1"/>
          </p:nvPr>
        </p:nvSpPr>
        <p:spPr/>
        <p:txBody>
          <a:bodyPr>
            <a:normAutofit fontScale="92500" lnSpcReduction="20000"/>
          </a:bodyPr>
          <a:lstStyle/>
          <a:p>
            <a:pPr marL="0" indent="0">
              <a:buNone/>
            </a:pPr>
            <a:r>
              <a:rPr lang="en-US" dirty="0"/>
              <a:t>The IF statement has three forms: simple IF-THEN statement, IF-THEN-ELSE statement, and IF-THEN-ELSEIF- ELSE statement.</a:t>
            </a:r>
          </a:p>
          <a:p>
            <a:pPr marL="0" indent="0">
              <a:buNone/>
            </a:pPr>
            <a:endParaRPr lang="en-US" dirty="0"/>
          </a:p>
          <a:p>
            <a:pPr marL="0" indent="0">
              <a:buNone/>
            </a:pPr>
            <a:r>
              <a:rPr lang="en-US" dirty="0"/>
              <a:t>MySQL simple IF-THEN statement</a:t>
            </a:r>
          </a:p>
          <a:p>
            <a:pPr marL="0" indent="0">
              <a:buNone/>
            </a:pPr>
            <a:r>
              <a:rPr lang="en-US" dirty="0"/>
              <a:t>The IF-THEN statement allows you to execute a set of SQL statements based on a specified condition. The following illustrates the syntax of the IF-THEN statement:</a:t>
            </a:r>
          </a:p>
          <a:p>
            <a:pPr marL="0" indent="0">
              <a:buNone/>
            </a:pPr>
            <a:endParaRPr lang="en-US" dirty="0"/>
          </a:p>
          <a:p>
            <a:pPr marL="0" indent="0">
              <a:buNone/>
            </a:pPr>
            <a:r>
              <a:rPr lang="en-US" dirty="0"/>
              <a:t>IF condition THEN </a:t>
            </a:r>
          </a:p>
          <a:p>
            <a:pPr marL="0" indent="0">
              <a:buNone/>
            </a:pPr>
            <a:r>
              <a:rPr lang="en-US" dirty="0"/>
              <a:t>   statements;</a:t>
            </a:r>
          </a:p>
          <a:p>
            <a:pPr marL="0" indent="0">
              <a:buNone/>
            </a:pPr>
            <a:r>
              <a:rPr lang="en-US" dirty="0"/>
              <a:t>END IF;</a:t>
            </a:r>
          </a:p>
        </p:txBody>
      </p:sp>
      <p:sp>
        <p:nvSpPr>
          <p:cNvPr id="4" name="Footer Placeholder 3">
            <a:extLst>
              <a:ext uri="{FF2B5EF4-FFF2-40B4-BE49-F238E27FC236}">
                <a16:creationId xmlns:a16="http://schemas.microsoft.com/office/drawing/2014/main" id="{BC574449-7DA4-44AD-8170-DC54D540B9F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994A4E6D-E512-45C0-82C5-88A564AD4E41}"/>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329467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6DCB-4566-4E82-A07F-16F81AD47C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B4C223-8778-4663-A253-427F101E0DAE}"/>
              </a:ext>
            </a:extLst>
          </p:cNvPr>
          <p:cNvSpPr>
            <a:spLocks noGrp="1"/>
          </p:cNvSpPr>
          <p:nvPr>
            <p:ph idx="1"/>
          </p:nvPr>
        </p:nvSpPr>
        <p:spPr/>
        <p:txBody>
          <a:bodyPr/>
          <a:lstStyle/>
          <a:p>
            <a:pPr marL="0" indent="0">
              <a:buNone/>
            </a:pPr>
            <a:r>
              <a:rPr lang="en-US" dirty="0"/>
              <a:t>In this new stored procedure, we include the ELSE branch. If the credit is not greater than 50,000, we set the customer level to NOT PLATINUM in the block between ELSE and END IF.</a:t>
            </a:r>
          </a:p>
          <a:p>
            <a:pPr marL="0" indent="0">
              <a:buNone/>
            </a:pPr>
            <a:endParaRPr lang="en-US" dirty="0"/>
          </a:p>
          <a:p>
            <a:pPr marL="0" indent="0">
              <a:buNone/>
            </a:pPr>
            <a:r>
              <a:rPr lang="en-US" dirty="0"/>
              <a:t>This query finds customers that have credit limit less than or equal 50,000:</a:t>
            </a:r>
          </a:p>
        </p:txBody>
      </p:sp>
      <p:sp>
        <p:nvSpPr>
          <p:cNvPr id="4" name="Footer Placeholder 3">
            <a:extLst>
              <a:ext uri="{FF2B5EF4-FFF2-40B4-BE49-F238E27FC236}">
                <a16:creationId xmlns:a16="http://schemas.microsoft.com/office/drawing/2014/main" id="{14AAEDAC-558D-46AC-A77D-7C558BBC6E6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E29BA67-ED50-42E6-8815-9D9681DBB01E}"/>
              </a:ext>
            </a:extLst>
          </p:cNvPr>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231919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F91A-0F09-47AB-AF19-09CD504E92B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E8F9199-AFB6-40F8-9887-CF2A41FE33EE}"/>
              </a:ext>
            </a:extLst>
          </p:cNvPr>
          <p:cNvSpPr>
            <a:spLocks noGrp="1"/>
          </p:cNvSpPr>
          <p:nvPr>
            <p:ph idx="1"/>
          </p:nvPr>
        </p:nvSpPr>
        <p:spPr/>
        <p:txBody>
          <a:bodyPr>
            <a:normAutofit lnSpcReduction="10000"/>
          </a:bodyPr>
          <a:lstStyle/>
          <a:p>
            <a:pPr marL="0" indent="0">
              <a:buNone/>
            </a:pPr>
            <a:r>
              <a:rPr lang="en-US" dirty="0"/>
              <a:t>SELECT </a:t>
            </a:r>
          </a:p>
          <a:p>
            <a:pPr marL="0" indent="0">
              <a:buNone/>
            </a:pPr>
            <a:r>
              <a:rPr lang="en-US" dirty="0"/>
              <a:t>    </a:t>
            </a:r>
            <a:r>
              <a:rPr lang="en-US" dirty="0" err="1"/>
              <a:t>customerNumber</a:t>
            </a:r>
            <a:r>
              <a:rPr lang="en-US" dirty="0"/>
              <a:t>, </a:t>
            </a:r>
          </a:p>
          <a:p>
            <a:pPr marL="0" indent="0">
              <a:buNone/>
            </a:pPr>
            <a:r>
              <a:rPr lang="en-US" dirty="0"/>
              <a:t>    </a:t>
            </a:r>
            <a:r>
              <a:rPr lang="en-US" dirty="0" err="1"/>
              <a:t>creditLimit</a:t>
            </a:r>
            <a:endParaRPr lang="en-US" dirty="0"/>
          </a:p>
          <a:p>
            <a:pPr marL="0" indent="0">
              <a:buNone/>
            </a:pPr>
            <a:r>
              <a:rPr lang="en-US" dirty="0"/>
              <a:t>FROM </a:t>
            </a:r>
          </a:p>
          <a:p>
            <a:pPr marL="0" indent="0">
              <a:buNone/>
            </a:pPr>
            <a:r>
              <a:rPr lang="en-US" dirty="0"/>
              <a:t>    customers</a:t>
            </a:r>
          </a:p>
          <a:p>
            <a:pPr marL="0" indent="0">
              <a:buNone/>
            </a:pPr>
            <a:r>
              <a:rPr lang="en-US" dirty="0"/>
              <a:t>WHERE </a:t>
            </a:r>
          </a:p>
          <a:p>
            <a:pPr marL="0" indent="0">
              <a:buNone/>
            </a:pPr>
            <a:r>
              <a:rPr lang="en-US" dirty="0"/>
              <a:t>    </a:t>
            </a:r>
            <a:r>
              <a:rPr lang="en-US" dirty="0" err="1"/>
              <a:t>creditLimit</a:t>
            </a:r>
            <a:r>
              <a:rPr lang="en-US" dirty="0"/>
              <a:t> &lt;= 50000</a:t>
            </a:r>
          </a:p>
          <a:p>
            <a:pPr marL="0" indent="0">
              <a:buNone/>
            </a:pPr>
            <a:r>
              <a:rPr lang="en-US" dirty="0"/>
              <a:t>ORDER BY </a:t>
            </a:r>
          </a:p>
          <a:p>
            <a:pPr marL="0" indent="0">
              <a:buNone/>
            </a:pPr>
            <a:r>
              <a:rPr lang="en-US" dirty="0"/>
              <a:t>    </a:t>
            </a:r>
            <a:r>
              <a:rPr lang="en-US" dirty="0" err="1"/>
              <a:t>creditLimit</a:t>
            </a:r>
            <a:r>
              <a:rPr lang="en-US" dirty="0"/>
              <a:t> DESC;</a:t>
            </a:r>
          </a:p>
        </p:txBody>
      </p:sp>
      <p:sp>
        <p:nvSpPr>
          <p:cNvPr id="4" name="Footer Placeholder 3">
            <a:extLst>
              <a:ext uri="{FF2B5EF4-FFF2-40B4-BE49-F238E27FC236}">
                <a16:creationId xmlns:a16="http://schemas.microsoft.com/office/drawing/2014/main" id="{6574B141-CF72-4FE3-BA6A-6969E9079479}"/>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96DF7AD-B9FB-451F-AA76-86722EC67999}"/>
              </a:ext>
            </a:extLst>
          </p:cNvPr>
          <p:cNvSpPr>
            <a:spLocks noGrp="1"/>
          </p:cNvSpPr>
          <p:nvPr>
            <p:ph type="sldNum" sz="quarter" idx="12"/>
          </p:nvPr>
        </p:nvSpPr>
        <p:spPr/>
        <p:txBody>
          <a:bodyPr/>
          <a:lstStyle/>
          <a:p>
            <a:fld id="{CBA38C19-DD30-46F9-A559-7559A714E450}" type="slidenum">
              <a:rPr lang="en-US" smtClean="0"/>
              <a:t>11</a:t>
            </a:fld>
            <a:endParaRPr lang="en-US"/>
          </a:p>
        </p:txBody>
      </p:sp>
      <p:pic>
        <p:nvPicPr>
          <p:cNvPr id="11266" name="Picture 2">
            <a:extLst>
              <a:ext uri="{FF2B5EF4-FFF2-40B4-BE49-F238E27FC236}">
                <a16:creationId xmlns:a16="http://schemas.microsoft.com/office/drawing/2014/main" id="{598C4B44-D136-4095-8445-B4473C1B3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799" y="2595563"/>
            <a:ext cx="3110345" cy="3092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480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7A19-8B0C-4DCD-9074-4C3B9D0D0B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52036C-3F08-4409-BDD3-0979D9B351F5}"/>
              </a:ext>
            </a:extLst>
          </p:cNvPr>
          <p:cNvSpPr>
            <a:spLocks noGrp="1"/>
          </p:cNvSpPr>
          <p:nvPr>
            <p:ph idx="1"/>
          </p:nvPr>
        </p:nvSpPr>
        <p:spPr/>
        <p:txBody>
          <a:bodyPr>
            <a:normAutofit lnSpcReduction="10000"/>
          </a:bodyPr>
          <a:lstStyle/>
          <a:p>
            <a:pPr marL="0" indent="0">
              <a:buNone/>
            </a:pPr>
            <a:r>
              <a:rPr lang="en-US" dirty="0"/>
              <a:t>The following statements call the stored procedure for customer number 447  and show the value of the OUT parameter </a:t>
            </a:r>
            <a:r>
              <a:rPr lang="en-US" dirty="0" err="1"/>
              <a:t>pCustomerLevel</a:t>
            </a:r>
            <a:r>
              <a:rPr lang="en-US" dirty="0"/>
              <a:t>:</a:t>
            </a:r>
          </a:p>
          <a:p>
            <a:pPr marL="0" indent="0">
              <a:buNone/>
            </a:pPr>
            <a:endParaRPr lang="en-US" dirty="0"/>
          </a:p>
          <a:p>
            <a:pPr marL="0" indent="0">
              <a:buNone/>
            </a:pPr>
            <a:r>
              <a:rPr lang="en-US" dirty="0"/>
              <a:t>CALL </a:t>
            </a:r>
            <a:r>
              <a:rPr lang="en-US" dirty="0" err="1"/>
              <a:t>GetCustomerLevel</a:t>
            </a:r>
            <a:r>
              <a:rPr lang="en-US" dirty="0"/>
              <a:t>(447, @level);</a:t>
            </a:r>
          </a:p>
          <a:p>
            <a:pPr marL="0" indent="0">
              <a:buNone/>
            </a:pPr>
            <a:r>
              <a:rPr lang="en-US" dirty="0"/>
              <a:t>SELECT @level;</a:t>
            </a:r>
          </a:p>
          <a:p>
            <a:pPr marL="0" indent="0">
              <a:buNone/>
            </a:pPr>
            <a:endParaRPr lang="en-US" dirty="0"/>
          </a:p>
          <a:p>
            <a:pPr marL="0" indent="0">
              <a:buNone/>
            </a:pPr>
            <a:r>
              <a:rPr lang="en-US" dirty="0"/>
              <a:t>The credit limit of the customer 447 is less than 50,000, therefore, the statement in the ELSE branch executes and sets the value of the OUT parameter </a:t>
            </a:r>
            <a:r>
              <a:rPr lang="en-US" dirty="0" err="1"/>
              <a:t>pCustomerLevel</a:t>
            </a:r>
            <a:r>
              <a:rPr lang="en-US" dirty="0"/>
              <a:t> to NOT PLATINUM.</a:t>
            </a:r>
          </a:p>
        </p:txBody>
      </p:sp>
      <p:sp>
        <p:nvSpPr>
          <p:cNvPr id="4" name="Footer Placeholder 3">
            <a:extLst>
              <a:ext uri="{FF2B5EF4-FFF2-40B4-BE49-F238E27FC236}">
                <a16:creationId xmlns:a16="http://schemas.microsoft.com/office/drawing/2014/main" id="{0C59B779-E1E7-4089-928C-826FA9E04CA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CE31B5E-E940-465C-A8AB-823AB1BA28DB}"/>
              </a:ext>
            </a:extLst>
          </p:cNvPr>
          <p:cNvSpPr>
            <a:spLocks noGrp="1"/>
          </p:cNvSpPr>
          <p:nvPr>
            <p:ph type="sldNum" sz="quarter" idx="12"/>
          </p:nvPr>
        </p:nvSpPr>
        <p:spPr/>
        <p:txBody>
          <a:bodyPr/>
          <a:lstStyle/>
          <a:p>
            <a:fld id="{CBA38C19-DD30-46F9-A559-7559A714E450}" type="slidenum">
              <a:rPr lang="en-US" smtClean="0"/>
              <a:t>12</a:t>
            </a:fld>
            <a:endParaRPr lang="en-US"/>
          </a:p>
        </p:txBody>
      </p:sp>
      <p:pic>
        <p:nvPicPr>
          <p:cNvPr id="12291" name="Picture 3" descr="mysql if else statement - output">
            <a:extLst>
              <a:ext uri="{FF2B5EF4-FFF2-40B4-BE49-F238E27FC236}">
                <a16:creationId xmlns:a16="http://schemas.microsoft.com/office/drawing/2014/main" id="{4B2ECFFB-A9A2-4A28-A6BF-25ADC9F91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591" y="3641075"/>
            <a:ext cx="2574018" cy="98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58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741E-B496-4D33-8FEA-9E01076DE589}"/>
              </a:ext>
            </a:extLst>
          </p:cNvPr>
          <p:cNvSpPr>
            <a:spLocks noGrp="1"/>
          </p:cNvSpPr>
          <p:nvPr>
            <p:ph type="title"/>
          </p:nvPr>
        </p:nvSpPr>
        <p:spPr/>
        <p:txBody>
          <a:bodyPr>
            <a:normAutofit/>
          </a:bodyPr>
          <a:lstStyle/>
          <a:p>
            <a:r>
              <a:rPr lang="en-US" dirty="0"/>
              <a:t>MySQL IF-THEN-ELSEIF-ELSE statement</a:t>
            </a:r>
          </a:p>
        </p:txBody>
      </p:sp>
      <p:sp>
        <p:nvSpPr>
          <p:cNvPr id="3" name="Content Placeholder 2">
            <a:extLst>
              <a:ext uri="{FF2B5EF4-FFF2-40B4-BE49-F238E27FC236}">
                <a16:creationId xmlns:a16="http://schemas.microsoft.com/office/drawing/2014/main" id="{382E048A-9086-4884-BF88-9F2FB337BB05}"/>
              </a:ext>
            </a:extLst>
          </p:cNvPr>
          <p:cNvSpPr>
            <a:spLocks noGrp="1"/>
          </p:cNvSpPr>
          <p:nvPr>
            <p:ph idx="1"/>
          </p:nvPr>
        </p:nvSpPr>
        <p:spPr/>
        <p:txBody>
          <a:bodyPr>
            <a:normAutofit fontScale="85000" lnSpcReduction="20000"/>
          </a:bodyPr>
          <a:lstStyle/>
          <a:p>
            <a:pPr marL="0" indent="0">
              <a:buNone/>
            </a:pPr>
            <a:r>
              <a:rPr lang="en-US" dirty="0"/>
              <a:t>If you want to execute statements conditionally based on multiple conditions, you use the following IF-THEN-ELSEIF-ELSE statement:</a:t>
            </a:r>
          </a:p>
          <a:p>
            <a:pPr marL="0" indent="0">
              <a:buNone/>
            </a:pPr>
            <a:endParaRPr lang="en-US" dirty="0"/>
          </a:p>
          <a:p>
            <a:pPr marL="0" indent="0">
              <a:buNone/>
            </a:pPr>
            <a:r>
              <a:rPr lang="en-US" dirty="0"/>
              <a:t>IF condition THEN</a:t>
            </a:r>
          </a:p>
          <a:p>
            <a:pPr marL="0" indent="0">
              <a:buNone/>
            </a:pPr>
            <a:r>
              <a:rPr lang="en-US" dirty="0"/>
              <a:t>   statements;</a:t>
            </a:r>
          </a:p>
          <a:p>
            <a:pPr marL="0" indent="0">
              <a:buNone/>
            </a:pPr>
            <a:r>
              <a:rPr lang="en-US" dirty="0"/>
              <a:t>ELSEIF elseif-condition THEN</a:t>
            </a:r>
          </a:p>
          <a:p>
            <a:pPr marL="0" indent="0">
              <a:buNone/>
            </a:pPr>
            <a:r>
              <a:rPr lang="en-US" dirty="0"/>
              <a:t>   elseif-statements;</a:t>
            </a:r>
          </a:p>
          <a:p>
            <a:pPr marL="0" indent="0">
              <a:buNone/>
            </a:pPr>
            <a:r>
              <a:rPr lang="en-US" dirty="0"/>
              <a:t>...</a:t>
            </a:r>
          </a:p>
          <a:p>
            <a:pPr marL="0" indent="0">
              <a:buNone/>
            </a:pPr>
            <a:r>
              <a:rPr lang="en-US" dirty="0"/>
              <a:t>ELSE</a:t>
            </a:r>
          </a:p>
          <a:p>
            <a:pPr marL="0" indent="0">
              <a:buNone/>
            </a:pPr>
            <a:r>
              <a:rPr lang="en-US" dirty="0"/>
              <a:t>   else-statements;</a:t>
            </a:r>
          </a:p>
          <a:p>
            <a:pPr marL="0" indent="0">
              <a:buNone/>
            </a:pPr>
            <a:r>
              <a:rPr lang="en-US" dirty="0"/>
              <a:t>END IF;</a:t>
            </a:r>
          </a:p>
        </p:txBody>
      </p:sp>
      <p:sp>
        <p:nvSpPr>
          <p:cNvPr id="4" name="Footer Placeholder 3">
            <a:extLst>
              <a:ext uri="{FF2B5EF4-FFF2-40B4-BE49-F238E27FC236}">
                <a16:creationId xmlns:a16="http://schemas.microsoft.com/office/drawing/2014/main" id="{1CCA6F60-60A2-4053-AB5D-116ED0C9CE7E}"/>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0031367-DC0A-419D-B954-2A289018C4ED}"/>
              </a:ext>
            </a:extLst>
          </p:cNvPr>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1611485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7010-49EC-4027-B986-19B0DF302B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B5E34D-30A5-45AC-B49D-3686CC0C2453}"/>
              </a:ext>
            </a:extLst>
          </p:cNvPr>
          <p:cNvSpPr>
            <a:spLocks noGrp="1"/>
          </p:cNvSpPr>
          <p:nvPr>
            <p:ph idx="1"/>
          </p:nvPr>
        </p:nvSpPr>
        <p:spPr/>
        <p:txBody>
          <a:bodyPr>
            <a:normAutofit fontScale="92500" lnSpcReduction="10000"/>
          </a:bodyPr>
          <a:lstStyle/>
          <a:p>
            <a:pPr marL="0" indent="0">
              <a:buNone/>
            </a:pPr>
            <a:r>
              <a:rPr lang="en-US" dirty="0"/>
              <a:t>In this syntax, if the condition evaluates to TRUE , the statements in the IF-THEN branch executes; otherwise, the next elseif-condition is evaluated.</a:t>
            </a:r>
          </a:p>
          <a:p>
            <a:pPr marL="0" indent="0">
              <a:buNone/>
            </a:pPr>
            <a:endParaRPr lang="en-US" dirty="0"/>
          </a:p>
          <a:p>
            <a:pPr marL="0" indent="0">
              <a:buNone/>
            </a:pPr>
            <a:r>
              <a:rPr lang="en-US" dirty="0"/>
              <a:t>If the elseif-condition evaluates to TRUE, the elseif-statement executes; otherwise, the next elseif-condition is evaluated.</a:t>
            </a:r>
          </a:p>
          <a:p>
            <a:pPr marL="0" indent="0">
              <a:buNone/>
            </a:pPr>
            <a:endParaRPr lang="en-US" dirty="0"/>
          </a:p>
          <a:p>
            <a:pPr marL="0" indent="0">
              <a:buNone/>
            </a:pPr>
            <a:r>
              <a:rPr lang="en-US" dirty="0"/>
              <a:t>The IF-THEN-ELSEIF-ELSE statement can have multiple ELSEIF branches.</a:t>
            </a:r>
          </a:p>
          <a:p>
            <a:pPr marL="0" indent="0">
              <a:buNone/>
            </a:pPr>
            <a:endParaRPr lang="en-US" dirty="0"/>
          </a:p>
          <a:p>
            <a:pPr marL="0" indent="0">
              <a:buNone/>
            </a:pPr>
            <a:r>
              <a:rPr lang="en-US" dirty="0"/>
              <a:t>If no condition in the IF and ELSE IF evaluates to TRUE, the else-statements in the ELSE branch will execute.</a:t>
            </a:r>
          </a:p>
        </p:txBody>
      </p:sp>
      <p:sp>
        <p:nvSpPr>
          <p:cNvPr id="4" name="Footer Placeholder 3">
            <a:extLst>
              <a:ext uri="{FF2B5EF4-FFF2-40B4-BE49-F238E27FC236}">
                <a16:creationId xmlns:a16="http://schemas.microsoft.com/office/drawing/2014/main" id="{DEDEC564-7FB4-48A5-8F04-9FB768349FE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4321FC8-4AB5-406D-8327-EEE69F828FFC}"/>
              </a:ext>
            </a:extLst>
          </p:cNvPr>
          <p:cNvSpPr>
            <a:spLocks noGrp="1"/>
          </p:cNvSpPr>
          <p:nvPr>
            <p:ph type="sldNum" sz="quarter" idx="12"/>
          </p:nvPr>
        </p:nvSpPr>
        <p:spPr/>
        <p:txBody>
          <a:bodyPr/>
          <a:lstStyle/>
          <a:p>
            <a:fld id="{CBA38C19-DD30-46F9-A559-7559A714E450}" type="slidenum">
              <a:rPr lang="en-US" smtClean="0"/>
              <a:t>14</a:t>
            </a:fld>
            <a:endParaRPr lang="en-US"/>
          </a:p>
        </p:txBody>
      </p:sp>
    </p:spTree>
    <p:extLst>
      <p:ext uri="{BB962C8B-B14F-4D97-AF65-F5344CB8AC3E}">
        <p14:creationId xmlns:p14="http://schemas.microsoft.com/office/powerpoint/2010/main" val="2797962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6E96-6813-44D0-9E29-A2293E6016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5A2D08-0560-4E54-BC7F-C52A3D0ED0B7}"/>
              </a:ext>
            </a:extLst>
          </p:cNvPr>
          <p:cNvSpPr>
            <a:spLocks noGrp="1"/>
          </p:cNvSpPr>
          <p:nvPr>
            <p:ph idx="1"/>
          </p:nvPr>
        </p:nvSpPr>
        <p:spPr/>
        <p:txBody>
          <a:bodyPr/>
          <a:lstStyle/>
          <a:p>
            <a:pPr marL="0" indent="0">
              <a:buNone/>
            </a:pPr>
            <a:r>
              <a:rPr lang="en-US" dirty="0"/>
              <a:t>We will modify the </a:t>
            </a:r>
            <a:r>
              <a:rPr lang="en-US" dirty="0" err="1"/>
              <a:t>GetCustomerLevel</a:t>
            </a:r>
            <a:r>
              <a:rPr lang="en-US" dirty="0"/>
              <a:t>() stored procedure to use the IF-THEN-ELSEIF-ELSE statement.</a:t>
            </a:r>
          </a:p>
          <a:p>
            <a:pPr marL="0" indent="0">
              <a:buNone/>
            </a:pPr>
            <a:endParaRPr lang="en-US" dirty="0"/>
          </a:p>
          <a:p>
            <a:pPr marL="0" indent="0">
              <a:buNone/>
            </a:pPr>
            <a:r>
              <a:rPr lang="en-US" dirty="0"/>
              <a:t>First, drop the </a:t>
            </a:r>
            <a:r>
              <a:rPr lang="en-US" dirty="0" err="1"/>
              <a:t>GetCustomerLevel</a:t>
            </a:r>
            <a:r>
              <a:rPr lang="en-US" dirty="0"/>
              <a:t>() stored procedure:</a:t>
            </a:r>
          </a:p>
          <a:p>
            <a:pPr marL="0" indent="0">
              <a:buNone/>
            </a:pPr>
            <a:endParaRPr lang="en-US" dirty="0"/>
          </a:p>
          <a:p>
            <a:pPr marL="0" indent="0">
              <a:buNone/>
            </a:pPr>
            <a:r>
              <a:rPr lang="en-US" dirty="0"/>
              <a:t>DROP PROCEDURE </a:t>
            </a:r>
            <a:r>
              <a:rPr lang="en-US" dirty="0" err="1"/>
              <a:t>GetCustomerLevel</a:t>
            </a:r>
            <a:r>
              <a:rPr lang="en-US" dirty="0"/>
              <a:t>;</a:t>
            </a:r>
          </a:p>
        </p:txBody>
      </p:sp>
      <p:sp>
        <p:nvSpPr>
          <p:cNvPr id="4" name="Footer Placeholder 3">
            <a:extLst>
              <a:ext uri="{FF2B5EF4-FFF2-40B4-BE49-F238E27FC236}">
                <a16:creationId xmlns:a16="http://schemas.microsoft.com/office/drawing/2014/main" id="{F6A7A48D-CDA2-47D6-877E-D3E88F7C089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55FE148-8320-4A39-A811-16B6778F4C97}"/>
              </a:ext>
            </a:extLst>
          </p:cNvPr>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66179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7B2F-EC98-4C71-9B30-3099A73E3528}"/>
              </a:ext>
            </a:extLst>
          </p:cNvPr>
          <p:cNvSpPr>
            <a:spLocks noGrp="1"/>
          </p:cNvSpPr>
          <p:nvPr>
            <p:ph type="title"/>
          </p:nvPr>
        </p:nvSpPr>
        <p:spPr/>
        <p:txBody>
          <a:bodyPr>
            <a:normAutofit fontScale="90000"/>
          </a:bodyPr>
          <a:lstStyle/>
          <a:p>
            <a:r>
              <a:rPr lang="en-US" sz="2700" dirty="0"/>
              <a:t>Then, create the new </a:t>
            </a:r>
            <a:r>
              <a:rPr lang="en-US" sz="2700" dirty="0" err="1"/>
              <a:t>GetCustomerLevel</a:t>
            </a:r>
            <a:r>
              <a:rPr lang="en-US" sz="2700" dirty="0"/>
              <a:t>() stored procedure that uses the </a:t>
            </a:r>
            <a:r>
              <a:rPr lang="en-US" sz="2700" dirty="0" err="1"/>
              <a:t>the</a:t>
            </a:r>
            <a:r>
              <a:rPr lang="en-US" sz="2700" dirty="0"/>
              <a:t> IF-THEN-ELSEIF-ELSE statement.</a:t>
            </a:r>
            <a:endParaRPr lang="en-US" dirty="0"/>
          </a:p>
        </p:txBody>
      </p:sp>
      <p:sp>
        <p:nvSpPr>
          <p:cNvPr id="3" name="Content Placeholder 2">
            <a:extLst>
              <a:ext uri="{FF2B5EF4-FFF2-40B4-BE49-F238E27FC236}">
                <a16:creationId xmlns:a16="http://schemas.microsoft.com/office/drawing/2014/main" id="{2F7F4EF7-53F8-4346-9791-432C681A23B0}"/>
              </a:ext>
            </a:extLst>
          </p:cNvPr>
          <p:cNvSpPr>
            <a:spLocks noGrp="1"/>
          </p:cNvSpPr>
          <p:nvPr>
            <p:ph idx="1"/>
          </p:nvPr>
        </p:nvSpPr>
        <p:spPr/>
        <p:txBody>
          <a:bodyPr>
            <a:normAutofit fontScale="25000" lnSpcReduction="20000"/>
          </a:bodyPr>
          <a:lstStyle/>
          <a:p>
            <a:pPr marL="0" indent="0">
              <a:buNone/>
            </a:pPr>
            <a:endParaRPr lang="en-US" dirty="0"/>
          </a:p>
          <a:p>
            <a:pPr marL="0" indent="0">
              <a:buNone/>
            </a:pPr>
            <a:r>
              <a:rPr lang="en-US" dirty="0"/>
              <a:t>DELIMITER $$</a:t>
            </a:r>
          </a:p>
          <a:p>
            <a:pPr marL="0" indent="0">
              <a:buNone/>
            </a:pPr>
            <a:r>
              <a:rPr lang="en-US" dirty="0"/>
              <a:t>CREATE PROCEDURE </a:t>
            </a:r>
            <a:r>
              <a:rPr lang="en-US" dirty="0" err="1"/>
              <a:t>GetCustomerLevel</a:t>
            </a:r>
            <a:r>
              <a:rPr lang="en-US" dirty="0"/>
              <a:t>(</a:t>
            </a:r>
          </a:p>
          <a:p>
            <a:pPr marL="0" indent="0">
              <a:buNone/>
            </a:pPr>
            <a:r>
              <a:rPr lang="en-US" dirty="0"/>
              <a:t>    IN  </a:t>
            </a:r>
            <a:r>
              <a:rPr lang="en-US" dirty="0" err="1"/>
              <a:t>pCustomerNumber</a:t>
            </a:r>
            <a:r>
              <a:rPr lang="en-US" dirty="0"/>
              <a:t> INT, </a:t>
            </a:r>
          </a:p>
          <a:p>
            <a:pPr marL="0" indent="0">
              <a:buNone/>
            </a:pPr>
            <a:r>
              <a:rPr lang="en-US" dirty="0"/>
              <a:t>    OUT </a:t>
            </a:r>
            <a:r>
              <a:rPr lang="en-US" dirty="0" err="1"/>
              <a:t>pCustomerLevel</a:t>
            </a:r>
            <a:r>
              <a:rPr lang="en-US" dirty="0"/>
              <a:t>  VARCHAR(20))</a:t>
            </a:r>
          </a:p>
          <a:p>
            <a:pPr marL="0" indent="0">
              <a:buNone/>
            </a:pPr>
            <a:r>
              <a:rPr lang="en-US" dirty="0"/>
              <a:t>BEGIN</a:t>
            </a:r>
          </a:p>
          <a:p>
            <a:pPr marL="0" indent="0">
              <a:buNone/>
            </a:pPr>
            <a:r>
              <a:rPr lang="en-US" dirty="0"/>
              <a:t>    DECLARE credit DECIMAL DEFAULT 0;</a:t>
            </a:r>
          </a:p>
          <a:p>
            <a:pPr marL="0" indent="0">
              <a:buNone/>
            </a:pPr>
            <a:r>
              <a:rPr lang="en-US" dirty="0"/>
              <a:t>    SELECT </a:t>
            </a:r>
            <a:r>
              <a:rPr lang="en-US" dirty="0" err="1"/>
              <a:t>creditLimit</a:t>
            </a:r>
            <a:r>
              <a:rPr lang="en-US" dirty="0"/>
              <a:t> </a:t>
            </a:r>
          </a:p>
          <a:p>
            <a:pPr marL="0" indent="0">
              <a:buNone/>
            </a:pPr>
            <a:r>
              <a:rPr lang="en-US" dirty="0"/>
              <a:t>    INTO credit</a:t>
            </a:r>
          </a:p>
          <a:p>
            <a:pPr marL="0" indent="0">
              <a:buNone/>
            </a:pPr>
            <a:r>
              <a:rPr lang="en-US" dirty="0"/>
              <a:t>    FROM customers</a:t>
            </a:r>
          </a:p>
          <a:p>
            <a:pPr marL="0" indent="0">
              <a:buNone/>
            </a:pPr>
            <a:r>
              <a:rPr lang="en-US" dirty="0"/>
              <a:t>    WHERE </a:t>
            </a:r>
            <a:r>
              <a:rPr lang="en-US" dirty="0" err="1"/>
              <a:t>customerNumber</a:t>
            </a:r>
            <a:r>
              <a:rPr lang="en-US" dirty="0"/>
              <a:t> = </a:t>
            </a:r>
            <a:r>
              <a:rPr lang="en-US" dirty="0" err="1"/>
              <a:t>pCustomerNumber</a:t>
            </a:r>
            <a:r>
              <a:rPr lang="en-US" dirty="0"/>
              <a:t>;</a:t>
            </a:r>
          </a:p>
          <a:p>
            <a:pPr marL="0" indent="0">
              <a:buNone/>
            </a:pPr>
            <a:r>
              <a:rPr lang="en-US" dirty="0"/>
              <a:t>    IF credit &gt; 50000 THEN</a:t>
            </a:r>
          </a:p>
          <a:p>
            <a:pPr marL="0" indent="0">
              <a:buNone/>
            </a:pPr>
            <a:r>
              <a:rPr lang="en-US" dirty="0"/>
              <a:t>        SET </a:t>
            </a:r>
            <a:r>
              <a:rPr lang="en-US" dirty="0" err="1"/>
              <a:t>pCustomerLevel</a:t>
            </a:r>
            <a:r>
              <a:rPr lang="en-US" dirty="0"/>
              <a:t> = 'PLATINUM';</a:t>
            </a:r>
          </a:p>
          <a:p>
            <a:pPr marL="0" indent="0">
              <a:buNone/>
            </a:pPr>
            <a:r>
              <a:rPr lang="en-US" dirty="0"/>
              <a:t>    ELSEIF credit &lt;= 50000 AND credit &gt; 10000 THEN</a:t>
            </a:r>
          </a:p>
          <a:p>
            <a:pPr marL="0" indent="0">
              <a:buNone/>
            </a:pPr>
            <a:r>
              <a:rPr lang="en-US" dirty="0"/>
              <a:t>        SET </a:t>
            </a:r>
            <a:r>
              <a:rPr lang="en-US" dirty="0" err="1"/>
              <a:t>pCustomerLevel</a:t>
            </a:r>
            <a:r>
              <a:rPr lang="en-US" dirty="0"/>
              <a:t> = 'GOLD';</a:t>
            </a:r>
          </a:p>
          <a:p>
            <a:pPr marL="0" indent="0">
              <a:buNone/>
            </a:pPr>
            <a:r>
              <a:rPr lang="en-US" dirty="0"/>
              <a:t>    ELSE</a:t>
            </a:r>
          </a:p>
          <a:p>
            <a:pPr marL="0" indent="0">
              <a:buNone/>
            </a:pPr>
            <a:r>
              <a:rPr lang="en-US" dirty="0"/>
              <a:t>        SET </a:t>
            </a:r>
            <a:r>
              <a:rPr lang="en-US" dirty="0" err="1"/>
              <a:t>pCustomerLevel</a:t>
            </a:r>
            <a:r>
              <a:rPr lang="en-US" dirty="0"/>
              <a:t> = 'SILVER';</a:t>
            </a:r>
          </a:p>
          <a:p>
            <a:pPr marL="0" indent="0">
              <a:buNone/>
            </a:pPr>
            <a:r>
              <a:rPr lang="en-US" dirty="0"/>
              <a:t>    END IF;</a:t>
            </a:r>
          </a:p>
          <a:p>
            <a:pPr marL="0" indent="0">
              <a:buNone/>
            </a:pPr>
            <a:r>
              <a:rPr lang="en-US" dirty="0"/>
              <a:t>END $$</a:t>
            </a:r>
          </a:p>
          <a:p>
            <a:pPr marL="0" indent="0">
              <a:buNone/>
            </a:pPr>
            <a:r>
              <a:rPr lang="en-US" dirty="0"/>
              <a:t>DELIMITER ;</a:t>
            </a:r>
          </a:p>
        </p:txBody>
      </p:sp>
      <p:sp>
        <p:nvSpPr>
          <p:cNvPr id="4" name="Footer Placeholder 3">
            <a:extLst>
              <a:ext uri="{FF2B5EF4-FFF2-40B4-BE49-F238E27FC236}">
                <a16:creationId xmlns:a16="http://schemas.microsoft.com/office/drawing/2014/main" id="{4F2520F0-D3DF-4A16-ABB8-FC67AB572B7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7CD88D2-5A1B-44A2-89A1-832C4015A0F5}"/>
              </a:ext>
            </a:extLst>
          </p:cNvPr>
          <p:cNvSpPr>
            <a:spLocks noGrp="1"/>
          </p:cNvSpPr>
          <p:nvPr>
            <p:ph type="sldNum" sz="quarter" idx="12"/>
          </p:nvPr>
        </p:nvSpPr>
        <p:spPr/>
        <p:txBody>
          <a:bodyPr/>
          <a:lstStyle/>
          <a:p>
            <a:fld id="{CBA38C19-DD30-46F9-A559-7559A714E450}" type="slidenum">
              <a:rPr lang="en-US" smtClean="0"/>
              <a:t>16</a:t>
            </a:fld>
            <a:endParaRPr lang="en-US"/>
          </a:p>
        </p:txBody>
      </p:sp>
    </p:spTree>
    <p:extLst>
      <p:ext uri="{BB962C8B-B14F-4D97-AF65-F5344CB8AC3E}">
        <p14:creationId xmlns:p14="http://schemas.microsoft.com/office/powerpoint/2010/main" val="1259067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DBF3-1494-44C6-838A-BDFCB5B2F7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EDD1C3-A0CD-4707-B9BC-0DC62A839199}"/>
              </a:ext>
            </a:extLst>
          </p:cNvPr>
          <p:cNvSpPr>
            <a:spLocks noGrp="1"/>
          </p:cNvSpPr>
          <p:nvPr>
            <p:ph idx="1"/>
          </p:nvPr>
        </p:nvSpPr>
        <p:spPr/>
        <p:txBody>
          <a:bodyPr>
            <a:normAutofit fontScale="92500" lnSpcReduction="20000"/>
          </a:bodyPr>
          <a:lstStyle/>
          <a:p>
            <a:pPr marL="0" indent="0">
              <a:buNone/>
            </a:pPr>
            <a:r>
              <a:rPr lang="en-US" dirty="0"/>
              <a:t>In this stored procedure:</a:t>
            </a:r>
          </a:p>
          <a:p>
            <a:pPr marL="0" indent="0">
              <a:buNone/>
            </a:pPr>
            <a:r>
              <a:rPr lang="en-US" dirty="0"/>
              <a:t>If the credit is greater than 50,000, the level of the customer is PLATINUM.</a:t>
            </a:r>
          </a:p>
          <a:p>
            <a:pPr marL="0" indent="0">
              <a:buNone/>
            </a:pPr>
            <a:r>
              <a:rPr lang="en-US" dirty="0"/>
              <a:t>If the credit is less than or equal 50,000 and greater than 10,000, then the level of customer is GOLD.</a:t>
            </a:r>
          </a:p>
          <a:p>
            <a:pPr marL="0" indent="0">
              <a:buNone/>
            </a:pPr>
            <a:r>
              <a:rPr lang="en-US" dirty="0"/>
              <a:t>Otherwise, the level of the customer is SILVER.</a:t>
            </a:r>
          </a:p>
          <a:p>
            <a:pPr marL="0" indent="0">
              <a:buNone/>
            </a:pPr>
            <a:r>
              <a:rPr lang="en-US" dirty="0"/>
              <a:t>These statements call the stored procedure </a:t>
            </a:r>
            <a:r>
              <a:rPr lang="en-US" dirty="0" err="1"/>
              <a:t>GetCustomerLevel</a:t>
            </a:r>
            <a:r>
              <a:rPr lang="en-US" dirty="0"/>
              <a:t>() and show the level of the customer 447:</a:t>
            </a:r>
          </a:p>
          <a:p>
            <a:pPr marL="0" indent="0">
              <a:buNone/>
            </a:pPr>
            <a:r>
              <a:rPr lang="en-US" dirty="0"/>
              <a:t>CALL </a:t>
            </a:r>
            <a:r>
              <a:rPr lang="en-US" dirty="0" err="1"/>
              <a:t>GetCustomerLevel</a:t>
            </a:r>
            <a:r>
              <a:rPr lang="en-US" dirty="0"/>
              <a:t>(447, @level); </a:t>
            </a:r>
          </a:p>
          <a:p>
            <a:pPr marL="0" indent="0">
              <a:buNone/>
            </a:pPr>
            <a:r>
              <a:rPr lang="en-US" dirty="0"/>
              <a:t>SELECT @level</a:t>
            </a:r>
          </a:p>
          <a:p>
            <a:pPr marL="0" indent="0">
              <a:buNone/>
            </a:pPr>
            <a:r>
              <a:rPr lang="en-US" dirty="0"/>
              <a:t>If you test the stored procedure with the customer that has a credit limit of 10000 or less, you will get the output as SILVER.</a:t>
            </a:r>
          </a:p>
        </p:txBody>
      </p:sp>
      <p:sp>
        <p:nvSpPr>
          <p:cNvPr id="4" name="Footer Placeholder 3">
            <a:extLst>
              <a:ext uri="{FF2B5EF4-FFF2-40B4-BE49-F238E27FC236}">
                <a16:creationId xmlns:a16="http://schemas.microsoft.com/office/drawing/2014/main" id="{F197078F-0419-47A4-BE1B-38529D35344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8AC2942-CE90-41A2-8078-60DCED20AF94}"/>
              </a:ext>
            </a:extLst>
          </p:cNvPr>
          <p:cNvSpPr>
            <a:spLocks noGrp="1"/>
          </p:cNvSpPr>
          <p:nvPr>
            <p:ph type="sldNum" sz="quarter" idx="12"/>
          </p:nvPr>
        </p:nvSpPr>
        <p:spPr/>
        <p:txBody>
          <a:bodyPr/>
          <a:lstStyle/>
          <a:p>
            <a:fld id="{CBA38C19-DD30-46F9-A559-7559A714E450}" type="slidenum">
              <a:rPr lang="en-US" smtClean="0"/>
              <a:t>17</a:t>
            </a:fld>
            <a:endParaRPr lang="en-US"/>
          </a:p>
        </p:txBody>
      </p:sp>
      <p:pic>
        <p:nvPicPr>
          <p:cNvPr id="17411" name="Picture 3">
            <a:extLst>
              <a:ext uri="{FF2B5EF4-FFF2-40B4-BE49-F238E27FC236}">
                <a16:creationId xmlns:a16="http://schemas.microsoft.com/office/drawing/2014/main" id="{5200FD69-B8AB-4FA9-9E11-19B6EE190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9068" y="4152900"/>
            <a:ext cx="1768663" cy="1040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216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a:p>
          <a:p>
            <a:pPr marL="0" indent="0" algn="ctr">
              <a:buNone/>
            </a:pPr>
            <a:r>
              <a:rPr lang="en-US" sz="4400" dirty="0"/>
              <a:t>Thank You</a:t>
            </a:r>
          </a:p>
          <a:p>
            <a:pPr marL="0" indent="0" algn="ctr">
              <a:buNone/>
            </a:pPr>
            <a:r>
              <a:rPr lang="en-US" sz="4400" dirty="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a:t>Ritesh@softwarica</a:t>
            </a:r>
          </a:p>
        </p:txBody>
      </p:sp>
      <p:sp>
        <p:nvSpPr>
          <p:cNvPr id="5" name="Slide Number Placeholder 4"/>
          <p:cNvSpPr>
            <a:spLocks noGrp="1"/>
          </p:cNvSpPr>
          <p:nvPr>
            <p:ph type="sldNum" sz="quarter" idx="12"/>
          </p:nvPr>
        </p:nvSpPr>
        <p:spPr/>
        <p:txBody>
          <a:bodyPr/>
          <a:lstStyle/>
          <a:p>
            <a:fld id="{CBA38C19-DD30-46F9-A559-7559A714E450}" type="slidenum">
              <a:rPr lang="en-US" smtClean="0"/>
              <a:t>18</a:t>
            </a:fld>
            <a:endParaRPr lang="en-US"/>
          </a:p>
        </p:txBody>
      </p:sp>
    </p:spTree>
    <p:extLst>
      <p:ext uri="{BB962C8B-B14F-4D97-AF65-F5344CB8AC3E}">
        <p14:creationId xmlns:p14="http://schemas.microsoft.com/office/powerpoint/2010/main" val="13023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74A4-9CED-4C62-A3B1-F451729985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D2372D-DE03-4563-A3FD-24B3A23D271F}"/>
              </a:ext>
            </a:extLst>
          </p:cNvPr>
          <p:cNvSpPr>
            <a:spLocks noGrp="1"/>
          </p:cNvSpPr>
          <p:nvPr>
            <p:ph idx="1"/>
          </p:nvPr>
        </p:nvSpPr>
        <p:spPr/>
        <p:txBody>
          <a:bodyPr>
            <a:normAutofit/>
          </a:bodyPr>
          <a:lstStyle/>
          <a:p>
            <a:pPr marL="0" indent="0">
              <a:buNone/>
            </a:pPr>
            <a:r>
              <a:rPr lang="en-US" dirty="0"/>
              <a:t>In this syntax:</a:t>
            </a:r>
          </a:p>
          <a:p>
            <a:pPr marL="0" indent="0">
              <a:buNone/>
            </a:pPr>
            <a:endParaRPr lang="en-US" dirty="0"/>
          </a:p>
          <a:p>
            <a:pPr marL="0" indent="0">
              <a:buNone/>
            </a:pPr>
            <a:r>
              <a:rPr lang="en-US" dirty="0"/>
              <a:t>First, specify a condition to execute the code between the IF-THEN and END IF . If the condition evaluates to TRUE, the statements between IF-THEN and END IF will execute. Otherwise, the control is passed to the next statement following the END IF.</a:t>
            </a:r>
          </a:p>
          <a:p>
            <a:pPr marL="0" indent="0">
              <a:buNone/>
            </a:pPr>
            <a:r>
              <a:rPr lang="en-US" dirty="0"/>
              <a:t>Second, specify the code that will execute if the condition evaluates to TRUE.</a:t>
            </a:r>
          </a:p>
        </p:txBody>
      </p:sp>
      <p:sp>
        <p:nvSpPr>
          <p:cNvPr id="4" name="Footer Placeholder 3">
            <a:extLst>
              <a:ext uri="{FF2B5EF4-FFF2-40B4-BE49-F238E27FC236}">
                <a16:creationId xmlns:a16="http://schemas.microsoft.com/office/drawing/2014/main" id="{41462FE5-2187-4647-BF20-8588FC961FAC}"/>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9F7BB232-06CE-4554-98B5-C3AFB012261D}"/>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409314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3794-7D6E-4B49-8AD4-1FFF657D2573}"/>
              </a:ext>
            </a:extLst>
          </p:cNvPr>
          <p:cNvSpPr>
            <a:spLocks noGrp="1"/>
          </p:cNvSpPr>
          <p:nvPr>
            <p:ph type="title"/>
          </p:nvPr>
        </p:nvSpPr>
        <p:spPr/>
        <p:txBody>
          <a:bodyPr>
            <a:noAutofit/>
          </a:bodyPr>
          <a:lstStyle/>
          <a:p>
            <a:r>
              <a:rPr lang="en-US" sz="2800" dirty="0"/>
              <a:t>We’ll use the customers table from the sample database for the demonstration:</a:t>
            </a:r>
          </a:p>
        </p:txBody>
      </p:sp>
      <p:sp>
        <p:nvSpPr>
          <p:cNvPr id="4" name="Footer Placeholder 3">
            <a:extLst>
              <a:ext uri="{FF2B5EF4-FFF2-40B4-BE49-F238E27FC236}">
                <a16:creationId xmlns:a16="http://schemas.microsoft.com/office/drawing/2014/main" id="{A641D39D-F92C-4B15-B5D1-FA11BC2300E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89F9F81-7F16-4911-BDFC-C20F4CE20F91}"/>
              </a:ext>
            </a:extLst>
          </p:cNvPr>
          <p:cNvSpPr>
            <a:spLocks noGrp="1"/>
          </p:cNvSpPr>
          <p:nvPr>
            <p:ph type="sldNum" sz="quarter" idx="12"/>
          </p:nvPr>
        </p:nvSpPr>
        <p:spPr/>
        <p:txBody>
          <a:bodyPr/>
          <a:lstStyle/>
          <a:p>
            <a:fld id="{CBA38C19-DD30-46F9-A559-7559A714E450}" type="slidenum">
              <a:rPr lang="en-US" smtClean="0"/>
              <a:t>3</a:t>
            </a:fld>
            <a:endParaRPr lang="en-US"/>
          </a:p>
        </p:txBody>
      </p:sp>
      <p:pic>
        <p:nvPicPr>
          <p:cNvPr id="3074" name="Picture 2">
            <a:extLst>
              <a:ext uri="{FF2B5EF4-FFF2-40B4-BE49-F238E27FC236}">
                <a16:creationId xmlns:a16="http://schemas.microsoft.com/office/drawing/2014/main" id="{9D1984A2-B9A3-4E1C-883C-08ADE82058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35237" y="1918294"/>
            <a:ext cx="2136954" cy="353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94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5B51-FAEF-467B-9904-ECDB30C2B7B6}"/>
              </a:ext>
            </a:extLst>
          </p:cNvPr>
          <p:cNvSpPr>
            <a:spLocks noGrp="1"/>
          </p:cNvSpPr>
          <p:nvPr>
            <p:ph type="title"/>
          </p:nvPr>
        </p:nvSpPr>
        <p:spPr/>
        <p:txBody>
          <a:bodyPr>
            <a:normAutofit fontScale="90000"/>
          </a:bodyPr>
          <a:lstStyle/>
          <a:p>
            <a:r>
              <a:rPr lang="en-US" dirty="0"/>
              <a:t>See the following </a:t>
            </a:r>
            <a:r>
              <a:rPr lang="en-US" dirty="0" err="1"/>
              <a:t>GetCustomerLevel</a:t>
            </a:r>
            <a:r>
              <a:rPr lang="en-US" dirty="0"/>
              <a:t>() stored procedure.</a:t>
            </a:r>
          </a:p>
        </p:txBody>
      </p:sp>
      <p:sp>
        <p:nvSpPr>
          <p:cNvPr id="3" name="Content Placeholder 2">
            <a:extLst>
              <a:ext uri="{FF2B5EF4-FFF2-40B4-BE49-F238E27FC236}">
                <a16:creationId xmlns:a16="http://schemas.microsoft.com/office/drawing/2014/main" id="{0833C6F2-BD92-4CA1-8636-D930173BEFAC}"/>
              </a:ext>
            </a:extLst>
          </p:cNvPr>
          <p:cNvSpPr>
            <a:spLocks noGrp="1"/>
          </p:cNvSpPr>
          <p:nvPr>
            <p:ph idx="1"/>
          </p:nvPr>
        </p:nvSpPr>
        <p:spPr/>
        <p:txBody>
          <a:bodyPr>
            <a:normAutofit fontScale="40000" lnSpcReduction="20000"/>
          </a:bodyPr>
          <a:lstStyle/>
          <a:p>
            <a:pPr marL="0" indent="0">
              <a:buNone/>
            </a:pPr>
            <a:endParaRPr lang="en-US" dirty="0"/>
          </a:p>
          <a:p>
            <a:pPr marL="0" indent="0">
              <a:buNone/>
            </a:pPr>
            <a:r>
              <a:rPr lang="en-US" dirty="0"/>
              <a:t>DELIMITER $$</a:t>
            </a:r>
          </a:p>
          <a:p>
            <a:pPr marL="0" indent="0">
              <a:buNone/>
            </a:pPr>
            <a:r>
              <a:rPr lang="en-US" dirty="0"/>
              <a:t>CREATE PROCEDURE </a:t>
            </a:r>
            <a:r>
              <a:rPr lang="en-US" dirty="0" err="1"/>
              <a:t>GetCustomerLevel</a:t>
            </a:r>
            <a:r>
              <a:rPr lang="en-US" dirty="0"/>
              <a:t>(</a:t>
            </a:r>
          </a:p>
          <a:p>
            <a:pPr marL="0" indent="0">
              <a:buNone/>
            </a:pPr>
            <a:r>
              <a:rPr lang="en-US" dirty="0"/>
              <a:t>    IN  </a:t>
            </a:r>
            <a:r>
              <a:rPr lang="en-US" dirty="0" err="1"/>
              <a:t>pCustomerNumber</a:t>
            </a:r>
            <a:r>
              <a:rPr lang="en-US" dirty="0"/>
              <a:t> INT, </a:t>
            </a:r>
          </a:p>
          <a:p>
            <a:pPr marL="0" indent="0">
              <a:buNone/>
            </a:pPr>
            <a:r>
              <a:rPr lang="en-US" dirty="0"/>
              <a:t>    OUT </a:t>
            </a:r>
            <a:r>
              <a:rPr lang="en-US" dirty="0" err="1"/>
              <a:t>pCustomerLevel</a:t>
            </a:r>
            <a:r>
              <a:rPr lang="en-US" dirty="0"/>
              <a:t>  VARCHAR(20))</a:t>
            </a:r>
          </a:p>
          <a:p>
            <a:pPr marL="0" indent="0">
              <a:buNone/>
            </a:pPr>
            <a:r>
              <a:rPr lang="en-US" dirty="0"/>
              <a:t>BEGIN</a:t>
            </a:r>
          </a:p>
          <a:p>
            <a:pPr marL="0" indent="0">
              <a:buNone/>
            </a:pPr>
            <a:r>
              <a:rPr lang="en-US" dirty="0"/>
              <a:t>    DECLARE credit DECIMAL(10,2) DEFAULT 0;</a:t>
            </a:r>
          </a:p>
          <a:p>
            <a:pPr marL="0" indent="0">
              <a:buNone/>
            </a:pPr>
            <a:r>
              <a:rPr lang="en-US" dirty="0"/>
              <a:t>    SELECT </a:t>
            </a:r>
            <a:r>
              <a:rPr lang="en-US" dirty="0" err="1"/>
              <a:t>creditLimit</a:t>
            </a:r>
            <a:r>
              <a:rPr lang="en-US" dirty="0"/>
              <a:t> </a:t>
            </a:r>
          </a:p>
          <a:p>
            <a:pPr marL="0" indent="0">
              <a:buNone/>
            </a:pPr>
            <a:r>
              <a:rPr lang="en-US" dirty="0"/>
              <a:t>    INTO credit</a:t>
            </a:r>
          </a:p>
          <a:p>
            <a:pPr marL="0" indent="0">
              <a:buNone/>
            </a:pPr>
            <a:r>
              <a:rPr lang="en-US" dirty="0"/>
              <a:t>    FROM customers</a:t>
            </a:r>
          </a:p>
          <a:p>
            <a:pPr marL="0" indent="0">
              <a:buNone/>
            </a:pPr>
            <a:r>
              <a:rPr lang="en-US" dirty="0"/>
              <a:t>    WHERE </a:t>
            </a:r>
            <a:r>
              <a:rPr lang="en-US" dirty="0" err="1"/>
              <a:t>customerNumber</a:t>
            </a:r>
            <a:r>
              <a:rPr lang="en-US" dirty="0"/>
              <a:t> = </a:t>
            </a:r>
            <a:r>
              <a:rPr lang="en-US" dirty="0" err="1"/>
              <a:t>pCustomerNumber</a:t>
            </a:r>
            <a:r>
              <a:rPr lang="en-US" dirty="0"/>
              <a:t>;</a:t>
            </a:r>
          </a:p>
          <a:p>
            <a:pPr marL="0" indent="0">
              <a:buNone/>
            </a:pPr>
            <a:endParaRPr lang="en-US" dirty="0"/>
          </a:p>
          <a:p>
            <a:pPr marL="0" indent="0">
              <a:buNone/>
            </a:pPr>
            <a:r>
              <a:rPr lang="en-US" dirty="0"/>
              <a:t>    IF credit &gt; 50000 THEN</a:t>
            </a:r>
          </a:p>
          <a:p>
            <a:pPr marL="0" indent="0">
              <a:buNone/>
            </a:pPr>
            <a:r>
              <a:rPr lang="en-US" dirty="0"/>
              <a:t>        SET </a:t>
            </a:r>
            <a:r>
              <a:rPr lang="en-US" dirty="0" err="1"/>
              <a:t>pCustomerLevel</a:t>
            </a:r>
            <a:r>
              <a:rPr lang="en-US" dirty="0"/>
              <a:t> = 'PLATINUM';</a:t>
            </a:r>
          </a:p>
          <a:p>
            <a:pPr marL="0" indent="0">
              <a:buNone/>
            </a:pPr>
            <a:r>
              <a:rPr lang="en-US" dirty="0"/>
              <a:t>    END IF;</a:t>
            </a:r>
          </a:p>
          <a:p>
            <a:pPr marL="0" indent="0">
              <a:buNone/>
            </a:pPr>
            <a:r>
              <a:rPr lang="en-US" dirty="0"/>
              <a:t>END$$</a:t>
            </a:r>
          </a:p>
          <a:p>
            <a:pPr marL="0" indent="0">
              <a:buNone/>
            </a:pPr>
            <a:r>
              <a:rPr lang="en-US" dirty="0"/>
              <a:t>DELIMITER ;</a:t>
            </a:r>
          </a:p>
        </p:txBody>
      </p:sp>
      <p:sp>
        <p:nvSpPr>
          <p:cNvPr id="4" name="Footer Placeholder 3">
            <a:extLst>
              <a:ext uri="{FF2B5EF4-FFF2-40B4-BE49-F238E27FC236}">
                <a16:creationId xmlns:a16="http://schemas.microsoft.com/office/drawing/2014/main" id="{FDDAA83D-8A4B-460A-8C49-347B0E8D7FF3}"/>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B7D2678-6651-49FF-857C-4A146BEF4AC7}"/>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275911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58DC-B695-4478-8573-6809E50968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3CAB4B-73E6-4887-95F8-8A36594D8288}"/>
              </a:ext>
            </a:extLst>
          </p:cNvPr>
          <p:cNvSpPr>
            <a:spLocks noGrp="1"/>
          </p:cNvSpPr>
          <p:nvPr>
            <p:ph idx="1"/>
          </p:nvPr>
        </p:nvSpPr>
        <p:spPr/>
        <p:txBody>
          <a:bodyPr/>
          <a:lstStyle/>
          <a:p>
            <a:pPr marL="0" indent="0">
              <a:buNone/>
            </a:pPr>
            <a:r>
              <a:rPr lang="en-US" dirty="0"/>
              <a:t>The stored procedure </a:t>
            </a:r>
            <a:r>
              <a:rPr lang="en-US" dirty="0" err="1"/>
              <a:t>GetCustomerLevel</a:t>
            </a:r>
            <a:r>
              <a:rPr lang="en-US" dirty="0"/>
              <a:t>() accepts two parameters: </a:t>
            </a:r>
            <a:r>
              <a:rPr lang="en-US" dirty="0" err="1"/>
              <a:t>pCustomerNumber</a:t>
            </a:r>
            <a:r>
              <a:rPr lang="en-US" dirty="0"/>
              <a:t> and </a:t>
            </a:r>
            <a:r>
              <a:rPr lang="en-US" dirty="0" err="1"/>
              <a:t>pCustomerLevel</a:t>
            </a:r>
            <a:r>
              <a:rPr lang="en-US" dirty="0"/>
              <a:t>.</a:t>
            </a:r>
          </a:p>
          <a:p>
            <a:pPr marL="0" indent="0">
              <a:buNone/>
            </a:pPr>
            <a:endParaRPr lang="en-US" dirty="0"/>
          </a:p>
          <a:p>
            <a:pPr marL="0" indent="0">
              <a:buNone/>
            </a:pPr>
            <a:r>
              <a:rPr lang="en-US" dirty="0"/>
              <a:t>First, select </a:t>
            </a:r>
            <a:r>
              <a:rPr lang="en-US" dirty="0" err="1"/>
              <a:t>creditLimit</a:t>
            </a:r>
            <a:r>
              <a:rPr lang="en-US" dirty="0"/>
              <a:t> of the customer specified by the </a:t>
            </a:r>
            <a:r>
              <a:rPr lang="en-US" dirty="0" err="1"/>
              <a:t>pCustomerNumber</a:t>
            </a:r>
            <a:r>
              <a:rPr lang="en-US" dirty="0"/>
              <a:t> from the customers table and store it in the local variable credit.</a:t>
            </a:r>
          </a:p>
          <a:p>
            <a:pPr marL="0" indent="0">
              <a:buNone/>
            </a:pPr>
            <a:r>
              <a:rPr lang="en-US" dirty="0"/>
              <a:t>Then, set value for the OUT parameter </a:t>
            </a:r>
            <a:r>
              <a:rPr lang="en-US" dirty="0" err="1"/>
              <a:t>pCustomerLevel</a:t>
            </a:r>
            <a:r>
              <a:rPr lang="en-US" dirty="0"/>
              <a:t> to PLATINUM if the credit limit of the customer is greater than 50,000.</a:t>
            </a:r>
          </a:p>
        </p:txBody>
      </p:sp>
      <p:sp>
        <p:nvSpPr>
          <p:cNvPr id="4" name="Footer Placeholder 3">
            <a:extLst>
              <a:ext uri="{FF2B5EF4-FFF2-40B4-BE49-F238E27FC236}">
                <a16:creationId xmlns:a16="http://schemas.microsoft.com/office/drawing/2014/main" id="{E339C08C-54FB-4B7E-AC5C-F7243AF580A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7196DE0-04C3-4F9D-A718-CDC91BC6B2CE}"/>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50362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CA37-2F3C-48D8-BF1A-F4941A804585}"/>
              </a:ext>
            </a:extLst>
          </p:cNvPr>
          <p:cNvSpPr>
            <a:spLocks noGrp="1"/>
          </p:cNvSpPr>
          <p:nvPr>
            <p:ph type="title"/>
          </p:nvPr>
        </p:nvSpPr>
        <p:spPr/>
        <p:txBody>
          <a:bodyPr>
            <a:noAutofit/>
          </a:bodyPr>
          <a:lstStyle/>
          <a:p>
            <a:r>
              <a:rPr lang="en-US" sz="2800" dirty="0"/>
              <a:t>This statement finds all customers that have a credit limit greater than 50,000:</a:t>
            </a:r>
          </a:p>
        </p:txBody>
      </p:sp>
      <p:sp>
        <p:nvSpPr>
          <p:cNvPr id="3" name="Content Placeholder 2">
            <a:extLst>
              <a:ext uri="{FF2B5EF4-FFF2-40B4-BE49-F238E27FC236}">
                <a16:creationId xmlns:a16="http://schemas.microsoft.com/office/drawing/2014/main" id="{7A734824-AD80-4B74-87AB-FC9EC23B2231}"/>
              </a:ext>
            </a:extLst>
          </p:cNvPr>
          <p:cNvSpPr>
            <a:spLocks noGrp="1"/>
          </p:cNvSpPr>
          <p:nvPr>
            <p:ph idx="1"/>
          </p:nvPr>
        </p:nvSpPr>
        <p:spPr/>
        <p:txBody>
          <a:bodyPr>
            <a:normAutofit lnSpcReduction="10000"/>
          </a:bodyPr>
          <a:lstStyle/>
          <a:p>
            <a:pPr marL="0" indent="0">
              <a:buNone/>
            </a:pPr>
            <a:r>
              <a:rPr lang="en-US" dirty="0"/>
              <a:t>SELECT </a:t>
            </a:r>
          </a:p>
          <a:p>
            <a:pPr marL="0" indent="0">
              <a:buNone/>
            </a:pPr>
            <a:r>
              <a:rPr lang="en-US" dirty="0"/>
              <a:t>    </a:t>
            </a:r>
            <a:r>
              <a:rPr lang="en-US" dirty="0" err="1"/>
              <a:t>customerNumber</a:t>
            </a:r>
            <a:r>
              <a:rPr lang="en-US" dirty="0"/>
              <a:t>, </a:t>
            </a:r>
          </a:p>
          <a:p>
            <a:pPr marL="0" indent="0">
              <a:buNone/>
            </a:pPr>
            <a:r>
              <a:rPr lang="en-US" dirty="0"/>
              <a:t>    </a:t>
            </a:r>
            <a:r>
              <a:rPr lang="en-US" dirty="0" err="1"/>
              <a:t>creditLimit</a:t>
            </a:r>
            <a:endParaRPr lang="en-US" dirty="0"/>
          </a:p>
          <a:p>
            <a:pPr marL="0" indent="0">
              <a:buNone/>
            </a:pPr>
            <a:r>
              <a:rPr lang="en-US" dirty="0"/>
              <a:t>FROM </a:t>
            </a:r>
          </a:p>
          <a:p>
            <a:pPr marL="0" indent="0">
              <a:buNone/>
            </a:pPr>
            <a:r>
              <a:rPr lang="en-US" dirty="0"/>
              <a:t>    customers</a:t>
            </a:r>
          </a:p>
          <a:p>
            <a:pPr marL="0" indent="0">
              <a:buNone/>
            </a:pPr>
            <a:r>
              <a:rPr lang="en-US" dirty="0"/>
              <a:t>WHERE </a:t>
            </a:r>
          </a:p>
          <a:p>
            <a:pPr marL="0" indent="0">
              <a:buNone/>
            </a:pPr>
            <a:r>
              <a:rPr lang="en-US" dirty="0"/>
              <a:t>    </a:t>
            </a:r>
            <a:r>
              <a:rPr lang="en-US" dirty="0" err="1"/>
              <a:t>creditLimit</a:t>
            </a:r>
            <a:r>
              <a:rPr lang="en-US" dirty="0"/>
              <a:t> &gt; 50000</a:t>
            </a:r>
          </a:p>
          <a:p>
            <a:pPr marL="0" indent="0">
              <a:buNone/>
            </a:pPr>
            <a:r>
              <a:rPr lang="en-US" dirty="0"/>
              <a:t>ORDER BY </a:t>
            </a:r>
          </a:p>
          <a:p>
            <a:pPr marL="0" indent="0">
              <a:buNone/>
            </a:pPr>
            <a:r>
              <a:rPr lang="en-US" dirty="0"/>
              <a:t>    </a:t>
            </a:r>
            <a:r>
              <a:rPr lang="en-US" dirty="0" err="1"/>
              <a:t>creditLimit</a:t>
            </a:r>
            <a:r>
              <a:rPr lang="en-US" dirty="0"/>
              <a:t> DESC;</a:t>
            </a:r>
          </a:p>
        </p:txBody>
      </p:sp>
      <p:sp>
        <p:nvSpPr>
          <p:cNvPr id="4" name="Footer Placeholder 3">
            <a:extLst>
              <a:ext uri="{FF2B5EF4-FFF2-40B4-BE49-F238E27FC236}">
                <a16:creationId xmlns:a16="http://schemas.microsoft.com/office/drawing/2014/main" id="{51B40C09-FAD0-4980-8ED7-3BD8C344A7B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B3621E67-038E-4FDA-88B7-54464231AC40}"/>
              </a:ext>
            </a:extLst>
          </p:cNvPr>
          <p:cNvSpPr>
            <a:spLocks noGrp="1"/>
          </p:cNvSpPr>
          <p:nvPr>
            <p:ph type="sldNum" sz="quarter" idx="12"/>
          </p:nvPr>
        </p:nvSpPr>
        <p:spPr/>
        <p:txBody>
          <a:bodyPr/>
          <a:lstStyle/>
          <a:p>
            <a:fld id="{CBA38C19-DD30-46F9-A559-7559A714E450}" type="slidenum">
              <a:rPr lang="en-US" smtClean="0"/>
              <a:t>6</a:t>
            </a:fld>
            <a:endParaRPr lang="en-US"/>
          </a:p>
        </p:txBody>
      </p:sp>
      <p:pic>
        <p:nvPicPr>
          <p:cNvPr id="6147" name="Picture 3">
            <a:extLst>
              <a:ext uri="{FF2B5EF4-FFF2-40B4-BE49-F238E27FC236}">
                <a16:creationId xmlns:a16="http://schemas.microsoft.com/office/drawing/2014/main" id="{B2FADDE6-09FF-4284-80AC-DA25D319A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413" y="2386013"/>
            <a:ext cx="2947987" cy="345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23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54F0-0FA8-44BC-AF2A-62E2CE5534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5678A4-6EEB-4173-832E-327E67B2501B}"/>
              </a:ext>
            </a:extLst>
          </p:cNvPr>
          <p:cNvSpPr>
            <a:spLocks noGrp="1"/>
          </p:cNvSpPr>
          <p:nvPr>
            <p:ph idx="1"/>
          </p:nvPr>
        </p:nvSpPr>
        <p:spPr/>
        <p:txBody>
          <a:bodyPr/>
          <a:lstStyle/>
          <a:p>
            <a:pPr marL="0" indent="0">
              <a:buNone/>
            </a:pPr>
            <a:r>
              <a:rPr lang="en-US" dirty="0"/>
              <a:t>These statements call the </a:t>
            </a:r>
            <a:r>
              <a:rPr lang="en-US" dirty="0" err="1"/>
              <a:t>GetCustomerLevel</a:t>
            </a:r>
            <a:r>
              <a:rPr lang="en-US" dirty="0"/>
              <a:t>() stored procedure for customer 141 and show the value of the OUT parameter </a:t>
            </a:r>
            <a:r>
              <a:rPr lang="en-US" dirty="0" err="1"/>
              <a:t>pCustomerLevel</a:t>
            </a:r>
            <a:r>
              <a:rPr lang="en-US" dirty="0"/>
              <a:t>:</a:t>
            </a:r>
          </a:p>
          <a:p>
            <a:pPr marL="0" indent="0">
              <a:buNone/>
            </a:pPr>
            <a:endParaRPr lang="en-US" dirty="0"/>
          </a:p>
          <a:p>
            <a:pPr marL="0" indent="0">
              <a:buNone/>
            </a:pPr>
            <a:r>
              <a:rPr lang="en-US" dirty="0"/>
              <a:t>CALL </a:t>
            </a:r>
            <a:r>
              <a:rPr lang="en-US" dirty="0" err="1"/>
              <a:t>GetCustomerLevel</a:t>
            </a:r>
            <a:r>
              <a:rPr lang="en-US" dirty="0"/>
              <a:t>(141, @level);</a:t>
            </a:r>
          </a:p>
          <a:p>
            <a:pPr marL="0" indent="0">
              <a:buNone/>
            </a:pPr>
            <a:r>
              <a:rPr lang="en-US" dirty="0"/>
              <a:t>SELECT @level;</a:t>
            </a:r>
          </a:p>
        </p:txBody>
      </p:sp>
      <p:sp>
        <p:nvSpPr>
          <p:cNvPr id="4" name="Footer Placeholder 3">
            <a:extLst>
              <a:ext uri="{FF2B5EF4-FFF2-40B4-BE49-F238E27FC236}">
                <a16:creationId xmlns:a16="http://schemas.microsoft.com/office/drawing/2014/main" id="{0CBC877C-6F8D-4EB4-AE54-FFFB3C5A207E}"/>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08BBBFD1-89E5-43B4-A49A-61AA4FA4BB98}"/>
              </a:ext>
            </a:extLst>
          </p:cNvPr>
          <p:cNvSpPr>
            <a:spLocks noGrp="1"/>
          </p:cNvSpPr>
          <p:nvPr>
            <p:ph type="sldNum" sz="quarter" idx="12"/>
          </p:nvPr>
        </p:nvSpPr>
        <p:spPr/>
        <p:txBody>
          <a:bodyPr/>
          <a:lstStyle/>
          <a:p>
            <a:fld id="{CBA38C19-DD30-46F9-A559-7559A714E450}" type="slidenum">
              <a:rPr lang="en-US" smtClean="0"/>
              <a:t>7</a:t>
            </a:fld>
            <a:endParaRPr lang="en-US"/>
          </a:p>
        </p:txBody>
      </p:sp>
      <p:pic>
        <p:nvPicPr>
          <p:cNvPr id="7171" name="Picture 3">
            <a:extLst>
              <a:ext uri="{FF2B5EF4-FFF2-40B4-BE49-F238E27FC236}">
                <a16:creationId xmlns:a16="http://schemas.microsoft.com/office/drawing/2014/main" id="{717B9987-0756-47D1-BE6B-D1F4D89D0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93" y="4873770"/>
            <a:ext cx="1917436" cy="875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73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64E0-384D-411E-B6BF-B3D89B1DADA8}"/>
              </a:ext>
            </a:extLst>
          </p:cNvPr>
          <p:cNvSpPr>
            <a:spLocks noGrp="1"/>
          </p:cNvSpPr>
          <p:nvPr>
            <p:ph type="title"/>
          </p:nvPr>
        </p:nvSpPr>
        <p:spPr/>
        <p:txBody>
          <a:bodyPr/>
          <a:lstStyle/>
          <a:p>
            <a:r>
              <a:rPr lang="en-US" dirty="0"/>
              <a:t>MySQL IF-THEN-ELSE statement</a:t>
            </a:r>
          </a:p>
        </p:txBody>
      </p:sp>
      <p:sp>
        <p:nvSpPr>
          <p:cNvPr id="3" name="Content Placeholder 2">
            <a:extLst>
              <a:ext uri="{FF2B5EF4-FFF2-40B4-BE49-F238E27FC236}">
                <a16:creationId xmlns:a16="http://schemas.microsoft.com/office/drawing/2014/main" id="{6D814B49-8048-4F59-8CA3-70851F4B186D}"/>
              </a:ext>
            </a:extLst>
          </p:cNvPr>
          <p:cNvSpPr>
            <a:spLocks noGrp="1"/>
          </p:cNvSpPr>
          <p:nvPr>
            <p:ph idx="1"/>
          </p:nvPr>
        </p:nvSpPr>
        <p:spPr/>
        <p:txBody>
          <a:bodyPr>
            <a:normAutofit fontScale="55000" lnSpcReduction="20000"/>
          </a:bodyPr>
          <a:lstStyle/>
          <a:p>
            <a:pPr marL="0" indent="0">
              <a:buNone/>
            </a:pPr>
            <a:r>
              <a:rPr lang="en-US" dirty="0"/>
              <a:t>In case you want to execute other statements when the condition in the IF branch does not evaluate to TRUE, you can use the IF-THEN-ELSE statement as follows:</a:t>
            </a:r>
          </a:p>
          <a:p>
            <a:pPr marL="0" indent="0">
              <a:buNone/>
            </a:pPr>
            <a:endParaRPr lang="en-US" dirty="0"/>
          </a:p>
          <a:p>
            <a:pPr marL="0" indent="0">
              <a:buNone/>
            </a:pPr>
            <a:r>
              <a:rPr lang="en-US" dirty="0"/>
              <a:t>IF condition THEN</a:t>
            </a:r>
          </a:p>
          <a:p>
            <a:pPr marL="0" indent="0">
              <a:buNone/>
            </a:pPr>
            <a:r>
              <a:rPr lang="en-US" dirty="0"/>
              <a:t>   statements;</a:t>
            </a:r>
          </a:p>
          <a:p>
            <a:pPr marL="0" indent="0">
              <a:buNone/>
            </a:pPr>
            <a:r>
              <a:rPr lang="en-US" dirty="0"/>
              <a:t>ELSE</a:t>
            </a:r>
          </a:p>
          <a:p>
            <a:pPr marL="0" indent="0">
              <a:buNone/>
            </a:pPr>
            <a:r>
              <a:rPr lang="en-US" dirty="0"/>
              <a:t>   else-statements;</a:t>
            </a:r>
          </a:p>
          <a:p>
            <a:pPr marL="0" indent="0">
              <a:buNone/>
            </a:pPr>
            <a:r>
              <a:rPr lang="en-US" dirty="0"/>
              <a:t>END IF;</a:t>
            </a:r>
          </a:p>
          <a:p>
            <a:pPr marL="0" indent="0">
              <a:buNone/>
            </a:pPr>
            <a:r>
              <a:rPr lang="en-US" dirty="0"/>
              <a:t>In this syntax, if the condition evaluates to TRUE, the statements between IF-THEN and ELSE execute. Otherwise, the else-statements between the ELSE and END IF execute.</a:t>
            </a:r>
          </a:p>
          <a:p>
            <a:pPr marL="0" indent="0">
              <a:buNone/>
            </a:pPr>
            <a:endParaRPr lang="en-US" dirty="0"/>
          </a:p>
          <a:p>
            <a:pPr marL="0" indent="0">
              <a:buNone/>
            </a:pPr>
            <a:r>
              <a:rPr lang="en-US" dirty="0"/>
              <a:t>Let’s modify the </a:t>
            </a:r>
            <a:r>
              <a:rPr lang="en-US" dirty="0" err="1"/>
              <a:t>GetCustomerLevel</a:t>
            </a:r>
            <a:r>
              <a:rPr lang="en-US" dirty="0"/>
              <a:t>() stored procedure.</a:t>
            </a:r>
          </a:p>
          <a:p>
            <a:pPr marL="0" indent="0">
              <a:buNone/>
            </a:pPr>
            <a:endParaRPr lang="en-US" dirty="0"/>
          </a:p>
          <a:p>
            <a:pPr marL="0" indent="0">
              <a:buNone/>
            </a:pPr>
            <a:r>
              <a:rPr lang="en-US" dirty="0"/>
              <a:t>First, drop the </a:t>
            </a:r>
            <a:r>
              <a:rPr lang="en-US" dirty="0" err="1"/>
              <a:t>GetCustomerLevel</a:t>
            </a:r>
            <a:r>
              <a:rPr lang="en-US" dirty="0"/>
              <a:t>() stored procedure:</a:t>
            </a:r>
          </a:p>
          <a:p>
            <a:pPr marL="0" indent="0">
              <a:buNone/>
            </a:pPr>
            <a:endParaRPr lang="en-US" dirty="0"/>
          </a:p>
          <a:p>
            <a:pPr marL="0" indent="0">
              <a:buNone/>
            </a:pPr>
            <a:r>
              <a:rPr lang="en-US" dirty="0"/>
              <a:t>DROP PROCEDURE </a:t>
            </a:r>
            <a:r>
              <a:rPr lang="en-US" dirty="0" err="1"/>
              <a:t>GetCustomerLevel</a:t>
            </a:r>
            <a:r>
              <a:rPr lang="en-US" dirty="0"/>
              <a:t>;</a:t>
            </a:r>
          </a:p>
        </p:txBody>
      </p:sp>
      <p:sp>
        <p:nvSpPr>
          <p:cNvPr id="4" name="Footer Placeholder 3">
            <a:extLst>
              <a:ext uri="{FF2B5EF4-FFF2-40B4-BE49-F238E27FC236}">
                <a16:creationId xmlns:a16="http://schemas.microsoft.com/office/drawing/2014/main" id="{7606ACE6-9CE3-4726-8969-BA169EB7C5D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FBD643B-9653-40B4-898A-678C276623BB}"/>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218560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6527-6D8F-492F-9227-DD449F403ABE}"/>
              </a:ext>
            </a:extLst>
          </p:cNvPr>
          <p:cNvSpPr>
            <a:spLocks noGrp="1"/>
          </p:cNvSpPr>
          <p:nvPr>
            <p:ph type="title"/>
          </p:nvPr>
        </p:nvSpPr>
        <p:spPr/>
        <p:txBody>
          <a:bodyPr>
            <a:normAutofit fontScale="90000"/>
          </a:bodyPr>
          <a:lstStyle/>
          <a:p>
            <a:r>
              <a:rPr lang="en-US" sz="3100" dirty="0"/>
              <a:t>Then, create the </a:t>
            </a:r>
            <a:r>
              <a:rPr lang="en-US" sz="3100" dirty="0" err="1"/>
              <a:t>GetCustomerLevel</a:t>
            </a:r>
            <a:r>
              <a:rPr lang="en-US" sz="3100" dirty="0"/>
              <a:t>() stored procedure with the new code:</a:t>
            </a:r>
            <a:endParaRPr lang="en-US" dirty="0"/>
          </a:p>
        </p:txBody>
      </p:sp>
      <p:sp>
        <p:nvSpPr>
          <p:cNvPr id="3" name="Content Placeholder 2">
            <a:extLst>
              <a:ext uri="{FF2B5EF4-FFF2-40B4-BE49-F238E27FC236}">
                <a16:creationId xmlns:a16="http://schemas.microsoft.com/office/drawing/2014/main" id="{C3A4D015-F884-4B79-9520-1CBE5D2611C7}"/>
              </a:ext>
            </a:extLst>
          </p:cNvPr>
          <p:cNvSpPr>
            <a:spLocks noGrp="1"/>
          </p:cNvSpPr>
          <p:nvPr>
            <p:ph idx="1"/>
          </p:nvPr>
        </p:nvSpPr>
        <p:spPr/>
        <p:txBody>
          <a:bodyPr>
            <a:normAutofit fontScale="32500" lnSpcReduction="20000"/>
          </a:bodyPr>
          <a:lstStyle/>
          <a:p>
            <a:pPr marL="0" indent="0">
              <a:buNone/>
            </a:pPr>
            <a:endParaRPr lang="en-US" dirty="0"/>
          </a:p>
          <a:p>
            <a:pPr marL="0" indent="0">
              <a:buNone/>
            </a:pPr>
            <a:r>
              <a:rPr lang="en-US" dirty="0"/>
              <a:t>DELIMITER $$</a:t>
            </a:r>
          </a:p>
          <a:p>
            <a:pPr marL="0" indent="0">
              <a:buNone/>
            </a:pPr>
            <a:r>
              <a:rPr lang="en-US" dirty="0"/>
              <a:t>CREATE PROCEDURE </a:t>
            </a:r>
            <a:r>
              <a:rPr lang="en-US" dirty="0" err="1"/>
              <a:t>GetCustomerLevel</a:t>
            </a:r>
            <a:r>
              <a:rPr lang="en-US" dirty="0"/>
              <a:t>(</a:t>
            </a:r>
          </a:p>
          <a:p>
            <a:pPr marL="0" indent="0">
              <a:buNone/>
            </a:pPr>
            <a:r>
              <a:rPr lang="en-US" dirty="0"/>
              <a:t>    IN  </a:t>
            </a:r>
            <a:r>
              <a:rPr lang="en-US" dirty="0" err="1"/>
              <a:t>pCustomerNumber</a:t>
            </a:r>
            <a:r>
              <a:rPr lang="en-US" dirty="0"/>
              <a:t> INT, </a:t>
            </a:r>
          </a:p>
          <a:p>
            <a:pPr marL="0" indent="0">
              <a:buNone/>
            </a:pPr>
            <a:r>
              <a:rPr lang="en-US" dirty="0"/>
              <a:t>    OUT </a:t>
            </a:r>
            <a:r>
              <a:rPr lang="en-US" dirty="0" err="1"/>
              <a:t>pCustomerLevel</a:t>
            </a:r>
            <a:r>
              <a:rPr lang="en-US" dirty="0"/>
              <a:t>  VARCHAR(20))</a:t>
            </a:r>
          </a:p>
          <a:p>
            <a:pPr marL="0" indent="0">
              <a:buNone/>
            </a:pPr>
            <a:r>
              <a:rPr lang="en-US" dirty="0"/>
              <a:t>BEGIN</a:t>
            </a:r>
          </a:p>
          <a:p>
            <a:pPr marL="0" indent="0">
              <a:buNone/>
            </a:pPr>
            <a:r>
              <a:rPr lang="en-US" dirty="0"/>
              <a:t>    DECLARE credit DECIMAL DEFAULT 0;</a:t>
            </a:r>
          </a:p>
          <a:p>
            <a:pPr marL="0" indent="0">
              <a:buNone/>
            </a:pPr>
            <a:r>
              <a:rPr lang="en-US" dirty="0"/>
              <a:t>    SELECT </a:t>
            </a:r>
            <a:r>
              <a:rPr lang="en-US" dirty="0" err="1"/>
              <a:t>creditLimit</a:t>
            </a:r>
            <a:r>
              <a:rPr lang="en-US" dirty="0"/>
              <a:t> </a:t>
            </a:r>
          </a:p>
          <a:p>
            <a:pPr marL="0" indent="0">
              <a:buNone/>
            </a:pPr>
            <a:r>
              <a:rPr lang="en-US" dirty="0"/>
              <a:t>    INTO credit</a:t>
            </a:r>
          </a:p>
          <a:p>
            <a:pPr marL="0" indent="0">
              <a:buNone/>
            </a:pPr>
            <a:r>
              <a:rPr lang="en-US" dirty="0"/>
              <a:t>    FROM customers</a:t>
            </a:r>
          </a:p>
          <a:p>
            <a:pPr marL="0" indent="0">
              <a:buNone/>
            </a:pPr>
            <a:r>
              <a:rPr lang="en-US" dirty="0"/>
              <a:t>    WHERE </a:t>
            </a:r>
            <a:r>
              <a:rPr lang="en-US" dirty="0" err="1"/>
              <a:t>customerNumber</a:t>
            </a:r>
            <a:r>
              <a:rPr lang="en-US" dirty="0"/>
              <a:t> = </a:t>
            </a:r>
            <a:r>
              <a:rPr lang="en-US" dirty="0" err="1"/>
              <a:t>pCustomerNumber</a:t>
            </a:r>
            <a:r>
              <a:rPr lang="en-US" dirty="0"/>
              <a:t>;</a:t>
            </a:r>
          </a:p>
          <a:p>
            <a:pPr marL="0" indent="0">
              <a:buNone/>
            </a:pPr>
            <a:r>
              <a:rPr lang="en-US" dirty="0"/>
              <a:t>    IF credit &gt; 50000 THEN</a:t>
            </a:r>
          </a:p>
          <a:p>
            <a:pPr marL="0" indent="0">
              <a:buNone/>
            </a:pPr>
            <a:r>
              <a:rPr lang="en-US" dirty="0"/>
              <a:t>        SET </a:t>
            </a:r>
            <a:r>
              <a:rPr lang="en-US" dirty="0" err="1"/>
              <a:t>pCustomerLevel</a:t>
            </a:r>
            <a:r>
              <a:rPr lang="en-US" dirty="0"/>
              <a:t> = 'PLATINUM';</a:t>
            </a:r>
          </a:p>
          <a:p>
            <a:pPr marL="0" indent="0">
              <a:buNone/>
            </a:pPr>
            <a:r>
              <a:rPr lang="en-US" dirty="0"/>
              <a:t>    ELSE</a:t>
            </a:r>
          </a:p>
          <a:p>
            <a:pPr marL="0" indent="0">
              <a:buNone/>
            </a:pPr>
            <a:r>
              <a:rPr lang="en-US" dirty="0"/>
              <a:t>        SET </a:t>
            </a:r>
            <a:r>
              <a:rPr lang="en-US" dirty="0" err="1"/>
              <a:t>pCustomerLevel</a:t>
            </a:r>
            <a:r>
              <a:rPr lang="en-US" dirty="0"/>
              <a:t> = 'NOT PLATINUM';</a:t>
            </a:r>
          </a:p>
          <a:p>
            <a:pPr marL="0" indent="0">
              <a:buNone/>
            </a:pPr>
            <a:r>
              <a:rPr lang="en-US" dirty="0"/>
              <a:t>    END IF;</a:t>
            </a:r>
          </a:p>
          <a:p>
            <a:pPr marL="0" indent="0">
              <a:buNone/>
            </a:pPr>
            <a:r>
              <a:rPr lang="en-US" dirty="0"/>
              <a:t>END$$</a:t>
            </a:r>
          </a:p>
          <a:p>
            <a:pPr marL="0" indent="0">
              <a:buNone/>
            </a:pPr>
            <a:r>
              <a:rPr lang="en-US" dirty="0"/>
              <a:t>DELIMITER ;</a:t>
            </a:r>
          </a:p>
        </p:txBody>
      </p:sp>
      <p:sp>
        <p:nvSpPr>
          <p:cNvPr id="4" name="Footer Placeholder 3">
            <a:extLst>
              <a:ext uri="{FF2B5EF4-FFF2-40B4-BE49-F238E27FC236}">
                <a16:creationId xmlns:a16="http://schemas.microsoft.com/office/drawing/2014/main" id="{CF590946-7694-42B6-A1D0-CE8ACBDE3FE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9DDDF147-9A69-4E8A-864B-A6B3B5349C91}"/>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3580238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3708</TotalTime>
  <Words>1109</Words>
  <Application>Microsoft Office PowerPoint</Application>
  <PresentationFormat>Widescreen</PresentationFormat>
  <Paragraphs>194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We’ll use the customers table from the sample database for the demonstration:</vt:lpstr>
      <vt:lpstr>See the following GetCustomerLevel() stored procedure.</vt:lpstr>
      <vt:lpstr>PowerPoint Presentation</vt:lpstr>
      <vt:lpstr>This statement finds all customers that have a credit limit greater than 50,000:</vt:lpstr>
      <vt:lpstr>PowerPoint Presentation</vt:lpstr>
      <vt:lpstr>MySQL IF-THEN-ELSE statement</vt:lpstr>
      <vt:lpstr>Then, create the GetCustomerLevel() stored procedure with the new code:</vt:lpstr>
      <vt:lpstr>PowerPoint Presentation</vt:lpstr>
      <vt:lpstr>PowerPoint Presentation</vt:lpstr>
      <vt:lpstr>PowerPoint Presentation</vt:lpstr>
      <vt:lpstr>MySQL IF-THEN-ELSEIF-ELSE statement</vt:lpstr>
      <vt:lpstr>PowerPoint Presentation</vt:lpstr>
      <vt:lpstr>PowerPoint Presentation</vt:lpstr>
      <vt:lpstr>Then, create the new GetCustomerLevel() stored procedure that uses the the IF-THEN-ELSEIF-ELSE statement.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 singh</cp:lastModifiedBy>
  <cp:revision>588</cp:revision>
  <dcterms:created xsi:type="dcterms:W3CDTF">2019-09-15T04:30:17Z</dcterms:created>
  <dcterms:modified xsi:type="dcterms:W3CDTF">2020-06-12T05:47:35Z</dcterms:modified>
</cp:coreProperties>
</file>