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1"/>
  </p:notesMasterIdLst>
  <p:handoutMasterIdLst>
    <p:handoutMasterId r:id="rId22"/>
  </p:handoutMasterIdLst>
  <p:sldIdLst>
    <p:sldId id="407" r:id="rId2"/>
    <p:sldId id="408" r:id="rId3"/>
    <p:sldId id="409" r:id="rId4"/>
    <p:sldId id="410"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32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D8A4-2024-4491-B757-085ED07267BE}"/>
              </a:ext>
            </a:extLst>
          </p:cNvPr>
          <p:cNvSpPr>
            <a:spLocks noGrp="1"/>
          </p:cNvSpPr>
          <p:nvPr>
            <p:ph type="title"/>
          </p:nvPr>
        </p:nvSpPr>
        <p:spPr/>
        <p:txBody>
          <a:bodyPr>
            <a:normAutofit/>
          </a:bodyPr>
          <a:lstStyle/>
          <a:p>
            <a:r>
              <a:rPr lang="en-US" dirty="0"/>
              <a:t>MySQL CASE Statement</a:t>
            </a:r>
          </a:p>
        </p:txBody>
      </p:sp>
      <p:sp>
        <p:nvSpPr>
          <p:cNvPr id="3" name="Content Placeholder 2">
            <a:extLst>
              <a:ext uri="{FF2B5EF4-FFF2-40B4-BE49-F238E27FC236}">
                <a16:creationId xmlns:a16="http://schemas.microsoft.com/office/drawing/2014/main" id="{DAAEED97-62B2-4A02-95AC-8A6995C87BA4}"/>
              </a:ext>
            </a:extLst>
          </p:cNvPr>
          <p:cNvSpPr>
            <a:spLocks noGrp="1"/>
          </p:cNvSpPr>
          <p:nvPr>
            <p:ph idx="1"/>
          </p:nvPr>
        </p:nvSpPr>
        <p:spPr/>
        <p:txBody>
          <a:bodyPr>
            <a:normAutofit fontScale="92500" lnSpcReduction="10000"/>
          </a:bodyPr>
          <a:lstStyle/>
          <a:p>
            <a:pPr marL="0" indent="0">
              <a:buNone/>
            </a:pPr>
            <a:r>
              <a:rPr lang="en-US" dirty="0"/>
              <a:t>Besides the IF statement, MySQL provides an alternative conditional statement called the CASE statement for constructing conditional statements in stored procedures. The CASE statements make the code more readable and efficient.</a:t>
            </a:r>
          </a:p>
          <a:p>
            <a:pPr marL="0" indent="0">
              <a:buNone/>
            </a:pPr>
            <a:endParaRPr lang="en-US" dirty="0"/>
          </a:p>
          <a:p>
            <a:pPr marL="0" indent="0">
              <a:buNone/>
            </a:pPr>
            <a:r>
              <a:rPr lang="en-US" dirty="0"/>
              <a:t>The CASE statement has two forms: </a:t>
            </a:r>
            <a:r>
              <a:rPr lang="en-US" dirty="0" err="1"/>
              <a:t>simpleCASE</a:t>
            </a:r>
            <a:r>
              <a:rPr lang="en-US" dirty="0"/>
              <a:t> and searched CASE statements.</a:t>
            </a:r>
          </a:p>
          <a:p>
            <a:pPr marL="0" indent="0">
              <a:buNone/>
            </a:pPr>
            <a:endParaRPr lang="en-US" dirty="0"/>
          </a:p>
          <a:p>
            <a:pPr marL="0" indent="0">
              <a:buNone/>
            </a:pPr>
            <a:r>
              <a:rPr lang="en-US" dirty="0"/>
              <a:t>Note that if you want to add the if-else logic to an SQL statement, you use the CASE expression which is different from the CASE statement described in this tutorial.</a:t>
            </a:r>
          </a:p>
        </p:txBody>
      </p:sp>
      <p:sp>
        <p:nvSpPr>
          <p:cNvPr id="4" name="Footer Placeholder 3">
            <a:extLst>
              <a:ext uri="{FF2B5EF4-FFF2-40B4-BE49-F238E27FC236}">
                <a16:creationId xmlns:a16="http://schemas.microsoft.com/office/drawing/2014/main" id="{71F7A222-3C1F-46AD-BAAF-F2F17FC02A4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B183E6F-6355-4B62-826F-4D2899B5C7C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34058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5A54-06D4-4EBF-A031-E12EA27E40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6C233C-4990-4189-A4B2-1E5F7DB38C19}"/>
              </a:ext>
            </a:extLst>
          </p:cNvPr>
          <p:cNvSpPr>
            <a:spLocks noGrp="1"/>
          </p:cNvSpPr>
          <p:nvPr>
            <p:ph idx="1"/>
          </p:nvPr>
        </p:nvSpPr>
        <p:spPr/>
        <p:txBody>
          <a:bodyPr>
            <a:normAutofit fontScale="55000" lnSpcReduction="20000"/>
          </a:bodyPr>
          <a:lstStyle/>
          <a:p>
            <a:pPr marL="0" indent="0">
              <a:buNone/>
            </a:pPr>
            <a:r>
              <a:rPr lang="en-US" dirty="0"/>
              <a:t>This statement calls the stored procedure and passes the customer number 112:</a:t>
            </a:r>
          </a:p>
          <a:p>
            <a:pPr marL="0" indent="0">
              <a:buNone/>
            </a:pPr>
            <a:endParaRPr lang="en-US" dirty="0"/>
          </a:p>
          <a:p>
            <a:pPr marL="0" indent="0">
              <a:buNone/>
            </a:pPr>
            <a:r>
              <a:rPr lang="en-US" dirty="0"/>
              <a:t>CALL </a:t>
            </a:r>
            <a:r>
              <a:rPr lang="en-US" dirty="0" err="1"/>
              <a:t>GetCustomerShipping</a:t>
            </a:r>
            <a:r>
              <a:rPr lang="en-US" dirty="0"/>
              <a:t>(112,@shipping);</a:t>
            </a:r>
          </a:p>
          <a:p>
            <a:pPr marL="0" indent="0">
              <a:buNone/>
            </a:pPr>
            <a:r>
              <a:rPr lang="en-US" dirty="0"/>
              <a:t>The following statement returns the shipping time of the customer 112:</a:t>
            </a:r>
          </a:p>
          <a:p>
            <a:pPr marL="0" indent="0">
              <a:buNone/>
            </a:pPr>
            <a:endParaRPr lang="en-US" dirty="0"/>
          </a:p>
          <a:p>
            <a:pPr marL="0" indent="0">
              <a:buNone/>
            </a:pPr>
            <a:r>
              <a:rPr lang="en-US" dirty="0"/>
              <a:t>SELECT @shipping;</a:t>
            </a:r>
          </a:p>
          <a:p>
            <a:pPr marL="0" indent="0">
              <a:buNone/>
            </a:pPr>
            <a:r>
              <a:rPr lang="en-US" dirty="0"/>
              <a:t>Here is the output:</a:t>
            </a:r>
          </a:p>
          <a:p>
            <a:pPr marL="0" indent="0">
              <a:buNone/>
            </a:pPr>
            <a:endParaRPr lang="en-US" dirty="0"/>
          </a:p>
          <a:p>
            <a:pPr marL="0" indent="0">
              <a:buNone/>
            </a:pPr>
            <a:r>
              <a:rPr lang="en-US" dirty="0"/>
              <a:t>+----------------+</a:t>
            </a:r>
          </a:p>
          <a:p>
            <a:pPr marL="0" indent="0">
              <a:buNone/>
            </a:pPr>
            <a:r>
              <a:rPr lang="en-US" dirty="0"/>
              <a:t>| @shipping      |</a:t>
            </a:r>
          </a:p>
          <a:p>
            <a:pPr marL="0" indent="0">
              <a:buNone/>
            </a:pPr>
            <a:r>
              <a:rPr lang="en-US" dirty="0"/>
              <a:t>+----------------+</a:t>
            </a:r>
          </a:p>
          <a:p>
            <a:pPr marL="0" indent="0">
              <a:buNone/>
            </a:pPr>
            <a:r>
              <a:rPr lang="en-US" dirty="0"/>
              <a:t>| 2-day Shipping |</a:t>
            </a:r>
          </a:p>
          <a:p>
            <a:pPr marL="0" indent="0">
              <a:buNone/>
            </a:pPr>
            <a:r>
              <a:rPr lang="en-US" dirty="0"/>
              <a:t>+----------------+</a:t>
            </a:r>
          </a:p>
          <a:p>
            <a:pPr marL="0" indent="0">
              <a:buNone/>
            </a:pPr>
            <a:r>
              <a:rPr lang="en-US" dirty="0"/>
              <a:t>1 row in set (0.00 sec)</a:t>
            </a:r>
          </a:p>
        </p:txBody>
      </p:sp>
      <p:sp>
        <p:nvSpPr>
          <p:cNvPr id="4" name="Footer Placeholder 3">
            <a:extLst>
              <a:ext uri="{FF2B5EF4-FFF2-40B4-BE49-F238E27FC236}">
                <a16:creationId xmlns:a16="http://schemas.microsoft.com/office/drawing/2014/main" id="{974274F8-CC3B-404A-A1FA-66380A08406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36D4FA4-5464-413D-A55C-7656312EF88B}"/>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40401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0E3C-1CB3-4FCC-B315-1F62AE5730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E302B4-638A-4810-8AEB-7606DD8D90F9}"/>
              </a:ext>
            </a:extLst>
          </p:cNvPr>
          <p:cNvSpPr>
            <a:spLocks noGrp="1"/>
          </p:cNvSpPr>
          <p:nvPr>
            <p:ph idx="1"/>
          </p:nvPr>
        </p:nvSpPr>
        <p:spPr/>
        <p:txBody>
          <a:bodyPr>
            <a:normAutofit fontScale="62500" lnSpcReduction="20000"/>
          </a:bodyPr>
          <a:lstStyle/>
          <a:p>
            <a:pPr marL="0" indent="0">
              <a:buNone/>
            </a:pPr>
            <a:r>
              <a:rPr lang="en-US" dirty="0"/>
              <a:t>Searched CASE statement</a:t>
            </a:r>
          </a:p>
          <a:p>
            <a:pPr marL="0" indent="0">
              <a:buNone/>
            </a:pPr>
            <a:r>
              <a:rPr lang="en-US" dirty="0"/>
              <a:t>The simple CASE statement only allows you to compare a value with a set of distinct values.</a:t>
            </a:r>
          </a:p>
          <a:p>
            <a:pPr marL="0" indent="0">
              <a:buNone/>
            </a:pPr>
            <a:endParaRPr lang="en-US" dirty="0"/>
          </a:p>
          <a:p>
            <a:pPr marL="0" indent="0">
              <a:buNone/>
            </a:pPr>
            <a:r>
              <a:rPr lang="en-US" dirty="0"/>
              <a:t>To perform more complex matches such as ranges, you use the searched CASE statement. The searched CASE statement is equivalent to the IF  statement, however, it’s much more readable than the IF statement.</a:t>
            </a:r>
          </a:p>
          <a:p>
            <a:pPr marL="0" indent="0">
              <a:buNone/>
            </a:pPr>
            <a:endParaRPr lang="en-US" dirty="0"/>
          </a:p>
          <a:p>
            <a:pPr marL="0" indent="0">
              <a:buNone/>
            </a:pPr>
            <a:r>
              <a:rPr lang="en-US" dirty="0"/>
              <a:t>Here is the basic syntax of the searched CASE statement:</a:t>
            </a:r>
          </a:p>
          <a:p>
            <a:pPr marL="0" indent="0">
              <a:buNone/>
            </a:pPr>
            <a:endParaRPr lang="en-US" dirty="0"/>
          </a:p>
          <a:p>
            <a:pPr marL="0" indent="0">
              <a:buNone/>
            </a:pPr>
            <a:r>
              <a:rPr lang="en-US" dirty="0"/>
              <a:t>CASE</a:t>
            </a:r>
          </a:p>
          <a:p>
            <a:pPr marL="0" indent="0">
              <a:buNone/>
            </a:pPr>
            <a:r>
              <a:rPr lang="en-US" dirty="0"/>
              <a:t>    WHEN search_condition1 THEN statements</a:t>
            </a:r>
          </a:p>
          <a:p>
            <a:pPr marL="0" indent="0">
              <a:buNone/>
            </a:pPr>
            <a:r>
              <a:rPr lang="en-US" dirty="0"/>
              <a:t>    WHEN search_condition1 THEN statements</a:t>
            </a:r>
          </a:p>
          <a:p>
            <a:pPr marL="0" indent="0">
              <a:buNone/>
            </a:pPr>
            <a:r>
              <a:rPr lang="en-US" dirty="0"/>
              <a:t>    ...</a:t>
            </a:r>
          </a:p>
          <a:p>
            <a:pPr marL="0" indent="0">
              <a:buNone/>
            </a:pPr>
            <a:r>
              <a:rPr lang="en-US" dirty="0"/>
              <a:t>    [ELSE else-statements]</a:t>
            </a:r>
          </a:p>
          <a:p>
            <a:pPr marL="0" indent="0">
              <a:buNone/>
            </a:pPr>
            <a:r>
              <a:rPr lang="en-US" dirty="0"/>
              <a:t>END CASE;</a:t>
            </a:r>
          </a:p>
        </p:txBody>
      </p:sp>
      <p:sp>
        <p:nvSpPr>
          <p:cNvPr id="4" name="Footer Placeholder 3">
            <a:extLst>
              <a:ext uri="{FF2B5EF4-FFF2-40B4-BE49-F238E27FC236}">
                <a16:creationId xmlns:a16="http://schemas.microsoft.com/office/drawing/2014/main" id="{54AC6DEA-9BF9-40C6-8DF1-381D423972C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8B9E813-7185-4E71-B121-1B1E74C3D2E9}"/>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82452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FB5B-8AED-4C13-A61A-B4051E058D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AEEF50-33EE-4860-99F1-CFD23ACDFBCC}"/>
              </a:ext>
            </a:extLst>
          </p:cNvPr>
          <p:cNvSpPr>
            <a:spLocks noGrp="1"/>
          </p:cNvSpPr>
          <p:nvPr>
            <p:ph idx="1"/>
          </p:nvPr>
        </p:nvSpPr>
        <p:spPr/>
        <p:txBody>
          <a:bodyPr>
            <a:normAutofit fontScale="70000" lnSpcReduction="20000"/>
          </a:bodyPr>
          <a:lstStyle/>
          <a:p>
            <a:pPr marL="0" indent="0">
              <a:buNone/>
            </a:pPr>
            <a:r>
              <a:rPr lang="en-US" dirty="0"/>
              <a:t>In this syntax, searched CASE evaluates each </a:t>
            </a:r>
            <a:r>
              <a:rPr lang="en-US" dirty="0" err="1"/>
              <a:t>search_condition</a:t>
            </a:r>
            <a:r>
              <a:rPr lang="en-US" dirty="0"/>
              <a:t> in the WHEN clause until it finds a condition that evaluates to TRUE , then it executes the corresponding THEN clause statements.</a:t>
            </a:r>
          </a:p>
          <a:p>
            <a:pPr marL="0" indent="0">
              <a:buNone/>
            </a:pPr>
            <a:endParaRPr lang="en-US" dirty="0"/>
          </a:p>
          <a:p>
            <a:pPr marL="0" indent="0">
              <a:buNone/>
            </a:pPr>
            <a:r>
              <a:rPr lang="en-US" dirty="0"/>
              <a:t>If no </a:t>
            </a:r>
            <a:r>
              <a:rPr lang="en-US" dirty="0" err="1"/>
              <a:t>search_condition</a:t>
            </a:r>
            <a:r>
              <a:rPr lang="en-US" dirty="0"/>
              <a:t> evaluates to TRUE, the CASE will execute else-statements in the ELSE clause if an ELSE clause is available.</a:t>
            </a:r>
          </a:p>
          <a:p>
            <a:pPr marL="0" indent="0">
              <a:buNone/>
            </a:pPr>
            <a:endParaRPr lang="en-US" dirty="0"/>
          </a:p>
          <a:p>
            <a:pPr marL="0" indent="0">
              <a:buNone/>
            </a:pPr>
            <a:r>
              <a:rPr lang="en-US" dirty="0"/>
              <a:t>Similar to the simple CASE statement, if you don’t specify an ELSE clause and no condition is TRUE, MySQL raises the same error:</a:t>
            </a:r>
          </a:p>
          <a:p>
            <a:pPr marL="0" indent="0">
              <a:buNone/>
            </a:pPr>
            <a:endParaRPr lang="en-US" dirty="0"/>
          </a:p>
          <a:p>
            <a:pPr marL="0" indent="0">
              <a:buNone/>
            </a:pPr>
            <a:r>
              <a:rPr lang="en-US" dirty="0"/>
              <a:t>Case not found for CASE statement</a:t>
            </a:r>
          </a:p>
          <a:p>
            <a:pPr marL="0" indent="0">
              <a:buNone/>
            </a:pPr>
            <a:r>
              <a:rPr lang="en-US" dirty="0"/>
              <a:t>MySQL also does not allow you to have empty statements in the THEN or ELSE clause. If you don’t want to handle the logic in the ELSE clause while preventing MySQL from raising an error in case no </a:t>
            </a:r>
            <a:r>
              <a:rPr lang="en-US" dirty="0" err="1"/>
              <a:t>search_condition</a:t>
            </a:r>
            <a:r>
              <a:rPr lang="en-US" dirty="0"/>
              <a:t> is true, you can use an empty BEGIN END  block in the ELSE clause.</a:t>
            </a:r>
          </a:p>
        </p:txBody>
      </p:sp>
      <p:sp>
        <p:nvSpPr>
          <p:cNvPr id="4" name="Footer Placeholder 3">
            <a:extLst>
              <a:ext uri="{FF2B5EF4-FFF2-40B4-BE49-F238E27FC236}">
                <a16:creationId xmlns:a16="http://schemas.microsoft.com/office/drawing/2014/main" id="{DD9F3A06-D4FE-486D-B4A5-4086FE22CD8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92FADE5-70B0-4BAA-BFD2-7AF4D3558562}"/>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54603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87CE-36CA-4016-9CAA-DD7CF2048A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E04099-CE6D-49BE-BC18-33AF9903A40F}"/>
              </a:ext>
            </a:extLst>
          </p:cNvPr>
          <p:cNvSpPr>
            <a:spLocks noGrp="1"/>
          </p:cNvSpPr>
          <p:nvPr>
            <p:ph idx="1"/>
          </p:nvPr>
        </p:nvSpPr>
        <p:spPr/>
        <p:txBody>
          <a:bodyPr/>
          <a:lstStyle/>
          <a:p>
            <a:pPr marL="0" indent="0">
              <a:buNone/>
            </a:pPr>
            <a:r>
              <a:rPr lang="en-US" dirty="0"/>
              <a:t>Searched CASE statement example</a:t>
            </a:r>
          </a:p>
          <a:p>
            <a:pPr marL="0" indent="0">
              <a:buNone/>
            </a:pPr>
            <a:r>
              <a:rPr lang="en-US" dirty="0"/>
              <a:t>The following example demonstrates how to use a searched CASE statement to find customer level SILVER , GOLD or PLATINUM based on customer’s credit limit.</a:t>
            </a:r>
          </a:p>
        </p:txBody>
      </p:sp>
      <p:sp>
        <p:nvSpPr>
          <p:cNvPr id="4" name="Footer Placeholder 3">
            <a:extLst>
              <a:ext uri="{FF2B5EF4-FFF2-40B4-BE49-F238E27FC236}">
                <a16:creationId xmlns:a16="http://schemas.microsoft.com/office/drawing/2014/main" id="{1A72B75A-89B7-4E77-9D0A-CA84CAEE323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5293F49-36D4-4133-9418-4F399F436DCA}"/>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25109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E293-2716-429A-89C5-29429F730D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1DC6-FB25-4A22-B721-13920FAD5F0A}"/>
              </a:ext>
            </a:extLst>
          </p:cNvPr>
          <p:cNvSpPr>
            <a:spLocks noGrp="1"/>
          </p:cNvSpPr>
          <p:nvPr>
            <p:ph idx="1"/>
          </p:nvPr>
        </p:nvSpPr>
        <p:spPr/>
        <p:txBody>
          <a:bodyPr>
            <a:normAutofit fontScale="62500" lnSpcReduction="20000"/>
          </a:bodyPr>
          <a:lstStyle/>
          <a:p>
            <a:pPr marL="0" indent="0">
              <a:buNone/>
            </a:pPr>
            <a:r>
              <a:rPr lang="en-US" dirty="0"/>
              <a:t>DELIMITER $$</a:t>
            </a:r>
          </a:p>
          <a:p>
            <a:pPr marL="0" indent="0">
              <a:buNone/>
            </a:pPr>
            <a:endParaRPr lang="en-US" dirty="0"/>
          </a:p>
          <a:p>
            <a:pPr marL="0" indent="0">
              <a:buNone/>
            </a:pPr>
            <a:r>
              <a:rPr lang="en-US" dirty="0"/>
              <a:t>CREATE PROCEDURE </a:t>
            </a:r>
            <a:r>
              <a:rPr lang="en-US" dirty="0" err="1"/>
              <a:t>GetDeliveryStatus</a:t>
            </a:r>
            <a:r>
              <a:rPr lang="en-US" dirty="0"/>
              <a:t>(</a:t>
            </a:r>
          </a:p>
          <a:p>
            <a:pPr marL="0" indent="0">
              <a:buNone/>
            </a:pPr>
            <a:r>
              <a:rPr lang="en-US" dirty="0"/>
              <a:t>	IN </a:t>
            </a:r>
            <a:r>
              <a:rPr lang="en-US" dirty="0" err="1"/>
              <a:t>pOrderNumber</a:t>
            </a:r>
            <a:r>
              <a:rPr lang="en-US" dirty="0"/>
              <a:t> INT,</a:t>
            </a:r>
          </a:p>
          <a:p>
            <a:pPr marL="0" indent="0">
              <a:buNone/>
            </a:pPr>
            <a:r>
              <a:rPr lang="en-US" dirty="0"/>
              <a:t>    OUT </a:t>
            </a:r>
            <a:r>
              <a:rPr lang="en-US" dirty="0" err="1"/>
              <a:t>pDeliveryStatus</a:t>
            </a:r>
            <a:r>
              <a:rPr lang="en-US" dirty="0"/>
              <a:t> VARCHAR(100)</a:t>
            </a:r>
          </a:p>
          <a:p>
            <a:pPr marL="0" indent="0">
              <a:buNone/>
            </a:pPr>
            <a:r>
              <a:rPr lang="en-US" dirty="0"/>
              <a:t>)</a:t>
            </a:r>
          </a:p>
          <a:p>
            <a:pPr marL="0" indent="0">
              <a:buNone/>
            </a:pPr>
            <a:r>
              <a:rPr lang="en-US" dirty="0"/>
              <a:t>BEGIN</a:t>
            </a:r>
          </a:p>
          <a:p>
            <a:pPr marL="0" indent="0">
              <a:buNone/>
            </a:pPr>
            <a:r>
              <a:rPr lang="en-US" dirty="0"/>
              <a:t>	DECLARE </a:t>
            </a:r>
            <a:r>
              <a:rPr lang="en-US" dirty="0" err="1"/>
              <a:t>waitingDay</a:t>
            </a:r>
            <a:r>
              <a:rPr lang="en-US" dirty="0"/>
              <a:t> INT DEFAULT 0;</a:t>
            </a:r>
          </a:p>
          <a:p>
            <a:pPr marL="0" indent="0">
              <a:buNone/>
            </a:pPr>
            <a:r>
              <a:rPr lang="en-US" dirty="0"/>
              <a:t>    SELECT </a:t>
            </a:r>
          </a:p>
          <a:p>
            <a:pPr marL="0" indent="0">
              <a:buNone/>
            </a:pPr>
            <a:r>
              <a:rPr lang="en-US" dirty="0"/>
              <a:t>		DATEDIFF(</a:t>
            </a:r>
            <a:r>
              <a:rPr lang="en-US" dirty="0" err="1"/>
              <a:t>requiredDate</a:t>
            </a:r>
            <a:r>
              <a:rPr lang="en-US" dirty="0"/>
              <a:t>, </a:t>
            </a:r>
            <a:r>
              <a:rPr lang="en-US" dirty="0" err="1"/>
              <a:t>shippedDate</a:t>
            </a:r>
            <a:r>
              <a:rPr lang="en-US" dirty="0"/>
              <a:t>)</a:t>
            </a:r>
          </a:p>
          <a:p>
            <a:pPr marL="0" indent="0">
              <a:buNone/>
            </a:pPr>
            <a:r>
              <a:rPr lang="en-US" dirty="0"/>
              <a:t>	INTO </a:t>
            </a:r>
            <a:r>
              <a:rPr lang="en-US" dirty="0" err="1"/>
              <a:t>waitingDay</a:t>
            </a:r>
            <a:endParaRPr lang="en-US" dirty="0"/>
          </a:p>
          <a:p>
            <a:pPr marL="0" indent="0">
              <a:buNone/>
            </a:pPr>
            <a:r>
              <a:rPr lang="en-US" dirty="0"/>
              <a:t>	FROM orders</a:t>
            </a:r>
          </a:p>
          <a:p>
            <a:pPr marL="0" indent="0">
              <a:buNone/>
            </a:pPr>
            <a:r>
              <a:rPr lang="en-US" dirty="0"/>
              <a:t>    WHERE </a:t>
            </a:r>
            <a:r>
              <a:rPr lang="en-US" dirty="0" err="1"/>
              <a:t>orderNumber</a:t>
            </a:r>
            <a:r>
              <a:rPr lang="en-US" dirty="0"/>
              <a:t> = </a:t>
            </a:r>
            <a:r>
              <a:rPr lang="en-US" dirty="0" err="1"/>
              <a:t>pOrderNumber</a:t>
            </a:r>
            <a:r>
              <a:rPr lang="en-US" dirty="0"/>
              <a:t>;</a:t>
            </a:r>
          </a:p>
        </p:txBody>
      </p:sp>
      <p:sp>
        <p:nvSpPr>
          <p:cNvPr id="4" name="Footer Placeholder 3">
            <a:extLst>
              <a:ext uri="{FF2B5EF4-FFF2-40B4-BE49-F238E27FC236}">
                <a16:creationId xmlns:a16="http://schemas.microsoft.com/office/drawing/2014/main" id="{53F74716-4EB1-4CC1-94DF-A335F537F18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B6E711B-EF08-4462-99E2-A171DFEA57B2}"/>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279743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177C-6587-4BD4-8CA2-99F3F990F62C}"/>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4DE74CB-0B65-496B-A427-B0E33D268340}"/>
              </a:ext>
            </a:extLst>
          </p:cNvPr>
          <p:cNvSpPr>
            <a:spLocks noGrp="1"/>
          </p:cNvSpPr>
          <p:nvPr>
            <p:ph idx="1"/>
          </p:nvPr>
        </p:nvSpPr>
        <p:spPr/>
        <p:txBody>
          <a:bodyPr>
            <a:normAutofit fontScale="77500" lnSpcReduction="20000"/>
          </a:bodyPr>
          <a:lstStyle/>
          <a:p>
            <a:pPr marL="0" indent="0">
              <a:buNone/>
            </a:pPr>
            <a:r>
              <a:rPr lang="en-US" dirty="0"/>
              <a:t>CASE </a:t>
            </a:r>
          </a:p>
          <a:p>
            <a:pPr marL="0" indent="0">
              <a:buNone/>
            </a:pPr>
            <a:r>
              <a:rPr lang="en-US" dirty="0"/>
              <a:t>		WHEN </a:t>
            </a:r>
            <a:r>
              <a:rPr lang="en-US" dirty="0" err="1"/>
              <a:t>waitingDay</a:t>
            </a:r>
            <a:r>
              <a:rPr lang="en-US" dirty="0"/>
              <a:t> = 0 THEN </a:t>
            </a:r>
          </a:p>
          <a:p>
            <a:pPr marL="0" indent="0">
              <a:buNone/>
            </a:pPr>
            <a:r>
              <a:rPr lang="en-US" dirty="0"/>
              <a:t>			SET </a:t>
            </a:r>
            <a:r>
              <a:rPr lang="en-US" dirty="0" err="1"/>
              <a:t>pDeliveryStatus</a:t>
            </a:r>
            <a:r>
              <a:rPr lang="en-US" dirty="0"/>
              <a:t> = 'On Time';</a:t>
            </a:r>
          </a:p>
          <a:p>
            <a:pPr marL="0" indent="0">
              <a:buNone/>
            </a:pPr>
            <a:r>
              <a:rPr lang="en-US" dirty="0"/>
              <a:t>        WHEN </a:t>
            </a:r>
            <a:r>
              <a:rPr lang="en-US" dirty="0" err="1"/>
              <a:t>waitingDay</a:t>
            </a:r>
            <a:r>
              <a:rPr lang="en-US" dirty="0"/>
              <a:t> &gt;= 1 AND </a:t>
            </a:r>
            <a:r>
              <a:rPr lang="en-US" dirty="0" err="1"/>
              <a:t>waitingDay</a:t>
            </a:r>
            <a:r>
              <a:rPr lang="en-US" dirty="0"/>
              <a:t> &lt; 5 THEN</a:t>
            </a:r>
          </a:p>
          <a:p>
            <a:pPr marL="0" indent="0">
              <a:buNone/>
            </a:pPr>
            <a:r>
              <a:rPr lang="en-US" dirty="0"/>
              <a:t>			SET </a:t>
            </a:r>
            <a:r>
              <a:rPr lang="en-US" dirty="0" err="1"/>
              <a:t>pDeliveryStatus</a:t>
            </a:r>
            <a:r>
              <a:rPr lang="en-US" dirty="0"/>
              <a:t> = 'Late';</a:t>
            </a:r>
          </a:p>
          <a:p>
            <a:pPr marL="0" indent="0">
              <a:buNone/>
            </a:pPr>
            <a:r>
              <a:rPr lang="en-US" dirty="0"/>
              <a:t>		WHEN </a:t>
            </a:r>
            <a:r>
              <a:rPr lang="en-US" dirty="0" err="1"/>
              <a:t>waitingDay</a:t>
            </a:r>
            <a:r>
              <a:rPr lang="en-US" dirty="0"/>
              <a:t> &gt;= 5 THEN</a:t>
            </a:r>
          </a:p>
          <a:p>
            <a:pPr marL="0" indent="0">
              <a:buNone/>
            </a:pPr>
            <a:r>
              <a:rPr lang="en-US" dirty="0"/>
              <a:t>			SET </a:t>
            </a:r>
            <a:r>
              <a:rPr lang="en-US" dirty="0" err="1"/>
              <a:t>pDeliveryStatus</a:t>
            </a:r>
            <a:r>
              <a:rPr lang="en-US" dirty="0"/>
              <a:t> = 'Very Late';</a:t>
            </a:r>
          </a:p>
          <a:p>
            <a:pPr marL="0" indent="0">
              <a:buNone/>
            </a:pPr>
            <a:r>
              <a:rPr lang="en-US" dirty="0"/>
              <a:t>		ELSE</a:t>
            </a:r>
          </a:p>
          <a:p>
            <a:pPr marL="0" indent="0">
              <a:buNone/>
            </a:pPr>
            <a:r>
              <a:rPr lang="en-US" dirty="0"/>
              <a:t>			SET </a:t>
            </a:r>
            <a:r>
              <a:rPr lang="en-US" dirty="0" err="1"/>
              <a:t>pDeliveryStatus</a:t>
            </a:r>
            <a:r>
              <a:rPr lang="en-US" dirty="0"/>
              <a:t> = 'No Information';</a:t>
            </a:r>
          </a:p>
          <a:p>
            <a:pPr marL="0" indent="0">
              <a:buNone/>
            </a:pPr>
            <a:r>
              <a:rPr lang="en-US" dirty="0"/>
              <a:t>	END CASE;	</a:t>
            </a:r>
          </a:p>
          <a:p>
            <a:pPr marL="0" indent="0">
              <a:buNone/>
            </a:pPr>
            <a:r>
              <a:rPr lang="en-US" dirty="0"/>
              <a:t>END$$</a:t>
            </a:r>
          </a:p>
          <a:p>
            <a:pPr marL="0" indent="0">
              <a:buNone/>
            </a:pPr>
            <a:r>
              <a:rPr lang="en-US" dirty="0"/>
              <a:t>DELIMITER ;</a:t>
            </a:r>
          </a:p>
        </p:txBody>
      </p:sp>
      <p:sp>
        <p:nvSpPr>
          <p:cNvPr id="4" name="Footer Placeholder 3">
            <a:extLst>
              <a:ext uri="{FF2B5EF4-FFF2-40B4-BE49-F238E27FC236}">
                <a16:creationId xmlns:a16="http://schemas.microsoft.com/office/drawing/2014/main" id="{EBB9B7F1-0AC7-44E0-B4B3-A943F1410FD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8198A74-20D0-4DFB-B8EB-3E18A34E8848}"/>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223525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E590-933E-4D6C-8B5B-2113BD307A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490B90-6891-4BCA-8EA7-EF44BA0A7432}"/>
              </a:ext>
            </a:extLst>
          </p:cNvPr>
          <p:cNvSpPr>
            <a:spLocks noGrp="1"/>
          </p:cNvSpPr>
          <p:nvPr>
            <p:ph idx="1"/>
          </p:nvPr>
        </p:nvSpPr>
        <p:spPr/>
        <p:txBody>
          <a:bodyPr>
            <a:normAutofit fontScale="55000" lnSpcReduction="20000"/>
          </a:bodyPr>
          <a:lstStyle/>
          <a:p>
            <a:pPr marL="0" indent="0">
              <a:buNone/>
            </a:pPr>
            <a:r>
              <a:rPr lang="en-US" dirty="0"/>
              <a:t>How it works.</a:t>
            </a:r>
          </a:p>
          <a:p>
            <a:pPr marL="0" indent="0">
              <a:buNone/>
            </a:pPr>
            <a:endParaRPr lang="en-US" dirty="0"/>
          </a:p>
          <a:p>
            <a:pPr marL="0" indent="0">
              <a:buNone/>
            </a:pPr>
            <a:r>
              <a:rPr lang="en-US" dirty="0"/>
              <a:t>The stored procedure </a:t>
            </a:r>
            <a:r>
              <a:rPr lang="en-US" dirty="0" err="1"/>
              <a:t>GetDeliveryStatus</a:t>
            </a:r>
            <a:r>
              <a:rPr lang="en-US" dirty="0"/>
              <a:t>() accepts an order number as an IN parameter and returns the delivery status as an OUT parameter.</a:t>
            </a:r>
          </a:p>
          <a:p>
            <a:pPr marL="0" indent="0">
              <a:buNone/>
            </a:pPr>
            <a:endParaRPr lang="en-US" dirty="0"/>
          </a:p>
          <a:p>
            <a:pPr marL="0" indent="0">
              <a:buNone/>
            </a:pPr>
            <a:r>
              <a:rPr lang="en-US" dirty="0"/>
              <a:t>First, calculate the number of days between the required date and shipped date.</a:t>
            </a:r>
          </a:p>
          <a:p>
            <a:pPr marL="0" indent="0">
              <a:buNone/>
            </a:pPr>
            <a:endParaRPr lang="en-US" dirty="0"/>
          </a:p>
          <a:p>
            <a:pPr marL="0" indent="0">
              <a:buNone/>
            </a:pPr>
            <a:r>
              <a:rPr lang="en-US" dirty="0"/>
              <a:t>Second, determine the delivery status based on the number of waiting days using the searched CASE statement:</a:t>
            </a:r>
          </a:p>
          <a:p>
            <a:pPr marL="0" indent="0">
              <a:buNone/>
            </a:pPr>
            <a:endParaRPr lang="en-US" dirty="0"/>
          </a:p>
          <a:p>
            <a:pPr marL="0" indent="0">
              <a:buNone/>
            </a:pPr>
            <a:r>
              <a:rPr lang="en-US" dirty="0"/>
              <a:t>If the number of waiting days is zero, then the delivery is on time.</a:t>
            </a:r>
          </a:p>
          <a:p>
            <a:pPr marL="0" indent="0">
              <a:buNone/>
            </a:pPr>
            <a:r>
              <a:rPr lang="en-US" dirty="0"/>
              <a:t>When the number of waiting days is between 1 and 5, the delivery is late.</a:t>
            </a:r>
          </a:p>
          <a:p>
            <a:pPr marL="0" indent="0">
              <a:buNone/>
            </a:pPr>
            <a:r>
              <a:rPr lang="en-US" dirty="0"/>
              <a:t>When the number of waiting days is more than 5 days, then the delivery is very late.</a:t>
            </a:r>
          </a:p>
          <a:p>
            <a:pPr marL="0" indent="0">
              <a:buNone/>
            </a:pPr>
            <a:r>
              <a:rPr lang="en-US" dirty="0"/>
              <a:t>If the number of waiting days is NULL or else, the delivery has the status of no information specified in the ELSE clause.</a:t>
            </a:r>
          </a:p>
        </p:txBody>
      </p:sp>
      <p:sp>
        <p:nvSpPr>
          <p:cNvPr id="4" name="Footer Placeholder 3">
            <a:extLst>
              <a:ext uri="{FF2B5EF4-FFF2-40B4-BE49-F238E27FC236}">
                <a16:creationId xmlns:a16="http://schemas.microsoft.com/office/drawing/2014/main" id="{B72944E7-1177-44EF-B9FA-730258EFE3A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DCB424E-991E-46FC-A9F4-07D234F050F5}"/>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366932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0B1B-A70B-4502-A3D4-EBB03031C8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438436-C5C8-4E9A-917C-3B05BB796CCE}"/>
              </a:ext>
            </a:extLst>
          </p:cNvPr>
          <p:cNvSpPr>
            <a:spLocks noGrp="1"/>
          </p:cNvSpPr>
          <p:nvPr>
            <p:ph idx="1"/>
          </p:nvPr>
        </p:nvSpPr>
        <p:spPr/>
        <p:txBody>
          <a:bodyPr/>
          <a:lstStyle/>
          <a:p>
            <a:pPr marL="0" indent="0">
              <a:buNone/>
            </a:pPr>
            <a:r>
              <a:rPr lang="en-US" dirty="0"/>
              <a:t>This statement uses the stored procedure </a:t>
            </a:r>
            <a:r>
              <a:rPr lang="en-US" dirty="0" err="1"/>
              <a:t>GetDeliveryStatus</a:t>
            </a:r>
            <a:r>
              <a:rPr lang="en-US" dirty="0"/>
              <a:t>() to get the delivery status of the order 10100 :</a:t>
            </a:r>
          </a:p>
          <a:p>
            <a:pPr marL="0" indent="0">
              <a:buNone/>
            </a:pPr>
            <a:endParaRPr lang="en-US" dirty="0"/>
          </a:p>
          <a:p>
            <a:pPr marL="0" indent="0">
              <a:buNone/>
            </a:pPr>
            <a:r>
              <a:rPr lang="en-US" dirty="0"/>
              <a:t>CALL </a:t>
            </a:r>
            <a:r>
              <a:rPr lang="en-US" dirty="0" err="1"/>
              <a:t>GetDeliveryStatus</a:t>
            </a:r>
            <a:r>
              <a:rPr lang="en-US" dirty="0"/>
              <a:t>(10100,@delivery);</a:t>
            </a:r>
          </a:p>
          <a:p>
            <a:pPr marL="0" indent="0">
              <a:buNone/>
            </a:pPr>
            <a:r>
              <a:rPr lang="en-US" dirty="0"/>
              <a:t>Here is the result:</a:t>
            </a:r>
          </a:p>
        </p:txBody>
      </p:sp>
      <p:sp>
        <p:nvSpPr>
          <p:cNvPr id="4" name="Footer Placeholder 3">
            <a:extLst>
              <a:ext uri="{FF2B5EF4-FFF2-40B4-BE49-F238E27FC236}">
                <a16:creationId xmlns:a16="http://schemas.microsoft.com/office/drawing/2014/main" id="{1C940072-3CBB-4EE6-8D50-93D442FBB83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1099789-1564-485A-A65D-A6CCB28169EA}"/>
              </a:ext>
            </a:extLst>
          </p:cNvPr>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187940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94A1-0748-489E-83EB-0BA0AD05AED8}"/>
              </a:ext>
            </a:extLst>
          </p:cNvPr>
          <p:cNvSpPr>
            <a:spLocks noGrp="1"/>
          </p:cNvSpPr>
          <p:nvPr>
            <p:ph type="title"/>
          </p:nvPr>
        </p:nvSpPr>
        <p:spPr/>
        <p:txBody>
          <a:bodyPr>
            <a:normAutofit/>
          </a:bodyPr>
          <a:lstStyle/>
          <a:p>
            <a:r>
              <a:rPr lang="en-US" dirty="0"/>
              <a:t>MySQL CASE vs. IF</a:t>
            </a:r>
          </a:p>
        </p:txBody>
      </p:sp>
      <p:sp>
        <p:nvSpPr>
          <p:cNvPr id="3" name="Content Placeholder 2">
            <a:extLst>
              <a:ext uri="{FF2B5EF4-FFF2-40B4-BE49-F238E27FC236}">
                <a16:creationId xmlns:a16="http://schemas.microsoft.com/office/drawing/2014/main" id="{56B0D323-6360-453C-9FAA-EDEC5E41C32E}"/>
              </a:ext>
            </a:extLst>
          </p:cNvPr>
          <p:cNvSpPr>
            <a:spLocks noGrp="1"/>
          </p:cNvSpPr>
          <p:nvPr>
            <p:ph idx="1"/>
          </p:nvPr>
        </p:nvSpPr>
        <p:spPr/>
        <p:txBody>
          <a:bodyPr>
            <a:normAutofit fontScale="85000" lnSpcReduction="20000"/>
          </a:bodyPr>
          <a:lstStyle/>
          <a:p>
            <a:pPr marL="0" indent="0">
              <a:buNone/>
            </a:pPr>
            <a:r>
              <a:rPr lang="en-US" dirty="0"/>
              <a:t>Both IF and CASE statements allow you to execute a block of code based on a specific condition. Choosing between IF or CASE sometimes is just a matter of personal preference. Here are some guidelines:</a:t>
            </a:r>
          </a:p>
          <a:p>
            <a:pPr marL="0" indent="0">
              <a:buNone/>
            </a:pPr>
            <a:endParaRPr lang="en-US" dirty="0"/>
          </a:p>
          <a:p>
            <a:pPr marL="0" indent="0">
              <a:buNone/>
            </a:pPr>
            <a:r>
              <a:rPr lang="en-US" dirty="0"/>
              <a:t>A simple CASE statement is more readable and efficient than an IF statement when you compare a single expression against a range of unique values.</a:t>
            </a:r>
          </a:p>
          <a:p>
            <a:pPr marL="0" indent="0">
              <a:buNone/>
            </a:pPr>
            <a:r>
              <a:rPr lang="en-US" dirty="0"/>
              <a:t>When you check complex expressions based on multiple values, the IF statement is easier to understand.</a:t>
            </a:r>
          </a:p>
          <a:p>
            <a:pPr marL="0" indent="0">
              <a:buNone/>
            </a:pPr>
            <a:r>
              <a:rPr lang="en-US" dirty="0"/>
              <a:t>If you use the CASE statement, you have to make sure that at least one of the CASE condition is matched. Otherwise, you need to define an error handler to catch the error. Note that you do not have to do this with the IF statement.</a:t>
            </a:r>
          </a:p>
          <a:p>
            <a:pPr marL="0" indent="0">
              <a:buNone/>
            </a:pPr>
            <a:r>
              <a:rPr lang="en-US" dirty="0"/>
              <a:t>In some situations, you can use both IF and CASE to make the code more readable and efficient.</a:t>
            </a:r>
          </a:p>
        </p:txBody>
      </p:sp>
      <p:sp>
        <p:nvSpPr>
          <p:cNvPr id="4" name="Footer Placeholder 3">
            <a:extLst>
              <a:ext uri="{FF2B5EF4-FFF2-40B4-BE49-F238E27FC236}">
                <a16:creationId xmlns:a16="http://schemas.microsoft.com/office/drawing/2014/main" id="{7D85E400-2657-4202-8EAE-04DCE8FCF01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46D5C33-2132-4970-8C7F-080326B538DB}"/>
              </a:ext>
            </a:extLst>
          </p:cNvPr>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313102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3AF5-EE4D-4D73-A552-471EC14FAD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A8528E-4108-4D37-8FD9-2BB46A4C5F8A}"/>
              </a:ext>
            </a:extLst>
          </p:cNvPr>
          <p:cNvSpPr>
            <a:spLocks noGrp="1"/>
          </p:cNvSpPr>
          <p:nvPr>
            <p:ph idx="1"/>
          </p:nvPr>
        </p:nvSpPr>
        <p:spPr/>
        <p:txBody>
          <a:bodyPr>
            <a:normAutofit lnSpcReduction="10000"/>
          </a:bodyPr>
          <a:lstStyle/>
          <a:p>
            <a:pPr marL="0" indent="0">
              <a:buNone/>
            </a:pPr>
            <a:r>
              <a:rPr lang="en-US" dirty="0"/>
              <a:t>Simple CASE statement</a:t>
            </a:r>
          </a:p>
          <a:p>
            <a:pPr marL="0" indent="0">
              <a:buNone/>
            </a:pPr>
            <a:r>
              <a:rPr lang="en-US" dirty="0"/>
              <a:t>The following is the basic syntax of the simple CASE statement:</a:t>
            </a:r>
          </a:p>
          <a:p>
            <a:pPr marL="0" indent="0">
              <a:buNone/>
            </a:pPr>
            <a:endParaRPr lang="en-US" dirty="0"/>
          </a:p>
          <a:p>
            <a:pPr marL="0" indent="0">
              <a:buNone/>
            </a:pPr>
            <a:r>
              <a:rPr lang="en-US" dirty="0"/>
              <a:t>CASE </a:t>
            </a:r>
            <a:r>
              <a:rPr lang="en-US" dirty="0" err="1"/>
              <a:t>case_value</a:t>
            </a:r>
            <a:endParaRPr lang="en-US" dirty="0"/>
          </a:p>
          <a:p>
            <a:pPr marL="0" indent="0">
              <a:buNone/>
            </a:pPr>
            <a:r>
              <a:rPr lang="en-US" dirty="0"/>
              <a:t>   WHEN when_value1 THEN statements</a:t>
            </a:r>
          </a:p>
          <a:p>
            <a:pPr marL="0" indent="0">
              <a:buNone/>
            </a:pPr>
            <a:r>
              <a:rPr lang="en-US" dirty="0"/>
              <a:t>   WHEN when_value2 THEN statements</a:t>
            </a:r>
          </a:p>
          <a:p>
            <a:pPr marL="0" indent="0">
              <a:buNone/>
            </a:pPr>
            <a:r>
              <a:rPr lang="en-US" dirty="0"/>
              <a:t>   ...</a:t>
            </a:r>
          </a:p>
          <a:p>
            <a:pPr marL="0" indent="0">
              <a:buNone/>
            </a:pPr>
            <a:r>
              <a:rPr lang="en-US" dirty="0"/>
              <a:t>   [ELSE else-statements]</a:t>
            </a:r>
          </a:p>
          <a:p>
            <a:pPr marL="0" indent="0">
              <a:buNone/>
            </a:pPr>
            <a:r>
              <a:rPr lang="en-US" dirty="0"/>
              <a:t>END CASE;</a:t>
            </a:r>
          </a:p>
        </p:txBody>
      </p:sp>
      <p:sp>
        <p:nvSpPr>
          <p:cNvPr id="4" name="Footer Placeholder 3">
            <a:extLst>
              <a:ext uri="{FF2B5EF4-FFF2-40B4-BE49-F238E27FC236}">
                <a16:creationId xmlns:a16="http://schemas.microsoft.com/office/drawing/2014/main" id="{FE653105-5F67-4640-AC17-83B3E4B4793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67F5783-0D00-404D-8B21-F717CD8E8B4B}"/>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28762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35D3-7A8F-4F62-8985-221C398E37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750AA2-21F7-4251-9B61-D504A7704496}"/>
              </a:ext>
            </a:extLst>
          </p:cNvPr>
          <p:cNvSpPr>
            <a:spLocks noGrp="1"/>
          </p:cNvSpPr>
          <p:nvPr>
            <p:ph idx="1"/>
          </p:nvPr>
        </p:nvSpPr>
        <p:spPr/>
        <p:txBody>
          <a:bodyPr>
            <a:normAutofit fontScale="77500" lnSpcReduction="20000"/>
          </a:bodyPr>
          <a:lstStyle/>
          <a:p>
            <a:pPr marL="0" indent="0">
              <a:buNone/>
            </a:pPr>
            <a:r>
              <a:rPr lang="en-US" dirty="0"/>
              <a:t>In this syntax, the simple CASE statement sequentially compares the </a:t>
            </a:r>
            <a:r>
              <a:rPr lang="en-US" dirty="0" err="1"/>
              <a:t>case_value</a:t>
            </a:r>
            <a:r>
              <a:rPr lang="en-US" dirty="0"/>
              <a:t> is with the when_value1, when_value2, … until it finds one is equal. When the CASE finds a </a:t>
            </a:r>
            <a:r>
              <a:rPr lang="en-US" dirty="0" err="1"/>
              <a:t>case_value</a:t>
            </a:r>
            <a:r>
              <a:rPr lang="en-US" dirty="0"/>
              <a:t> equal to a </a:t>
            </a:r>
            <a:r>
              <a:rPr lang="en-US" dirty="0" err="1"/>
              <a:t>when_value</a:t>
            </a:r>
            <a:r>
              <a:rPr lang="en-US" dirty="0"/>
              <a:t>, it executes statements in the corresponding THEN clause.</a:t>
            </a:r>
          </a:p>
          <a:p>
            <a:pPr marL="0" indent="0">
              <a:buNone/>
            </a:pPr>
            <a:endParaRPr lang="en-US" dirty="0"/>
          </a:p>
          <a:p>
            <a:pPr marL="0" indent="0">
              <a:buNone/>
            </a:pPr>
            <a:r>
              <a:rPr lang="en-US" dirty="0"/>
              <a:t>If CASE cannot find any </a:t>
            </a:r>
            <a:r>
              <a:rPr lang="en-US" dirty="0" err="1"/>
              <a:t>when_value</a:t>
            </a:r>
            <a:r>
              <a:rPr lang="en-US" dirty="0"/>
              <a:t> equal to the </a:t>
            </a:r>
            <a:r>
              <a:rPr lang="en-US" dirty="0" err="1"/>
              <a:t>case_value</a:t>
            </a:r>
            <a:r>
              <a:rPr lang="en-US" dirty="0"/>
              <a:t>, it executes the else-statements in the ELSE clause if the ELSE clause is available.</a:t>
            </a:r>
          </a:p>
          <a:p>
            <a:pPr marL="0" indent="0">
              <a:buNone/>
            </a:pPr>
            <a:endParaRPr lang="en-US" dirty="0"/>
          </a:p>
          <a:p>
            <a:pPr marL="0" indent="0">
              <a:buNone/>
            </a:pPr>
            <a:r>
              <a:rPr lang="en-US" dirty="0"/>
              <a:t>When the ELSE clause does not exist and the CASE cannot find any </a:t>
            </a:r>
            <a:r>
              <a:rPr lang="en-US" dirty="0" err="1"/>
              <a:t>when_value</a:t>
            </a:r>
            <a:r>
              <a:rPr lang="en-US" dirty="0"/>
              <a:t> equal to the </a:t>
            </a:r>
            <a:r>
              <a:rPr lang="en-US" dirty="0" err="1"/>
              <a:t>case_value</a:t>
            </a:r>
            <a:r>
              <a:rPr lang="en-US" dirty="0"/>
              <a:t>, it issues an error:</a:t>
            </a:r>
          </a:p>
          <a:p>
            <a:pPr marL="0" indent="0">
              <a:buNone/>
            </a:pPr>
            <a:endParaRPr lang="en-US" dirty="0"/>
          </a:p>
          <a:p>
            <a:pPr marL="0" indent="0">
              <a:buNone/>
            </a:pPr>
            <a:r>
              <a:rPr lang="en-US" dirty="0"/>
              <a:t>Case not found for CASE statement</a:t>
            </a:r>
          </a:p>
          <a:p>
            <a:pPr marL="0" indent="0">
              <a:buNone/>
            </a:pPr>
            <a:r>
              <a:rPr lang="en-US" dirty="0"/>
              <a:t>Note that the </a:t>
            </a:r>
            <a:r>
              <a:rPr lang="en-US" dirty="0" err="1"/>
              <a:t>case_value</a:t>
            </a:r>
            <a:r>
              <a:rPr lang="en-US" dirty="0"/>
              <a:t> can be a literal value or an expression. The statements can be one or more SQL statements, and cannot have zero statement.</a:t>
            </a:r>
          </a:p>
        </p:txBody>
      </p:sp>
      <p:sp>
        <p:nvSpPr>
          <p:cNvPr id="4" name="Footer Placeholder 3">
            <a:extLst>
              <a:ext uri="{FF2B5EF4-FFF2-40B4-BE49-F238E27FC236}">
                <a16:creationId xmlns:a16="http://schemas.microsoft.com/office/drawing/2014/main" id="{F1F643E0-7C51-48A8-AD02-9874D15D106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27D3008-E603-4E34-89F3-A3E92CCBA758}"/>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75188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304-257B-415A-9221-FF20CE9E5E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76C2C7-1DEA-4536-976F-CAEDCE16B6AF}"/>
              </a:ext>
            </a:extLst>
          </p:cNvPr>
          <p:cNvSpPr>
            <a:spLocks noGrp="1"/>
          </p:cNvSpPr>
          <p:nvPr>
            <p:ph idx="1"/>
          </p:nvPr>
        </p:nvSpPr>
        <p:spPr/>
        <p:txBody>
          <a:bodyPr>
            <a:normAutofit fontScale="85000" lnSpcReduction="20000"/>
          </a:bodyPr>
          <a:lstStyle/>
          <a:p>
            <a:pPr marL="0" indent="0">
              <a:buNone/>
            </a:pPr>
            <a:r>
              <a:rPr lang="en-US" dirty="0"/>
              <a:t>To avoid the error when the  </a:t>
            </a:r>
            <a:r>
              <a:rPr lang="en-US" dirty="0" err="1"/>
              <a:t>case_value</a:t>
            </a:r>
            <a:r>
              <a:rPr lang="en-US" dirty="0"/>
              <a:t> does not equal any </a:t>
            </a:r>
            <a:r>
              <a:rPr lang="en-US" dirty="0" err="1"/>
              <a:t>when_value</a:t>
            </a:r>
            <a:r>
              <a:rPr lang="en-US" dirty="0"/>
              <a:t>, you can use an empty BEGIN END block in the ELSE clause as follows:</a:t>
            </a:r>
          </a:p>
          <a:p>
            <a:pPr marL="0" indent="0">
              <a:buNone/>
            </a:pPr>
            <a:endParaRPr lang="en-US" dirty="0"/>
          </a:p>
          <a:p>
            <a:pPr marL="0" indent="0">
              <a:buNone/>
            </a:pPr>
            <a:r>
              <a:rPr lang="en-US" dirty="0"/>
              <a:t>CASE </a:t>
            </a:r>
            <a:r>
              <a:rPr lang="en-US" dirty="0" err="1"/>
              <a:t>case_value</a:t>
            </a:r>
            <a:endParaRPr lang="en-US" dirty="0"/>
          </a:p>
          <a:p>
            <a:pPr marL="0" indent="0">
              <a:buNone/>
            </a:pPr>
            <a:r>
              <a:rPr lang="en-US" dirty="0"/>
              <a:t>    WHEN when_value1 THEN ...</a:t>
            </a:r>
          </a:p>
          <a:p>
            <a:pPr marL="0" indent="0">
              <a:buNone/>
            </a:pPr>
            <a:r>
              <a:rPr lang="en-US" dirty="0"/>
              <a:t>    WHEN when_value2 THEN ...</a:t>
            </a:r>
          </a:p>
          <a:p>
            <a:pPr marL="0" indent="0">
              <a:buNone/>
            </a:pPr>
            <a:r>
              <a:rPr lang="en-US" dirty="0"/>
              <a:t>    ELSE </a:t>
            </a:r>
          </a:p>
          <a:p>
            <a:pPr marL="0" indent="0">
              <a:buNone/>
            </a:pPr>
            <a:r>
              <a:rPr lang="en-US" dirty="0"/>
              <a:t>        BEGIN</a:t>
            </a:r>
          </a:p>
          <a:p>
            <a:pPr marL="0" indent="0">
              <a:buNone/>
            </a:pPr>
            <a:r>
              <a:rPr lang="en-US" dirty="0"/>
              <a:t>        END;</a:t>
            </a:r>
          </a:p>
          <a:p>
            <a:pPr marL="0" indent="0">
              <a:buNone/>
            </a:pPr>
            <a:r>
              <a:rPr lang="en-US" dirty="0"/>
              <a:t>END CASE;</a:t>
            </a:r>
          </a:p>
          <a:p>
            <a:pPr marL="0" indent="0">
              <a:buNone/>
            </a:pPr>
            <a:r>
              <a:rPr lang="en-US" dirty="0"/>
              <a:t>The simple CASE statement tests for equality ( =), you cannot use it to test equality with NULL; because NULL = NULL returns FALSE.</a:t>
            </a:r>
          </a:p>
        </p:txBody>
      </p:sp>
      <p:sp>
        <p:nvSpPr>
          <p:cNvPr id="4" name="Footer Placeholder 3">
            <a:extLst>
              <a:ext uri="{FF2B5EF4-FFF2-40B4-BE49-F238E27FC236}">
                <a16:creationId xmlns:a16="http://schemas.microsoft.com/office/drawing/2014/main" id="{56DD8E1B-A8CB-4814-BD8D-D9CBD0351F5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4482F22-020D-471B-BD97-F44A3EDABB9E}"/>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12630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D498-80C5-499E-A007-D814B6EA3244}"/>
              </a:ext>
            </a:extLst>
          </p:cNvPr>
          <p:cNvSpPr>
            <a:spLocks noGrp="1"/>
          </p:cNvSpPr>
          <p:nvPr>
            <p:ph type="title"/>
          </p:nvPr>
        </p:nvSpPr>
        <p:spPr/>
        <p:txBody>
          <a:bodyPr>
            <a:normAutofit/>
          </a:bodyPr>
          <a:lstStyle/>
          <a:p>
            <a:r>
              <a:rPr lang="en-US" dirty="0"/>
              <a:t>Simple CASE statement example</a:t>
            </a:r>
          </a:p>
        </p:txBody>
      </p:sp>
      <p:sp>
        <p:nvSpPr>
          <p:cNvPr id="3" name="Content Placeholder 2">
            <a:extLst>
              <a:ext uri="{FF2B5EF4-FFF2-40B4-BE49-F238E27FC236}">
                <a16:creationId xmlns:a16="http://schemas.microsoft.com/office/drawing/2014/main" id="{A7D74FE3-C353-4030-969F-6A544C13DC76}"/>
              </a:ext>
            </a:extLst>
          </p:cNvPr>
          <p:cNvSpPr>
            <a:spLocks noGrp="1"/>
          </p:cNvSpPr>
          <p:nvPr>
            <p:ph idx="1"/>
          </p:nvPr>
        </p:nvSpPr>
        <p:spPr/>
        <p:txBody>
          <a:bodyPr>
            <a:normAutofit fontScale="92500" lnSpcReduction="10000"/>
          </a:bodyPr>
          <a:lstStyle/>
          <a:p>
            <a:pPr marL="0" indent="0">
              <a:buNone/>
            </a:pPr>
            <a:r>
              <a:rPr lang="en-US" dirty="0"/>
              <a:t>The following stored procedure illustrates how to use the simple CASE statement:</a:t>
            </a:r>
          </a:p>
          <a:p>
            <a:pPr marL="0" indent="0">
              <a:buNone/>
            </a:pPr>
            <a:r>
              <a:rPr lang="en-US" dirty="0"/>
              <a:t>DELIMITER $$</a:t>
            </a:r>
          </a:p>
          <a:p>
            <a:pPr marL="0" indent="0">
              <a:buNone/>
            </a:pPr>
            <a:endParaRPr lang="en-US" dirty="0"/>
          </a:p>
          <a:p>
            <a:pPr marL="0" indent="0">
              <a:buNone/>
            </a:pPr>
            <a:r>
              <a:rPr lang="en-US" dirty="0"/>
              <a:t>CREATE PROCEDURE </a:t>
            </a:r>
            <a:r>
              <a:rPr lang="en-US" dirty="0" err="1"/>
              <a:t>GetCustomerShipping</a:t>
            </a:r>
            <a:r>
              <a:rPr lang="en-US" dirty="0"/>
              <a:t>(</a:t>
            </a:r>
          </a:p>
          <a:p>
            <a:pPr marL="0" indent="0">
              <a:buNone/>
            </a:pPr>
            <a:r>
              <a:rPr lang="en-US" dirty="0"/>
              <a:t>	IN  </a:t>
            </a:r>
            <a:r>
              <a:rPr lang="en-US" dirty="0" err="1"/>
              <a:t>pCustomerNUmber</a:t>
            </a:r>
            <a:r>
              <a:rPr lang="en-US" dirty="0"/>
              <a:t> INT, </a:t>
            </a:r>
          </a:p>
          <a:p>
            <a:pPr marL="0" indent="0">
              <a:buNone/>
            </a:pPr>
            <a:r>
              <a:rPr lang="en-US" dirty="0"/>
              <a:t>	OUT </a:t>
            </a:r>
            <a:r>
              <a:rPr lang="en-US" dirty="0" err="1"/>
              <a:t>pShipping</a:t>
            </a:r>
            <a:r>
              <a:rPr lang="en-US" dirty="0"/>
              <a:t>       VARCHAR(50)</a:t>
            </a:r>
          </a:p>
          <a:p>
            <a:pPr marL="0" indent="0">
              <a:buNone/>
            </a:pPr>
            <a:r>
              <a:rPr lang="en-US" dirty="0"/>
              <a:t>)</a:t>
            </a:r>
          </a:p>
          <a:p>
            <a:pPr marL="0" indent="0">
              <a:buNone/>
            </a:pPr>
            <a:r>
              <a:rPr lang="en-US" dirty="0"/>
              <a:t>BEGIN</a:t>
            </a:r>
          </a:p>
          <a:p>
            <a:pPr marL="0" indent="0">
              <a:buNone/>
            </a:pPr>
            <a:r>
              <a:rPr lang="en-US" dirty="0"/>
              <a:t>    DECLARE </a:t>
            </a:r>
            <a:r>
              <a:rPr lang="en-US" dirty="0" err="1"/>
              <a:t>customerCountry</a:t>
            </a:r>
            <a:r>
              <a:rPr lang="en-US" dirty="0"/>
              <a:t> VARCHAR(100);</a:t>
            </a:r>
          </a:p>
        </p:txBody>
      </p:sp>
      <p:sp>
        <p:nvSpPr>
          <p:cNvPr id="4" name="Footer Placeholder 3">
            <a:extLst>
              <a:ext uri="{FF2B5EF4-FFF2-40B4-BE49-F238E27FC236}">
                <a16:creationId xmlns:a16="http://schemas.microsoft.com/office/drawing/2014/main" id="{308FCB97-71DF-45E8-A5B5-280A5B23225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03D055B-33FE-4B80-B341-EFA214F0127D}"/>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26777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F2C8-53CD-4017-8506-D1B6869C44A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B9E3EC26-7F67-458A-8F20-8207F0BDFE74}"/>
              </a:ext>
            </a:extLst>
          </p:cNvPr>
          <p:cNvSpPr>
            <a:spLocks noGrp="1"/>
          </p:cNvSpPr>
          <p:nvPr>
            <p:ph idx="1"/>
          </p:nvPr>
        </p:nvSpPr>
        <p:spPr/>
        <p:txBody>
          <a:bodyPr>
            <a:normAutofit/>
          </a:bodyPr>
          <a:lstStyle/>
          <a:p>
            <a:pPr marL="0" indent="0">
              <a:buNone/>
            </a:pPr>
            <a:r>
              <a:rPr lang="en-US" dirty="0"/>
              <a:t>SELECT </a:t>
            </a:r>
          </a:p>
          <a:p>
            <a:pPr marL="0" indent="0">
              <a:buNone/>
            </a:pPr>
            <a:r>
              <a:rPr lang="en-US" dirty="0"/>
              <a:t>    country</a:t>
            </a:r>
          </a:p>
          <a:p>
            <a:pPr marL="0" indent="0">
              <a:buNone/>
            </a:pPr>
            <a:r>
              <a:rPr lang="en-US" dirty="0"/>
              <a:t>INTO </a:t>
            </a:r>
            <a:r>
              <a:rPr lang="en-US" dirty="0" err="1"/>
              <a:t>customerCountry</a:t>
            </a:r>
            <a:r>
              <a:rPr lang="en-US" dirty="0"/>
              <a:t> FROM</a:t>
            </a:r>
          </a:p>
          <a:p>
            <a:pPr marL="0" indent="0">
              <a:buNone/>
            </a:pPr>
            <a:r>
              <a:rPr lang="en-US" dirty="0"/>
              <a:t>    customers</a:t>
            </a:r>
          </a:p>
          <a:p>
            <a:pPr marL="0" indent="0">
              <a:buNone/>
            </a:pPr>
            <a:r>
              <a:rPr lang="en-US" dirty="0"/>
              <a:t>WHERE</a:t>
            </a:r>
          </a:p>
          <a:p>
            <a:pPr marL="0" indent="0">
              <a:buNone/>
            </a:pPr>
            <a:r>
              <a:rPr lang="en-US" dirty="0"/>
              <a:t>    </a:t>
            </a:r>
            <a:r>
              <a:rPr lang="en-US" dirty="0" err="1"/>
              <a:t>customerNumber</a:t>
            </a:r>
            <a:r>
              <a:rPr lang="en-US" dirty="0"/>
              <a:t> = </a:t>
            </a:r>
            <a:r>
              <a:rPr lang="en-US" dirty="0" err="1"/>
              <a:t>pCustomerNUmber</a:t>
            </a:r>
            <a:r>
              <a:rPr lang="en-US" dirty="0"/>
              <a:t>;</a:t>
            </a:r>
          </a:p>
          <a:p>
            <a:pPr marL="0" indent="0">
              <a:buNone/>
            </a:pPr>
            <a:endParaRPr lang="en-US" dirty="0"/>
          </a:p>
          <a:p>
            <a:pPr marL="0" indent="0">
              <a:buNone/>
            </a:pPr>
            <a:r>
              <a:rPr lang="en-US" dirty="0"/>
              <a:t>    </a:t>
            </a:r>
          </a:p>
        </p:txBody>
      </p:sp>
      <p:sp>
        <p:nvSpPr>
          <p:cNvPr id="4" name="Footer Placeholder 3">
            <a:extLst>
              <a:ext uri="{FF2B5EF4-FFF2-40B4-BE49-F238E27FC236}">
                <a16:creationId xmlns:a16="http://schemas.microsoft.com/office/drawing/2014/main" id="{105587C7-CF46-4AA2-9747-DC75B0EEA81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0918B2C-28C2-44E5-8AD1-9B3465C1A666}"/>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70297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FE88-93B3-4040-AFBF-AF17434439D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61C522D-8BB6-443D-90CC-B7C8668C3ACD}"/>
              </a:ext>
            </a:extLst>
          </p:cNvPr>
          <p:cNvSpPr>
            <a:spLocks noGrp="1"/>
          </p:cNvSpPr>
          <p:nvPr>
            <p:ph idx="1"/>
          </p:nvPr>
        </p:nvSpPr>
        <p:spPr/>
        <p:txBody>
          <a:bodyPr>
            <a:normAutofit fontScale="85000" lnSpcReduction="20000"/>
          </a:bodyPr>
          <a:lstStyle/>
          <a:p>
            <a:pPr marL="0" indent="0">
              <a:buNone/>
            </a:pPr>
            <a:r>
              <a:rPr lang="en-US" dirty="0"/>
              <a:t>CASE </a:t>
            </a:r>
            <a:r>
              <a:rPr lang="en-US" dirty="0" err="1"/>
              <a:t>customerCountry</a:t>
            </a:r>
            <a:endParaRPr lang="en-US" dirty="0"/>
          </a:p>
          <a:p>
            <a:pPr marL="0" indent="0">
              <a:buNone/>
            </a:pPr>
            <a:r>
              <a:rPr lang="en-US" dirty="0"/>
              <a:t>		WHEN  'USA' THEN</a:t>
            </a:r>
          </a:p>
          <a:p>
            <a:pPr marL="0" indent="0">
              <a:buNone/>
            </a:pPr>
            <a:r>
              <a:rPr lang="en-US" dirty="0"/>
              <a:t>		   SET </a:t>
            </a:r>
            <a:r>
              <a:rPr lang="en-US" dirty="0" err="1"/>
              <a:t>pShipping</a:t>
            </a:r>
            <a:r>
              <a:rPr lang="en-US" dirty="0"/>
              <a:t> = '2-day Shipping';</a:t>
            </a:r>
          </a:p>
          <a:p>
            <a:pPr marL="0" indent="0">
              <a:buNone/>
            </a:pPr>
            <a:r>
              <a:rPr lang="en-US" dirty="0"/>
              <a:t>		WHEN 'Canada' THEN</a:t>
            </a:r>
          </a:p>
          <a:p>
            <a:pPr marL="0" indent="0">
              <a:buNone/>
            </a:pPr>
            <a:r>
              <a:rPr lang="en-US" dirty="0"/>
              <a:t>		   SET </a:t>
            </a:r>
            <a:r>
              <a:rPr lang="en-US" dirty="0" err="1"/>
              <a:t>pShipping</a:t>
            </a:r>
            <a:r>
              <a:rPr lang="en-US" dirty="0"/>
              <a:t> = '3-day Shipping';</a:t>
            </a:r>
          </a:p>
          <a:p>
            <a:pPr marL="0" indent="0">
              <a:buNone/>
            </a:pPr>
            <a:r>
              <a:rPr lang="en-US" dirty="0"/>
              <a:t>		ELSE</a:t>
            </a:r>
          </a:p>
          <a:p>
            <a:pPr marL="0" indent="0">
              <a:buNone/>
            </a:pPr>
            <a:r>
              <a:rPr lang="en-US" dirty="0"/>
              <a:t>		   SET </a:t>
            </a:r>
            <a:r>
              <a:rPr lang="en-US" dirty="0" err="1"/>
              <a:t>pShipping</a:t>
            </a:r>
            <a:r>
              <a:rPr lang="en-US" dirty="0"/>
              <a:t> = '5-day Shipping';</a:t>
            </a:r>
          </a:p>
          <a:p>
            <a:pPr marL="0" indent="0">
              <a:buNone/>
            </a:pPr>
            <a:r>
              <a:rPr lang="en-US" dirty="0"/>
              <a:t>	END CASE;</a:t>
            </a:r>
          </a:p>
          <a:p>
            <a:pPr marL="0" indent="0">
              <a:buNone/>
            </a:pPr>
            <a:r>
              <a:rPr lang="en-US" dirty="0"/>
              <a:t>END$$</a:t>
            </a:r>
          </a:p>
          <a:p>
            <a:pPr marL="0" indent="0">
              <a:buNone/>
            </a:pPr>
            <a:endParaRPr lang="en-US" dirty="0"/>
          </a:p>
          <a:p>
            <a:pPr marL="0" indent="0">
              <a:buNone/>
            </a:pPr>
            <a:r>
              <a:rPr lang="en-US" dirty="0"/>
              <a:t>DELIMITER ;</a:t>
            </a:r>
          </a:p>
          <a:p>
            <a:pPr marL="0" indent="0">
              <a:buNone/>
            </a:pPr>
            <a:endParaRPr lang="en-US" dirty="0"/>
          </a:p>
        </p:txBody>
      </p:sp>
      <p:sp>
        <p:nvSpPr>
          <p:cNvPr id="4" name="Footer Placeholder 3">
            <a:extLst>
              <a:ext uri="{FF2B5EF4-FFF2-40B4-BE49-F238E27FC236}">
                <a16:creationId xmlns:a16="http://schemas.microsoft.com/office/drawing/2014/main" id="{835221DF-06CC-4B1E-9B92-12ABBB61BC0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9FA88DB-1050-4B4F-A248-3B40DBC8FDA0}"/>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41031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9222-0270-4C3A-B52D-D4D44082B9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FE58C2-29C1-4851-8C4C-0A2DF91F3FB4}"/>
              </a:ext>
            </a:extLst>
          </p:cNvPr>
          <p:cNvSpPr>
            <a:spLocks noGrp="1"/>
          </p:cNvSpPr>
          <p:nvPr>
            <p:ph idx="1"/>
          </p:nvPr>
        </p:nvSpPr>
        <p:spPr/>
        <p:txBody>
          <a:bodyPr>
            <a:normAutofit fontScale="70000" lnSpcReduction="20000"/>
          </a:bodyPr>
          <a:lstStyle/>
          <a:p>
            <a:pPr marL="0" indent="0">
              <a:buNone/>
            </a:pPr>
            <a:r>
              <a:rPr lang="en-US" dirty="0"/>
              <a:t>How it works.</a:t>
            </a:r>
          </a:p>
          <a:p>
            <a:pPr marL="0" indent="0">
              <a:buNone/>
            </a:pPr>
            <a:endParaRPr lang="en-US" dirty="0"/>
          </a:p>
          <a:p>
            <a:pPr marL="0" indent="0">
              <a:buNone/>
            </a:pPr>
            <a:r>
              <a:rPr lang="en-US" dirty="0"/>
              <a:t>The </a:t>
            </a:r>
            <a:r>
              <a:rPr lang="en-US" dirty="0" err="1"/>
              <a:t>GetCustomerShipping</a:t>
            </a:r>
            <a:r>
              <a:rPr lang="en-US" dirty="0"/>
              <a:t>() stored procedure accepts two parameters: </a:t>
            </a:r>
            <a:r>
              <a:rPr lang="en-US" dirty="0" err="1"/>
              <a:t>pCustomerNumber</a:t>
            </a:r>
            <a:r>
              <a:rPr lang="en-US" dirty="0"/>
              <a:t> as an IN parameter and </a:t>
            </a:r>
            <a:r>
              <a:rPr lang="en-US" dirty="0" err="1"/>
              <a:t>pShipping</a:t>
            </a:r>
            <a:r>
              <a:rPr lang="en-US" dirty="0"/>
              <a:t> as an OUT parameter.</a:t>
            </a:r>
          </a:p>
          <a:p>
            <a:pPr marL="0" indent="0">
              <a:buNone/>
            </a:pPr>
            <a:endParaRPr lang="en-US" dirty="0"/>
          </a:p>
          <a:p>
            <a:pPr marL="0" indent="0">
              <a:buNone/>
            </a:pPr>
            <a:r>
              <a:rPr lang="en-US" dirty="0"/>
              <a:t>In the stored procedure:</a:t>
            </a:r>
          </a:p>
          <a:p>
            <a:pPr marL="0" indent="0">
              <a:buNone/>
            </a:pPr>
            <a:endParaRPr lang="en-US" dirty="0"/>
          </a:p>
          <a:p>
            <a:pPr marL="0" indent="0">
              <a:buNone/>
            </a:pPr>
            <a:r>
              <a:rPr lang="en-US" dirty="0"/>
              <a:t>First, select the country of the customer from the customers table by the input customer number.</a:t>
            </a:r>
          </a:p>
          <a:p>
            <a:pPr marL="0" indent="0">
              <a:buNone/>
            </a:pPr>
            <a:endParaRPr lang="en-US" dirty="0"/>
          </a:p>
          <a:p>
            <a:pPr marL="0" indent="0">
              <a:buNone/>
            </a:pPr>
            <a:r>
              <a:rPr lang="en-US" dirty="0"/>
              <a:t>Second, use the simple CASE statement to determine the shipping time based on the country of the customer. If the customer locates in USA , the shipping time is 2-day shipping . If the customer locates in Canada , the shipping time is 3-day shipping . The customers from other countries have 5-day shipping .</a:t>
            </a:r>
          </a:p>
        </p:txBody>
      </p:sp>
      <p:sp>
        <p:nvSpPr>
          <p:cNvPr id="4" name="Footer Placeholder 3">
            <a:extLst>
              <a:ext uri="{FF2B5EF4-FFF2-40B4-BE49-F238E27FC236}">
                <a16:creationId xmlns:a16="http://schemas.microsoft.com/office/drawing/2014/main" id="{8C3B9925-3DA5-4F0E-90B4-14D83203147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C989915-4243-45B2-9D89-1A21018CB0C1}"/>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46857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0507-3F35-4ABB-BC70-47EE3B035B4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F22C8F-88BF-4B7D-9D8D-63DB5BA6663E}"/>
              </a:ext>
            </a:extLst>
          </p:cNvPr>
          <p:cNvSpPr>
            <a:spLocks noGrp="1"/>
          </p:cNvSpPr>
          <p:nvPr>
            <p:ph idx="1"/>
          </p:nvPr>
        </p:nvSpPr>
        <p:spPr/>
        <p:txBody>
          <a:bodyPr/>
          <a:lstStyle/>
          <a:p>
            <a:pPr marL="0" indent="0">
              <a:buNone/>
            </a:pPr>
            <a:r>
              <a:rPr lang="en-US" dirty="0"/>
              <a:t>The following flowchart demonstrates the logic of the  CASE statement for determining the shipping time</a:t>
            </a:r>
          </a:p>
        </p:txBody>
      </p:sp>
      <p:sp>
        <p:nvSpPr>
          <p:cNvPr id="4" name="Footer Placeholder 3">
            <a:extLst>
              <a:ext uri="{FF2B5EF4-FFF2-40B4-BE49-F238E27FC236}">
                <a16:creationId xmlns:a16="http://schemas.microsoft.com/office/drawing/2014/main" id="{F422F90C-4723-4CE1-8E17-8A0FB22215F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038C453-B42F-4EFC-9583-B0D0553BDAB4}"/>
              </a:ext>
            </a:extLst>
          </p:cNvPr>
          <p:cNvSpPr>
            <a:spLocks noGrp="1"/>
          </p:cNvSpPr>
          <p:nvPr>
            <p:ph type="sldNum" sz="quarter" idx="12"/>
          </p:nvPr>
        </p:nvSpPr>
        <p:spPr/>
        <p:txBody>
          <a:bodyPr/>
          <a:lstStyle/>
          <a:p>
            <a:fld id="{CBA38C19-DD30-46F9-A559-7559A714E450}" type="slidenum">
              <a:rPr lang="en-US" smtClean="0"/>
              <a:t>9</a:t>
            </a:fld>
            <a:endParaRPr lang="en-US"/>
          </a:p>
        </p:txBody>
      </p:sp>
      <p:pic>
        <p:nvPicPr>
          <p:cNvPr id="8194" name="Picture 2" descr="MySQL CASE statement flowchart">
            <a:extLst>
              <a:ext uri="{FF2B5EF4-FFF2-40B4-BE49-F238E27FC236}">
                <a16:creationId xmlns:a16="http://schemas.microsoft.com/office/drawing/2014/main" id="{8AA0AC3B-782D-4974-8528-3E58587C9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330345"/>
            <a:ext cx="3926941" cy="384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153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3718</TotalTime>
  <Words>1480</Words>
  <Application>Microsoft Office PowerPoint</Application>
  <PresentationFormat>Widescreen</PresentationFormat>
  <Paragraphs>203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MySQL CASE Statement</vt:lpstr>
      <vt:lpstr>PowerPoint Presentation</vt:lpstr>
      <vt:lpstr>PowerPoint Presentation</vt:lpstr>
      <vt:lpstr>PowerPoint Presentation</vt:lpstr>
      <vt:lpstr>Simple CASE statement example</vt:lpstr>
      <vt:lpstr>Continue…</vt:lpstr>
      <vt:lpstr>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Continue..</vt:lpstr>
      <vt:lpstr>PowerPoint Presentation</vt:lpstr>
      <vt:lpstr>PowerPoint Presentation</vt:lpstr>
      <vt:lpstr>MySQL CASE vs. IF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606</cp:revision>
  <dcterms:created xsi:type="dcterms:W3CDTF">2019-09-15T04:30:17Z</dcterms:created>
  <dcterms:modified xsi:type="dcterms:W3CDTF">2020-06-12T05:59:36Z</dcterms:modified>
</cp:coreProperties>
</file>