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463"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3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104E-B4CE-4CD2-9CC7-CECDE245A359}"/>
              </a:ext>
            </a:extLst>
          </p:cNvPr>
          <p:cNvSpPr>
            <a:spLocks noGrp="1"/>
          </p:cNvSpPr>
          <p:nvPr>
            <p:ph type="title"/>
          </p:nvPr>
        </p:nvSpPr>
        <p:spPr/>
        <p:txBody>
          <a:bodyPr>
            <a:normAutofit/>
          </a:bodyPr>
          <a:lstStyle/>
          <a:p>
            <a:r>
              <a:rPr lang="en-US" dirty="0"/>
              <a:t>Introduction to MySQL cursor</a:t>
            </a:r>
          </a:p>
        </p:txBody>
      </p:sp>
      <p:sp>
        <p:nvSpPr>
          <p:cNvPr id="3" name="Content Placeholder 2">
            <a:extLst>
              <a:ext uri="{FF2B5EF4-FFF2-40B4-BE49-F238E27FC236}">
                <a16:creationId xmlns:a16="http://schemas.microsoft.com/office/drawing/2014/main" id="{3AF17296-F598-4465-98BB-C682319F00B9}"/>
              </a:ext>
            </a:extLst>
          </p:cNvPr>
          <p:cNvSpPr>
            <a:spLocks noGrp="1"/>
          </p:cNvSpPr>
          <p:nvPr>
            <p:ph idx="1"/>
          </p:nvPr>
        </p:nvSpPr>
        <p:spPr/>
        <p:txBody>
          <a:bodyPr/>
          <a:lstStyle/>
          <a:p>
            <a:pPr marL="0" indent="0">
              <a:buNone/>
            </a:pPr>
            <a:r>
              <a:rPr lang="en-US" dirty="0"/>
              <a:t>Introduction to MySQL cursor</a:t>
            </a:r>
          </a:p>
          <a:p>
            <a:pPr marL="0" indent="0">
              <a:buNone/>
            </a:pPr>
            <a:r>
              <a:rPr lang="en-US" dirty="0"/>
              <a:t>To handle a result set inside a stored procedure, you use a cursor. A cursor allows you to iterate a set of rows returned by a query and process each row individually.</a:t>
            </a:r>
          </a:p>
        </p:txBody>
      </p:sp>
      <p:sp>
        <p:nvSpPr>
          <p:cNvPr id="4" name="Footer Placeholder 3">
            <a:extLst>
              <a:ext uri="{FF2B5EF4-FFF2-40B4-BE49-F238E27FC236}">
                <a16:creationId xmlns:a16="http://schemas.microsoft.com/office/drawing/2014/main" id="{F18FF2B5-89C0-460D-AFC8-4EB898BBE1E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AEB68FB-1EC5-46A2-8955-984ECBE8022C}"/>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588401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591-660D-4805-AA79-032ABEBA61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20E46-E5A3-4AB6-8698-DBD1ED2F457E}"/>
              </a:ext>
            </a:extLst>
          </p:cNvPr>
          <p:cNvSpPr>
            <a:spLocks noGrp="1"/>
          </p:cNvSpPr>
          <p:nvPr>
            <p:ph idx="1"/>
          </p:nvPr>
        </p:nvSpPr>
        <p:spPr/>
        <p:txBody>
          <a:bodyPr>
            <a:normAutofit fontScale="92500" lnSpcReduction="20000"/>
          </a:bodyPr>
          <a:lstStyle/>
          <a:p>
            <a:pPr marL="0" indent="0">
              <a:buNone/>
            </a:pPr>
            <a:r>
              <a:rPr lang="en-US" dirty="0"/>
              <a:t>Then, iterate the email list, and concatenate all emails where each email is separated by a semicolon(;):</a:t>
            </a:r>
          </a:p>
          <a:p>
            <a:pPr marL="0" indent="0">
              <a:buNone/>
            </a:pPr>
            <a:endParaRPr lang="en-US" dirty="0"/>
          </a:p>
          <a:p>
            <a:pPr marL="0" indent="0">
              <a:buNone/>
            </a:pPr>
            <a:r>
              <a:rPr lang="en-US" dirty="0"/>
              <a:t>       </a:t>
            </a:r>
            <a:r>
              <a:rPr lang="en-US" dirty="0" err="1"/>
              <a:t>getEmail</a:t>
            </a:r>
            <a:r>
              <a:rPr lang="en-US" dirty="0"/>
              <a:t>: LOOP</a:t>
            </a:r>
          </a:p>
          <a:p>
            <a:pPr marL="0" indent="0">
              <a:buNone/>
            </a:pPr>
            <a:r>
              <a:rPr lang="en-US" dirty="0"/>
              <a:t>		FETCH </a:t>
            </a:r>
            <a:r>
              <a:rPr lang="en-US" dirty="0" err="1"/>
              <a:t>curEmail</a:t>
            </a:r>
            <a:r>
              <a:rPr lang="en-US" dirty="0"/>
              <a:t> INTO </a:t>
            </a:r>
            <a:r>
              <a:rPr lang="en-US" dirty="0" err="1"/>
              <a:t>emailAddress</a:t>
            </a:r>
            <a:r>
              <a:rPr lang="en-US" dirty="0"/>
              <a:t>;</a:t>
            </a:r>
          </a:p>
          <a:p>
            <a:pPr marL="0" indent="0">
              <a:buNone/>
            </a:pPr>
            <a:r>
              <a:rPr lang="en-US" dirty="0"/>
              <a:t>		IF finished = 1 THEN </a:t>
            </a:r>
          </a:p>
          <a:p>
            <a:pPr marL="0" indent="0">
              <a:buNone/>
            </a:pPr>
            <a:r>
              <a:rPr lang="en-US" dirty="0"/>
              <a:t>			LEAVE </a:t>
            </a:r>
            <a:r>
              <a:rPr lang="en-US" dirty="0" err="1"/>
              <a:t>getEmail</a:t>
            </a:r>
            <a:r>
              <a:rPr lang="en-US" dirty="0"/>
              <a:t>;</a:t>
            </a:r>
          </a:p>
          <a:p>
            <a:pPr marL="0" indent="0">
              <a:buNone/>
            </a:pPr>
            <a:r>
              <a:rPr lang="en-US" dirty="0"/>
              <a:t>		END IF;</a:t>
            </a:r>
          </a:p>
          <a:p>
            <a:pPr marL="0" indent="0">
              <a:buNone/>
            </a:pPr>
            <a:r>
              <a:rPr lang="en-US" dirty="0"/>
              <a:t>		-- build email list</a:t>
            </a:r>
          </a:p>
          <a:p>
            <a:pPr marL="0" indent="0">
              <a:buNone/>
            </a:pPr>
            <a:r>
              <a:rPr lang="en-US" dirty="0"/>
              <a:t>		SET </a:t>
            </a:r>
            <a:r>
              <a:rPr lang="en-US" dirty="0" err="1"/>
              <a:t>emailList</a:t>
            </a:r>
            <a:r>
              <a:rPr lang="en-US" dirty="0"/>
              <a:t> = CONCAT(</a:t>
            </a:r>
            <a:r>
              <a:rPr lang="en-US" dirty="0" err="1"/>
              <a:t>emailAddress</a:t>
            </a:r>
            <a:r>
              <a:rPr lang="en-US" dirty="0"/>
              <a:t>,";",</a:t>
            </a:r>
            <a:r>
              <a:rPr lang="en-US" dirty="0" err="1"/>
              <a:t>emailList</a:t>
            </a:r>
            <a:r>
              <a:rPr lang="en-US" dirty="0"/>
              <a:t>);</a:t>
            </a:r>
          </a:p>
          <a:p>
            <a:pPr marL="0" indent="0">
              <a:buNone/>
            </a:pPr>
            <a:r>
              <a:rPr lang="en-US" dirty="0"/>
              <a:t>	END LOOP </a:t>
            </a:r>
            <a:r>
              <a:rPr lang="en-US" dirty="0" err="1"/>
              <a:t>getEmail</a:t>
            </a:r>
            <a:r>
              <a:rPr lang="en-US" dirty="0"/>
              <a:t>;</a:t>
            </a:r>
          </a:p>
        </p:txBody>
      </p:sp>
      <p:sp>
        <p:nvSpPr>
          <p:cNvPr id="4" name="Footer Placeholder 3">
            <a:extLst>
              <a:ext uri="{FF2B5EF4-FFF2-40B4-BE49-F238E27FC236}">
                <a16:creationId xmlns:a16="http://schemas.microsoft.com/office/drawing/2014/main" id="{24C6C83F-E90B-4FC0-8E99-3B9031C5E23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773F3E7-2F8F-4ED6-BC80-13FF8D097D81}"/>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84414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0408-A3EC-4C7E-BD42-156884B4E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C79DA7-9175-426A-AC24-99015C26AFBB}"/>
              </a:ext>
            </a:extLst>
          </p:cNvPr>
          <p:cNvSpPr>
            <a:spLocks noGrp="1"/>
          </p:cNvSpPr>
          <p:nvPr>
            <p:ph idx="1"/>
          </p:nvPr>
        </p:nvSpPr>
        <p:spPr/>
        <p:txBody>
          <a:bodyPr/>
          <a:lstStyle/>
          <a:p>
            <a:pPr marL="0" indent="0">
              <a:buNone/>
            </a:pPr>
            <a:r>
              <a:rPr lang="en-US" dirty="0"/>
              <a:t>After that, inside the loop, we used the finished variable to check if there is an email in the list to terminate the loop.</a:t>
            </a:r>
          </a:p>
          <a:p>
            <a:pPr marL="0" indent="0">
              <a:buNone/>
            </a:pPr>
            <a:endParaRPr lang="en-US" dirty="0"/>
          </a:p>
          <a:p>
            <a:pPr marL="0" indent="0">
              <a:buNone/>
            </a:pPr>
            <a:r>
              <a:rPr lang="en-US" dirty="0"/>
              <a:t>Finally, close the cursor using the CLOSE statement:</a:t>
            </a:r>
          </a:p>
          <a:p>
            <a:pPr marL="0" indent="0">
              <a:buNone/>
            </a:pPr>
            <a:endParaRPr lang="en-US" dirty="0"/>
          </a:p>
          <a:p>
            <a:pPr marL="0" indent="0">
              <a:buNone/>
            </a:pPr>
            <a:r>
              <a:rPr lang="en-US" dirty="0"/>
              <a:t>CLOSE </a:t>
            </a:r>
            <a:r>
              <a:rPr lang="en-US" dirty="0" err="1"/>
              <a:t>email_cursor</a:t>
            </a:r>
            <a:r>
              <a:rPr lang="en-US" dirty="0"/>
              <a:t>;</a:t>
            </a:r>
          </a:p>
          <a:p>
            <a:pPr marL="0" indent="0">
              <a:buNone/>
            </a:pPr>
            <a:r>
              <a:rPr lang="en-US" dirty="0"/>
              <a:t>The </a:t>
            </a:r>
            <a:r>
              <a:rPr lang="en-US" dirty="0" err="1"/>
              <a:t>createEmailList</a:t>
            </a:r>
            <a:r>
              <a:rPr lang="en-US" dirty="0"/>
              <a:t> stored procedure is as follows:</a:t>
            </a:r>
          </a:p>
        </p:txBody>
      </p:sp>
      <p:sp>
        <p:nvSpPr>
          <p:cNvPr id="4" name="Footer Placeholder 3">
            <a:extLst>
              <a:ext uri="{FF2B5EF4-FFF2-40B4-BE49-F238E27FC236}">
                <a16:creationId xmlns:a16="http://schemas.microsoft.com/office/drawing/2014/main" id="{2EB94857-82B5-4EB1-A968-EAD26647AD9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A2BB75C-B258-43AF-BAE3-2E863DF7ABFD}"/>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91712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F29F-FDFD-4799-9539-9B0CA4B49E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D1ACFC-B525-4884-BE0F-C3DFE3A40927}"/>
              </a:ext>
            </a:extLst>
          </p:cNvPr>
          <p:cNvSpPr>
            <a:spLocks noGrp="1"/>
          </p:cNvSpPr>
          <p:nvPr>
            <p:ph idx="1"/>
          </p:nvPr>
        </p:nvSpPr>
        <p:spPr/>
        <p:txBody>
          <a:bodyPr>
            <a:normAutofit fontScale="55000" lnSpcReduction="20000"/>
          </a:bodyPr>
          <a:lstStyle/>
          <a:p>
            <a:pPr marL="0" indent="0">
              <a:buNone/>
            </a:pPr>
            <a:r>
              <a:rPr lang="en-US" dirty="0"/>
              <a:t>DELIMITER $$</a:t>
            </a:r>
          </a:p>
          <a:p>
            <a:pPr marL="0" indent="0">
              <a:buNone/>
            </a:pPr>
            <a:r>
              <a:rPr lang="en-US" dirty="0"/>
              <a:t>CREATE PROCEDURE </a:t>
            </a:r>
            <a:r>
              <a:rPr lang="en-US" dirty="0" err="1"/>
              <a:t>createEmailList</a:t>
            </a:r>
            <a:r>
              <a:rPr lang="en-US" dirty="0"/>
              <a:t> (</a:t>
            </a:r>
          </a:p>
          <a:p>
            <a:pPr marL="0" indent="0">
              <a:buNone/>
            </a:pPr>
            <a:r>
              <a:rPr lang="en-US" dirty="0"/>
              <a:t>	INOUT </a:t>
            </a:r>
            <a:r>
              <a:rPr lang="en-US" dirty="0" err="1"/>
              <a:t>emailList</a:t>
            </a:r>
            <a:r>
              <a:rPr lang="en-US" dirty="0"/>
              <a:t> varchar(4000)</a:t>
            </a:r>
          </a:p>
          <a:p>
            <a:pPr marL="0" indent="0">
              <a:buNone/>
            </a:pPr>
            <a:r>
              <a:rPr lang="en-US" dirty="0"/>
              <a:t>)</a:t>
            </a:r>
          </a:p>
          <a:p>
            <a:pPr marL="0" indent="0">
              <a:buNone/>
            </a:pPr>
            <a:r>
              <a:rPr lang="en-US" dirty="0"/>
              <a:t>BEGIN</a:t>
            </a:r>
          </a:p>
          <a:p>
            <a:pPr marL="0" indent="0">
              <a:buNone/>
            </a:pPr>
            <a:r>
              <a:rPr lang="en-US" dirty="0"/>
              <a:t>	DECLARE finished INTEGER DEFAULT 0;</a:t>
            </a:r>
          </a:p>
          <a:p>
            <a:pPr marL="0" indent="0">
              <a:buNone/>
            </a:pPr>
            <a:r>
              <a:rPr lang="en-US" dirty="0"/>
              <a:t>	DECLARE </a:t>
            </a:r>
            <a:r>
              <a:rPr lang="en-US" dirty="0" err="1"/>
              <a:t>emailAddress</a:t>
            </a:r>
            <a:r>
              <a:rPr lang="en-US" dirty="0"/>
              <a:t> varchar(100) DEFAULT "";</a:t>
            </a:r>
          </a:p>
          <a:p>
            <a:pPr marL="0" indent="0">
              <a:buNone/>
            </a:pPr>
            <a:endParaRPr lang="en-US" dirty="0"/>
          </a:p>
          <a:p>
            <a:pPr marL="0" indent="0">
              <a:buNone/>
            </a:pPr>
            <a:r>
              <a:rPr lang="en-US" dirty="0"/>
              <a:t>	-- declare cursor for employee email</a:t>
            </a:r>
          </a:p>
          <a:p>
            <a:pPr marL="0" indent="0">
              <a:buNone/>
            </a:pPr>
            <a:r>
              <a:rPr lang="en-US" dirty="0"/>
              <a:t>	</a:t>
            </a:r>
            <a:r>
              <a:rPr lang="en-US" dirty="0" err="1"/>
              <a:t>DEClARE</a:t>
            </a:r>
            <a:r>
              <a:rPr lang="en-US" dirty="0"/>
              <a:t> </a:t>
            </a:r>
            <a:r>
              <a:rPr lang="en-US" dirty="0" err="1"/>
              <a:t>curEmail</a:t>
            </a:r>
            <a:r>
              <a:rPr lang="en-US" dirty="0"/>
              <a:t> </a:t>
            </a:r>
          </a:p>
          <a:p>
            <a:pPr marL="0" indent="0">
              <a:buNone/>
            </a:pPr>
            <a:r>
              <a:rPr lang="en-US" dirty="0"/>
              <a:t>		CURSOR FOR </a:t>
            </a:r>
          </a:p>
          <a:p>
            <a:pPr marL="0" indent="0">
              <a:buNone/>
            </a:pPr>
            <a:r>
              <a:rPr lang="en-US" dirty="0"/>
              <a:t>			SELECT email FROM employees;</a:t>
            </a:r>
          </a:p>
          <a:p>
            <a:pPr marL="0" indent="0">
              <a:buNone/>
            </a:pPr>
            <a:endParaRPr lang="en-US" dirty="0"/>
          </a:p>
          <a:p>
            <a:pPr marL="0" indent="0">
              <a:buNone/>
            </a:pPr>
            <a:r>
              <a:rPr lang="en-US" dirty="0"/>
              <a:t>	-- declare NOT FOUND handler</a:t>
            </a:r>
          </a:p>
        </p:txBody>
      </p:sp>
      <p:sp>
        <p:nvSpPr>
          <p:cNvPr id="4" name="Footer Placeholder 3">
            <a:extLst>
              <a:ext uri="{FF2B5EF4-FFF2-40B4-BE49-F238E27FC236}">
                <a16:creationId xmlns:a16="http://schemas.microsoft.com/office/drawing/2014/main" id="{5E41D30D-4892-44E6-A033-E82B5D490B6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BB9DBA8-E42E-482D-8237-9EE4AA894C89}"/>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38996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3666-322B-4224-A019-7AE06D1910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0D8127-8B62-4F9E-804F-2F9A40E74416}"/>
              </a:ext>
            </a:extLst>
          </p:cNvPr>
          <p:cNvSpPr>
            <a:spLocks noGrp="1"/>
          </p:cNvSpPr>
          <p:nvPr>
            <p:ph idx="1"/>
          </p:nvPr>
        </p:nvSpPr>
        <p:spPr/>
        <p:txBody>
          <a:bodyPr>
            <a:normAutofit fontScale="40000" lnSpcReduction="20000"/>
          </a:bodyPr>
          <a:lstStyle/>
          <a:p>
            <a:pPr marL="0" indent="0">
              <a:buNone/>
            </a:pPr>
            <a:r>
              <a:rPr lang="en-US" dirty="0"/>
              <a:t>DECLARE CONTINUE HANDLER </a:t>
            </a:r>
          </a:p>
          <a:p>
            <a:pPr marL="0" indent="0">
              <a:buNone/>
            </a:pPr>
            <a:r>
              <a:rPr lang="en-US" dirty="0"/>
              <a:t>        FOR NOT FOUND SET finished = 1;</a:t>
            </a:r>
          </a:p>
          <a:p>
            <a:pPr marL="0" indent="0">
              <a:buNone/>
            </a:pPr>
            <a:endParaRPr lang="en-US" dirty="0"/>
          </a:p>
          <a:p>
            <a:pPr marL="0" indent="0">
              <a:buNone/>
            </a:pPr>
            <a:r>
              <a:rPr lang="en-US" dirty="0"/>
              <a:t>	OPEN </a:t>
            </a:r>
            <a:r>
              <a:rPr lang="en-US" dirty="0" err="1"/>
              <a:t>curEmail</a:t>
            </a:r>
            <a:r>
              <a:rPr lang="en-US" dirty="0"/>
              <a:t>;</a:t>
            </a:r>
          </a:p>
          <a:p>
            <a:pPr marL="0" indent="0">
              <a:buNone/>
            </a:pPr>
            <a:endParaRPr lang="en-US" dirty="0"/>
          </a:p>
          <a:p>
            <a:pPr marL="0" indent="0">
              <a:buNone/>
            </a:pPr>
            <a:r>
              <a:rPr lang="en-US" dirty="0"/>
              <a:t>	</a:t>
            </a:r>
            <a:r>
              <a:rPr lang="en-US" dirty="0" err="1"/>
              <a:t>getEmail</a:t>
            </a:r>
            <a:r>
              <a:rPr lang="en-US" dirty="0"/>
              <a:t>: LOOP</a:t>
            </a:r>
          </a:p>
          <a:p>
            <a:pPr marL="0" indent="0">
              <a:buNone/>
            </a:pPr>
            <a:r>
              <a:rPr lang="en-US" dirty="0"/>
              <a:t>		FETCH </a:t>
            </a:r>
            <a:r>
              <a:rPr lang="en-US" dirty="0" err="1"/>
              <a:t>curEmail</a:t>
            </a:r>
            <a:r>
              <a:rPr lang="en-US" dirty="0"/>
              <a:t> INTO </a:t>
            </a:r>
            <a:r>
              <a:rPr lang="en-US" dirty="0" err="1"/>
              <a:t>emailAddress</a:t>
            </a:r>
            <a:r>
              <a:rPr lang="en-US" dirty="0"/>
              <a:t>;</a:t>
            </a:r>
          </a:p>
          <a:p>
            <a:pPr marL="0" indent="0">
              <a:buNone/>
            </a:pPr>
            <a:r>
              <a:rPr lang="en-US" dirty="0"/>
              <a:t>		IF finished = 1 THEN </a:t>
            </a:r>
          </a:p>
          <a:p>
            <a:pPr marL="0" indent="0">
              <a:buNone/>
            </a:pPr>
            <a:r>
              <a:rPr lang="en-US" dirty="0"/>
              <a:t>			LEAVE </a:t>
            </a:r>
            <a:r>
              <a:rPr lang="en-US" dirty="0" err="1"/>
              <a:t>getEmail</a:t>
            </a:r>
            <a:r>
              <a:rPr lang="en-US" dirty="0"/>
              <a:t>;</a:t>
            </a:r>
          </a:p>
          <a:p>
            <a:pPr marL="0" indent="0">
              <a:buNone/>
            </a:pPr>
            <a:r>
              <a:rPr lang="en-US" dirty="0"/>
              <a:t>		END IF;</a:t>
            </a:r>
          </a:p>
          <a:p>
            <a:pPr marL="0" indent="0">
              <a:buNone/>
            </a:pPr>
            <a:r>
              <a:rPr lang="en-US" dirty="0"/>
              <a:t>		-- build email list</a:t>
            </a:r>
          </a:p>
          <a:p>
            <a:pPr marL="0" indent="0">
              <a:buNone/>
            </a:pPr>
            <a:r>
              <a:rPr lang="en-US" dirty="0"/>
              <a:t>		SET </a:t>
            </a:r>
            <a:r>
              <a:rPr lang="en-US" dirty="0" err="1"/>
              <a:t>emailList</a:t>
            </a:r>
            <a:r>
              <a:rPr lang="en-US" dirty="0"/>
              <a:t> = CONCAT(</a:t>
            </a:r>
            <a:r>
              <a:rPr lang="en-US" dirty="0" err="1"/>
              <a:t>emailAddress</a:t>
            </a:r>
            <a:r>
              <a:rPr lang="en-US" dirty="0"/>
              <a:t>,";",</a:t>
            </a:r>
            <a:r>
              <a:rPr lang="en-US" dirty="0" err="1"/>
              <a:t>emailList</a:t>
            </a:r>
            <a:r>
              <a:rPr lang="en-US" dirty="0"/>
              <a:t>);</a:t>
            </a:r>
          </a:p>
          <a:p>
            <a:pPr marL="0" indent="0">
              <a:buNone/>
            </a:pPr>
            <a:r>
              <a:rPr lang="en-US" dirty="0"/>
              <a:t>	END LOOP </a:t>
            </a:r>
            <a:r>
              <a:rPr lang="en-US" dirty="0" err="1"/>
              <a:t>getEmail</a:t>
            </a:r>
            <a:r>
              <a:rPr lang="en-US" dirty="0"/>
              <a:t>;</a:t>
            </a:r>
          </a:p>
          <a:p>
            <a:pPr marL="0" indent="0">
              <a:buNone/>
            </a:pPr>
            <a:r>
              <a:rPr lang="en-US" dirty="0"/>
              <a:t>	CLOSE </a:t>
            </a:r>
            <a:r>
              <a:rPr lang="en-US" dirty="0" err="1"/>
              <a:t>curEmail</a:t>
            </a:r>
            <a:r>
              <a:rPr lang="en-US" dirty="0"/>
              <a:t>;</a:t>
            </a:r>
          </a:p>
          <a:p>
            <a:pPr marL="0" indent="0">
              <a:buNone/>
            </a:pPr>
            <a:endParaRPr lang="en-US" dirty="0"/>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5B034BB1-2CAD-4919-9FD5-5EEE3914CA4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9A44378-AB62-4BCF-80A1-2BFA9539C149}"/>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6813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1FB3-5B5E-4407-ACBB-F554BEF7C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A2042-C754-4125-884E-46141E19C9D2}"/>
              </a:ext>
            </a:extLst>
          </p:cNvPr>
          <p:cNvSpPr>
            <a:spLocks noGrp="1"/>
          </p:cNvSpPr>
          <p:nvPr>
            <p:ph idx="1"/>
          </p:nvPr>
        </p:nvSpPr>
        <p:spPr/>
        <p:txBody>
          <a:bodyPr/>
          <a:lstStyle/>
          <a:p>
            <a:pPr marL="0" indent="0">
              <a:buNone/>
            </a:pPr>
            <a:r>
              <a:rPr lang="en-US" dirty="0"/>
              <a:t>You can test the </a:t>
            </a:r>
            <a:r>
              <a:rPr lang="en-US" dirty="0" err="1"/>
              <a:t>createEmailList</a:t>
            </a:r>
            <a:r>
              <a:rPr lang="en-US" dirty="0"/>
              <a:t> stored procedure using the following script:</a:t>
            </a:r>
          </a:p>
          <a:p>
            <a:pPr marL="0" indent="0">
              <a:buNone/>
            </a:pPr>
            <a:endParaRPr lang="en-US" dirty="0"/>
          </a:p>
          <a:p>
            <a:pPr marL="0" indent="0">
              <a:buNone/>
            </a:pPr>
            <a:r>
              <a:rPr lang="en-US" dirty="0"/>
              <a:t>SET @emailList = ""; </a:t>
            </a:r>
          </a:p>
          <a:p>
            <a:pPr marL="0" indent="0">
              <a:buNone/>
            </a:pPr>
            <a:r>
              <a:rPr lang="en-US" dirty="0"/>
              <a:t>CALL </a:t>
            </a:r>
            <a:r>
              <a:rPr lang="en-US" dirty="0" err="1"/>
              <a:t>createEmailList</a:t>
            </a:r>
            <a:r>
              <a:rPr lang="en-US" dirty="0"/>
              <a:t>(@emailList); </a:t>
            </a:r>
          </a:p>
          <a:p>
            <a:pPr marL="0" indent="0">
              <a:buNone/>
            </a:pPr>
            <a:r>
              <a:rPr lang="en-US" dirty="0"/>
              <a:t>SELECT @</a:t>
            </a:r>
            <a:r>
              <a:rPr lang="en-US" dirty="0" err="1"/>
              <a:t>emailList</a:t>
            </a:r>
            <a:r>
              <a:rPr lang="en-US" dirty="0"/>
              <a:t>;</a:t>
            </a:r>
          </a:p>
        </p:txBody>
      </p:sp>
      <p:sp>
        <p:nvSpPr>
          <p:cNvPr id="4" name="Footer Placeholder 3">
            <a:extLst>
              <a:ext uri="{FF2B5EF4-FFF2-40B4-BE49-F238E27FC236}">
                <a16:creationId xmlns:a16="http://schemas.microsoft.com/office/drawing/2014/main" id="{36C584E9-41AB-4796-8CE2-8F7BF0C9EB5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9970B7C-B096-42B7-9383-565EFB5CE63C}"/>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114253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DC88-963F-4184-A96F-D00C1933D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F15CA8-8686-4A08-A94E-D58C0D5DA686}"/>
              </a:ext>
            </a:extLst>
          </p:cNvPr>
          <p:cNvSpPr>
            <a:spLocks noGrp="1"/>
          </p:cNvSpPr>
          <p:nvPr>
            <p:ph idx="1"/>
          </p:nvPr>
        </p:nvSpPr>
        <p:spPr/>
        <p:txBody>
          <a:bodyPr>
            <a:normAutofit fontScale="85000" lnSpcReduction="20000"/>
          </a:bodyPr>
          <a:lstStyle/>
          <a:p>
            <a:pPr marL="0" indent="0">
              <a:buNone/>
            </a:pPr>
            <a:r>
              <a:rPr lang="en-US" dirty="0"/>
              <a:t>MySQL cursor is read-only, non-scrollable and </a:t>
            </a:r>
            <a:r>
              <a:rPr lang="en-US" dirty="0" err="1"/>
              <a:t>asensitive</a:t>
            </a:r>
            <a:r>
              <a:rPr lang="en-US" dirty="0"/>
              <a:t>.</a:t>
            </a:r>
          </a:p>
          <a:p>
            <a:pPr marL="0" indent="0">
              <a:buNone/>
            </a:pPr>
            <a:endParaRPr lang="en-US" dirty="0"/>
          </a:p>
          <a:p>
            <a:pPr marL="0" indent="0">
              <a:buNone/>
            </a:pPr>
            <a:r>
              <a:rPr lang="en-US" dirty="0"/>
              <a:t>Read-only: you cannot update data in the underlying table through the cursor.</a:t>
            </a:r>
          </a:p>
          <a:p>
            <a:pPr marL="0" indent="0">
              <a:buNone/>
            </a:pPr>
            <a:r>
              <a:rPr lang="en-US" dirty="0"/>
              <a:t>Non-scrollable: you can only fetch rows in the order determined by the SELECT statement. You cannot fetch rows in the reversed order. In addition, you cannot skip rows or jump to a specific row in the result set.</a:t>
            </a:r>
          </a:p>
          <a:p>
            <a:pPr marL="0" indent="0">
              <a:buNone/>
            </a:pPr>
            <a:r>
              <a:rPr lang="en-US" dirty="0" err="1"/>
              <a:t>Asensitive</a:t>
            </a:r>
            <a:r>
              <a:rPr lang="en-US" dirty="0"/>
              <a:t>: there are two kinds of cursors: </a:t>
            </a:r>
            <a:r>
              <a:rPr lang="en-US" dirty="0" err="1"/>
              <a:t>asensitive</a:t>
            </a:r>
            <a:r>
              <a:rPr lang="en-US" dirty="0"/>
              <a:t> cursor and insensitive cursor. An </a:t>
            </a:r>
            <a:r>
              <a:rPr lang="en-US" dirty="0" err="1"/>
              <a:t>asensitive</a:t>
            </a:r>
            <a:r>
              <a:rPr lang="en-US" dirty="0"/>
              <a:t> cursor points to the actual data, whereas an insensitive cursor uses a temporary copy of the data. An </a:t>
            </a:r>
            <a:r>
              <a:rPr lang="en-US" dirty="0" err="1"/>
              <a:t>asensitive</a:t>
            </a:r>
            <a:r>
              <a:rPr lang="en-US" dirty="0"/>
              <a:t> cursor performs faster than an insensitive cursor because it does not have to make a temporary copy of data. However, any change that made to the data from other connections will affect the data that is being used by an </a:t>
            </a:r>
            <a:r>
              <a:rPr lang="en-US" dirty="0" err="1"/>
              <a:t>asensitive</a:t>
            </a:r>
            <a:r>
              <a:rPr lang="en-US" dirty="0"/>
              <a:t> cursor, therefore, it is safer if you do not update the data that is being used by an </a:t>
            </a:r>
            <a:r>
              <a:rPr lang="en-US" dirty="0" err="1"/>
              <a:t>asensitive</a:t>
            </a:r>
            <a:r>
              <a:rPr lang="en-US" dirty="0"/>
              <a:t> cursor. MySQL cursor is </a:t>
            </a:r>
            <a:r>
              <a:rPr lang="en-US" dirty="0" err="1"/>
              <a:t>asensitive</a:t>
            </a:r>
            <a:r>
              <a:rPr lang="en-US" dirty="0"/>
              <a:t>.</a:t>
            </a:r>
          </a:p>
        </p:txBody>
      </p:sp>
      <p:sp>
        <p:nvSpPr>
          <p:cNvPr id="4" name="Footer Placeholder 3">
            <a:extLst>
              <a:ext uri="{FF2B5EF4-FFF2-40B4-BE49-F238E27FC236}">
                <a16:creationId xmlns:a16="http://schemas.microsoft.com/office/drawing/2014/main" id="{83FAC30E-3108-4DED-800D-2AF025B78B9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57F9574-255F-4266-B979-EB3FA0B6418A}"/>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88197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3D71-8B0C-4F7D-B9F5-B43125482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6A654D-6C0C-4248-8F4B-A3A7C2C8C449}"/>
              </a:ext>
            </a:extLst>
          </p:cNvPr>
          <p:cNvSpPr>
            <a:spLocks noGrp="1"/>
          </p:cNvSpPr>
          <p:nvPr>
            <p:ph idx="1"/>
          </p:nvPr>
        </p:nvSpPr>
        <p:spPr/>
        <p:txBody>
          <a:bodyPr>
            <a:normAutofit fontScale="77500" lnSpcReduction="20000"/>
          </a:bodyPr>
          <a:lstStyle/>
          <a:p>
            <a:pPr marL="0" indent="0">
              <a:buNone/>
            </a:pPr>
            <a:r>
              <a:rPr lang="en-US" dirty="0"/>
              <a:t>Working with MySQL cursor</a:t>
            </a:r>
          </a:p>
          <a:p>
            <a:pPr marL="0" indent="0">
              <a:buNone/>
            </a:pPr>
            <a:r>
              <a:rPr lang="en-US" dirty="0"/>
              <a:t>First, declare a cursor by using the DECLARE statement:</a:t>
            </a:r>
          </a:p>
          <a:p>
            <a:pPr marL="0" indent="0">
              <a:buNone/>
            </a:pPr>
            <a:endParaRPr lang="en-US" dirty="0"/>
          </a:p>
          <a:p>
            <a:pPr marL="0" indent="0">
              <a:buNone/>
            </a:pPr>
            <a:r>
              <a:rPr lang="en-US" dirty="0"/>
              <a:t>DECLARE </a:t>
            </a:r>
            <a:r>
              <a:rPr lang="en-US" dirty="0" err="1"/>
              <a:t>cursor_name</a:t>
            </a:r>
            <a:r>
              <a:rPr lang="en-US" dirty="0"/>
              <a:t> CURSOR FOR </a:t>
            </a:r>
            <a:r>
              <a:rPr lang="en-US" dirty="0" err="1"/>
              <a:t>SELECT_statement</a:t>
            </a:r>
            <a:r>
              <a:rPr lang="en-US" dirty="0"/>
              <a:t>;</a:t>
            </a:r>
          </a:p>
          <a:p>
            <a:pPr marL="0" indent="0">
              <a:buNone/>
            </a:pPr>
            <a:r>
              <a:rPr lang="en-US" dirty="0"/>
              <a:t>The cursor declaration must be after any variable declaration. If you declare a cursor before the variable declarations, MySQL will issue an error. A cursor must always associate with a SELECT statement.</a:t>
            </a:r>
          </a:p>
          <a:p>
            <a:pPr marL="0" indent="0">
              <a:buNone/>
            </a:pPr>
            <a:endParaRPr lang="en-US" dirty="0"/>
          </a:p>
          <a:p>
            <a:pPr marL="0" indent="0">
              <a:buNone/>
            </a:pPr>
            <a:r>
              <a:rPr lang="en-US" dirty="0"/>
              <a:t>Next, open the cursor by using the OPEN statement. The OPEN statement initializes the result set for the cursor, therefore, you must call the OPEN statement before fetching rows from the result set.</a:t>
            </a:r>
          </a:p>
          <a:p>
            <a:pPr marL="0" indent="0">
              <a:buNone/>
            </a:pPr>
            <a:endParaRPr lang="en-US" dirty="0"/>
          </a:p>
          <a:p>
            <a:pPr marL="0" indent="0">
              <a:buNone/>
            </a:pPr>
            <a:r>
              <a:rPr lang="en-US" dirty="0"/>
              <a:t>OPEN </a:t>
            </a:r>
            <a:r>
              <a:rPr lang="en-US" dirty="0" err="1"/>
              <a:t>cursor_name</a:t>
            </a:r>
            <a:r>
              <a:rPr lang="en-US" dirty="0"/>
              <a:t>;</a:t>
            </a:r>
          </a:p>
        </p:txBody>
      </p:sp>
      <p:sp>
        <p:nvSpPr>
          <p:cNvPr id="4" name="Footer Placeholder 3">
            <a:extLst>
              <a:ext uri="{FF2B5EF4-FFF2-40B4-BE49-F238E27FC236}">
                <a16:creationId xmlns:a16="http://schemas.microsoft.com/office/drawing/2014/main" id="{193A428A-D458-400E-8427-E0941D0C86C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D56428A-F65F-4A62-BE64-7C3B96A00378}"/>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83647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D87B-172C-47A6-BD1C-E04DF7270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BE95B4-D7FA-4F8A-9484-2DB563818701}"/>
              </a:ext>
            </a:extLst>
          </p:cNvPr>
          <p:cNvSpPr>
            <a:spLocks noGrp="1"/>
          </p:cNvSpPr>
          <p:nvPr>
            <p:ph idx="1"/>
          </p:nvPr>
        </p:nvSpPr>
        <p:spPr/>
        <p:txBody>
          <a:bodyPr>
            <a:normAutofit fontScale="92500" lnSpcReduction="20000"/>
          </a:bodyPr>
          <a:lstStyle/>
          <a:p>
            <a:pPr marL="0" indent="0">
              <a:buNone/>
            </a:pPr>
            <a:r>
              <a:rPr lang="en-US" dirty="0"/>
              <a:t>Then, use the FETCH statement to retrieve the next row pointed by the cursor and move the cursor to the next row in the result set.</a:t>
            </a:r>
          </a:p>
          <a:p>
            <a:pPr marL="0" indent="0">
              <a:buNone/>
            </a:pPr>
            <a:endParaRPr lang="en-US" dirty="0"/>
          </a:p>
          <a:p>
            <a:pPr marL="0" indent="0">
              <a:buNone/>
            </a:pPr>
            <a:r>
              <a:rPr lang="en-US" dirty="0"/>
              <a:t>FETCH </a:t>
            </a:r>
            <a:r>
              <a:rPr lang="en-US" dirty="0" err="1"/>
              <a:t>cursor_name</a:t>
            </a:r>
            <a:r>
              <a:rPr lang="en-US" dirty="0"/>
              <a:t> INTO variables list;</a:t>
            </a:r>
          </a:p>
          <a:p>
            <a:pPr marL="0" indent="0">
              <a:buNone/>
            </a:pPr>
            <a:r>
              <a:rPr lang="en-US" dirty="0"/>
              <a:t>After that, check if there is any row available before fetching it.</a:t>
            </a:r>
          </a:p>
          <a:p>
            <a:pPr marL="0" indent="0">
              <a:buNone/>
            </a:pPr>
            <a:endParaRPr lang="en-US" dirty="0"/>
          </a:p>
          <a:p>
            <a:pPr marL="0" indent="0">
              <a:buNone/>
            </a:pPr>
            <a:r>
              <a:rPr lang="en-US" dirty="0"/>
              <a:t>Finally, deactivate the cursor and release the memory associated with it  using the CLOSE statement:</a:t>
            </a:r>
          </a:p>
          <a:p>
            <a:pPr marL="0" indent="0">
              <a:buNone/>
            </a:pPr>
            <a:endParaRPr lang="en-US" dirty="0"/>
          </a:p>
          <a:p>
            <a:pPr marL="0" indent="0">
              <a:buNone/>
            </a:pPr>
            <a:r>
              <a:rPr lang="en-US" dirty="0"/>
              <a:t>CLOSE </a:t>
            </a:r>
            <a:r>
              <a:rPr lang="en-US" dirty="0" err="1"/>
              <a:t>cursor_name</a:t>
            </a:r>
            <a:r>
              <a:rPr lang="en-US" dirty="0"/>
              <a:t>;</a:t>
            </a:r>
          </a:p>
          <a:p>
            <a:pPr marL="0" indent="0">
              <a:buNone/>
            </a:pPr>
            <a:r>
              <a:rPr lang="en-US" dirty="0"/>
              <a:t>It is a good practice to always close a cursor when it is no longer used.</a:t>
            </a:r>
          </a:p>
        </p:txBody>
      </p:sp>
      <p:sp>
        <p:nvSpPr>
          <p:cNvPr id="4" name="Footer Placeholder 3">
            <a:extLst>
              <a:ext uri="{FF2B5EF4-FFF2-40B4-BE49-F238E27FC236}">
                <a16:creationId xmlns:a16="http://schemas.microsoft.com/office/drawing/2014/main" id="{1C449521-0DF8-491F-82AC-1498E7C3448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AFA315D-8D13-4D53-ACE5-CCC394CF93B0}"/>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29040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D7E1-3A95-4D17-8C60-5EA4387E51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E88730-2DAC-4DE7-A403-B643D284E218}"/>
              </a:ext>
            </a:extLst>
          </p:cNvPr>
          <p:cNvSpPr>
            <a:spLocks noGrp="1"/>
          </p:cNvSpPr>
          <p:nvPr>
            <p:ph idx="1"/>
          </p:nvPr>
        </p:nvSpPr>
        <p:spPr/>
        <p:txBody>
          <a:bodyPr>
            <a:normAutofit fontScale="77500" lnSpcReduction="20000"/>
          </a:bodyPr>
          <a:lstStyle/>
          <a:p>
            <a:pPr marL="0" indent="0">
              <a:buNone/>
            </a:pPr>
            <a:r>
              <a:rPr lang="en-US" dirty="0"/>
              <a:t>When working with MySQL cursor, you must also declare a NOT FOUND handler to handle the situation when the cursor could not find any row.</a:t>
            </a:r>
          </a:p>
          <a:p>
            <a:pPr marL="0" indent="0">
              <a:buNone/>
            </a:pPr>
            <a:endParaRPr lang="en-US" dirty="0"/>
          </a:p>
          <a:p>
            <a:pPr marL="0" indent="0">
              <a:buNone/>
            </a:pPr>
            <a:r>
              <a:rPr lang="en-US" dirty="0"/>
              <a:t>Because each time you call the FETCH statement, the cursor attempts to read the next row in the result set. When the cursor reaches the end of the result set, it will not be able to get the data, and a condition is raised. The handler is used to handle this condition.</a:t>
            </a:r>
          </a:p>
          <a:p>
            <a:pPr marL="0" indent="0">
              <a:buNone/>
            </a:pPr>
            <a:endParaRPr lang="en-US" dirty="0"/>
          </a:p>
          <a:p>
            <a:pPr marL="0" indent="0">
              <a:buNone/>
            </a:pPr>
            <a:r>
              <a:rPr lang="en-US" dirty="0"/>
              <a:t>To declare a NOT FOUND handler, you use the following syntax:</a:t>
            </a:r>
          </a:p>
          <a:p>
            <a:pPr marL="0" indent="0">
              <a:buNone/>
            </a:pPr>
            <a:endParaRPr lang="en-US" dirty="0"/>
          </a:p>
          <a:p>
            <a:pPr marL="0" indent="0">
              <a:buNone/>
            </a:pPr>
            <a:r>
              <a:rPr lang="en-US" dirty="0"/>
              <a:t>DECLARE CONTINUE HANDLER FOR NOT FOUND SET finished = 1;</a:t>
            </a:r>
          </a:p>
          <a:p>
            <a:pPr marL="0" indent="0">
              <a:buNone/>
            </a:pPr>
            <a:r>
              <a:rPr lang="en-US" dirty="0"/>
              <a:t>The finished is a variable to indicate that the cursor has reached the end of the result set. Notice that the handler declaration must appear after variable and cursor declaration inside the stored procedures.</a:t>
            </a:r>
          </a:p>
        </p:txBody>
      </p:sp>
      <p:sp>
        <p:nvSpPr>
          <p:cNvPr id="4" name="Footer Placeholder 3">
            <a:extLst>
              <a:ext uri="{FF2B5EF4-FFF2-40B4-BE49-F238E27FC236}">
                <a16:creationId xmlns:a16="http://schemas.microsoft.com/office/drawing/2014/main" id="{D8D22CB0-BC87-432E-8343-038146D7BAE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E423D47-EB6B-4809-8AC3-B624724FD99E}"/>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5583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DCEB-15C8-4225-900D-F35264AE78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E1B2654-F6E0-4291-897E-E11B05EE8342}"/>
              </a:ext>
            </a:extLst>
          </p:cNvPr>
          <p:cNvSpPr>
            <a:spLocks noGrp="1"/>
          </p:cNvSpPr>
          <p:nvPr>
            <p:ph idx="1"/>
          </p:nvPr>
        </p:nvSpPr>
        <p:spPr/>
        <p:txBody>
          <a:bodyPr/>
          <a:lstStyle/>
          <a:p>
            <a:pPr marL="0" indent="0">
              <a:buNone/>
            </a:pPr>
            <a:r>
              <a:rPr lang="en-US" dirty="0"/>
              <a:t>The following diagram illustrates how MySQL cursor works.</a:t>
            </a:r>
          </a:p>
          <a:p>
            <a:pPr marL="0" indent="0">
              <a:buNone/>
            </a:pPr>
            <a:endParaRPr lang="en-US" dirty="0"/>
          </a:p>
        </p:txBody>
      </p:sp>
      <p:sp>
        <p:nvSpPr>
          <p:cNvPr id="4" name="Footer Placeholder 3">
            <a:extLst>
              <a:ext uri="{FF2B5EF4-FFF2-40B4-BE49-F238E27FC236}">
                <a16:creationId xmlns:a16="http://schemas.microsoft.com/office/drawing/2014/main" id="{6D4DBBEE-6B19-4CC0-9A7F-0B1505907A9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4F396CD-5ED9-46ED-BD6E-2B25FE786C26}"/>
              </a:ext>
            </a:extLst>
          </p:cNvPr>
          <p:cNvSpPr>
            <a:spLocks noGrp="1"/>
          </p:cNvSpPr>
          <p:nvPr>
            <p:ph type="sldNum" sz="quarter" idx="12"/>
          </p:nvPr>
        </p:nvSpPr>
        <p:spPr/>
        <p:txBody>
          <a:bodyPr/>
          <a:lstStyle/>
          <a:p>
            <a:fld id="{CBA38C19-DD30-46F9-A559-7559A714E450}" type="slidenum">
              <a:rPr lang="en-US" smtClean="0"/>
              <a:t>6</a:t>
            </a:fld>
            <a:endParaRPr lang="en-US"/>
          </a:p>
        </p:txBody>
      </p:sp>
      <p:pic>
        <p:nvPicPr>
          <p:cNvPr id="6" name="Picture 5">
            <a:extLst>
              <a:ext uri="{FF2B5EF4-FFF2-40B4-BE49-F238E27FC236}">
                <a16:creationId xmlns:a16="http://schemas.microsoft.com/office/drawing/2014/main" id="{82D475FD-822D-46CA-8EE1-5B133FFAC9E6}"/>
              </a:ext>
            </a:extLst>
          </p:cNvPr>
          <p:cNvPicPr>
            <a:picLocks noChangeAspect="1"/>
          </p:cNvPicPr>
          <p:nvPr/>
        </p:nvPicPr>
        <p:blipFill>
          <a:blip r:embed="rId2"/>
          <a:stretch>
            <a:fillRect/>
          </a:stretch>
        </p:blipFill>
        <p:spPr>
          <a:xfrm>
            <a:off x="1020041" y="3009899"/>
            <a:ext cx="9225712" cy="1326573"/>
          </a:xfrm>
          <a:prstGeom prst="rect">
            <a:avLst/>
          </a:prstGeom>
        </p:spPr>
      </p:pic>
    </p:spTree>
    <p:extLst>
      <p:ext uri="{BB962C8B-B14F-4D97-AF65-F5344CB8AC3E}">
        <p14:creationId xmlns:p14="http://schemas.microsoft.com/office/powerpoint/2010/main" val="126491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BF06-786C-4BFD-A1DC-FFBB425FB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D3ACDF-0A61-46C1-A188-11BBB0CF2EB3}"/>
              </a:ext>
            </a:extLst>
          </p:cNvPr>
          <p:cNvSpPr>
            <a:spLocks noGrp="1"/>
          </p:cNvSpPr>
          <p:nvPr>
            <p:ph idx="1"/>
          </p:nvPr>
        </p:nvSpPr>
        <p:spPr/>
        <p:txBody>
          <a:bodyPr/>
          <a:lstStyle/>
          <a:p>
            <a:pPr marL="0" indent="0">
              <a:buNone/>
            </a:pPr>
            <a:r>
              <a:rPr lang="en-US" dirty="0"/>
              <a:t>MySQL Cursor Example</a:t>
            </a:r>
          </a:p>
          <a:p>
            <a:pPr marL="0" indent="0">
              <a:buNone/>
            </a:pPr>
            <a:r>
              <a:rPr lang="en-US" dirty="0"/>
              <a:t>We’ll develop a stored procedure that creates an email list of all employees in the employees table in the sample database.</a:t>
            </a:r>
          </a:p>
        </p:txBody>
      </p:sp>
      <p:sp>
        <p:nvSpPr>
          <p:cNvPr id="4" name="Footer Placeholder 3">
            <a:extLst>
              <a:ext uri="{FF2B5EF4-FFF2-40B4-BE49-F238E27FC236}">
                <a16:creationId xmlns:a16="http://schemas.microsoft.com/office/drawing/2014/main" id="{5E57D911-5328-47F1-A8CE-D8A4E7C8C42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5E168A5-895D-43F3-A4F8-0713216BB491}"/>
              </a:ext>
            </a:extLst>
          </p:cNvPr>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a:extLst>
              <a:ext uri="{FF2B5EF4-FFF2-40B4-BE49-F238E27FC236}">
                <a16:creationId xmlns:a16="http://schemas.microsoft.com/office/drawing/2014/main" id="{E870F350-CFC0-48B7-BAC4-B603E2E0C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3352007"/>
            <a:ext cx="2257195" cy="282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3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045E-8255-414B-B644-802C5FDC0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BDC86C-31E4-497F-A816-5BB1A2079AB6}"/>
              </a:ext>
            </a:extLst>
          </p:cNvPr>
          <p:cNvSpPr>
            <a:spLocks noGrp="1"/>
          </p:cNvSpPr>
          <p:nvPr>
            <p:ph idx="1"/>
          </p:nvPr>
        </p:nvSpPr>
        <p:spPr/>
        <p:txBody>
          <a:bodyPr>
            <a:normAutofit fontScale="70000" lnSpcReduction="20000"/>
          </a:bodyPr>
          <a:lstStyle/>
          <a:p>
            <a:pPr marL="0" indent="0">
              <a:buNone/>
            </a:pPr>
            <a:r>
              <a:rPr lang="en-US" dirty="0"/>
              <a:t>First, declare some variables, a cursor for looping over the emails of employees, and a NOT FOUND handler:</a:t>
            </a:r>
          </a:p>
          <a:p>
            <a:pPr marL="0" indent="0">
              <a:buNone/>
            </a:pPr>
            <a:r>
              <a:rPr lang="en-US" dirty="0"/>
              <a:t>DECLARE finished INTEGER DEFAULT 0;</a:t>
            </a:r>
          </a:p>
          <a:p>
            <a:pPr marL="0" indent="0">
              <a:buNone/>
            </a:pPr>
            <a:r>
              <a:rPr lang="en-US" dirty="0"/>
              <a:t>	DECLARE </a:t>
            </a:r>
            <a:r>
              <a:rPr lang="en-US" dirty="0" err="1"/>
              <a:t>emailAddress</a:t>
            </a:r>
            <a:r>
              <a:rPr lang="en-US" dirty="0"/>
              <a:t> varchar(100) DEFAULT "";</a:t>
            </a:r>
          </a:p>
          <a:p>
            <a:pPr marL="0" indent="0">
              <a:buNone/>
            </a:pPr>
            <a:endParaRPr lang="en-US" dirty="0"/>
          </a:p>
          <a:p>
            <a:pPr marL="0" indent="0">
              <a:buNone/>
            </a:pPr>
            <a:r>
              <a:rPr lang="en-US" dirty="0"/>
              <a:t>	-- declare cursor for employee email</a:t>
            </a:r>
          </a:p>
          <a:p>
            <a:pPr marL="0" indent="0">
              <a:buNone/>
            </a:pPr>
            <a:r>
              <a:rPr lang="en-US" dirty="0"/>
              <a:t>	</a:t>
            </a:r>
            <a:r>
              <a:rPr lang="en-US" dirty="0" err="1"/>
              <a:t>DEClARE</a:t>
            </a:r>
            <a:r>
              <a:rPr lang="en-US" dirty="0"/>
              <a:t> </a:t>
            </a:r>
            <a:r>
              <a:rPr lang="en-US" dirty="0" err="1"/>
              <a:t>curEmail</a:t>
            </a:r>
            <a:r>
              <a:rPr lang="en-US" dirty="0"/>
              <a:t> </a:t>
            </a:r>
          </a:p>
          <a:p>
            <a:pPr marL="0" indent="0">
              <a:buNone/>
            </a:pPr>
            <a:r>
              <a:rPr lang="en-US" dirty="0"/>
              <a:t>		CURSOR FOR </a:t>
            </a:r>
          </a:p>
          <a:p>
            <a:pPr marL="0" indent="0">
              <a:buNone/>
            </a:pPr>
            <a:r>
              <a:rPr lang="en-US" dirty="0"/>
              <a:t>			SELECT email FROM employees;</a:t>
            </a:r>
          </a:p>
          <a:p>
            <a:pPr marL="0" indent="0">
              <a:buNone/>
            </a:pPr>
            <a:endParaRPr lang="en-US" dirty="0"/>
          </a:p>
          <a:p>
            <a:pPr marL="0" indent="0">
              <a:buNone/>
            </a:pPr>
            <a:r>
              <a:rPr lang="en-US" dirty="0"/>
              <a:t>	-- declare NOT FOUND handler</a:t>
            </a:r>
          </a:p>
          <a:p>
            <a:pPr marL="0" indent="0">
              <a:buNone/>
            </a:pPr>
            <a:r>
              <a:rPr lang="en-US" dirty="0"/>
              <a:t>	DECLARE CONTINUE HANDLER </a:t>
            </a:r>
          </a:p>
          <a:p>
            <a:pPr marL="0" indent="0">
              <a:buNone/>
            </a:pPr>
            <a:r>
              <a:rPr lang="en-US" dirty="0"/>
              <a:t>        FOR NOT FOUND SET finished = 1;</a:t>
            </a:r>
          </a:p>
        </p:txBody>
      </p:sp>
      <p:sp>
        <p:nvSpPr>
          <p:cNvPr id="4" name="Footer Placeholder 3">
            <a:extLst>
              <a:ext uri="{FF2B5EF4-FFF2-40B4-BE49-F238E27FC236}">
                <a16:creationId xmlns:a16="http://schemas.microsoft.com/office/drawing/2014/main" id="{4083C242-7D6F-45E5-A2D2-1832CE20117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9959A65-55CA-4851-B3EA-1F0DD5F1D2A6}"/>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73068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F9A3-C614-421F-BFCD-3E34D4227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D4BD8C-A56B-49D4-AAEB-88893EA5E86A}"/>
              </a:ext>
            </a:extLst>
          </p:cNvPr>
          <p:cNvSpPr>
            <a:spLocks noGrp="1"/>
          </p:cNvSpPr>
          <p:nvPr>
            <p:ph idx="1"/>
          </p:nvPr>
        </p:nvSpPr>
        <p:spPr/>
        <p:txBody>
          <a:bodyPr/>
          <a:lstStyle/>
          <a:p>
            <a:pPr marL="0" indent="0">
              <a:buNone/>
            </a:pPr>
            <a:r>
              <a:rPr lang="en-US" dirty="0"/>
              <a:t>Next, open the cursor by using the OPEN statement:</a:t>
            </a:r>
          </a:p>
          <a:p>
            <a:pPr marL="0" indent="0">
              <a:buNone/>
            </a:pPr>
            <a:endParaRPr lang="en-US" dirty="0"/>
          </a:p>
          <a:p>
            <a:pPr marL="0" indent="0">
              <a:buNone/>
            </a:pPr>
            <a:r>
              <a:rPr lang="en-US" dirty="0"/>
              <a:t>OPEN </a:t>
            </a:r>
            <a:r>
              <a:rPr lang="en-US" dirty="0" err="1"/>
              <a:t>curEmail</a:t>
            </a:r>
            <a:r>
              <a:rPr lang="en-US" dirty="0"/>
              <a:t>;</a:t>
            </a:r>
          </a:p>
        </p:txBody>
      </p:sp>
      <p:sp>
        <p:nvSpPr>
          <p:cNvPr id="4" name="Footer Placeholder 3">
            <a:extLst>
              <a:ext uri="{FF2B5EF4-FFF2-40B4-BE49-F238E27FC236}">
                <a16:creationId xmlns:a16="http://schemas.microsoft.com/office/drawing/2014/main" id="{07902C6F-1F98-4941-BAAB-BA6F853DC1B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EAA281B-F443-4BF5-B857-403950AC94F6}"/>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79307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3754</TotalTime>
  <Words>777</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Introduction to MySQL cursor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654</cp:revision>
  <dcterms:created xsi:type="dcterms:W3CDTF">2019-09-15T04:30:17Z</dcterms:created>
  <dcterms:modified xsi:type="dcterms:W3CDTF">2020-06-21T14:56:05Z</dcterms:modified>
</cp:coreProperties>
</file>