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31"/>
  </p:notesMasterIdLst>
  <p:handoutMasterIdLst>
    <p:handoutMasterId r:id="rId32"/>
  </p:handoutMasterIdLst>
  <p:sldIdLst>
    <p:sldId id="477" r:id="rId2"/>
    <p:sldId id="478" r:id="rId3"/>
    <p:sldId id="479" r:id="rId4"/>
    <p:sldId id="480" r:id="rId5"/>
    <p:sldId id="481" r:id="rId6"/>
    <p:sldId id="482" r:id="rId7"/>
    <p:sldId id="483" r:id="rId8"/>
    <p:sldId id="484" r:id="rId9"/>
    <p:sldId id="485" r:id="rId10"/>
    <p:sldId id="486" r:id="rId11"/>
    <p:sldId id="487" r:id="rId12"/>
    <p:sldId id="488" r:id="rId13"/>
    <p:sldId id="489" r:id="rId14"/>
    <p:sldId id="490" r:id="rId15"/>
    <p:sldId id="491" r:id="rId16"/>
    <p:sldId id="492" r:id="rId17"/>
    <p:sldId id="493" r:id="rId18"/>
    <p:sldId id="494" r:id="rId19"/>
    <p:sldId id="495" r:id="rId20"/>
    <p:sldId id="496" r:id="rId21"/>
    <p:sldId id="497" r:id="rId22"/>
    <p:sldId id="498" r:id="rId23"/>
    <p:sldId id="499" r:id="rId24"/>
    <p:sldId id="500" r:id="rId25"/>
    <p:sldId id="501" r:id="rId26"/>
    <p:sldId id="502" r:id="rId27"/>
    <p:sldId id="503" r:id="rId28"/>
    <p:sldId id="504" r:id="rId29"/>
    <p:sldId id="32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9" d="100"/>
          <a:sy n="69"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6/15/2020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6/15/2020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6/15/2020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6/15/2020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6/15/2020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6/15/2020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6/15/2020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6/15/2020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6/15/2020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6/15/2020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6/15/2020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6/15/2020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6/15/2020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C278-D576-403B-ACEF-E47D453CAE22}"/>
              </a:ext>
            </a:extLst>
          </p:cNvPr>
          <p:cNvSpPr>
            <a:spLocks noGrp="1"/>
          </p:cNvSpPr>
          <p:nvPr>
            <p:ph type="title"/>
          </p:nvPr>
        </p:nvSpPr>
        <p:spPr/>
        <p:txBody>
          <a:bodyPr>
            <a:normAutofit/>
          </a:bodyPr>
          <a:lstStyle/>
          <a:p>
            <a:r>
              <a:rPr lang="en-US" dirty="0"/>
              <a:t>MySQL Error Handling in Stored Procedures</a:t>
            </a:r>
          </a:p>
        </p:txBody>
      </p:sp>
      <p:sp>
        <p:nvSpPr>
          <p:cNvPr id="3" name="Content Placeholder 2">
            <a:extLst>
              <a:ext uri="{FF2B5EF4-FFF2-40B4-BE49-F238E27FC236}">
                <a16:creationId xmlns:a16="http://schemas.microsoft.com/office/drawing/2014/main" id="{457DEF9C-D74A-476B-ABF3-7B64681AFB42}"/>
              </a:ext>
            </a:extLst>
          </p:cNvPr>
          <p:cNvSpPr>
            <a:spLocks noGrp="1"/>
          </p:cNvSpPr>
          <p:nvPr>
            <p:ph idx="1"/>
          </p:nvPr>
        </p:nvSpPr>
        <p:spPr/>
        <p:txBody>
          <a:bodyPr/>
          <a:lstStyle/>
          <a:p>
            <a:pPr marL="0" indent="0">
              <a:buNone/>
            </a:pPr>
            <a:r>
              <a:rPr lang="en-US" dirty="0"/>
              <a:t>When an error occurs inside a stored procedure, it is important to handle it appropriately, such as continuing or exiting the current code block’s execution, and issuing a meaningful error message.</a:t>
            </a:r>
          </a:p>
          <a:p>
            <a:pPr marL="0" indent="0">
              <a:buNone/>
            </a:pPr>
            <a:endParaRPr lang="en-US" dirty="0"/>
          </a:p>
          <a:p>
            <a:pPr marL="0" indent="0">
              <a:buNone/>
            </a:pPr>
            <a:r>
              <a:rPr lang="en-US" dirty="0"/>
              <a:t>MySQL provides an easy way to define handlers that handle from general conditions such as warnings or exceptions to specific conditions e.g., specific error codes.</a:t>
            </a:r>
          </a:p>
        </p:txBody>
      </p:sp>
      <p:sp>
        <p:nvSpPr>
          <p:cNvPr id="4" name="Footer Placeholder 3">
            <a:extLst>
              <a:ext uri="{FF2B5EF4-FFF2-40B4-BE49-F238E27FC236}">
                <a16:creationId xmlns:a16="http://schemas.microsoft.com/office/drawing/2014/main" id="{A0DDC616-1E86-4CDB-B50E-0C91C1735C4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875ED98-548A-4E89-8980-3401E32809A8}"/>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429493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07C0-7290-4E78-A72C-53ABA1DD42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8809DA-2A06-425A-B1D8-587DF62B7EED}"/>
              </a:ext>
            </a:extLst>
          </p:cNvPr>
          <p:cNvSpPr>
            <a:spLocks noGrp="1"/>
          </p:cNvSpPr>
          <p:nvPr>
            <p:ph idx="1"/>
          </p:nvPr>
        </p:nvSpPr>
        <p:spPr/>
        <p:txBody>
          <a:bodyPr>
            <a:normAutofit lnSpcReduction="10000"/>
          </a:bodyPr>
          <a:lstStyle/>
          <a:p>
            <a:pPr marL="0" indent="0">
              <a:buNone/>
            </a:pPr>
            <a:r>
              <a:rPr lang="en-US" dirty="0"/>
              <a:t>BEGIN</a:t>
            </a:r>
          </a:p>
          <a:p>
            <a:pPr marL="0" indent="0">
              <a:buNone/>
            </a:pPr>
            <a:r>
              <a:rPr lang="en-US" dirty="0"/>
              <a:t>    -- exit if the duplicate key occurs</a:t>
            </a:r>
          </a:p>
          <a:p>
            <a:pPr marL="0" indent="0">
              <a:buNone/>
            </a:pPr>
            <a:r>
              <a:rPr lang="en-US" dirty="0"/>
              <a:t>    DECLARE EXIT HANDLER FOR 1062</a:t>
            </a:r>
          </a:p>
          <a:p>
            <a:pPr marL="0" indent="0">
              <a:buNone/>
            </a:pPr>
            <a:r>
              <a:rPr lang="en-US" dirty="0"/>
              <a:t>    BEGIN</a:t>
            </a:r>
          </a:p>
          <a:p>
            <a:pPr marL="0" indent="0">
              <a:buNone/>
            </a:pPr>
            <a:r>
              <a:rPr lang="en-US" dirty="0"/>
              <a:t> 	SELECT CONCAT('Duplicate key (',</a:t>
            </a:r>
            <a:r>
              <a:rPr lang="en-US" dirty="0" err="1"/>
              <a:t>inSupplierId</a:t>
            </a:r>
            <a:r>
              <a:rPr lang="en-US" dirty="0"/>
              <a:t>,',',</a:t>
            </a:r>
            <a:r>
              <a:rPr lang="en-US" dirty="0" err="1"/>
              <a:t>inProductId</a:t>
            </a:r>
            <a:r>
              <a:rPr lang="en-US" dirty="0"/>
              <a:t>,') occurred') AS message;</a:t>
            </a:r>
          </a:p>
          <a:p>
            <a:pPr marL="0" indent="0">
              <a:buNone/>
            </a:pPr>
            <a:r>
              <a:rPr lang="en-US" dirty="0"/>
              <a:t>    END;</a:t>
            </a:r>
          </a:p>
          <a:p>
            <a:pPr marL="0" indent="0">
              <a:buNone/>
            </a:pPr>
            <a:r>
              <a:rPr lang="en-US" dirty="0"/>
              <a:t>    </a:t>
            </a:r>
          </a:p>
          <a:p>
            <a:pPr marL="0" indent="0">
              <a:buNone/>
            </a:pPr>
            <a:r>
              <a:rPr lang="en-US" dirty="0"/>
              <a:t>    </a:t>
            </a:r>
          </a:p>
        </p:txBody>
      </p:sp>
      <p:sp>
        <p:nvSpPr>
          <p:cNvPr id="4" name="Footer Placeholder 3">
            <a:extLst>
              <a:ext uri="{FF2B5EF4-FFF2-40B4-BE49-F238E27FC236}">
                <a16:creationId xmlns:a16="http://schemas.microsoft.com/office/drawing/2014/main" id="{22E4E2E5-6BCD-4E04-8B84-51475081653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A20FF56-ABCB-47D8-BADC-4CC071DF95AD}"/>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149082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43F7-E0EE-4812-8B07-063ED3C425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4E4B2E-F17C-42EA-9A33-2F38C5C64957}"/>
              </a:ext>
            </a:extLst>
          </p:cNvPr>
          <p:cNvSpPr>
            <a:spLocks noGrp="1"/>
          </p:cNvSpPr>
          <p:nvPr>
            <p:ph idx="1"/>
          </p:nvPr>
        </p:nvSpPr>
        <p:spPr/>
        <p:txBody>
          <a:bodyPr>
            <a:normAutofit fontScale="77500" lnSpcReduction="20000"/>
          </a:bodyPr>
          <a:lstStyle/>
          <a:p>
            <a:pPr marL="0" indent="0">
              <a:buNone/>
            </a:pPr>
            <a:r>
              <a:rPr lang="en-US" dirty="0"/>
              <a:t>-- insert a new row into the </a:t>
            </a:r>
            <a:r>
              <a:rPr lang="en-US" dirty="0" err="1"/>
              <a:t>SupplierProducts</a:t>
            </a:r>
            <a:endParaRPr lang="en-US" dirty="0"/>
          </a:p>
          <a:p>
            <a:pPr marL="0" indent="0">
              <a:buNone/>
            </a:pPr>
            <a:r>
              <a:rPr lang="en-US" dirty="0"/>
              <a:t>    INSERT INTO </a:t>
            </a:r>
            <a:r>
              <a:rPr lang="en-US" dirty="0" err="1"/>
              <a:t>SupplierProducts</a:t>
            </a:r>
            <a:r>
              <a:rPr lang="en-US" dirty="0"/>
              <a:t>(</a:t>
            </a:r>
            <a:r>
              <a:rPr lang="en-US" dirty="0" err="1"/>
              <a:t>supplierId,productId</a:t>
            </a:r>
            <a:r>
              <a:rPr lang="en-US" dirty="0"/>
              <a:t>)</a:t>
            </a:r>
          </a:p>
          <a:p>
            <a:pPr marL="0" indent="0">
              <a:buNone/>
            </a:pPr>
            <a:r>
              <a:rPr lang="en-US" dirty="0"/>
              <a:t>    VALUES(</a:t>
            </a:r>
            <a:r>
              <a:rPr lang="en-US" dirty="0" err="1"/>
              <a:t>inSupplierId,inProductId</a:t>
            </a:r>
            <a:r>
              <a:rPr lang="en-US" dirty="0"/>
              <a:t>);</a:t>
            </a:r>
          </a:p>
          <a:p>
            <a:pPr marL="0" indent="0">
              <a:buNone/>
            </a:pPr>
            <a:r>
              <a:rPr lang="en-US" dirty="0"/>
              <a:t>    </a:t>
            </a:r>
          </a:p>
          <a:p>
            <a:pPr marL="0" indent="0">
              <a:buNone/>
            </a:pPr>
            <a:r>
              <a:rPr lang="en-US" dirty="0"/>
              <a:t>    -- return the products supplied by the supplier id</a:t>
            </a:r>
          </a:p>
          <a:p>
            <a:pPr marL="0" indent="0">
              <a:buNone/>
            </a:pPr>
            <a:r>
              <a:rPr lang="en-US" dirty="0"/>
              <a:t>    SELECT COUNT(*) </a:t>
            </a:r>
          </a:p>
          <a:p>
            <a:pPr marL="0" indent="0">
              <a:buNone/>
            </a:pPr>
            <a:r>
              <a:rPr lang="en-US" dirty="0"/>
              <a:t>    FROM </a:t>
            </a:r>
            <a:r>
              <a:rPr lang="en-US" dirty="0" err="1"/>
              <a:t>SupplierProducts</a:t>
            </a:r>
            <a:endParaRPr lang="en-US" dirty="0"/>
          </a:p>
          <a:p>
            <a:pPr marL="0" indent="0">
              <a:buNone/>
            </a:pPr>
            <a:r>
              <a:rPr lang="en-US" dirty="0"/>
              <a:t>    WHERE </a:t>
            </a:r>
            <a:r>
              <a:rPr lang="en-US" dirty="0" err="1"/>
              <a:t>supplierId</a:t>
            </a:r>
            <a:r>
              <a:rPr lang="en-US" dirty="0"/>
              <a:t> = </a:t>
            </a:r>
            <a:r>
              <a:rPr lang="en-US" dirty="0" err="1"/>
              <a:t>inSupplierId</a:t>
            </a:r>
            <a:r>
              <a:rPr lang="en-US" dirty="0"/>
              <a:t>;</a:t>
            </a:r>
          </a:p>
          <a:p>
            <a:pPr marL="0" indent="0">
              <a:buNone/>
            </a:pPr>
            <a:r>
              <a:rPr lang="en-US" dirty="0"/>
              <a:t>    </a:t>
            </a:r>
          </a:p>
          <a:p>
            <a:pPr marL="0" indent="0">
              <a:buNone/>
            </a:pPr>
            <a:r>
              <a:rPr lang="en-US" dirty="0"/>
              <a:t>END$$</a:t>
            </a:r>
          </a:p>
          <a:p>
            <a:pPr marL="0" indent="0">
              <a:buNone/>
            </a:pPr>
            <a:endParaRPr lang="en-US" dirty="0"/>
          </a:p>
          <a:p>
            <a:pPr marL="0" indent="0">
              <a:buNone/>
            </a:pPr>
            <a:r>
              <a:rPr lang="en-US" dirty="0"/>
              <a:t>DELIMITER ;</a:t>
            </a:r>
          </a:p>
          <a:p>
            <a:pPr marL="0" indent="0">
              <a:buNone/>
            </a:pPr>
            <a:endParaRPr lang="en-US" dirty="0"/>
          </a:p>
        </p:txBody>
      </p:sp>
      <p:sp>
        <p:nvSpPr>
          <p:cNvPr id="4" name="Footer Placeholder 3">
            <a:extLst>
              <a:ext uri="{FF2B5EF4-FFF2-40B4-BE49-F238E27FC236}">
                <a16:creationId xmlns:a16="http://schemas.microsoft.com/office/drawing/2014/main" id="{F3693DA6-4EBD-4312-9403-ECEF40DDBD5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3D3AFFD-0335-4328-81F1-AD9B40CEDB75}"/>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134813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06E9-CC3C-4A42-AE2C-3D3C391D66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EA9F6C-F36A-44AA-B939-F3FFE5589F84}"/>
              </a:ext>
            </a:extLst>
          </p:cNvPr>
          <p:cNvSpPr>
            <a:spLocks noGrp="1"/>
          </p:cNvSpPr>
          <p:nvPr>
            <p:ph idx="1"/>
          </p:nvPr>
        </p:nvSpPr>
        <p:spPr/>
        <p:txBody>
          <a:bodyPr>
            <a:normAutofit fontScale="92500" lnSpcReduction="20000"/>
          </a:bodyPr>
          <a:lstStyle/>
          <a:p>
            <a:pPr marL="0" indent="0">
              <a:buNone/>
            </a:pPr>
            <a:r>
              <a:rPr lang="en-US" dirty="0"/>
              <a:t>How it works.</a:t>
            </a:r>
          </a:p>
          <a:p>
            <a:pPr marL="0" indent="0">
              <a:buNone/>
            </a:pPr>
            <a:endParaRPr lang="en-US" dirty="0"/>
          </a:p>
          <a:p>
            <a:pPr marL="0" indent="0">
              <a:buNone/>
            </a:pPr>
            <a:r>
              <a:rPr lang="en-US" dirty="0"/>
              <a:t>The following exit handler terminates the stored procedure whenever a duplicate key occurs (with code 1062). In addition, it returns an error message.</a:t>
            </a:r>
          </a:p>
          <a:p>
            <a:pPr marL="0" indent="0">
              <a:buNone/>
            </a:pPr>
            <a:endParaRPr lang="en-US" dirty="0"/>
          </a:p>
          <a:p>
            <a:pPr marL="0" indent="0">
              <a:buNone/>
            </a:pPr>
            <a:r>
              <a:rPr lang="en-US" dirty="0"/>
              <a:t>DECLARE EXIT HANDLER FOR 1062</a:t>
            </a:r>
          </a:p>
          <a:p>
            <a:pPr marL="0" indent="0">
              <a:buNone/>
            </a:pPr>
            <a:r>
              <a:rPr lang="en-US" dirty="0"/>
              <a:t>BEGIN</a:t>
            </a:r>
          </a:p>
          <a:p>
            <a:pPr marL="0" indent="0">
              <a:buNone/>
            </a:pPr>
            <a:r>
              <a:rPr lang="en-US" dirty="0"/>
              <a:t>    SELECT CONCAT('Duplicate key (',</a:t>
            </a:r>
            <a:r>
              <a:rPr lang="en-US" dirty="0" err="1"/>
              <a:t>supplierId</a:t>
            </a:r>
            <a:r>
              <a:rPr lang="en-US" dirty="0"/>
              <a:t>,',',</a:t>
            </a:r>
            <a:r>
              <a:rPr lang="en-US" dirty="0" err="1"/>
              <a:t>productId</a:t>
            </a:r>
            <a:r>
              <a:rPr lang="en-US" dirty="0"/>
              <a:t>,') occurred') AS message;</a:t>
            </a:r>
          </a:p>
          <a:p>
            <a:pPr marL="0" indent="0">
              <a:buNone/>
            </a:pPr>
            <a:r>
              <a:rPr lang="en-US" dirty="0"/>
              <a:t>END;</a:t>
            </a:r>
          </a:p>
        </p:txBody>
      </p:sp>
      <p:sp>
        <p:nvSpPr>
          <p:cNvPr id="4" name="Footer Placeholder 3">
            <a:extLst>
              <a:ext uri="{FF2B5EF4-FFF2-40B4-BE49-F238E27FC236}">
                <a16:creationId xmlns:a16="http://schemas.microsoft.com/office/drawing/2014/main" id="{D9585ED0-725D-4421-B13F-2144162E571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7D07FFE-CBC1-4F68-9913-DABB85AA13D7}"/>
              </a:ext>
            </a:extLst>
          </p:cNvPr>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3276361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1B4C-DC1E-4538-B879-336F70C526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FCB099-36F4-414A-A295-E59645970C8C}"/>
              </a:ext>
            </a:extLst>
          </p:cNvPr>
          <p:cNvSpPr>
            <a:spLocks noGrp="1"/>
          </p:cNvSpPr>
          <p:nvPr>
            <p:ph idx="1"/>
          </p:nvPr>
        </p:nvSpPr>
        <p:spPr/>
        <p:txBody>
          <a:bodyPr/>
          <a:lstStyle/>
          <a:p>
            <a:pPr marL="0" indent="0">
              <a:buNone/>
            </a:pPr>
            <a:r>
              <a:rPr lang="en-US" dirty="0"/>
              <a:t>This statement inserts a row into the </a:t>
            </a:r>
            <a:r>
              <a:rPr lang="en-US" dirty="0" err="1"/>
              <a:t>SupplierProducts</a:t>
            </a:r>
            <a:r>
              <a:rPr lang="en-US" dirty="0"/>
              <a:t> table. If a duplicate key occurs, the code in the handler section will execute.</a:t>
            </a:r>
          </a:p>
          <a:p>
            <a:pPr marL="0" indent="0">
              <a:buNone/>
            </a:pPr>
            <a:endParaRPr lang="en-US" dirty="0"/>
          </a:p>
          <a:p>
            <a:pPr marL="0" indent="0">
              <a:buNone/>
            </a:pPr>
            <a:r>
              <a:rPr lang="en-US" dirty="0"/>
              <a:t>INSERT INTO </a:t>
            </a:r>
            <a:r>
              <a:rPr lang="en-US" dirty="0" err="1"/>
              <a:t>SupplierProducts</a:t>
            </a:r>
            <a:r>
              <a:rPr lang="en-US" dirty="0"/>
              <a:t>(</a:t>
            </a:r>
            <a:r>
              <a:rPr lang="en-US" dirty="0" err="1"/>
              <a:t>supplierId,productId</a:t>
            </a:r>
            <a:r>
              <a:rPr lang="en-US" dirty="0"/>
              <a:t>) </a:t>
            </a:r>
          </a:p>
          <a:p>
            <a:pPr marL="0" indent="0">
              <a:buNone/>
            </a:pPr>
            <a:r>
              <a:rPr lang="en-US" dirty="0"/>
              <a:t>VALUES(</a:t>
            </a:r>
            <a:r>
              <a:rPr lang="en-US" dirty="0" err="1"/>
              <a:t>supplierId,productId</a:t>
            </a:r>
            <a:r>
              <a:rPr lang="en-US" dirty="0"/>
              <a:t>);</a:t>
            </a:r>
          </a:p>
        </p:txBody>
      </p:sp>
      <p:sp>
        <p:nvSpPr>
          <p:cNvPr id="4" name="Footer Placeholder 3">
            <a:extLst>
              <a:ext uri="{FF2B5EF4-FFF2-40B4-BE49-F238E27FC236}">
                <a16:creationId xmlns:a16="http://schemas.microsoft.com/office/drawing/2014/main" id="{4A39E4EF-3D6D-479A-AAAB-FAC4A736EACF}"/>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121545F-2FC1-4EBA-8846-7EBD959355E9}"/>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427852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46D5-B12D-4201-8CA0-C8FDDA045C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8BF4BD-998F-4026-BC8E-8FEF36D298CB}"/>
              </a:ext>
            </a:extLst>
          </p:cNvPr>
          <p:cNvSpPr>
            <a:spLocks noGrp="1"/>
          </p:cNvSpPr>
          <p:nvPr>
            <p:ph idx="1"/>
          </p:nvPr>
        </p:nvSpPr>
        <p:spPr/>
        <p:txBody>
          <a:bodyPr/>
          <a:lstStyle/>
          <a:p>
            <a:pPr marL="0" indent="0">
              <a:buNone/>
            </a:pPr>
            <a:r>
              <a:rPr lang="en-US" dirty="0"/>
              <a:t>Third, call the </a:t>
            </a:r>
            <a:r>
              <a:rPr lang="en-US" dirty="0" err="1"/>
              <a:t>InsertSupplierProduct</a:t>
            </a:r>
            <a:r>
              <a:rPr lang="en-US" dirty="0"/>
              <a:t>() to insert some rows into the </a:t>
            </a:r>
            <a:r>
              <a:rPr lang="en-US" dirty="0" err="1"/>
              <a:t>SupplierProducts</a:t>
            </a:r>
            <a:r>
              <a:rPr lang="en-US" dirty="0"/>
              <a:t> table:</a:t>
            </a:r>
          </a:p>
          <a:p>
            <a:pPr marL="0" indent="0">
              <a:buNone/>
            </a:pPr>
            <a:endParaRPr lang="en-US" dirty="0"/>
          </a:p>
          <a:p>
            <a:pPr marL="0" indent="0">
              <a:buNone/>
            </a:pPr>
            <a:r>
              <a:rPr lang="en-US" dirty="0"/>
              <a:t>CALL </a:t>
            </a:r>
            <a:r>
              <a:rPr lang="en-US" dirty="0" err="1"/>
              <a:t>InsertSupplierProduct</a:t>
            </a:r>
            <a:r>
              <a:rPr lang="en-US" dirty="0"/>
              <a:t>(1,1);</a:t>
            </a:r>
          </a:p>
          <a:p>
            <a:pPr marL="0" indent="0">
              <a:buNone/>
            </a:pPr>
            <a:r>
              <a:rPr lang="en-US" dirty="0"/>
              <a:t>CALL </a:t>
            </a:r>
            <a:r>
              <a:rPr lang="en-US" dirty="0" err="1"/>
              <a:t>InsertSupplierProduct</a:t>
            </a:r>
            <a:r>
              <a:rPr lang="en-US" dirty="0"/>
              <a:t>(1,2);</a:t>
            </a:r>
          </a:p>
          <a:p>
            <a:pPr marL="0" indent="0">
              <a:buNone/>
            </a:pPr>
            <a:r>
              <a:rPr lang="en-US" dirty="0"/>
              <a:t>CALL </a:t>
            </a:r>
            <a:r>
              <a:rPr lang="en-US" dirty="0" err="1"/>
              <a:t>InsertSupplierProduct</a:t>
            </a:r>
            <a:r>
              <a:rPr lang="en-US" dirty="0"/>
              <a:t>(1,3);</a:t>
            </a:r>
          </a:p>
        </p:txBody>
      </p:sp>
      <p:sp>
        <p:nvSpPr>
          <p:cNvPr id="4" name="Footer Placeholder 3">
            <a:extLst>
              <a:ext uri="{FF2B5EF4-FFF2-40B4-BE49-F238E27FC236}">
                <a16:creationId xmlns:a16="http://schemas.microsoft.com/office/drawing/2014/main" id="{93019E90-D959-42CE-AF78-A4C6BD62787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2C47B21-E914-4786-815F-9DDCFF4C57E1}"/>
              </a:ext>
            </a:extLst>
          </p:cNvPr>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398021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26AC-18A9-4F79-B9DA-C04A00A167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7D2A44-6192-49E9-BA71-2ED78BAB646A}"/>
              </a:ext>
            </a:extLst>
          </p:cNvPr>
          <p:cNvSpPr>
            <a:spLocks noGrp="1"/>
          </p:cNvSpPr>
          <p:nvPr>
            <p:ph idx="1"/>
          </p:nvPr>
        </p:nvSpPr>
        <p:spPr/>
        <p:txBody>
          <a:bodyPr>
            <a:normAutofit fontScale="77500" lnSpcReduction="20000"/>
          </a:bodyPr>
          <a:lstStyle/>
          <a:p>
            <a:pPr marL="0" indent="0">
              <a:buNone/>
            </a:pPr>
            <a:r>
              <a:rPr lang="en-US" dirty="0"/>
              <a:t>Fourth, attempt to insert a row whose values already exist in the </a:t>
            </a:r>
            <a:r>
              <a:rPr lang="en-US" dirty="0" err="1"/>
              <a:t>SupplierProducts</a:t>
            </a:r>
            <a:r>
              <a:rPr lang="en-US" dirty="0"/>
              <a:t> table:</a:t>
            </a:r>
          </a:p>
          <a:p>
            <a:pPr marL="0" indent="0">
              <a:buNone/>
            </a:pPr>
            <a:endParaRPr lang="en-US" dirty="0"/>
          </a:p>
          <a:p>
            <a:pPr marL="0" indent="0">
              <a:buNone/>
            </a:pPr>
            <a:r>
              <a:rPr lang="en-US" dirty="0"/>
              <a:t>CALL </a:t>
            </a:r>
            <a:r>
              <a:rPr lang="en-US" dirty="0" err="1"/>
              <a:t>InsertSupplierProduct</a:t>
            </a:r>
            <a:r>
              <a:rPr lang="en-US" dirty="0"/>
              <a:t>(1,3);</a:t>
            </a:r>
          </a:p>
          <a:p>
            <a:pPr marL="0" indent="0">
              <a:buNone/>
            </a:pPr>
            <a:r>
              <a:rPr lang="en-US" dirty="0"/>
              <a:t>Here is the error message:</a:t>
            </a:r>
          </a:p>
          <a:p>
            <a:pPr marL="0" indent="0">
              <a:buNone/>
            </a:pPr>
            <a:endParaRPr lang="en-US" dirty="0"/>
          </a:p>
          <a:p>
            <a:pPr marL="0" indent="0">
              <a:buNone/>
            </a:pPr>
            <a:r>
              <a:rPr lang="en-US" dirty="0"/>
              <a:t>+------------------------------+</a:t>
            </a:r>
          </a:p>
          <a:p>
            <a:pPr marL="0" indent="0">
              <a:buNone/>
            </a:pPr>
            <a:r>
              <a:rPr lang="en-US" dirty="0"/>
              <a:t>| message                      |</a:t>
            </a:r>
          </a:p>
          <a:p>
            <a:pPr marL="0" indent="0">
              <a:buNone/>
            </a:pPr>
            <a:r>
              <a:rPr lang="en-US" dirty="0"/>
              <a:t>+------------------------------+</a:t>
            </a:r>
          </a:p>
          <a:p>
            <a:pPr marL="0" indent="0">
              <a:buNone/>
            </a:pPr>
            <a:r>
              <a:rPr lang="en-US" dirty="0"/>
              <a:t>| Duplicate key (1,3) occurred |</a:t>
            </a:r>
          </a:p>
          <a:p>
            <a:pPr marL="0" indent="0">
              <a:buNone/>
            </a:pPr>
            <a:r>
              <a:rPr lang="en-US" dirty="0"/>
              <a:t>+------------------------------+</a:t>
            </a:r>
          </a:p>
          <a:p>
            <a:pPr marL="0" indent="0">
              <a:buNone/>
            </a:pPr>
            <a:r>
              <a:rPr lang="en-US" dirty="0"/>
              <a:t>1 row in set (0.01 sec)</a:t>
            </a:r>
          </a:p>
        </p:txBody>
      </p:sp>
      <p:sp>
        <p:nvSpPr>
          <p:cNvPr id="4" name="Footer Placeholder 3">
            <a:extLst>
              <a:ext uri="{FF2B5EF4-FFF2-40B4-BE49-F238E27FC236}">
                <a16:creationId xmlns:a16="http://schemas.microsoft.com/office/drawing/2014/main" id="{BE8521EB-497F-47CB-B794-1C7F3A42B7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436AC48-4F4B-486A-ACFC-D310E6BF8CF8}"/>
              </a:ext>
            </a:extLst>
          </p:cNvPr>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208934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A044-3CB7-4D1D-B332-4132AF1B93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693B83-E581-4663-8EBB-274F4442AAB2}"/>
              </a:ext>
            </a:extLst>
          </p:cNvPr>
          <p:cNvSpPr>
            <a:spLocks noGrp="1"/>
          </p:cNvSpPr>
          <p:nvPr>
            <p:ph idx="1"/>
          </p:nvPr>
        </p:nvSpPr>
        <p:spPr/>
        <p:txBody>
          <a:bodyPr/>
          <a:lstStyle/>
          <a:p>
            <a:pPr marL="0" indent="0">
              <a:buNone/>
            </a:pPr>
            <a:r>
              <a:rPr lang="en-US" dirty="0"/>
              <a:t>Because the handler is an EXIT handler, the last statement does not execute:</a:t>
            </a:r>
          </a:p>
          <a:p>
            <a:pPr marL="0" indent="0">
              <a:buNone/>
            </a:pPr>
            <a:endParaRPr lang="en-US" dirty="0"/>
          </a:p>
          <a:p>
            <a:pPr marL="0" indent="0">
              <a:buNone/>
            </a:pPr>
            <a:r>
              <a:rPr lang="en-US" dirty="0"/>
              <a:t>SELECT COUNT(*) </a:t>
            </a:r>
          </a:p>
          <a:p>
            <a:pPr marL="0" indent="0">
              <a:buNone/>
            </a:pPr>
            <a:r>
              <a:rPr lang="en-US" dirty="0"/>
              <a:t>FROM </a:t>
            </a:r>
            <a:r>
              <a:rPr lang="en-US" dirty="0" err="1"/>
              <a:t>SupplierProducts</a:t>
            </a:r>
            <a:endParaRPr lang="en-US" dirty="0"/>
          </a:p>
          <a:p>
            <a:pPr marL="0" indent="0">
              <a:buNone/>
            </a:pPr>
            <a:r>
              <a:rPr lang="en-US" dirty="0"/>
              <a:t>WHERE </a:t>
            </a:r>
            <a:r>
              <a:rPr lang="en-US" dirty="0" err="1"/>
              <a:t>supplierId</a:t>
            </a:r>
            <a:r>
              <a:rPr lang="en-US" dirty="0"/>
              <a:t> = </a:t>
            </a:r>
            <a:r>
              <a:rPr lang="en-US" dirty="0" err="1"/>
              <a:t>inSupplierId</a:t>
            </a:r>
            <a:r>
              <a:rPr lang="en-US" dirty="0"/>
              <a:t>;</a:t>
            </a:r>
          </a:p>
          <a:p>
            <a:pPr marL="0" indent="0">
              <a:buNone/>
            </a:pPr>
            <a:r>
              <a:rPr lang="en-US" dirty="0"/>
              <a:t>If  you change the EXIT in the handler declaration to CONTINUE , you will also get the number of products provided by the supplier:</a:t>
            </a:r>
          </a:p>
        </p:txBody>
      </p:sp>
      <p:sp>
        <p:nvSpPr>
          <p:cNvPr id="4" name="Footer Placeholder 3">
            <a:extLst>
              <a:ext uri="{FF2B5EF4-FFF2-40B4-BE49-F238E27FC236}">
                <a16:creationId xmlns:a16="http://schemas.microsoft.com/office/drawing/2014/main" id="{3B8F0EF6-CB67-4123-A693-B538029FAB6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148556E-E58B-41C7-9ED4-776B423EE0B8}"/>
              </a:ext>
            </a:extLst>
          </p:cNvPr>
          <p:cNvSpPr>
            <a:spLocks noGrp="1"/>
          </p:cNvSpPr>
          <p:nvPr>
            <p:ph type="sldNum" sz="quarter" idx="12"/>
          </p:nvPr>
        </p:nvSpPr>
        <p:spPr/>
        <p:txBody>
          <a:bodyPr/>
          <a:lstStyle/>
          <a:p>
            <a:fld id="{CBA38C19-DD30-46F9-A559-7559A714E450}" type="slidenum">
              <a:rPr lang="en-US" smtClean="0"/>
              <a:t>16</a:t>
            </a:fld>
            <a:endParaRPr lang="en-US"/>
          </a:p>
        </p:txBody>
      </p:sp>
    </p:spTree>
    <p:extLst>
      <p:ext uri="{BB962C8B-B14F-4D97-AF65-F5344CB8AC3E}">
        <p14:creationId xmlns:p14="http://schemas.microsoft.com/office/powerpoint/2010/main" val="2850395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9C7F-0629-4DD8-91B9-F1A8969B16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8ABD67-194E-4DD6-83D6-29AAF4C42A72}"/>
              </a:ext>
            </a:extLst>
          </p:cNvPr>
          <p:cNvSpPr>
            <a:spLocks noGrp="1"/>
          </p:cNvSpPr>
          <p:nvPr>
            <p:ph idx="1"/>
          </p:nvPr>
        </p:nvSpPr>
        <p:spPr/>
        <p:txBody>
          <a:bodyPr>
            <a:normAutofit fontScale="55000" lnSpcReduction="20000"/>
          </a:bodyPr>
          <a:lstStyle/>
          <a:p>
            <a:pPr marL="0" indent="0">
              <a:buNone/>
            </a:pPr>
            <a:r>
              <a:rPr lang="en-US" dirty="0"/>
              <a:t>DROP PROCEDURE IF EXISTS </a:t>
            </a:r>
            <a:r>
              <a:rPr lang="en-US" dirty="0" err="1"/>
              <a:t>InsertSupplierProduct</a:t>
            </a:r>
            <a:r>
              <a:rPr lang="en-US" dirty="0"/>
              <a:t>;</a:t>
            </a:r>
          </a:p>
          <a:p>
            <a:pPr marL="0" indent="0">
              <a:buNone/>
            </a:pPr>
            <a:endParaRPr lang="en-US" dirty="0"/>
          </a:p>
          <a:p>
            <a:pPr marL="0" indent="0">
              <a:buNone/>
            </a:pPr>
            <a:r>
              <a:rPr lang="en-US" dirty="0"/>
              <a:t>DELIMITER $$</a:t>
            </a:r>
          </a:p>
          <a:p>
            <a:pPr marL="0" indent="0">
              <a:buNone/>
            </a:pPr>
            <a:endParaRPr lang="en-US" dirty="0"/>
          </a:p>
          <a:p>
            <a:pPr marL="0" indent="0">
              <a:buNone/>
            </a:pPr>
            <a:r>
              <a:rPr lang="en-US" dirty="0"/>
              <a:t>CREATE PROCEDURE </a:t>
            </a:r>
            <a:r>
              <a:rPr lang="en-US" dirty="0" err="1"/>
              <a:t>InsertSupplierProduct</a:t>
            </a:r>
            <a:r>
              <a:rPr lang="en-US" dirty="0"/>
              <a:t>(</a:t>
            </a:r>
          </a:p>
          <a:p>
            <a:pPr marL="0" indent="0">
              <a:buNone/>
            </a:pPr>
            <a:r>
              <a:rPr lang="en-US" dirty="0"/>
              <a:t>    IN </a:t>
            </a:r>
            <a:r>
              <a:rPr lang="en-US" dirty="0" err="1"/>
              <a:t>inSupplierId</a:t>
            </a:r>
            <a:r>
              <a:rPr lang="en-US" dirty="0"/>
              <a:t> INT, </a:t>
            </a:r>
          </a:p>
          <a:p>
            <a:pPr marL="0" indent="0">
              <a:buNone/>
            </a:pPr>
            <a:r>
              <a:rPr lang="en-US" dirty="0"/>
              <a:t>    IN </a:t>
            </a:r>
            <a:r>
              <a:rPr lang="en-US" dirty="0" err="1"/>
              <a:t>inProductId</a:t>
            </a:r>
            <a:r>
              <a:rPr lang="en-US" dirty="0"/>
              <a:t> INT</a:t>
            </a:r>
          </a:p>
          <a:p>
            <a:pPr marL="0" indent="0">
              <a:buNone/>
            </a:pPr>
            <a:r>
              <a:rPr lang="en-US" dirty="0"/>
              <a:t>)</a:t>
            </a:r>
          </a:p>
          <a:p>
            <a:pPr marL="0" indent="0">
              <a:buNone/>
            </a:pPr>
            <a:r>
              <a:rPr lang="en-US" dirty="0"/>
              <a:t>BEGIN</a:t>
            </a:r>
          </a:p>
          <a:p>
            <a:pPr marL="0" indent="0">
              <a:buNone/>
            </a:pPr>
            <a:r>
              <a:rPr lang="en-US" dirty="0"/>
              <a:t>    -- exit if the duplicate key occurs</a:t>
            </a:r>
          </a:p>
          <a:p>
            <a:pPr marL="0" indent="0">
              <a:buNone/>
            </a:pPr>
            <a:r>
              <a:rPr lang="en-US" dirty="0"/>
              <a:t>    DECLARE CONTINUE HANDLER FOR 1062</a:t>
            </a:r>
          </a:p>
          <a:p>
            <a:pPr marL="0" indent="0">
              <a:buNone/>
            </a:pPr>
            <a:r>
              <a:rPr lang="en-US" dirty="0"/>
              <a:t>    BEGIN</a:t>
            </a:r>
          </a:p>
          <a:p>
            <a:pPr marL="0" indent="0">
              <a:buNone/>
            </a:pPr>
            <a:r>
              <a:rPr lang="en-US" dirty="0"/>
              <a:t>	SELECT CONCAT('Duplicate key (',</a:t>
            </a:r>
            <a:r>
              <a:rPr lang="en-US" dirty="0" err="1"/>
              <a:t>inSupplierId</a:t>
            </a:r>
            <a:r>
              <a:rPr lang="en-US" dirty="0"/>
              <a:t>,',',</a:t>
            </a:r>
            <a:r>
              <a:rPr lang="en-US" dirty="0" err="1"/>
              <a:t>inProductId</a:t>
            </a:r>
            <a:r>
              <a:rPr lang="en-US" dirty="0"/>
              <a:t>,') occurred') AS message;</a:t>
            </a:r>
          </a:p>
          <a:p>
            <a:pPr marL="0" indent="0">
              <a:buNone/>
            </a:pPr>
            <a:r>
              <a:rPr lang="en-US" dirty="0"/>
              <a:t>    END;</a:t>
            </a:r>
          </a:p>
        </p:txBody>
      </p:sp>
      <p:sp>
        <p:nvSpPr>
          <p:cNvPr id="4" name="Footer Placeholder 3">
            <a:extLst>
              <a:ext uri="{FF2B5EF4-FFF2-40B4-BE49-F238E27FC236}">
                <a16:creationId xmlns:a16="http://schemas.microsoft.com/office/drawing/2014/main" id="{C85D6342-E076-438C-969D-4C393EA5449F}"/>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11EFEBA-E0CD-49FA-A7C9-24046A993DC2}"/>
              </a:ext>
            </a:extLst>
          </p:cNvPr>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303061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9FB3-274F-4E59-9E60-3D8F4E4D83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F08403-BF15-4278-8DC4-C8847E192DB0}"/>
              </a:ext>
            </a:extLst>
          </p:cNvPr>
          <p:cNvSpPr>
            <a:spLocks noGrp="1"/>
          </p:cNvSpPr>
          <p:nvPr>
            <p:ph idx="1"/>
          </p:nvPr>
        </p:nvSpPr>
        <p:spPr/>
        <p:txBody>
          <a:bodyPr>
            <a:normAutofit fontScale="77500" lnSpcReduction="20000"/>
          </a:bodyPr>
          <a:lstStyle/>
          <a:p>
            <a:pPr marL="0" indent="0">
              <a:buNone/>
            </a:pPr>
            <a:r>
              <a:rPr lang="en-US" dirty="0"/>
              <a:t> -- insert a new row into the </a:t>
            </a:r>
            <a:r>
              <a:rPr lang="en-US" dirty="0" err="1"/>
              <a:t>SupplierProducts</a:t>
            </a:r>
            <a:endParaRPr lang="en-US" dirty="0"/>
          </a:p>
          <a:p>
            <a:pPr marL="0" indent="0">
              <a:buNone/>
            </a:pPr>
            <a:r>
              <a:rPr lang="en-US" dirty="0"/>
              <a:t>    INSERT INTO </a:t>
            </a:r>
            <a:r>
              <a:rPr lang="en-US" dirty="0" err="1"/>
              <a:t>SupplierProducts</a:t>
            </a:r>
            <a:r>
              <a:rPr lang="en-US" dirty="0"/>
              <a:t>(</a:t>
            </a:r>
            <a:r>
              <a:rPr lang="en-US" dirty="0" err="1"/>
              <a:t>supplierId,productId</a:t>
            </a:r>
            <a:r>
              <a:rPr lang="en-US" dirty="0"/>
              <a:t>)</a:t>
            </a:r>
          </a:p>
          <a:p>
            <a:pPr marL="0" indent="0">
              <a:buNone/>
            </a:pPr>
            <a:r>
              <a:rPr lang="en-US" dirty="0"/>
              <a:t>    VALUES(</a:t>
            </a:r>
            <a:r>
              <a:rPr lang="en-US" dirty="0" err="1"/>
              <a:t>inSupplierId,inProductId</a:t>
            </a:r>
            <a:r>
              <a:rPr lang="en-US" dirty="0"/>
              <a:t>);</a:t>
            </a:r>
          </a:p>
          <a:p>
            <a:pPr marL="0" indent="0">
              <a:buNone/>
            </a:pPr>
            <a:r>
              <a:rPr lang="en-US" dirty="0"/>
              <a:t>    </a:t>
            </a:r>
          </a:p>
          <a:p>
            <a:pPr marL="0" indent="0">
              <a:buNone/>
            </a:pPr>
            <a:r>
              <a:rPr lang="en-US" dirty="0"/>
              <a:t>    -- return the products supplied by the supplier id</a:t>
            </a:r>
          </a:p>
          <a:p>
            <a:pPr marL="0" indent="0">
              <a:buNone/>
            </a:pPr>
            <a:r>
              <a:rPr lang="en-US" dirty="0"/>
              <a:t>    SELECT COUNT(*) </a:t>
            </a:r>
          </a:p>
          <a:p>
            <a:pPr marL="0" indent="0">
              <a:buNone/>
            </a:pPr>
            <a:r>
              <a:rPr lang="en-US" dirty="0"/>
              <a:t>    FROM </a:t>
            </a:r>
            <a:r>
              <a:rPr lang="en-US" dirty="0" err="1"/>
              <a:t>SupplierProducts</a:t>
            </a:r>
            <a:endParaRPr lang="en-US" dirty="0"/>
          </a:p>
          <a:p>
            <a:pPr marL="0" indent="0">
              <a:buNone/>
            </a:pPr>
            <a:r>
              <a:rPr lang="en-US" dirty="0"/>
              <a:t>    WHERE </a:t>
            </a:r>
            <a:r>
              <a:rPr lang="en-US" dirty="0" err="1"/>
              <a:t>supplierId</a:t>
            </a:r>
            <a:r>
              <a:rPr lang="en-US" dirty="0"/>
              <a:t> = </a:t>
            </a:r>
            <a:r>
              <a:rPr lang="en-US" dirty="0" err="1"/>
              <a:t>inSupplierId</a:t>
            </a:r>
            <a:r>
              <a:rPr lang="en-US" dirty="0"/>
              <a:t>;</a:t>
            </a:r>
          </a:p>
          <a:p>
            <a:pPr marL="0" indent="0">
              <a:buNone/>
            </a:pPr>
            <a:r>
              <a:rPr lang="en-US" dirty="0"/>
              <a:t>    </a:t>
            </a:r>
          </a:p>
          <a:p>
            <a:pPr marL="0" indent="0">
              <a:buNone/>
            </a:pPr>
            <a:r>
              <a:rPr lang="en-US" dirty="0"/>
              <a:t>END$$</a:t>
            </a:r>
          </a:p>
          <a:p>
            <a:pPr marL="0" indent="0">
              <a:buNone/>
            </a:pPr>
            <a:endParaRPr lang="en-US" dirty="0"/>
          </a:p>
          <a:p>
            <a:pPr marL="0" indent="0">
              <a:buNone/>
            </a:pPr>
            <a:r>
              <a:rPr lang="en-US" dirty="0"/>
              <a:t>DELIMITER ;</a:t>
            </a:r>
          </a:p>
        </p:txBody>
      </p:sp>
      <p:sp>
        <p:nvSpPr>
          <p:cNvPr id="4" name="Footer Placeholder 3">
            <a:extLst>
              <a:ext uri="{FF2B5EF4-FFF2-40B4-BE49-F238E27FC236}">
                <a16:creationId xmlns:a16="http://schemas.microsoft.com/office/drawing/2014/main" id="{1D915B87-BFF3-4358-BFFA-A169CE264A6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2FDB66A-964A-44F8-BA06-CE88F6F2B9D0}"/>
              </a:ext>
            </a:extLst>
          </p:cNvPr>
          <p:cNvSpPr>
            <a:spLocks noGrp="1"/>
          </p:cNvSpPr>
          <p:nvPr>
            <p:ph type="sldNum" sz="quarter" idx="12"/>
          </p:nvPr>
        </p:nvSpPr>
        <p:spPr/>
        <p:txBody>
          <a:bodyPr/>
          <a:lstStyle/>
          <a:p>
            <a:fld id="{CBA38C19-DD30-46F9-A559-7559A714E450}" type="slidenum">
              <a:rPr lang="en-US" smtClean="0"/>
              <a:t>18</a:t>
            </a:fld>
            <a:endParaRPr lang="en-US"/>
          </a:p>
        </p:txBody>
      </p:sp>
    </p:spTree>
    <p:extLst>
      <p:ext uri="{BB962C8B-B14F-4D97-AF65-F5344CB8AC3E}">
        <p14:creationId xmlns:p14="http://schemas.microsoft.com/office/powerpoint/2010/main" val="269165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1E9F-21CA-42CC-9A97-DF6586D438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D9FC7E-4503-4E76-B723-BCDBC27006EF}"/>
              </a:ext>
            </a:extLst>
          </p:cNvPr>
          <p:cNvSpPr>
            <a:spLocks noGrp="1"/>
          </p:cNvSpPr>
          <p:nvPr>
            <p:ph idx="1"/>
          </p:nvPr>
        </p:nvSpPr>
        <p:spPr/>
        <p:txBody>
          <a:bodyPr>
            <a:normAutofit fontScale="62500" lnSpcReduction="20000"/>
          </a:bodyPr>
          <a:lstStyle/>
          <a:p>
            <a:pPr marL="0" indent="0">
              <a:buNone/>
            </a:pPr>
            <a:r>
              <a:rPr lang="en-US" dirty="0"/>
              <a:t>Finally, call the stored procedure again to see the effect of the CONTINUE handler:</a:t>
            </a:r>
          </a:p>
          <a:p>
            <a:pPr marL="0" indent="0">
              <a:buNone/>
            </a:pPr>
            <a:endParaRPr lang="en-US" dirty="0"/>
          </a:p>
          <a:p>
            <a:pPr marL="0" indent="0">
              <a:buNone/>
            </a:pPr>
            <a:r>
              <a:rPr lang="en-US" dirty="0"/>
              <a:t>CALL </a:t>
            </a:r>
            <a:r>
              <a:rPr lang="en-US" dirty="0" err="1"/>
              <a:t>InsertSupplierProduct</a:t>
            </a:r>
            <a:r>
              <a:rPr lang="en-US" dirty="0"/>
              <a:t>(1,3);</a:t>
            </a:r>
          </a:p>
          <a:p>
            <a:pPr marL="0" indent="0">
              <a:buNone/>
            </a:pPr>
            <a:r>
              <a:rPr lang="en-US" dirty="0"/>
              <a:t>Here is the output:</a:t>
            </a:r>
          </a:p>
          <a:p>
            <a:pPr marL="0" indent="0">
              <a:buNone/>
            </a:pPr>
            <a:endParaRPr lang="en-US" dirty="0"/>
          </a:p>
          <a:p>
            <a:pPr marL="0" indent="0">
              <a:buNone/>
            </a:pPr>
            <a:r>
              <a:rPr lang="en-US" dirty="0"/>
              <a:t>+----------+</a:t>
            </a:r>
          </a:p>
          <a:p>
            <a:pPr marL="0" indent="0">
              <a:buNone/>
            </a:pPr>
            <a:r>
              <a:rPr lang="en-US" dirty="0"/>
              <a:t>| COUNT(*) |</a:t>
            </a:r>
          </a:p>
          <a:p>
            <a:pPr marL="0" indent="0">
              <a:buNone/>
            </a:pPr>
            <a:r>
              <a:rPr lang="en-US" dirty="0"/>
              <a:t>+----------+</a:t>
            </a:r>
          </a:p>
          <a:p>
            <a:pPr marL="0" indent="0">
              <a:buNone/>
            </a:pPr>
            <a:r>
              <a:rPr lang="en-US" dirty="0"/>
              <a:t>|        3 |</a:t>
            </a:r>
          </a:p>
          <a:p>
            <a:pPr marL="0" indent="0">
              <a:buNone/>
            </a:pPr>
            <a:r>
              <a:rPr lang="en-US" dirty="0"/>
              <a:t>+----------+</a:t>
            </a:r>
          </a:p>
          <a:p>
            <a:pPr marL="0" indent="0">
              <a:buNone/>
            </a:pPr>
            <a:r>
              <a:rPr lang="en-US" dirty="0"/>
              <a:t>1 row in set (0.01 sec)</a:t>
            </a:r>
          </a:p>
          <a:p>
            <a:pPr marL="0" indent="0">
              <a:buNone/>
            </a:pPr>
            <a:endParaRPr lang="en-US" dirty="0"/>
          </a:p>
          <a:p>
            <a:pPr marL="0" indent="0">
              <a:buNone/>
            </a:pPr>
            <a:r>
              <a:rPr lang="en-US" dirty="0"/>
              <a:t>Query OK, 0 rows affected (0.02 sec)</a:t>
            </a:r>
          </a:p>
        </p:txBody>
      </p:sp>
      <p:sp>
        <p:nvSpPr>
          <p:cNvPr id="4" name="Footer Placeholder 3">
            <a:extLst>
              <a:ext uri="{FF2B5EF4-FFF2-40B4-BE49-F238E27FC236}">
                <a16:creationId xmlns:a16="http://schemas.microsoft.com/office/drawing/2014/main" id="{39A8681D-748F-4171-97A5-02B15F37863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967A151-862C-4834-B90F-53666BED9060}"/>
              </a:ext>
            </a:extLst>
          </p:cNvPr>
          <p:cNvSpPr>
            <a:spLocks noGrp="1"/>
          </p:cNvSpPr>
          <p:nvPr>
            <p:ph type="sldNum" sz="quarter" idx="12"/>
          </p:nvPr>
        </p:nvSpPr>
        <p:spPr/>
        <p:txBody>
          <a:bodyPr/>
          <a:lstStyle/>
          <a:p>
            <a:fld id="{CBA38C19-DD30-46F9-A559-7559A714E450}" type="slidenum">
              <a:rPr lang="en-US" smtClean="0"/>
              <a:t>19</a:t>
            </a:fld>
            <a:endParaRPr lang="en-US"/>
          </a:p>
        </p:txBody>
      </p:sp>
    </p:spTree>
    <p:extLst>
      <p:ext uri="{BB962C8B-B14F-4D97-AF65-F5344CB8AC3E}">
        <p14:creationId xmlns:p14="http://schemas.microsoft.com/office/powerpoint/2010/main" val="838247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B10C-C142-4D5C-AEED-AFE049FCFF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F56487-E0E8-43DE-8B7C-0E1A1746F991}"/>
              </a:ext>
            </a:extLst>
          </p:cNvPr>
          <p:cNvSpPr>
            <a:spLocks noGrp="1"/>
          </p:cNvSpPr>
          <p:nvPr>
            <p:ph idx="1"/>
          </p:nvPr>
        </p:nvSpPr>
        <p:spPr/>
        <p:txBody>
          <a:bodyPr/>
          <a:lstStyle/>
          <a:p>
            <a:pPr marL="0" indent="0">
              <a:buNone/>
            </a:pPr>
            <a:r>
              <a:rPr lang="en-US" dirty="0"/>
              <a:t>Declaring a handler</a:t>
            </a:r>
          </a:p>
          <a:p>
            <a:pPr marL="0" indent="0">
              <a:buNone/>
            </a:pPr>
            <a:r>
              <a:rPr lang="en-US" dirty="0"/>
              <a:t>To declare a handler, you use the  DECLARE HANDLER statement as follows:</a:t>
            </a:r>
          </a:p>
          <a:p>
            <a:pPr marL="0" indent="0">
              <a:buNone/>
            </a:pPr>
            <a:endParaRPr lang="en-US" dirty="0"/>
          </a:p>
          <a:p>
            <a:pPr marL="0" indent="0">
              <a:buNone/>
            </a:pPr>
            <a:r>
              <a:rPr lang="en-US" dirty="0"/>
              <a:t>DECLARE action HANDLER FOR </a:t>
            </a:r>
            <a:r>
              <a:rPr lang="en-US" dirty="0" err="1"/>
              <a:t>condition_value</a:t>
            </a:r>
            <a:r>
              <a:rPr lang="en-US" dirty="0"/>
              <a:t> statement;</a:t>
            </a:r>
          </a:p>
          <a:p>
            <a:pPr marL="0" indent="0">
              <a:buNone/>
            </a:pPr>
            <a:r>
              <a:rPr lang="en-US" dirty="0"/>
              <a:t>If a condition whose value matches the  </a:t>
            </a:r>
            <a:r>
              <a:rPr lang="en-US" dirty="0" err="1"/>
              <a:t>condition_value</a:t>
            </a:r>
            <a:r>
              <a:rPr lang="en-US" dirty="0"/>
              <a:t> , MySQL will execute the statement and continue or exit the current code block based on the action .</a:t>
            </a:r>
          </a:p>
        </p:txBody>
      </p:sp>
      <p:sp>
        <p:nvSpPr>
          <p:cNvPr id="4" name="Footer Placeholder 3">
            <a:extLst>
              <a:ext uri="{FF2B5EF4-FFF2-40B4-BE49-F238E27FC236}">
                <a16:creationId xmlns:a16="http://schemas.microsoft.com/office/drawing/2014/main" id="{3AC0F68F-9604-45F9-A324-B8F59395CCE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F47B5E1-60E2-485B-B836-29E1E02C2058}"/>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1281940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AAD2-D3A5-47D7-B06F-840F89D495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F13C4E-815D-4CA4-96BE-87F27B0E8750}"/>
              </a:ext>
            </a:extLst>
          </p:cNvPr>
          <p:cNvSpPr>
            <a:spLocks noGrp="1"/>
          </p:cNvSpPr>
          <p:nvPr>
            <p:ph idx="1"/>
          </p:nvPr>
        </p:nvSpPr>
        <p:spPr/>
        <p:txBody>
          <a:bodyPr>
            <a:normAutofit fontScale="85000" lnSpcReduction="10000"/>
          </a:bodyPr>
          <a:lstStyle/>
          <a:p>
            <a:pPr marL="0" indent="0">
              <a:buNone/>
            </a:pPr>
            <a:r>
              <a:rPr lang="en-US" dirty="0"/>
              <a:t>MySQL handler precedence</a:t>
            </a:r>
          </a:p>
          <a:p>
            <a:pPr marL="0" indent="0">
              <a:buNone/>
            </a:pPr>
            <a:r>
              <a:rPr lang="en-US" dirty="0"/>
              <a:t>In case you have multiple handlers that handle the same error, MySQL will call the most specific handler to handle the error first based on the following rules:</a:t>
            </a:r>
          </a:p>
          <a:p>
            <a:pPr marL="0" indent="0">
              <a:buNone/>
            </a:pPr>
            <a:endParaRPr lang="en-US" dirty="0"/>
          </a:p>
          <a:p>
            <a:pPr marL="0" indent="0">
              <a:buNone/>
            </a:pPr>
            <a:r>
              <a:rPr lang="en-US" dirty="0"/>
              <a:t>An error always maps to a MySQL error code because in MySQL it is the most specific.</a:t>
            </a:r>
          </a:p>
          <a:p>
            <a:pPr marL="0" indent="0">
              <a:buNone/>
            </a:pPr>
            <a:r>
              <a:rPr lang="en-US" dirty="0"/>
              <a:t>An SQLSTATE may map to many MySQL error codes, therefore, it is less specific.</a:t>
            </a:r>
          </a:p>
          <a:p>
            <a:pPr marL="0" indent="0">
              <a:buNone/>
            </a:pPr>
            <a:r>
              <a:rPr lang="en-US" dirty="0"/>
              <a:t>An SQLEXCPETION or an SQLWARNING is the shorthand for a class of SQLSTATES values so it is the most generic.</a:t>
            </a:r>
          </a:p>
          <a:p>
            <a:pPr marL="0" indent="0">
              <a:buNone/>
            </a:pPr>
            <a:r>
              <a:rPr lang="en-US" dirty="0"/>
              <a:t>Based on the handler precedence rules,  MySQL error code handler, SQLSTATE handler and SQLEXCEPTION takes the first, second and third precedence.</a:t>
            </a:r>
          </a:p>
        </p:txBody>
      </p:sp>
      <p:sp>
        <p:nvSpPr>
          <p:cNvPr id="4" name="Footer Placeholder 3">
            <a:extLst>
              <a:ext uri="{FF2B5EF4-FFF2-40B4-BE49-F238E27FC236}">
                <a16:creationId xmlns:a16="http://schemas.microsoft.com/office/drawing/2014/main" id="{E01B85DC-9F0C-4247-9313-A909109A335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EFBEED8-D69B-4821-9ED5-144022010BE5}"/>
              </a:ext>
            </a:extLst>
          </p:cNvPr>
          <p:cNvSpPr>
            <a:spLocks noGrp="1"/>
          </p:cNvSpPr>
          <p:nvPr>
            <p:ph type="sldNum" sz="quarter" idx="12"/>
          </p:nvPr>
        </p:nvSpPr>
        <p:spPr/>
        <p:txBody>
          <a:bodyPr/>
          <a:lstStyle/>
          <a:p>
            <a:fld id="{CBA38C19-DD30-46F9-A559-7559A714E450}" type="slidenum">
              <a:rPr lang="en-US" smtClean="0"/>
              <a:t>20</a:t>
            </a:fld>
            <a:endParaRPr lang="en-US"/>
          </a:p>
        </p:txBody>
      </p:sp>
    </p:spTree>
    <p:extLst>
      <p:ext uri="{BB962C8B-B14F-4D97-AF65-F5344CB8AC3E}">
        <p14:creationId xmlns:p14="http://schemas.microsoft.com/office/powerpoint/2010/main" val="703399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FDF9-F045-4A26-BB0C-4A53DBB979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70E51-DA9E-49BD-BD9D-5BE7ACEE514E}"/>
              </a:ext>
            </a:extLst>
          </p:cNvPr>
          <p:cNvSpPr>
            <a:spLocks noGrp="1"/>
          </p:cNvSpPr>
          <p:nvPr>
            <p:ph idx="1"/>
          </p:nvPr>
        </p:nvSpPr>
        <p:spPr/>
        <p:txBody>
          <a:bodyPr>
            <a:normAutofit fontScale="47500" lnSpcReduction="20000"/>
          </a:bodyPr>
          <a:lstStyle/>
          <a:p>
            <a:pPr marL="0" indent="0">
              <a:buNone/>
            </a:pPr>
            <a:r>
              <a:rPr lang="en-US" dirty="0"/>
              <a:t>Suppose that we have three handlers in the handlers in the stored procedure insert_article_tags_3 :</a:t>
            </a:r>
          </a:p>
          <a:p>
            <a:pPr marL="0" indent="0">
              <a:buNone/>
            </a:pPr>
            <a:endParaRPr lang="en-US" dirty="0"/>
          </a:p>
          <a:p>
            <a:pPr marL="0" indent="0">
              <a:buNone/>
            </a:pPr>
            <a:r>
              <a:rPr lang="en-US" dirty="0"/>
              <a:t>DROP PROCEDURE IF EXISTS </a:t>
            </a:r>
            <a:r>
              <a:rPr lang="en-US" dirty="0" err="1"/>
              <a:t>InsertSupplierProduct</a:t>
            </a:r>
            <a:r>
              <a:rPr lang="en-US" dirty="0"/>
              <a:t>;</a:t>
            </a:r>
          </a:p>
          <a:p>
            <a:pPr marL="0" indent="0">
              <a:buNone/>
            </a:pPr>
            <a:endParaRPr lang="en-US" dirty="0"/>
          </a:p>
          <a:p>
            <a:pPr marL="0" indent="0">
              <a:buNone/>
            </a:pPr>
            <a:r>
              <a:rPr lang="en-US" dirty="0"/>
              <a:t>DELIMITER $$</a:t>
            </a:r>
          </a:p>
          <a:p>
            <a:pPr marL="0" indent="0">
              <a:buNone/>
            </a:pPr>
            <a:endParaRPr lang="en-US" dirty="0"/>
          </a:p>
          <a:p>
            <a:pPr marL="0" indent="0">
              <a:buNone/>
            </a:pPr>
            <a:r>
              <a:rPr lang="en-US" dirty="0"/>
              <a:t>CREATE PROCEDURE </a:t>
            </a:r>
            <a:r>
              <a:rPr lang="en-US" dirty="0" err="1"/>
              <a:t>InsertSupplierProduct</a:t>
            </a:r>
            <a:r>
              <a:rPr lang="en-US" dirty="0"/>
              <a:t>(</a:t>
            </a:r>
          </a:p>
          <a:p>
            <a:pPr marL="0" indent="0">
              <a:buNone/>
            </a:pPr>
            <a:r>
              <a:rPr lang="en-US" dirty="0"/>
              <a:t>    IN </a:t>
            </a:r>
            <a:r>
              <a:rPr lang="en-US" dirty="0" err="1"/>
              <a:t>inSupplierId</a:t>
            </a:r>
            <a:r>
              <a:rPr lang="en-US" dirty="0"/>
              <a:t> INT, </a:t>
            </a:r>
          </a:p>
          <a:p>
            <a:pPr marL="0" indent="0">
              <a:buNone/>
            </a:pPr>
            <a:r>
              <a:rPr lang="en-US" dirty="0"/>
              <a:t>    IN </a:t>
            </a:r>
            <a:r>
              <a:rPr lang="en-US" dirty="0" err="1"/>
              <a:t>inProductId</a:t>
            </a:r>
            <a:r>
              <a:rPr lang="en-US" dirty="0"/>
              <a:t> INT</a:t>
            </a:r>
          </a:p>
          <a:p>
            <a:pPr marL="0" indent="0">
              <a:buNone/>
            </a:pPr>
            <a:r>
              <a:rPr lang="en-US" dirty="0"/>
              <a:t>)</a:t>
            </a:r>
          </a:p>
          <a:p>
            <a:pPr marL="0" indent="0">
              <a:buNone/>
            </a:pPr>
            <a:r>
              <a:rPr lang="en-US" dirty="0"/>
              <a:t>BEGIN</a:t>
            </a:r>
          </a:p>
          <a:p>
            <a:pPr marL="0" indent="0">
              <a:buNone/>
            </a:pPr>
            <a:r>
              <a:rPr lang="en-US" dirty="0"/>
              <a:t>    -- exit if the duplicate key occurs</a:t>
            </a:r>
          </a:p>
          <a:p>
            <a:pPr marL="0" indent="0">
              <a:buNone/>
            </a:pPr>
            <a:r>
              <a:rPr lang="en-US" dirty="0"/>
              <a:t>    DECLARE EXIT HANDLER FOR 1062 SELECT 'Duplicate keys error encountered' Message; </a:t>
            </a:r>
          </a:p>
          <a:p>
            <a:pPr marL="0" indent="0">
              <a:buNone/>
            </a:pPr>
            <a:r>
              <a:rPr lang="en-US" dirty="0"/>
              <a:t>    DECLARE EXIT HANDLER FOR SQLEXCEPTION SELECT '</a:t>
            </a:r>
            <a:r>
              <a:rPr lang="en-US" dirty="0" err="1"/>
              <a:t>SQLException</a:t>
            </a:r>
            <a:r>
              <a:rPr lang="en-US" dirty="0"/>
              <a:t> encountered' Message; </a:t>
            </a:r>
          </a:p>
          <a:p>
            <a:pPr marL="0" indent="0">
              <a:buNone/>
            </a:pPr>
            <a:r>
              <a:rPr lang="en-US" dirty="0"/>
              <a:t>    DECLARE EXIT HANDLER FOR SQLSTATE '23000' SELECT 'SQLSTATE 23000' </a:t>
            </a:r>
            <a:r>
              <a:rPr lang="en-US" dirty="0" err="1"/>
              <a:t>ErrorCode</a:t>
            </a:r>
            <a:r>
              <a:rPr lang="en-US" dirty="0"/>
              <a:t>;</a:t>
            </a:r>
          </a:p>
          <a:p>
            <a:pPr marL="0" indent="0">
              <a:buNone/>
            </a:pPr>
            <a:r>
              <a:rPr lang="en-US" dirty="0"/>
              <a:t> </a:t>
            </a:r>
          </a:p>
        </p:txBody>
      </p:sp>
      <p:sp>
        <p:nvSpPr>
          <p:cNvPr id="4" name="Footer Placeholder 3">
            <a:extLst>
              <a:ext uri="{FF2B5EF4-FFF2-40B4-BE49-F238E27FC236}">
                <a16:creationId xmlns:a16="http://schemas.microsoft.com/office/drawing/2014/main" id="{F3DE231E-65EA-4B50-AF2B-CBCC00965E5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66B16B1-E544-4AC6-9610-DE2FD65EFCD9}"/>
              </a:ext>
            </a:extLst>
          </p:cNvPr>
          <p:cNvSpPr>
            <a:spLocks noGrp="1"/>
          </p:cNvSpPr>
          <p:nvPr>
            <p:ph type="sldNum" sz="quarter" idx="12"/>
          </p:nvPr>
        </p:nvSpPr>
        <p:spPr/>
        <p:txBody>
          <a:bodyPr/>
          <a:lstStyle/>
          <a:p>
            <a:fld id="{CBA38C19-DD30-46F9-A559-7559A714E450}" type="slidenum">
              <a:rPr lang="en-US" smtClean="0"/>
              <a:t>21</a:t>
            </a:fld>
            <a:endParaRPr lang="en-US"/>
          </a:p>
        </p:txBody>
      </p:sp>
    </p:spTree>
    <p:extLst>
      <p:ext uri="{BB962C8B-B14F-4D97-AF65-F5344CB8AC3E}">
        <p14:creationId xmlns:p14="http://schemas.microsoft.com/office/powerpoint/2010/main" val="2554338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66348-81A3-4016-9B6D-0F6E5AA17F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EB85FE-2B34-40AE-AD81-723E9C9E50BB}"/>
              </a:ext>
            </a:extLst>
          </p:cNvPr>
          <p:cNvSpPr>
            <a:spLocks noGrp="1"/>
          </p:cNvSpPr>
          <p:nvPr>
            <p:ph idx="1"/>
          </p:nvPr>
        </p:nvSpPr>
        <p:spPr/>
        <p:txBody>
          <a:bodyPr>
            <a:normAutofit fontScale="55000" lnSpcReduction="20000"/>
          </a:bodyPr>
          <a:lstStyle/>
          <a:p>
            <a:pPr marL="0" indent="0">
              <a:buNone/>
            </a:pPr>
            <a:r>
              <a:rPr lang="en-US" dirty="0"/>
              <a:t> -- insert a new row into the </a:t>
            </a:r>
            <a:r>
              <a:rPr lang="en-US" dirty="0" err="1"/>
              <a:t>SupplierProducts</a:t>
            </a:r>
            <a:endParaRPr lang="en-US" dirty="0"/>
          </a:p>
          <a:p>
            <a:pPr marL="0" indent="0">
              <a:buNone/>
            </a:pPr>
            <a:r>
              <a:rPr lang="en-US" dirty="0"/>
              <a:t>    INSERT INTO </a:t>
            </a:r>
            <a:r>
              <a:rPr lang="en-US" dirty="0" err="1"/>
              <a:t>SupplierProducts</a:t>
            </a:r>
            <a:r>
              <a:rPr lang="en-US" dirty="0"/>
              <a:t>(</a:t>
            </a:r>
            <a:r>
              <a:rPr lang="en-US" dirty="0" err="1"/>
              <a:t>supplierId,productId</a:t>
            </a:r>
            <a:r>
              <a:rPr lang="en-US" dirty="0"/>
              <a:t>)</a:t>
            </a:r>
          </a:p>
          <a:p>
            <a:pPr marL="0" indent="0">
              <a:buNone/>
            </a:pPr>
            <a:r>
              <a:rPr lang="en-US" dirty="0"/>
              <a:t>    VALUES(</a:t>
            </a:r>
            <a:r>
              <a:rPr lang="en-US" dirty="0" err="1"/>
              <a:t>inSupplierId,inProductId</a:t>
            </a:r>
            <a:r>
              <a:rPr lang="en-US" dirty="0"/>
              <a:t>);</a:t>
            </a:r>
          </a:p>
          <a:p>
            <a:pPr marL="0" indent="0">
              <a:buNone/>
            </a:pPr>
            <a:r>
              <a:rPr lang="en-US" dirty="0"/>
              <a:t>    </a:t>
            </a:r>
          </a:p>
          <a:p>
            <a:pPr marL="0" indent="0">
              <a:buNone/>
            </a:pPr>
            <a:r>
              <a:rPr lang="en-US" dirty="0"/>
              <a:t>    -- return the products supplied by the supplier id</a:t>
            </a:r>
          </a:p>
          <a:p>
            <a:pPr marL="0" indent="0">
              <a:buNone/>
            </a:pPr>
            <a:r>
              <a:rPr lang="en-US" dirty="0"/>
              <a:t>    SELECT COUNT(*) </a:t>
            </a:r>
          </a:p>
          <a:p>
            <a:pPr marL="0" indent="0">
              <a:buNone/>
            </a:pPr>
            <a:r>
              <a:rPr lang="en-US" dirty="0"/>
              <a:t>    FROM </a:t>
            </a:r>
            <a:r>
              <a:rPr lang="en-US" dirty="0" err="1"/>
              <a:t>SupplierProducts</a:t>
            </a:r>
            <a:endParaRPr lang="en-US" dirty="0"/>
          </a:p>
          <a:p>
            <a:pPr marL="0" indent="0">
              <a:buNone/>
            </a:pPr>
            <a:r>
              <a:rPr lang="en-US" dirty="0"/>
              <a:t>    WHERE </a:t>
            </a:r>
            <a:r>
              <a:rPr lang="en-US" dirty="0" err="1"/>
              <a:t>supplierId</a:t>
            </a:r>
            <a:r>
              <a:rPr lang="en-US" dirty="0"/>
              <a:t> = </a:t>
            </a:r>
            <a:r>
              <a:rPr lang="en-US" dirty="0" err="1"/>
              <a:t>inSupplierId</a:t>
            </a:r>
            <a:r>
              <a:rPr lang="en-US" dirty="0"/>
              <a:t>;</a:t>
            </a:r>
          </a:p>
          <a:p>
            <a:pPr marL="0" indent="0">
              <a:buNone/>
            </a:pPr>
            <a:r>
              <a:rPr lang="en-US" dirty="0"/>
              <a:t>    </a:t>
            </a:r>
          </a:p>
          <a:p>
            <a:pPr marL="0" indent="0">
              <a:buNone/>
            </a:pPr>
            <a:r>
              <a:rPr lang="en-US" dirty="0"/>
              <a:t>END$$</a:t>
            </a:r>
          </a:p>
          <a:p>
            <a:pPr marL="0" indent="0">
              <a:buNone/>
            </a:pPr>
            <a:endParaRPr lang="en-US" dirty="0"/>
          </a:p>
          <a:p>
            <a:pPr marL="0" indent="0">
              <a:buNone/>
            </a:pPr>
            <a:r>
              <a:rPr lang="en-US" dirty="0"/>
              <a:t>DELIMITER ;</a:t>
            </a:r>
          </a:p>
          <a:p>
            <a:pPr marL="0" indent="0">
              <a:buNone/>
            </a:pPr>
            <a:r>
              <a:rPr lang="en-US" dirty="0"/>
              <a:t>Call the stored procedure to insert a duplicate key:</a:t>
            </a:r>
          </a:p>
          <a:p>
            <a:pPr marL="0" indent="0">
              <a:buNone/>
            </a:pPr>
            <a:endParaRPr lang="en-US" dirty="0"/>
          </a:p>
          <a:p>
            <a:pPr marL="0" indent="0">
              <a:buNone/>
            </a:pPr>
            <a:r>
              <a:rPr lang="en-US" dirty="0"/>
              <a:t>CALL </a:t>
            </a:r>
            <a:r>
              <a:rPr lang="en-US" dirty="0" err="1"/>
              <a:t>InsertSupplierProduct</a:t>
            </a:r>
            <a:r>
              <a:rPr lang="en-US" dirty="0"/>
              <a:t>(1,3);</a:t>
            </a:r>
          </a:p>
        </p:txBody>
      </p:sp>
      <p:sp>
        <p:nvSpPr>
          <p:cNvPr id="4" name="Footer Placeholder 3">
            <a:extLst>
              <a:ext uri="{FF2B5EF4-FFF2-40B4-BE49-F238E27FC236}">
                <a16:creationId xmlns:a16="http://schemas.microsoft.com/office/drawing/2014/main" id="{2D4B22F0-02E7-483A-838F-10C598F7286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1540682-2757-4893-9144-1F67224F44B2}"/>
              </a:ext>
            </a:extLst>
          </p:cNvPr>
          <p:cNvSpPr>
            <a:spLocks noGrp="1"/>
          </p:cNvSpPr>
          <p:nvPr>
            <p:ph type="sldNum" sz="quarter" idx="12"/>
          </p:nvPr>
        </p:nvSpPr>
        <p:spPr/>
        <p:txBody>
          <a:bodyPr/>
          <a:lstStyle/>
          <a:p>
            <a:fld id="{CBA38C19-DD30-46F9-A559-7559A714E450}" type="slidenum">
              <a:rPr lang="en-US" smtClean="0"/>
              <a:t>22</a:t>
            </a:fld>
            <a:endParaRPr lang="en-US"/>
          </a:p>
        </p:txBody>
      </p:sp>
    </p:spTree>
    <p:extLst>
      <p:ext uri="{BB962C8B-B14F-4D97-AF65-F5344CB8AC3E}">
        <p14:creationId xmlns:p14="http://schemas.microsoft.com/office/powerpoint/2010/main" val="248868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7EAD-C086-46E7-B0AA-4FB2A4D268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2542FE-B4C3-4C48-8464-18608C5FB029}"/>
              </a:ext>
            </a:extLst>
          </p:cNvPr>
          <p:cNvSpPr>
            <a:spLocks noGrp="1"/>
          </p:cNvSpPr>
          <p:nvPr>
            <p:ph idx="1"/>
          </p:nvPr>
        </p:nvSpPr>
        <p:spPr/>
        <p:txBody>
          <a:bodyPr>
            <a:normAutofit fontScale="85000" lnSpcReduction="20000"/>
          </a:bodyPr>
          <a:lstStyle/>
          <a:p>
            <a:pPr marL="0" indent="0">
              <a:buNone/>
            </a:pPr>
            <a:r>
              <a:rPr lang="en-US" dirty="0"/>
              <a:t>Here is the output:</a:t>
            </a:r>
          </a:p>
          <a:p>
            <a:pPr marL="0" indent="0">
              <a:buNone/>
            </a:pPr>
            <a:endParaRPr lang="en-US" dirty="0"/>
          </a:p>
          <a:p>
            <a:pPr marL="0" indent="0">
              <a:buNone/>
            </a:pPr>
            <a:r>
              <a:rPr lang="en-US" dirty="0"/>
              <a:t>+----------------------------------+</a:t>
            </a:r>
          </a:p>
          <a:p>
            <a:pPr marL="0" indent="0">
              <a:buNone/>
            </a:pPr>
            <a:r>
              <a:rPr lang="en-US" dirty="0"/>
              <a:t>| Message                          |</a:t>
            </a:r>
          </a:p>
          <a:p>
            <a:pPr marL="0" indent="0">
              <a:buNone/>
            </a:pPr>
            <a:r>
              <a:rPr lang="en-US" dirty="0"/>
              <a:t>+----------------------------------+</a:t>
            </a:r>
          </a:p>
          <a:p>
            <a:pPr marL="0" indent="0">
              <a:buNone/>
            </a:pPr>
            <a:r>
              <a:rPr lang="en-US" dirty="0"/>
              <a:t>| Duplicate keys error encountered |</a:t>
            </a:r>
          </a:p>
          <a:p>
            <a:pPr marL="0" indent="0">
              <a:buNone/>
            </a:pPr>
            <a:r>
              <a:rPr lang="en-US" dirty="0"/>
              <a:t>+----------------------------------+</a:t>
            </a:r>
          </a:p>
          <a:p>
            <a:pPr marL="0" indent="0">
              <a:buNone/>
            </a:pPr>
            <a:r>
              <a:rPr lang="en-US" dirty="0"/>
              <a:t>1 row in set (0.00 sec)</a:t>
            </a:r>
          </a:p>
          <a:p>
            <a:pPr marL="0" indent="0">
              <a:buNone/>
            </a:pPr>
            <a:endParaRPr lang="en-US" dirty="0"/>
          </a:p>
          <a:p>
            <a:pPr marL="0" indent="0">
              <a:buNone/>
            </a:pPr>
            <a:r>
              <a:rPr lang="en-US" dirty="0"/>
              <a:t>Query OK, 0 rows affected (0.01 sec)</a:t>
            </a:r>
          </a:p>
          <a:p>
            <a:pPr marL="0" indent="0">
              <a:buNone/>
            </a:pPr>
            <a:r>
              <a:rPr lang="en-US" dirty="0"/>
              <a:t>As you see the MySQL error code handler is called.</a:t>
            </a:r>
          </a:p>
        </p:txBody>
      </p:sp>
      <p:sp>
        <p:nvSpPr>
          <p:cNvPr id="4" name="Footer Placeholder 3">
            <a:extLst>
              <a:ext uri="{FF2B5EF4-FFF2-40B4-BE49-F238E27FC236}">
                <a16:creationId xmlns:a16="http://schemas.microsoft.com/office/drawing/2014/main" id="{8F77FDB8-3158-4F28-9DC4-557BA174E70F}"/>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B221804-B544-4985-B65F-6B079D6988CF}"/>
              </a:ext>
            </a:extLst>
          </p:cNvPr>
          <p:cNvSpPr>
            <a:spLocks noGrp="1"/>
          </p:cNvSpPr>
          <p:nvPr>
            <p:ph type="sldNum" sz="quarter" idx="12"/>
          </p:nvPr>
        </p:nvSpPr>
        <p:spPr/>
        <p:txBody>
          <a:bodyPr/>
          <a:lstStyle/>
          <a:p>
            <a:fld id="{CBA38C19-DD30-46F9-A559-7559A714E450}" type="slidenum">
              <a:rPr lang="en-US" smtClean="0"/>
              <a:t>23</a:t>
            </a:fld>
            <a:endParaRPr lang="en-US"/>
          </a:p>
        </p:txBody>
      </p:sp>
    </p:spTree>
    <p:extLst>
      <p:ext uri="{BB962C8B-B14F-4D97-AF65-F5344CB8AC3E}">
        <p14:creationId xmlns:p14="http://schemas.microsoft.com/office/powerpoint/2010/main" val="3191244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624F-1C50-44BB-AD3F-46F0429E7C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368C11-A586-4C4B-BAA6-7E1032719B47}"/>
              </a:ext>
            </a:extLst>
          </p:cNvPr>
          <p:cNvSpPr>
            <a:spLocks noGrp="1"/>
          </p:cNvSpPr>
          <p:nvPr>
            <p:ph idx="1"/>
          </p:nvPr>
        </p:nvSpPr>
        <p:spPr/>
        <p:txBody>
          <a:bodyPr>
            <a:normAutofit fontScale="55000" lnSpcReduction="20000"/>
          </a:bodyPr>
          <a:lstStyle/>
          <a:p>
            <a:pPr marL="0" indent="0">
              <a:buNone/>
            </a:pPr>
            <a:r>
              <a:rPr lang="en-US" dirty="0"/>
              <a:t>Using a named error condition</a:t>
            </a:r>
          </a:p>
          <a:p>
            <a:pPr marL="0" indent="0">
              <a:buNone/>
            </a:pPr>
            <a:r>
              <a:rPr lang="en-US" dirty="0"/>
              <a:t>Let’s start with an error handler declaration.</a:t>
            </a:r>
          </a:p>
          <a:p>
            <a:pPr marL="0" indent="0">
              <a:buNone/>
            </a:pPr>
            <a:endParaRPr lang="en-US" dirty="0"/>
          </a:p>
          <a:p>
            <a:pPr marL="0" indent="0">
              <a:buNone/>
            </a:pPr>
            <a:r>
              <a:rPr lang="en-US" dirty="0"/>
              <a:t>DELIMITER $$</a:t>
            </a:r>
          </a:p>
          <a:p>
            <a:pPr marL="0" indent="0">
              <a:buNone/>
            </a:pPr>
            <a:endParaRPr lang="en-US" dirty="0"/>
          </a:p>
          <a:p>
            <a:pPr marL="0" indent="0">
              <a:buNone/>
            </a:pPr>
            <a:r>
              <a:rPr lang="en-US" dirty="0"/>
              <a:t>CREATE PROCEDURE </a:t>
            </a:r>
            <a:r>
              <a:rPr lang="en-US" dirty="0" err="1"/>
              <a:t>TestProc</a:t>
            </a:r>
            <a:r>
              <a:rPr lang="en-US" dirty="0"/>
              <a:t>()</a:t>
            </a:r>
          </a:p>
          <a:p>
            <a:pPr marL="0" indent="0">
              <a:buNone/>
            </a:pPr>
            <a:r>
              <a:rPr lang="en-US" dirty="0"/>
              <a:t>BEGIN</a:t>
            </a:r>
          </a:p>
          <a:p>
            <a:pPr marL="0" indent="0">
              <a:buNone/>
            </a:pPr>
            <a:endParaRPr lang="en-US" dirty="0"/>
          </a:p>
          <a:p>
            <a:pPr marL="0" indent="0">
              <a:buNone/>
            </a:pPr>
            <a:r>
              <a:rPr lang="en-US" dirty="0"/>
              <a:t>    DECLARE EXIT HANDLER FOR 1146 </a:t>
            </a:r>
          </a:p>
          <a:p>
            <a:pPr marL="0" indent="0">
              <a:buNone/>
            </a:pPr>
            <a:r>
              <a:rPr lang="en-US" dirty="0"/>
              <a:t>    SELECT 'Please create table </a:t>
            </a:r>
            <a:r>
              <a:rPr lang="en-US" dirty="0" err="1"/>
              <a:t>abc</a:t>
            </a:r>
            <a:r>
              <a:rPr lang="en-US" dirty="0"/>
              <a:t> first' Message; </a:t>
            </a:r>
          </a:p>
          <a:p>
            <a:pPr marL="0" indent="0">
              <a:buNone/>
            </a:pPr>
            <a:r>
              <a:rPr lang="en-US" dirty="0"/>
              <a:t>        </a:t>
            </a:r>
          </a:p>
          <a:p>
            <a:pPr marL="0" indent="0">
              <a:buNone/>
            </a:pPr>
            <a:r>
              <a:rPr lang="en-US" dirty="0"/>
              <a:t>    SELECT * FROM </a:t>
            </a:r>
            <a:r>
              <a:rPr lang="en-US" dirty="0" err="1"/>
              <a:t>abc</a:t>
            </a:r>
            <a:r>
              <a:rPr lang="en-US" dirty="0"/>
              <a:t>;</a:t>
            </a:r>
          </a:p>
          <a:p>
            <a:pPr marL="0" indent="0">
              <a:buNone/>
            </a:pPr>
            <a:r>
              <a:rPr lang="en-US" dirty="0"/>
              <a:t>END$$</a:t>
            </a:r>
          </a:p>
          <a:p>
            <a:pPr marL="0" indent="0">
              <a:buNone/>
            </a:pPr>
            <a:endParaRPr lang="en-US" dirty="0"/>
          </a:p>
          <a:p>
            <a:pPr marL="0" indent="0">
              <a:buNone/>
            </a:pPr>
            <a:r>
              <a:rPr lang="en-US" dirty="0"/>
              <a:t>DELIMITER ;</a:t>
            </a:r>
          </a:p>
        </p:txBody>
      </p:sp>
      <p:sp>
        <p:nvSpPr>
          <p:cNvPr id="4" name="Footer Placeholder 3">
            <a:extLst>
              <a:ext uri="{FF2B5EF4-FFF2-40B4-BE49-F238E27FC236}">
                <a16:creationId xmlns:a16="http://schemas.microsoft.com/office/drawing/2014/main" id="{53EDFE41-84FC-4CE7-AB42-9C7AE22B5D3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52F45D7-2377-4633-BA56-668D50E50D8D}"/>
              </a:ext>
            </a:extLst>
          </p:cNvPr>
          <p:cNvSpPr>
            <a:spLocks noGrp="1"/>
          </p:cNvSpPr>
          <p:nvPr>
            <p:ph type="sldNum" sz="quarter" idx="12"/>
          </p:nvPr>
        </p:nvSpPr>
        <p:spPr/>
        <p:txBody>
          <a:bodyPr/>
          <a:lstStyle/>
          <a:p>
            <a:fld id="{CBA38C19-DD30-46F9-A559-7559A714E450}" type="slidenum">
              <a:rPr lang="en-US" smtClean="0"/>
              <a:t>24</a:t>
            </a:fld>
            <a:endParaRPr lang="en-US"/>
          </a:p>
        </p:txBody>
      </p:sp>
    </p:spTree>
    <p:extLst>
      <p:ext uri="{BB962C8B-B14F-4D97-AF65-F5344CB8AC3E}">
        <p14:creationId xmlns:p14="http://schemas.microsoft.com/office/powerpoint/2010/main" val="375121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64B7-7BE5-47DC-9F97-BBDC6CE39C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C5B8E2-9E80-4F7F-BFF9-BF53A2E0FBA0}"/>
              </a:ext>
            </a:extLst>
          </p:cNvPr>
          <p:cNvSpPr>
            <a:spLocks noGrp="1"/>
          </p:cNvSpPr>
          <p:nvPr>
            <p:ph idx="1"/>
          </p:nvPr>
        </p:nvSpPr>
        <p:spPr/>
        <p:txBody>
          <a:bodyPr/>
          <a:lstStyle/>
          <a:p>
            <a:pPr marL="0" indent="0">
              <a:buNone/>
            </a:pPr>
            <a:r>
              <a:rPr lang="en-US" dirty="0"/>
              <a:t>What does the number 1146 really mean? Imagine you have stored procedures polluted with these numbers all over places; it will be difficult to understand and maintain the code.</a:t>
            </a:r>
          </a:p>
          <a:p>
            <a:pPr marL="0" indent="0">
              <a:buNone/>
            </a:pPr>
            <a:endParaRPr lang="en-US" dirty="0"/>
          </a:p>
          <a:p>
            <a:pPr marL="0" indent="0">
              <a:buNone/>
            </a:pPr>
            <a:r>
              <a:rPr lang="en-US" dirty="0"/>
              <a:t>Fortunately, MySQL provides you with the DECLARE CONDITION statement that declares a named error condition, which associates with a condition.</a:t>
            </a:r>
          </a:p>
        </p:txBody>
      </p:sp>
      <p:sp>
        <p:nvSpPr>
          <p:cNvPr id="4" name="Footer Placeholder 3">
            <a:extLst>
              <a:ext uri="{FF2B5EF4-FFF2-40B4-BE49-F238E27FC236}">
                <a16:creationId xmlns:a16="http://schemas.microsoft.com/office/drawing/2014/main" id="{C3B066B2-51A4-420A-9CEB-1160470646C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96C64AC-5AFC-409A-9E7A-A79BF1729416}"/>
              </a:ext>
            </a:extLst>
          </p:cNvPr>
          <p:cNvSpPr>
            <a:spLocks noGrp="1"/>
          </p:cNvSpPr>
          <p:nvPr>
            <p:ph type="sldNum" sz="quarter" idx="12"/>
          </p:nvPr>
        </p:nvSpPr>
        <p:spPr/>
        <p:txBody>
          <a:bodyPr/>
          <a:lstStyle/>
          <a:p>
            <a:fld id="{CBA38C19-DD30-46F9-A559-7559A714E450}" type="slidenum">
              <a:rPr lang="en-US" smtClean="0"/>
              <a:t>25</a:t>
            </a:fld>
            <a:endParaRPr lang="en-US"/>
          </a:p>
        </p:txBody>
      </p:sp>
    </p:spTree>
    <p:extLst>
      <p:ext uri="{BB962C8B-B14F-4D97-AF65-F5344CB8AC3E}">
        <p14:creationId xmlns:p14="http://schemas.microsoft.com/office/powerpoint/2010/main" val="2267124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2FB7-85F7-4958-9809-0BB80C24E9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547251-F6BE-4DA6-BE0D-FC7FD112E7F0}"/>
              </a:ext>
            </a:extLst>
          </p:cNvPr>
          <p:cNvSpPr>
            <a:spLocks noGrp="1"/>
          </p:cNvSpPr>
          <p:nvPr>
            <p:ph idx="1"/>
          </p:nvPr>
        </p:nvSpPr>
        <p:spPr/>
        <p:txBody>
          <a:bodyPr/>
          <a:lstStyle/>
          <a:p>
            <a:pPr marL="0" indent="0">
              <a:buNone/>
            </a:pPr>
            <a:r>
              <a:rPr lang="en-US" dirty="0"/>
              <a:t>Here is the syntax of the DECLARE CONDITION statement:</a:t>
            </a:r>
          </a:p>
          <a:p>
            <a:pPr marL="0" indent="0">
              <a:buNone/>
            </a:pPr>
            <a:endParaRPr lang="en-US" dirty="0"/>
          </a:p>
          <a:p>
            <a:pPr marL="0" indent="0">
              <a:buNone/>
            </a:pPr>
            <a:r>
              <a:rPr lang="en-US" dirty="0"/>
              <a:t>DECLARE </a:t>
            </a:r>
            <a:r>
              <a:rPr lang="en-US" dirty="0" err="1"/>
              <a:t>condition_name</a:t>
            </a:r>
            <a:r>
              <a:rPr lang="en-US" dirty="0"/>
              <a:t> CONDITION FOR </a:t>
            </a:r>
            <a:r>
              <a:rPr lang="en-US" dirty="0" err="1"/>
              <a:t>condition_value</a:t>
            </a:r>
            <a:r>
              <a:rPr lang="en-US" dirty="0"/>
              <a:t>;</a:t>
            </a:r>
          </a:p>
          <a:p>
            <a:pPr marL="0" indent="0">
              <a:buNone/>
            </a:pPr>
            <a:r>
              <a:rPr lang="en-US" dirty="0"/>
              <a:t>The </a:t>
            </a:r>
            <a:r>
              <a:rPr lang="en-US" dirty="0" err="1"/>
              <a:t>condition_value</a:t>
            </a:r>
            <a:r>
              <a:rPr lang="en-US" dirty="0"/>
              <a:t>  can be a MySQL error code such as 1146 or a SQLSTATE value. The </a:t>
            </a:r>
            <a:r>
              <a:rPr lang="en-US" dirty="0" err="1"/>
              <a:t>condition_value</a:t>
            </a:r>
            <a:r>
              <a:rPr lang="en-US" dirty="0"/>
              <a:t> is represented by the </a:t>
            </a:r>
            <a:r>
              <a:rPr lang="en-US" dirty="0" err="1"/>
              <a:t>condition_name</a:t>
            </a:r>
            <a:r>
              <a:rPr lang="en-US" dirty="0"/>
              <a:t> .</a:t>
            </a:r>
          </a:p>
          <a:p>
            <a:pPr marL="0" indent="0">
              <a:buNone/>
            </a:pPr>
            <a:endParaRPr lang="en-US" dirty="0"/>
          </a:p>
          <a:p>
            <a:pPr marL="0" indent="0">
              <a:buNone/>
            </a:pPr>
            <a:r>
              <a:rPr lang="en-US" dirty="0"/>
              <a:t>After the declaration, you can refer to </a:t>
            </a:r>
            <a:r>
              <a:rPr lang="en-US" dirty="0" err="1"/>
              <a:t>condition_name</a:t>
            </a:r>
            <a:r>
              <a:rPr lang="en-US" dirty="0"/>
              <a:t> instead of </a:t>
            </a:r>
            <a:r>
              <a:rPr lang="en-US" dirty="0" err="1"/>
              <a:t>condition_value</a:t>
            </a:r>
            <a:r>
              <a:rPr lang="en-US" dirty="0"/>
              <a:t> .</a:t>
            </a:r>
          </a:p>
        </p:txBody>
      </p:sp>
      <p:sp>
        <p:nvSpPr>
          <p:cNvPr id="4" name="Footer Placeholder 3">
            <a:extLst>
              <a:ext uri="{FF2B5EF4-FFF2-40B4-BE49-F238E27FC236}">
                <a16:creationId xmlns:a16="http://schemas.microsoft.com/office/drawing/2014/main" id="{C19510D0-6BAA-48F8-A18B-21A61B91AA2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A740369-7AD2-40F0-8659-E5226C685DC0}"/>
              </a:ext>
            </a:extLst>
          </p:cNvPr>
          <p:cNvSpPr>
            <a:spLocks noGrp="1"/>
          </p:cNvSpPr>
          <p:nvPr>
            <p:ph type="sldNum" sz="quarter" idx="12"/>
          </p:nvPr>
        </p:nvSpPr>
        <p:spPr/>
        <p:txBody>
          <a:bodyPr/>
          <a:lstStyle/>
          <a:p>
            <a:fld id="{CBA38C19-DD30-46F9-A559-7559A714E450}" type="slidenum">
              <a:rPr lang="en-US" smtClean="0"/>
              <a:t>26</a:t>
            </a:fld>
            <a:endParaRPr lang="en-US"/>
          </a:p>
        </p:txBody>
      </p:sp>
    </p:spTree>
    <p:extLst>
      <p:ext uri="{BB962C8B-B14F-4D97-AF65-F5344CB8AC3E}">
        <p14:creationId xmlns:p14="http://schemas.microsoft.com/office/powerpoint/2010/main" val="3585626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45F0-17EF-4650-BFE0-0FA00E69AE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1AA88E-97DE-4FC9-AAA3-2EB88C633DE1}"/>
              </a:ext>
            </a:extLst>
          </p:cNvPr>
          <p:cNvSpPr>
            <a:spLocks noGrp="1"/>
          </p:cNvSpPr>
          <p:nvPr>
            <p:ph idx="1"/>
          </p:nvPr>
        </p:nvSpPr>
        <p:spPr/>
        <p:txBody>
          <a:bodyPr>
            <a:normAutofit fontScale="47500" lnSpcReduction="20000"/>
          </a:bodyPr>
          <a:lstStyle/>
          <a:p>
            <a:pPr marL="0" indent="0">
              <a:buNone/>
            </a:pPr>
            <a:r>
              <a:rPr lang="en-US" dirty="0"/>
              <a:t>So you can rewrite the code above as follows:</a:t>
            </a:r>
          </a:p>
          <a:p>
            <a:pPr marL="0" indent="0">
              <a:buNone/>
            </a:pPr>
            <a:endParaRPr lang="en-US" dirty="0"/>
          </a:p>
          <a:p>
            <a:pPr marL="0" indent="0">
              <a:buNone/>
            </a:pPr>
            <a:r>
              <a:rPr lang="en-US" dirty="0"/>
              <a:t>DROP PROCEDURE IF EXISTS </a:t>
            </a:r>
            <a:r>
              <a:rPr lang="en-US" dirty="0" err="1"/>
              <a:t>TestProc</a:t>
            </a:r>
            <a:r>
              <a:rPr lang="en-US" dirty="0"/>
              <a:t>;</a:t>
            </a:r>
          </a:p>
          <a:p>
            <a:pPr marL="0" indent="0">
              <a:buNone/>
            </a:pPr>
            <a:endParaRPr lang="en-US" dirty="0"/>
          </a:p>
          <a:p>
            <a:pPr marL="0" indent="0">
              <a:buNone/>
            </a:pPr>
            <a:r>
              <a:rPr lang="en-US" dirty="0"/>
              <a:t>DELIMITER $$</a:t>
            </a:r>
          </a:p>
          <a:p>
            <a:pPr marL="0" indent="0">
              <a:buNone/>
            </a:pPr>
            <a:endParaRPr lang="en-US" dirty="0"/>
          </a:p>
          <a:p>
            <a:pPr marL="0" indent="0">
              <a:buNone/>
            </a:pPr>
            <a:r>
              <a:rPr lang="en-US" dirty="0"/>
              <a:t>CREATE PROCEDURE </a:t>
            </a:r>
            <a:r>
              <a:rPr lang="en-US" dirty="0" err="1"/>
              <a:t>TestProc</a:t>
            </a:r>
            <a:r>
              <a:rPr lang="en-US" dirty="0"/>
              <a:t>()</a:t>
            </a:r>
          </a:p>
          <a:p>
            <a:pPr marL="0" indent="0">
              <a:buNone/>
            </a:pPr>
            <a:r>
              <a:rPr lang="en-US" dirty="0"/>
              <a:t>BEGIN</a:t>
            </a:r>
          </a:p>
          <a:p>
            <a:pPr marL="0" indent="0">
              <a:buNone/>
            </a:pPr>
            <a:r>
              <a:rPr lang="en-US" dirty="0"/>
              <a:t>    DECLARE </a:t>
            </a:r>
            <a:r>
              <a:rPr lang="en-US" dirty="0" err="1"/>
              <a:t>TableNotFound</a:t>
            </a:r>
            <a:r>
              <a:rPr lang="en-US" dirty="0"/>
              <a:t> CONDITION for 1146 ; </a:t>
            </a:r>
          </a:p>
          <a:p>
            <a:pPr marL="0" indent="0">
              <a:buNone/>
            </a:pPr>
            <a:endParaRPr lang="en-US" dirty="0"/>
          </a:p>
          <a:p>
            <a:pPr marL="0" indent="0">
              <a:buNone/>
            </a:pPr>
            <a:r>
              <a:rPr lang="en-US" dirty="0"/>
              <a:t>    DECLARE EXIT HANDLER FOR </a:t>
            </a:r>
            <a:r>
              <a:rPr lang="en-US" dirty="0" err="1"/>
              <a:t>TableNotFound</a:t>
            </a:r>
            <a:r>
              <a:rPr lang="en-US" dirty="0"/>
              <a:t> </a:t>
            </a:r>
          </a:p>
          <a:p>
            <a:pPr marL="0" indent="0">
              <a:buNone/>
            </a:pPr>
            <a:r>
              <a:rPr lang="en-US" dirty="0"/>
              <a:t>	SELECT 'Please create table </a:t>
            </a:r>
            <a:r>
              <a:rPr lang="en-US" dirty="0" err="1"/>
              <a:t>abc</a:t>
            </a:r>
            <a:r>
              <a:rPr lang="en-US" dirty="0"/>
              <a:t> first' Message; </a:t>
            </a:r>
          </a:p>
          <a:p>
            <a:pPr marL="0" indent="0">
              <a:buNone/>
            </a:pPr>
            <a:r>
              <a:rPr lang="en-US" dirty="0"/>
              <a:t>    SELECT * FROM </a:t>
            </a:r>
            <a:r>
              <a:rPr lang="en-US" dirty="0" err="1"/>
              <a:t>abc</a:t>
            </a:r>
            <a:r>
              <a:rPr lang="en-US" dirty="0"/>
              <a:t>;</a:t>
            </a:r>
          </a:p>
          <a:p>
            <a:pPr marL="0" indent="0">
              <a:buNone/>
            </a:pPr>
            <a:r>
              <a:rPr lang="en-US" dirty="0"/>
              <a:t>END$$</a:t>
            </a:r>
          </a:p>
          <a:p>
            <a:pPr marL="0" indent="0">
              <a:buNone/>
            </a:pPr>
            <a:endParaRPr lang="en-US" dirty="0"/>
          </a:p>
          <a:p>
            <a:pPr marL="0" indent="0">
              <a:buNone/>
            </a:pPr>
            <a:r>
              <a:rPr lang="en-US" dirty="0"/>
              <a:t>DELIMITER ;</a:t>
            </a:r>
          </a:p>
        </p:txBody>
      </p:sp>
      <p:sp>
        <p:nvSpPr>
          <p:cNvPr id="4" name="Footer Placeholder 3">
            <a:extLst>
              <a:ext uri="{FF2B5EF4-FFF2-40B4-BE49-F238E27FC236}">
                <a16:creationId xmlns:a16="http://schemas.microsoft.com/office/drawing/2014/main" id="{DC5E9E78-D5D6-43E2-981A-DED0DE96D1D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FE2E0DC-673D-4F90-B378-71ABC58ADCEB}"/>
              </a:ext>
            </a:extLst>
          </p:cNvPr>
          <p:cNvSpPr>
            <a:spLocks noGrp="1"/>
          </p:cNvSpPr>
          <p:nvPr>
            <p:ph type="sldNum" sz="quarter" idx="12"/>
          </p:nvPr>
        </p:nvSpPr>
        <p:spPr/>
        <p:txBody>
          <a:bodyPr/>
          <a:lstStyle/>
          <a:p>
            <a:fld id="{CBA38C19-DD30-46F9-A559-7559A714E450}" type="slidenum">
              <a:rPr lang="en-US" smtClean="0"/>
              <a:t>27</a:t>
            </a:fld>
            <a:endParaRPr lang="en-US"/>
          </a:p>
        </p:txBody>
      </p:sp>
    </p:spTree>
    <p:extLst>
      <p:ext uri="{BB962C8B-B14F-4D97-AF65-F5344CB8AC3E}">
        <p14:creationId xmlns:p14="http://schemas.microsoft.com/office/powerpoint/2010/main" val="1489463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B9D6-B211-450F-9E9E-683D6C361A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31CDF4-EA4A-461C-B569-2F3B7A5596B0}"/>
              </a:ext>
            </a:extLst>
          </p:cNvPr>
          <p:cNvSpPr>
            <a:spLocks noGrp="1"/>
          </p:cNvSpPr>
          <p:nvPr>
            <p:ph idx="1"/>
          </p:nvPr>
        </p:nvSpPr>
        <p:spPr/>
        <p:txBody>
          <a:bodyPr/>
          <a:lstStyle/>
          <a:p>
            <a:pPr marL="0" indent="0">
              <a:buNone/>
            </a:pPr>
            <a:r>
              <a:rPr lang="en-US" dirty="0"/>
              <a:t>As you can see, the code is more obviously and readable than the previous one. Notice that the condition declaration must appear before handler or cursor declarations.</a:t>
            </a:r>
          </a:p>
        </p:txBody>
      </p:sp>
      <p:sp>
        <p:nvSpPr>
          <p:cNvPr id="4" name="Footer Placeholder 3">
            <a:extLst>
              <a:ext uri="{FF2B5EF4-FFF2-40B4-BE49-F238E27FC236}">
                <a16:creationId xmlns:a16="http://schemas.microsoft.com/office/drawing/2014/main" id="{49F1DAA1-8D44-401B-B371-74E06EB5211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7C68961-F9C4-4229-9784-6F02644AF9CA}"/>
              </a:ext>
            </a:extLst>
          </p:cNvPr>
          <p:cNvSpPr>
            <a:spLocks noGrp="1"/>
          </p:cNvSpPr>
          <p:nvPr>
            <p:ph type="sldNum" sz="quarter" idx="12"/>
          </p:nvPr>
        </p:nvSpPr>
        <p:spPr/>
        <p:txBody>
          <a:bodyPr/>
          <a:lstStyle/>
          <a:p>
            <a:fld id="{CBA38C19-DD30-46F9-A559-7559A714E450}" type="slidenum">
              <a:rPr lang="en-US" smtClean="0"/>
              <a:t>28</a:t>
            </a:fld>
            <a:endParaRPr lang="en-US"/>
          </a:p>
        </p:txBody>
      </p:sp>
    </p:spTree>
    <p:extLst>
      <p:ext uri="{BB962C8B-B14F-4D97-AF65-F5344CB8AC3E}">
        <p14:creationId xmlns:p14="http://schemas.microsoft.com/office/powerpoint/2010/main" val="1654604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29</a:t>
            </a:fld>
            <a:endParaRPr lang="en-US"/>
          </a:p>
        </p:txBody>
      </p:sp>
    </p:spTree>
    <p:extLst>
      <p:ext uri="{BB962C8B-B14F-4D97-AF65-F5344CB8AC3E}">
        <p14:creationId xmlns:p14="http://schemas.microsoft.com/office/powerpoint/2010/main" val="130238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F9DF-F428-47B4-9FC8-E097A68807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2821A8-E501-4E8D-8256-339C5B991318}"/>
              </a:ext>
            </a:extLst>
          </p:cNvPr>
          <p:cNvSpPr>
            <a:spLocks noGrp="1"/>
          </p:cNvSpPr>
          <p:nvPr>
            <p:ph idx="1"/>
          </p:nvPr>
        </p:nvSpPr>
        <p:spPr/>
        <p:txBody>
          <a:bodyPr/>
          <a:lstStyle/>
          <a:p>
            <a:pPr marL="0" indent="0">
              <a:buNone/>
            </a:pPr>
            <a:r>
              <a:rPr lang="en-US" dirty="0"/>
              <a:t>The action accepts one of the following values:</a:t>
            </a:r>
          </a:p>
          <a:p>
            <a:pPr marL="0" indent="0">
              <a:buNone/>
            </a:pPr>
            <a:endParaRPr lang="en-US" dirty="0"/>
          </a:p>
          <a:p>
            <a:pPr marL="0" indent="0">
              <a:buNone/>
            </a:pPr>
            <a:r>
              <a:rPr lang="en-US" dirty="0"/>
              <a:t>CONTINUE :  the execution of the enclosing code block ( BEGIN … END ) continues.</a:t>
            </a:r>
          </a:p>
          <a:p>
            <a:pPr marL="0" indent="0">
              <a:buNone/>
            </a:pPr>
            <a:r>
              <a:rPr lang="en-US" dirty="0"/>
              <a:t>EXIT : the execution of the enclosing code block, where the handler is declared, terminates.</a:t>
            </a:r>
          </a:p>
          <a:p>
            <a:pPr marL="0" indent="0">
              <a:buNone/>
            </a:pPr>
            <a:r>
              <a:rPr lang="en-US" dirty="0"/>
              <a:t>The  </a:t>
            </a:r>
            <a:r>
              <a:rPr lang="en-US" dirty="0" err="1"/>
              <a:t>condition_value</a:t>
            </a:r>
            <a:r>
              <a:rPr lang="en-US" dirty="0"/>
              <a:t> specifies a particular condition or a class of conditions that activate the handler. The  </a:t>
            </a:r>
            <a:r>
              <a:rPr lang="en-US" dirty="0" err="1"/>
              <a:t>condition_value</a:t>
            </a:r>
            <a:r>
              <a:rPr lang="en-US" dirty="0"/>
              <a:t> accepts one of the following values:</a:t>
            </a:r>
          </a:p>
        </p:txBody>
      </p:sp>
      <p:sp>
        <p:nvSpPr>
          <p:cNvPr id="4" name="Footer Placeholder 3">
            <a:extLst>
              <a:ext uri="{FF2B5EF4-FFF2-40B4-BE49-F238E27FC236}">
                <a16:creationId xmlns:a16="http://schemas.microsoft.com/office/drawing/2014/main" id="{D365A99E-4870-4973-B347-3DCD375B716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14025A8-9BA0-4885-8BF1-5932AD7FC9E3}"/>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57047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D9F7-0C5D-4434-A9EA-467B09CC34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A8BC82-EA4E-4647-8722-F28A3B54DEBB}"/>
              </a:ext>
            </a:extLst>
          </p:cNvPr>
          <p:cNvSpPr>
            <a:spLocks noGrp="1"/>
          </p:cNvSpPr>
          <p:nvPr>
            <p:ph idx="1"/>
          </p:nvPr>
        </p:nvSpPr>
        <p:spPr/>
        <p:txBody>
          <a:bodyPr/>
          <a:lstStyle/>
          <a:p>
            <a:pPr marL="0" indent="0">
              <a:buNone/>
            </a:pPr>
            <a:r>
              <a:rPr lang="en-US" dirty="0"/>
              <a:t>A MySQL error code.</a:t>
            </a:r>
          </a:p>
          <a:p>
            <a:pPr marL="0" indent="0">
              <a:buNone/>
            </a:pPr>
            <a:r>
              <a:rPr lang="en-US" dirty="0"/>
              <a:t>A standard SQLSTATE value. Or it can be an SQLWARNING , NOTFOUND or SQLEXCEPTION condition, which is shorthand for the class of SQLSTATE values. The NOTFOUND condition is used for a cursor or  SELECT INTO </a:t>
            </a:r>
            <a:r>
              <a:rPr lang="en-US" dirty="0" err="1"/>
              <a:t>variable_list</a:t>
            </a:r>
            <a:r>
              <a:rPr lang="en-US" dirty="0"/>
              <a:t> statement.</a:t>
            </a:r>
          </a:p>
          <a:p>
            <a:pPr marL="0" indent="0">
              <a:buNone/>
            </a:pPr>
            <a:r>
              <a:rPr lang="en-US" dirty="0"/>
              <a:t>A named condition associated with either a MySQL error code or SQLSTATE value.</a:t>
            </a:r>
          </a:p>
          <a:p>
            <a:pPr marL="0" indent="0">
              <a:buNone/>
            </a:pPr>
            <a:r>
              <a:rPr lang="en-US" dirty="0"/>
              <a:t>The statement could be a simple statement or a compound statement enclosing by the BEGIN and END keywords.</a:t>
            </a:r>
          </a:p>
        </p:txBody>
      </p:sp>
      <p:sp>
        <p:nvSpPr>
          <p:cNvPr id="4" name="Footer Placeholder 3">
            <a:extLst>
              <a:ext uri="{FF2B5EF4-FFF2-40B4-BE49-F238E27FC236}">
                <a16:creationId xmlns:a16="http://schemas.microsoft.com/office/drawing/2014/main" id="{42CE97C1-57FC-4DA7-ACC5-E5CDC4FA52D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2EB56A2-0A4E-4635-8807-9F92B4949EB1}"/>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01439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2364-5840-4C93-A337-E5B42DA929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5E00BF-9611-4E74-B8A3-1F5D0166EC7D}"/>
              </a:ext>
            </a:extLst>
          </p:cNvPr>
          <p:cNvSpPr>
            <a:spLocks noGrp="1"/>
          </p:cNvSpPr>
          <p:nvPr>
            <p:ph idx="1"/>
          </p:nvPr>
        </p:nvSpPr>
        <p:spPr/>
        <p:txBody>
          <a:bodyPr>
            <a:normAutofit fontScale="92500" lnSpcReduction="20000"/>
          </a:bodyPr>
          <a:lstStyle/>
          <a:p>
            <a:pPr marL="0" indent="0">
              <a:buNone/>
            </a:pPr>
            <a:r>
              <a:rPr lang="en-US" dirty="0"/>
              <a:t>MySQL error handling examples</a:t>
            </a:r>
          </a:p>
          <a:p>
            <a:pPr marL="0" indent="0">
              <a:buNone/>
            </a:pPr>
            <a:r>
              <a:rPr lang="en-US" dirty="0"/>
              <a:t>Let’s take some examples of declaring handlers.</a:t>
            </a:r>
          </a:p>
          <a:p>
            <a:pPr marL="0" indent="0">
              <a:buNone/>
            </a:pPr>
            <a:endParaRPr lang="en-US" dirty="0"/>
          </a:p>
          <a:p>
            <a:pPr marL="0" indent="0">
              <a:buNone/>
            </a:pPr>
            <a:r>
              <a:rPr lang="en-US" dirty="0"/>
              <a:t>The following handler set the value of the  </a:t>
            </a:r>
            <a:r>
              <a:rPr lang="en-US" dirty="0" err="1"/>
              <a:t>hasError</a:t>
            </a:r>
            <a:r>
              <a:rPr lang="en-US" dirty="0"/>
              <a:t> variable to 1 and continue the execution if an SQLEXCEPTION occurs</a:t>
            </a:r>
          </a:p>
          <a:p>
            <a:pPr marL="0" indent="0">
              <a:buNone/>
            </a:pPr>
            <a:endParaRPr lang="en-US" dirty="0"/>
          </a:p>
          <a:p>
            <a:pPr marL="0" indent="0">
              <a:buNone/>
            </a:pPr>
            <a:r>
              <a:rPr lang="en-US" dirty="0"/>
              <a:t>DECLARE CONTINUE HANDLER FOR SQLEXCEPTION </a:t>
            </a:r>
          </a:p>
          <a:p>
            <a:pPr marL="0" indent="0">
              <a:buNone/>
            </a:pPr>
            <a:r>
              <a:rPr lang="en-US" dirty="0"/>
              <a:t>SET </a:t>
            </a:r>
            <a:r>
              <a:rPr lang="en-US" dirty="0" err="1"/>
              <a:t>hasError</a:t>
            </a:r>
            <a:r>
              <a:rPr lang="en-US" dirty="0"/>
              <a:t> = 1;</a:t>
            </a:r>
          </a:p>
          <a:p>
            <a:pPr marL="0" indent="0">
              <a:buNone/>
            </a:pPr>
            <a:r>
              <a:rPr lang="en-US" dirty="0"/>
              <a:t>The following handler rolls back the previous operations, issues an error message, and exit the current code block in case an error occurs. If you declare it inside the BEGIN END block of a stored procedure, it will terminate the stored procedure immediately.</a:t>
            </a:r>
          </a:p>
        </p:txBody>
      </p:sp>
      <p:sp>
        <p:nvSpPr>
          <p:cNvPr id="4" name="Footer Placeholder 3">
            <a:extLst>
              <a:ext uri="{FF2B5EF4-FFF2-40B4-BE49-F238E27FC236}">
                <a16:creationId xmlns:a16="http://schemas.microsoft.com/office/drawing/2014/main" id="{6DADC8B9-9146-4E70-81A0-90D1EC47D37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9F926D3-4C06-43B8-9FAC-1B8E595A4381}"/>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8514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23F2-C71E-4BC0-AF4A-DB10129DDD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E7F3FE-3CD7-472D-A165-ED4814509557}"/>
              </a:ext>
            </a:extLst>
          </p:cNvPr>
          <p:cNvSpPr>
            <a:spLocks noGrp="1"/>
          </p:cNvSpPr>
          <p:nvPr>
            <p:ph idx="1"/>
          </p:nvPr>
        </p:nvSpPr>
        <p:spPr/>
        <p:txBody>
          <a:bodyPr>
            <a:normAutofit fontScale="85000" lnSpcReduction="20000"/>
          </a:bodyPr>
          <a:lstStyle/>
          <a:p>
            <a:pPr marL="0" indent="0">
              <a:buNone/>
            </a:pPr>
            <a:r>
              <a:rPr lang="en-US" dirty="0"/>
              <a:t>DECLARE EXIT HANDLER FOR SQLEXCEPTION</a:t>
            </a:r>
          </a:p>
          <a:p>
            <a:pPr marL="0" indent="0">
              <a:buNone/>
            </a:pPr>
            <a:r>
              <a:rPr lang="en-US" dirty="0"/>
              <a:t>BEGIN</a:t>
            </a:r>
          </a:p>
          <a:p>
            <a:pPr marL="0" indent="0">
              <a:buNone/>
            </a:pPr>
            <a:r>
              <a:rPr lang="en-US" dirty="0"/>
              <a:t>    ROLLBACK;</a:t>
            </a:r>
          </a:p>
          <a:p>
            <a:pPr marL="0" indent="0">
              <a:buNone/>
            </a:pPr>
            <a:r>
              <a:rPr lang="en-US" dirty="0"/>
              <a:t>    SELECT 'An error has occurred, operation rollbacked and the stored procedure was terminated';</a:t>
            </a:r>
          </a:p>
          <a:p>
            <a:pPr marL="0" indent="0">
              <a:buNone/>
            </a:pPr>
            <a:r>
              <a:rPr lang="en-US" dirty="0"/>
              <a:t>END;</a:t>
            </a:r>
          </a:p>
          <a:p>
            <a:pPr marL="0" indent="0">
              <a:buNone/>
            </a:pPr>
            <a:r>
              <a:rPr lang="en-US" dirty="0"/>
              <a:t>The following handler sets the value of the  </a:t>
            </a:r>
            <a:r>
              <a:rPr lang="en-US" dirty="0" err="1"/>
              <a:t>RowNotFound</a:t>
            </a:r>
            <a:r>
              <a:rPr lang="en-US" dirty="0"/>
              <a:t> variable to 1 and continues execution if there is no more row to fetch in case of a cursor or SELECT INTO statement:</a:t>
            </a:r>
          </a:p>
          <a:p>
            <a:pPr marL="0" indent="0">
              <a:buNone/>
            </a:pPr>
            <a:endParaRPr lang="en-US" dirty="0"/>
          </a:p>
          <a:p>
            <a:pPr marL="0" indent="0">
              <a:buNone/>
            </a:pPr>
            <a:r>
              <a:rPr lang="en-US" dirty="0"/>
              <a:t>DECLARE CONTINUE HANDLER FOR NOT FOUND </a:t>
            </a:r>
          </a:p>
          <a:p>
            <a:pPr marL="0" indent="0">
              <a:buNone/>
            </a:pPr>
            <a:r>
              <a:rPr lang="en-US" dirty="0"/>
              <a:t>SET </a:t>
            </a:r>
            <a:r>
              <a:rPr lang="en-US" dirty="0" err="1"/>
              <a:t>RowNotFound</a:t>
            </a:r>
            <a:r>
              <a:rPr lang="en-US" dirty="0"/>
              <a:t> = 1;</a:t>
            </a:r>
          </a:p>
        </p:txBody>
      </p:sp>
      <p:sp>
        <p:nvSpPr>
          <p:cNvPr id="4" name="Footer Placeholder 3">
            <a:extLst>
              <a:ext uri="{FF2B5EF4-FFF2-40B4-BE49-F238E27FC236}">
                <a16:creationId xmlns:a16="http://schemas.microsoft.com/office/drawing/2014/main" id="{A47DC4B6-1813-4D12-AC8E-529A2D6D1DA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FD671EC-B997-45B2-8CC5-7145A3401F4F}"/>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30290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D4CA-30E7-44AA-A857-60530FC70B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67D429-27D2-4B06-ADC1-FA07BB331FCA}"/>
              </a:ext>
            </a:extLst>
          </p:cNvPr>
          <p:cNvSpPr>
            <a:spLocks noGrp="1"/>
          </p:cNvSpPr>
          <p:nvPr>
            <p:ph idx="1"/>
          </p:nvPr>
        </p:nvSpPr>
        <p:spPr/>
        <p:txBody>
          <a:bodyPr/>
          <a:lstStyle/>
          <a:p>
            <a:pPr marL="0" indent="0">
              <a:buNone/>
            </a:pPr>
            <a:r>
              <a:rPr lang="en-US" dirty="0"/>
              <a:t>If a duplicate key error occurs, the following handler issues an error message and continues execution.</a:t>
            </a:r>
          </a:p>
          <a:p>
            <a:pPr marL="0" indent="0">
              <a:buNone/>
            </a:pPr>
            <a:endParaRPr lang="en-US" dirty="0"/>
          </a:p>
          <a:p>
            <a:pPr marL="0" indent="0">
              <a:buNone/>
            </a:pPr>
            <a:r>
              <a:rPr lang="en-US" dirty="0"/>
              <a:t>DECLARE CONTINUE HANDLER FOR 1062</a:t>
            </a:r>
          </a:p>
          <a:p>
            <a:pPr marL="0" indent="0">
              <a:buNone/>
            </a:pPr>
            <a:r>
              <a:rPr lang="en-US" dirty="0"/>
              <a:t>SELECT 'Error, duplicate key occurred';</a:t>
            </a:r>
          </a:p>
        </p:txBody>
      </p:sp>
      <p:sp>
        <p:nvSpPr>
          <p:cNvPr id="4" name="Footer Placeholder 3">
            <a:extLst>
              <a:ext uri="{FF2B5EF4-FFF2-40B4-BE49-F238E27FC236}">
                <a16:creationId xmlns:a16="http://schemas.microsoft.com/office/drawing/2014/main" id="{5C7C6476-479D-494E-8304-120F6BFB5BD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40FA999-D2D4-45BB-B9C9-31383363C70E}"/>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77326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06CE-95FD-4438-AA89-2720DEFFF8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C139D6-FAE4-450B-84CB-756EFE465640}"/>
              </a:ext>
            </a:extLst>
          </p:cNvPr>
          <p:cNvSpPr>
            <a:spLocks noGrp="1"/>
          </p:cNvSpPr>
          <p:nvPr>
            <p:ph idx="1"/>
          </p:nvPr>
        </p:nvSpPr>
        <p:spPr/>
        <p:txBody>
          <a:bodyPr>
            <a:normAutofit fontScale="85000" lnSpcReduction="20000"/>
          </a:bodyPr>
          <a:lstStyle/>
          <a:p>
            <a:pPr marL="0" indent="0">
              <a:buNone/>
            </a:pPr>
            <a:r>
              <a:rPr lang="en-US" dirty="0"/>
              <a:t>MySQL handler example in stored procedures</a:t>
            </a:r>
          </a:p>
          <a:p>
            <a:pPr marL="0" indent="0">
              <a:buNone/>
            </a:pPr>
            <a:r>
              <a:rPr lang="en-US" dirty="0"/>
              <a:t>First, create a new table named </a:t>
            </a:r>
            <a:r>
              <a:rPr lang="en-US" dirty="0" err="1"/>
              <a:t>SupplierProductsfor</a:t>
            </a:r>
            <a:r>
              <a:rPr lang="en-US" dirty="0"/>
              <a:t> the demonstration:</a:t>
            </a:r>
          </a:p>
          <a:p>
            <a:pPr marL="0" indent="0">
              <a:buNone/>
            </a:pPr>
            <a:endParaRPr lang="en-US" dirty="0"/>
          </a:p>
          <a:p>
            <a:pPr marL="0" indent="0">
              <a:buNone/>
            </a:pPr>
            <a:r>
              <a:rPr lang="en-US" dirty="0"/>
              <a:t>CREATE TABLE </a:t>
            </a:r>
            <a:r>
              <a:rPr lang="en-US" dirty="0" err="1"/>
              <a:t>SupplierProducts</a:t>
            </a:r>
            <a:r>
              <a:rPr lang="en-US" dirty="0"/>
              <a:t> (</a:t>
            </a:r>
          </a:p>
          <a:p>
            <a:pPr marL="0" indent="0">
              <a:buNone/>
            </a:pPr>
            <a:r>
              <a:rPr lang="en-US" dirty="0"/>
              <a:t>    </a:t>
            </a:r>
            <a:r>
              <a:rPr lang="en-US" dirty="0" err="1"/>
              <a:t>supplierId</a:t>
            </a:r>
            <a:r>
              <a:rPr lang="en-US" dirty="0"/>
              <a:t> INT,</a:t>
            </a:r>
          </a:p>
          <a:p>
            <a:pPr marL="0" indent="0">
              <a:buNone/>
            </a:pPr>
            <a:r>
              <a:rPr lang="en-US" dirty="0"/>
              <a:t>    </a:t>
            </a:r>
            <a:r>
              <a:rPr lang="en-US" dirty="0" err="1"/>
              <a:t>productId</a:t>
            </a:r>
            <a:r>
              <a:rPr lang="en-US" dirty="0"/>
              <a:t> INT,</a:t>
            </a:r>
          </a:p>
          <a:p>
            <a:pPr marL="0" indent="0">
              <a:buNone/>
            </a:pPr>
            <a:r>
              <a:rPr lang="en-US" dirty="0"/>
              <a:t>    PRIMARY KEY (</a:t>
            </a:r>
            <a:r>
              <a:rPr lang="en-US" dirty="0" err="1"/>
              <a:t>supplierId</a:t>
            </a:r>
            <a:r>
              <a:rPr lang="en-US" dirty="0"/>
              <a:t> , </a:t>
            </a:r>
            <a:r>
              <a:rPr lang="en-US" dirty="0" err="1"/>
              <a:t>productId</a:t>
            </a:r>
            <a:r>
              <a:rPr lang="en-US" dirty="0"/>
              <a:t>)</a:t>
            </a:r>
          </a:p>
          <a:p>
            <a:pPr marL="0" indent="0">
              <a:buNone/>
            </a:pPr>
            <a:r>
              <a:rPr lang="en-US" dirty="0"/>
              <a:t>);</a:t>
            </a:r>
          </a:p>
          <a:p>
            <a:pPr marL="0" indent="0">
              <a:buNone/>
            </a:pPr>
            <a:r>
              <a:rPr lang="en-US" dirty="0"/>
              <a:t>The table </a:t>
            </a:r>
            <a:r>
              <a:rPr lang="en-US" dirty="0" err="1"/>
              <a:t>SupplierProducts</a:t>
            </a:r>
            <a:r>
              <a:rPr lang="en-US" dirty="0"/>
              <a:t> stores the relationships between the table suppliers and products. Each supplier may provide many products and each product can be provided by many suppliers. For the sake of simplicity, we don’t create Products and Suppliers tables, as well as the foreign keys in the  </a:t>
            </a:r>
            <a:r>
              <a:rPr lang="en-US" dirty="0" err="1"/>
              <a:t>SupplierProducts</a:t>
            </a:r>
            <a:r>
              <a:rPr lang="en-US" dirty="0"/>
              <a:t> table.</a:t>
            </a:r>
          </a:p>
        </p:txBody>
      </p:sp>
      <p:sp>
        <p:nvSpPr>
          <p:cNvPr id="4" name="Footer Placeholder 3">
            <a:extLst>
              <a:ext uri="{FF2B5EF4-FFF2-40B4-BE49-F238E27FC236}">
                <a16:creationId xmlns:a16="http://schemas.microsoft.com/office/drawing/2014/main" id="{6060BC9E-DC29-4C5B-B9C6-7F6E4D708C0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ACCC911-D5D6-4E6B-971D-4C65A6CACF18}"/>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96619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AC29-081E-41E9-A079-68D46AEC93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E06D6F-D114-472F-9DC0-C975F96787C0}"/>
              </a:ext>
            </a:extLst>
          </p:cNvPr>
          <p:cNvSpPr>
            <a:spLocks noGrp="1"/>
          </p:cNvSpPr>
          <p:nvPr>
            <p:ph idx="1"/>
          </p:nvPr>
        </p:nvSpPr>
        <p:spPr/>
        <p:txBody>
          <a:bodyPr/>
          <a:lstStyle/>
          <a:p>
            <a:pPr marL="0" indent="0">
              <a:buNone/>
            </a:pPr>
            <a:r>
              <a:rPr lang="en-US" dirty="0"/>
              <a:t>Second, create a stored procedure that inserts product id and supplier id into the </a:t>
            </a:r>
            <a:r>
              <a:rPr lang="en-US" dirty="0" err="1"/>
              <a:t>SupplierProducts</a:t>
            </a:r>
            <a:r>
              <a:rPr lang="en-US" dirty="0"/>
              <a:t> table:</a:t>
            </a:r>
          </a:p>
          <a:p>
            <a:pPr marL="0" indent="0">
              <a:buNone/>
            </a:pPr>
            <a:endParaRPr lang="en-US" dirty="0"/>
          </a:p>
          <a:p>
            <a:pPr marL="0" indent="0">
              <a:buNone/>
            </a:pPr>
            <a:r>
              <a:rPr lang="en-US" dirty="0"/>
              <a:t>CREATE PROCEDURE </a:t>
            </a:r>
            <a:r>
              <a:rPr lang="en-US" dirty="0" err="1"/>
              <a:t>InsertSupplierProduct</a:t>
            </a:r>
            <a:r>
              <a:rPr lang="en-US" dirty="0"/>
              <a:t>(</a:t>
            </a:r>
          </a:p>
          <a:p>
            <a:pPr marL="0" indent="0">
              <a:buNone/>
            </a:pPr>
            <a:r>
              <a:rPr lang="en-US" dirty="0"/>
              <a:t>    IN </a:t>
            </a:r>
            <a:r>
              <a:rPr lang="en-US" dirty="0" err="1"/>
              <a:t>inSupplierId</a:t>
            </a:r>
            <a:r>
              <a:rPr lang="en-US" dirty="0"/>
              <a:t> INT, </a:t>
            </a:r>
          </a:p>
          <a:p>
            <a:pPr marL="0" indent="0">
              <a:buNone/>
            </a:pPr>
            <a:r>
              <a:rPr lang="en-US" dirty="0"/>
              <a:t>    IN </a:t>
            </a:r>
            <a:r>
              <a:rPr lang="en-US" dirty="0" err="1"/>
              <a:t>inProductId</a:t>
            </a:r>
            <a:r>
              <a:rPr lang="en-US" dirty="0"/>
              <a:t> INT</a:t>
            </a:r>
          </a:p>
          <a:p>
            <a:pPr marL="0" indent="0">
              <a:buNone/>
            </a:pPr>
            <a:r>
              <a:rPr lang="en-US" dirty="0"/>
              <a:t>)</a:t>
            </a:r>
          </a:p>
        </p:txBody>
      </p:sp>
      <p:sp>
        <p:nvSpPr>
          <p:cNvPr id="4" name="Footer Placeholder 3">
            <a:extLst>
              <a:ext uri="{FF2B5EF4-FFF2-40B4-BE49-F238E27FC236}">
                <a16:creationId xmlns:a16="http://schemas.microsoft.com/office/drawing/2014/main" id="{47427FAD-7A93-4AEC-B6BD-51B0489938A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22B3F68-1587-4870-93AF-FD50B071F5F1}"/>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770194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3769</TotalTime>
  <Words>1790</Words>
  <Application>Microsoft Office PowerPoint</Application>
  <PresentationFormat>Widescreen</PresentationFormat>
  <Paragraphs>300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MySQL Error Handling in Stored Procedures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 singh</cp:lastModifiedBy>
  <cp:revision>681</cp:revision>
  <dcterms:created xsi:type="dcterms:W3CDTF">2019-09-15T04:30:17Z</dcterms:created>
  <dcterms:modified xsi:type="dcterms:W3CDTF">2020-06-15T05:34:24Z</dcterms:modified>
</cp:coreProperties>
</file>