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7"/>
  </p:notesMasterIdLst>
  <p:handoutMasterIdLst>
    <p:handoutMasterId r:id="rId18"/>
  </p:handoutMasterIdLst>
  <p:sldIdLst>
    <p:sldId id="526" r:id="rId2"/>
    <p:sldId id="527" r:id="rId3"/>
    <p:sldId id="528" r:id="rId4"/>
    <p:sldId id="529" r:id="rId5"/>
    <p:sldId id="530" r:id="rId6"/>
    <p:sldId id="531" r:id="rId7"/>
    <p:sldId id="532" r:id="rId8"/>
    <p:sldId id="533" r:id="rId9"/>
    <p:sldId id="534" r:id="rId10"/>
    <p:sldId id="535" r:id="rId11"/>
    <p:sldId id="536" r:id="rId12"/>
    <p:sldId id="537" r:id="rId13"/>
    <p:sldId id="538" r:id="rId14"/>
    <p:sldId id="539" r:id="rId15"/>
    <p:sldId id="32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4660"/>
  </p:normalViewPr>
  <p:slideViewPr>
    <p:cSldViewPr snapToGrid="0">
      <p:cViewPr varScale="1">
        <p:scale>
          <a:sx n="69" d="100"/>
          <a:sy n="69" d="100"/>
        </p:scale>
        <p:origin x="9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6/15/2020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6/15/2020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6/15/2020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6/15/2020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6/15/2020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6/15/2020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6/15/2020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6/15/2020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6/15/2020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6/15/2020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6/15/2020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6/15/2020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6/15/2020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6/15/2020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33303-491C-4684-88A9-584710D7C9AC}"/>
              </a:ext>
            </a:extLst>
          </p:cNvPr>
          <p:cNvSpPr>
            <a:spLocks noGrp="1"/>
          </p:cNvSpPr>
          <p:nvPr>
            <p:ph type="title"/>
          </p:nvPr>
        </p:nvSpPr>
        <p:spPr/>
        <p:txBody>
          <a:bodyPr>
            <a:normAutofit/>
          </a:bodyPr>
          <a:lstStyle/>
          <a:p>
            <a:r>
              <a:rPr lang="en-US" b="0" dirty="0"/>
              <a:t>MySQL Stored Function</a:t>
            </a:r>
            <a:endParaRPr lang="en-US" dirty="0"/>
          </a:p>
        </p:txBody>
      </p:sp>
      <p:sp>
        <p:nvSpPr>
          <p:cNvPr id="3" name="Content Placeholder 2">
            <a:extLst>
              <a:ext uri="{FF2B5EF4-FFF2-40B4-BE49-F238E27FC236}">
                <a16:creationId xmlns:a16="http://schemas.microsoft.com/office/drawing/2014/main" id="{96BE8E6A-BD08-45C8-9A5A-DAF6CA2E48B1}"/>
              </a:ext>
            </a:extLst>
          </p:cNvPr>
          <p:cNvSpPr>
            <a:spLocks noGrp="1"/>
          </p:cNvSpPr>
          <p:nvPr>
            <p:ph idx="1"/>
          </p:nvPr>
        </p:nvSpPr>
        <p:spPr/>
        <p:txBody>
          <a:bodyPr>
            <a:normAutofit lnSpcReduction="10000"/>
          </a:bodyPr>
          <a:lstStyle/>
          <a:p>
            <a:pPr marL="0" indent="0">
              <a:buNone/>
            </a:pPr>
            <a:r>
              <a:rPr lang="en-US" dirty="0"/>
              <a:t>A stored function is a special kind stored program that returns a single value. Typically, you use stored functions to encapsulate common formulas or business rules that are reusable among SQL statements or stored programs.</a:t>
            </a:r>
          </a:p>
          <a:p>
            <a:pPr marL="0" indent="0">
              <a:buNone/>
            </a:pPr>
            <a:endParaRPr lang="en-US" dirty="0"/>
          </a:p>
          <a:p>
            <a:pPr marL="0" indent="0">
              <a:buNone/>
            </a:pPr>
            <a:r>
              <a:rPr lang="en-US" dirty="0"/>
              <a:t>Different from a stored procedure, you can use a stored function in SQL statements wherever an expression is used. This helps improve the readability and maintainability of the procedural code.</a:t>
            </a:r>
          </a:p>
          <a:p>
            <a:pPr marL="0" indent="0">
              <a:buNone/>
            </a:pPr>
            <a:endParaRPr lang="en-US" dirty="0"/>
          </a:p>
          <a:p>
            <a:pPr marL="0" indent="0">
              <a:buNone/>
            </a:pPr>
            <a:r>
              <a:rPr lang="en-US" dirty="0"/>
              <a:t>To create a stored function, you use the CREATE FUNCTION statement.</a:t>
            </a:r>
          </a:p>
          <a:p>
            <a:pPr marL="0" indent="0">
              <a:buNone/>
            </a:pPr>
            <a:endParaRPr lang="en-US" dirty="0"/>
          </a:p>
        </p:txBody>
      </p:sp>
      <p:sp>
        <p:nvSpPr>
          <p:cNvPr id="4" name="Footer Placeholder 3">
            <a:extLst>
              <a:ext uri="{FF2B5EF4-FFF2-40B4-BE49-F238E27FC236}">
                <a16:creationId xmlns:a16="http://schemas.microsoft.com/office/drawing/2014/main" id="{9B495A50-74AF-400F-B0D3-A76BFA823480}"/>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5DEE7C86-B409-4E5D-947C-1C342462D0B0}"/>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357716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C735-ABCA-4A75-B713-D45B4A8D17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AECD86-3978-4F60-88B7-10E38DC67EBD}"/>
              </a:ext>
            </a:extLst>
          </p:cNvPr>
          <p:cNvSpPr>
            <a:spLocks noGrp="1"/>
          </p:cNvSpPr>
          <p:nvPr>
            <p:ph idx="1"/>
          </p:nvPr>
        </p:nvSpPr>
        <p:spPr/>
        <p:txBody>
          <a:bodyPr>
            <a:normAutofit lnSpcReduction="10000"/>
          </a:bodyPr>
          <a:lstStyle/>
          <a:p>
            <a:pPr marL="0" indent="0">
              <a:buNone/>
            </a:pPr>
            <a:r>
              <a:rPr lang="en-US" dirty="0"/>
              <a:t>Calling a stored function in an SQL statement</a:t>
            </a:r>
          </a:p>
          <a:p>
            <a:pPr marL="0" indent="0">
              <a:buNone/>
            </a:pPr>
            <a:r>
              <a:rPr lang="en-US" dirty="0"/>
              <a:t>The following statement uses the </a:t>
            </a:r>
            <a:r>
              <a:rPr lang="en-US" dirty="0" err="1"/>
              <a:t>CustomerLevel</a:t>
            </a:r>
            <a:r>
              <a:rPr lang="en-US" dirty="0"/>
              <a:t> stored function:</a:t>
            </a:r>
          </a:p>
          <a:p>
            <a:pPr marL="0" indent="0">
              <a:buNone/>
            </a:pPr>
            <a:r>
              <a:rPr lang="en-US" dirty="0"/>
              <a:t>SELECT </a:t>
            </a:r>
          </a:p>
          <a:p>
            <a:pPr marL="0" indent="0">
              <a:buNone/>
            </a:pPr>
            <a:r>
              <a:rPr lang="en-US" dirty="0"/>
              <a:t>    </a:t>
            </a:r>
            <a:r>
              <a:rPr lang="en-US" dirty="0" err="1"/>
              <a:t>customerName</a:t>
            </a:r>
            <a:r>
              <a:rPr lang="en-US" dirty="0"/>
              <a:t>, </a:t>
            </a:r>
          </a:p>
          <a:p>
            <a:pPr marL="0" indent="0">
              <a:buNone/>
            </a:pPr>
            <a:r>
              <a:rPr lang="en-US" dirty="0"/>
              <a:t>    </a:t>
            </a:r>
            <a:r>
              <a:rPr lang="en-US" dirty="0" err="1"/>
              <a:t>CustomerLevel</a:t>
            </a:r>
            <a:r>
              <a:rPr lang="en-US" dirty="0"/>
              <a:t>(</a:t>
            </a:r>
            <a:r>
              <a:rPr lang="en-US" dirty="0" err="1"/>
              <a:t>creditLimit</a:t>
            </a:r>
            <a:r>
              <a:rPr lang="en-US" dirty="0"/>
              <a:t>)</a:t>
            </a:r>
          </a:p>
          <a:p>
            <a:pPr marL="0" indent="0">
              <a:buNone/>
            </a:pPr>
            <a:r>
              <a:rPr lang="en-US" dirty="0"/>
              <a:t>FROM</a:t>
            </a:r>
          </a:p>
          <a:p>
            <a:pPr marL="0" indent="0">
              <a:buNone/>
            </a:pPr>
            <a:r>
              <a:rPr lang="en-US" dirty="0"/>
              <a:t>    customers</a:t>
            </a:r>
          </a:p>
          <a:p>
            <a:pPr marL="0" indent="0">
              <a:buNone/>
            </a:pPr>
            <a:r>
              <a:rPr lang="en-US" dirty="0"/>
              <a:t>ORDER BY </a:t>
            </a:r>
          </a:p>
          <a:p>
            <a:pPr marL="0" indent="0">
              <a:buNone/>
            </a:pPr>
            <a:r>
              <a:rPr lang="en-US" dirty="0"/>
              <a:t>    </a:t>
            </a:r>
            <a:r>
              <a:rPr lang="en-US" dirty="0" err="1"/>
              <a:t>customerName</a:t>
            </a:r>
            <a:r>
              <a:rPr lang="en-US" dirty="0"/>
              <a:t>;</a:t>
            </a:r>
          </a:p>
        </p:txBody>
      </p:sp>
      <p:sp>
        <p:nvSpPr>
          <p:cNvPr id="4" name="Footer Placeholder 3">
            <a:extLst>
              <a:ext uri="{FF2B5EF4-FFF2-40B4-BE49-F238E27FC236}">
                <a16:creationId xmlns:a16="http://schemas.microsoft.com/office/drawing/2014/main" id="{7256BC50-2E8C-4DDC-95B1-BF0E0C1C0BE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A06B8DE5-E43F-40B7-9ED4-52703F0ACB32}"/>
              </a:ext>
            </a:extLst>
          </p:cNvPr>
          <p:cNvSpPr>
            <a:spLocks noGrp="1"/>
          </p:cNvSpPr>
          <p:nvPr>
            <p:ph type="sldNum" sz="quarter" idx="12"/>
          </p:nvPr>
        </p:nvSpPr>
        <p:spPr/>
        <p:txBody>
          <a:bodyPr/>
          <a:lstStyle/>
          <a:p>
            <a:fld id="{CBA38C19-DD30-46F9-A559-7559A714E450}" type="slidenum">
              <a:rPr lang="en-US" smtClean="0"/>
              <a:t>10</a:t>
            </a:fld>
            <a:endParaRPr lang="en-US"/>
          </a:p>
        </p:txBody>
      </p:sp>
    </p:spTree>
    <p:extLst>
      <p:ext uri="{BB962C8B-B14F-4D97-AF65-F5344CB8AC3E}">
        <p14:creationId xmlns:p14="http://schemas.microsoft.com/office/powerpoint/2010/main" val="3840383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2722-5FCB-4E16-9FDD-86F2610CD625}"/>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6674306E-E87C-448F-A22E-F918344211B8}"/>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581E6107-2CC9-4695-86E4-DEEE75F134D9}"/>
              </a:ext>
            </a:extLst>
          </p:cNvPr>
          <p:cNvSpPr>
            <a:spLocks noGrp="1"/>
          </p:cNvSpPr>
          <p:nvPr>
            <p:ph type="sldNum" sz="quarter" idx="12"/>
          </p:nvPr>
        </p:nvSpPr>
        <p:spPr/>
        <p:txBody>
          <a:bodyPr/>
          <a:lstStyle/>
          <a:p>
            <a:fld id="{CBA38C19-DD30-46F9-A559-7559A714E450}" type="slidenum">
              <a:rPr lang="en-US" smtClean="0"/>
              <a:t>11</a:t>
            </a:fld>
            <a:endParaRPr lang="en-US"/>
          </a:p>
        </p:txBody>
      </p:sp>
      <p:pic>
        <p:nvPicPr>
          <p:cNvPr id="9218" name="Picture 2" descr="mysql stored function">
            <a:extLst>
              <a:ext uri="{FF2B5EF4-FFF2-40B4-BE49-F238E27FC236}">
                <a16:creationId xmlns:a16="http://schemas.microsoft.com/office/drawing/2014/main" id="{9EF2D1EE-E855-4533-917D-6F3005BBDE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0445" y="2144706"/>
            <a:ext cx="4114799" cy="3483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532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C2EBE-BD07-41DA-98BB-5309F77757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A9C0BE-8FA5-403C-A797-240B3C66B6C5}"/>
              </a:ext>
            </a:extLst>
          </p:cNvPr>
          <p:cNvSpPr>
            <a:spLocks noGrp="1"/>
          </p:cNvSpPr>
          <p:nvPr>
            <p:ph idx="1"/>
          </p:nvPr>
        </p:nvSpPr>
        <p:spPr/>
        <p:txBody>
          <a:bodyPr>
            <a:normAutofit fontScale="55000" lnSpcReduction="20000"/>
          </a:bodyPr>
          <a:lstStyle/>
          <a:p>
            <a:pPr marL="0" indent="0">
              <a:buNone/>
            </a:pPr>
            <a:r>
              <a:rPr lang="en-US" dirty="0"/>
              <a:t>Calling a stored function in a stored procedure</a:t>
            </a:r>
          </a:p>
          <a:p>
            <a:pPr marL="0" indent="0">
              <a:buNone/>
            </a:pPr>
            <a:r>
              <a:rPr lang="en-US" dirty="0"/>
              <a:t>The following statement creates a new stored procedure that calls the </a:t>
            </a:r>
            <a:r>
              <a:rPr lang="en-US" dirty="0" err="1"/>
              <a:t>CustomerLevel</a:t>
            </a:r>
            <a:r>
              <a:rPr lang="en-US" dirty="0"/>
              <a:t>() stored function:</a:t>
            </a:r>
          </a:p>
          <a:p>
            <a:pPr marL="0" indent="0">
              <a:buNone/>
            </a:pPr>
            <a:endParaRPr lang="en-US" dirty="0"/>
          </a:p>
          <a:p>
            <a:pPr marL="0" indent="0">
              <a:buNone/>
            </a:pPr>
            <a:r>
              <a:rPr lang="en-US" dirty="0"/>
              <a:t>DELIMITER $$</a:t>
            </a:r>
          </a:p>
          <a:p>
            <a:pPr marL="0" indent="0">
              <a:buNone/>
            </a:pPr>
            <a:endParaRPr lang="en-US" dirty="0"/>
          </a:p>
          <a:p>
            <a:pPr marL="0" indent="0">
              <a:buNone/>
            </a:pPr>
            <a:r>
              <a:rPr lang="en-US" dirty="0"/>
              <a:t>CREATE PROCEDURE </a:t>
            </a:r>
            <a:r>
              <a:rPr lang="en-US" dirty="0" err="1"/>
              <a:t>GetCustomerLevel</a:t>
            </a:r>
            <a:r>
              <a:rPr lang="en-US" dirty="0"/>
              <a:t>(</a:t>
            </a:r>
          </a:p>
          <a:p>
            <a:pPr marL="0" indent="0">
              <a:buNone/>
            </a:pPr>
            <a:r>
              <a:rPr lang="en-US" dirty="0"/>
              <a:t>    IN  </a:t>
            </a:r>
            <a:r>
              <a:rPr lang="en-US" dirty="0" err="1"/>
              <a:t>customerNo</a:t>
            </a:r>
            <a:r>
              <a:rPr lang="en-US" dirty="0"/>
              <a:t> INT,  </a:t>
            </a:r>
          </a:p>
          <a:p>
            <a:pPr marL="0" indent="0">
              <a:buNone/>
            </a:pPr>
            <a:r>
              <a:rPr lang="en-US" dirty="0"/>
              <a:t>    OUT </a:t>
            </a:r>
            <a:r>
              <a:rPr lang="en-US" dirty="0" err="1"/>
              <a:t>customerLevel</a:t>
            </a:r>
            <a:r>
              <a:rPr lang="en-US" dirty="0"/>
              <a:t> VARCHAR(20)</a:t>
            </a:r>
          </a:p>
          <a:p>
            <a:pPr marL="0" indent="0">
              <a:buNone/>
            </a:pPr>
            <a:r>
              <a:rPr lang="en-US" dirty="0"/>
              <a:t>)</a:t>
            </a:r>
          </a:p>
          <a:p>
            <a:pPr marL="0" indent="0">
              <a:buNone/>
            </a:pPr>
            <a:r>
              <a:rPr lang="en-US" dirty="0"/>
              <a:t>BEGIN</a:t>
            </a:r>
          </a:p>
          <a:p>
            <a:pPr marL="0" indent="0">
              <a:buNone/>
            </a:pPr>
            <a:endParaRPr lang="en-US" dirty="0"/>
          </a:p>
          <a:p>
            <a:pPr marL="0" indent="0">
              <a:buNone/>
            </a:pPr>
            <a:r>
              <a:rPr lang="en-US" dirty="0"/>
              <a:t>	DECLARE credit DEC(10,2) DEFAULT 0;</a:t>
            </a:r>
          </a:p>
          <a:p>
            <a:pPr marL="0" indent="0">
              <a:buNone/>
            </a:pPr>
            <a:r>
              <a:rPr lang="en-US" dirty="0"/>
              <a:t>    </a:t>
            </a:r>
          </a:p>
          <a:p>
            <a:pPr marL="0" indent="0">
              <a:buNone/>
            </a:pPr>
            <a:r>
              <a:rPr lang="en-US" dirty="0"/>
              <a:t>    -- get credit limit of a customer</a:t>
            </a:r>
          </a:p>
        </p:txBody>
      </p:sp>
      <p:sp>
        <p:nvSpPr>
          <p:cNvPr id="4" name="Footer Placeholder 3">
            <a:extLst>
              <a:ext uri="{FF2B5EF4-FFF2-40B4-BE49-F238E27FC236}">
                <a16:creationId xmlns:a16="http://schemas.microsoft.com/office/drawing/2014/main" id="{93002257-5B9E-4F3C-B330-D79FBA16DC68}"/>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84926585-CE5B-42C8-8FF0-0625D76C529B}"/>
              </a:ext>
            </a:extLst>
          </p:cNvPr>
          <p:cNvSpPr>
            <a:spLocks noGrp="1"/>
          </p:cNvSpPr>
          <p:nvPr>
            <p:ph type="sldNum" sz="quarter" idx="12"/>
          </p:nvPr>
        </p:nvSpPr>
        <p:spPr/>
        <p:txBody>
          <a:bodyPr/>
          <a:lstStyle/>
          <a:p>
            <a:fld id="{CBA38C19-DD30-46F9-A559-7559A714E450}" type="slidenum">
              <a:rPr lang="en-US" smtClean="0"/>
              <a:t>12</a:t>
            </a:fld>
            <a:endParaRPr lang="en-US"/>
          </a:p>
        </p:txBody>
      </p:sp>
    </p:spTree>
    <p:extLst>
      <p:ext uri="{BB962C8B-B14F-4D97-AF65-F5344CB8AC3E}">
        <p14:creationId xmlns:p14="http://schemas.microsoft.com/office/powerpoint/2010/main" val="173932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ED017-A37E-4872-A71B-610D726F92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00C8F8-8E2C-40B0-88FB-28DFCF29B07C}"/>
              </a:ext>
            </a:extLst>
          </p:cNvPr>
          <p:cNvSpPr>
            <a:spLocks noGrp="1"/>
          </p:cNvSpPr>
          <p:nvPr>
            <p:ph idx="1"/>
          </p:nvPr>
        </p:nvSpPr>
        <p:spPr/>
        <p:txBody>
          <a:bodyPr>
            <a:normAutofit fontScale="77500" lnSpcReduction="20000"/>
          </a:bodyPr>
          <a:lstStyle/>
          <a:p>
            <a:pPr marL="0" indent="0">
              <a:buNone/>
            </a:pPr>
            <a:r>
              <a:rPr lang="en-US" dirty="0"/>
              <a:t>SELECT </a:t>
            </a:r>
          </a:p>
          <a:p>
            <a:pPr marL="0" indent="0">
              <a:buNone/>
            </a:pPr>
            <a:r>
              <a:rPr lang="en-US" dirty="0"/>
              <a:t>		</a:t>
            </a:r>
            <a:r>
              <a:rPr lang="en-US" dirty="0" err="1"/>
              <a:t>creditLimit</a:t>
            </a:r>
            <a:r>
              <a:rPr lang="en-US" dirty="0"/>
              <a:t> </a:t>
            </a:r>
          </a:p>
          <a:p>
            <a:pPr marL="0" indent="0">
              <a:buNone/>
            </a:pPr>
            <a:r>
              <a:rPr lang="en-US" dirty="0"/>
              <a:t>	INTO credit</a:t>
            </a:r>
          </a:p>
          <a:p>
            <a:pPr marL="0" indent="0">
              <a:buNone/>
            </a:pPr>
            <a:r>
              <a:rPr lang="en-US" dirty="0"/>
              <a:t>    FROM customers</a:t>
            </a:r>
          </a:p>
          <a:p>
            <a:pPr marL="0" indent="0">
              <a:buNone/>
            </a:pPr>
            <a:r>
              <a:rPr lang="en-US" dirty="0"/>
              <a:t>    WHERE </a:t>
            </a:r>
          </a:p>
          <a:p>
            <a:pPr marL="0" indent="0">
              <a:buNone/>
            </a:pPr>
            <a:r>
              <a:rPr lang="en-US" dirty="0"/>
              <a:t>		</a:t>
            </a:r>
            <a:r>
              <a:rPr lang="en-US" dirty="0" err="1"/>
              <a:t>customerNumber</a:t>
            </a:r>
            <a:r>
              <a:rPr lang="en-US" dirty="0"/>
              <a:t> = </a:t>
            </a:r>
            <a:r>
              <a:rPr lang="en-US" dirty="0" err="1"/>
              <a:t>customerNo</a:t>
            </a:r>
            <a:r>
              <a:rPr lang="en-US" dirty="0"/>
              <a:t>;</a:t>
            </a:r>
          </a:p>
          <a:p>
            <a:pPr marL="0" indent="0">
              <a:buNone/>
            </a:pPr>
            <a:r>
              <a:rPr lang="en-US" dirty="0"/>
              <a:t>    </a:t>
            </a:r>
          </a:p>
          <a:p>
            <a:pPr marL="0" indent="0">
              <a:buNone/>
            </a:pPr>
            <a:r>
              <a:rPr lang="en-US" dirty="0"/>
              <a:t>    -- call the function </a:t>
            </a:r>
          </a:p>
          <a:p>
            <a:pPr marL="0" indent="0">
              <a:buNone/>
            </a:pPr>
            <a:r>
              <a:rPr lang="en-US" dirty="0"/>
              <a:t>    SET </a:t>
            </a:r>
            <a:r>
              <a:rPr lang="en-US" dirty="0" err="1"/>
              <a:t>customerLevel</a:t>
            </a:r>
            <a:r>
              <a:rPr lang="en-US" dirty="0"/>
              <a:t> = </a:t>
            </a:r>
            <a:r>
              <a:rPr lang="en-US" dirty="0" err="1"/>
              <a:t>CustomerLevel</a:t>
            </a:r>
            <a:r>
              <a:rPr lang="en-US" dirty="0"/>
              <a:t>(credit);</a:t>
            </a:r>
          </a:p>
          <a:p>
            <a:pPr marL="0" indent="0">
              <a:buNone/>
            </a:pPr>
            <a:r>
              <a:rPr lang="en-US" dirty="0"/>
              <a:t>END$$</a:t>
            </a:r>
          </a:p>
          <a:p>
            <a:pPr marL="0" indent="0">
              <a:buNone/>
            </a:pPr>
            <a:endParaRPr lang="en-US" dirty="0"/>
          </a:p>
          <a:p>
            <a:pPr marL="0" indent="0">
              <a:buNone/>
            </a:pPr>
            <a:r>
              <a:rPr lang="en-US" dirty="0"/>
              <a:t>DELIMITER ;</a:t>
            </a:r>
          </a:p>
        </p:txBody>
      </p:sp>
      <p:sp>
        <p:nvSpPr>
          <p:cNvPr id="4" name="Footer Placeholder 3">
            <a:extLst>
              <a:ext uri="{FF2B5EF4-FFF2-40B4-BE49-F238E27FC236}">
                <a16:creationId xmlns:a16="http://schemas.microsoft.com/office/drawing/2014/main" id="{7E7EF89E-BA27-42BE-B55D-5D3CFF64EBF4}"/>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D754C5FE-87FD-4140-BB93-ADDA9283A1E0}"/>
              </a:ext>
            </a:extLst>
          </p:cNvPr>
          <p:cNvSpPr>
            <a:spLocks noGrp="1"/>
          </p:cNvSpPr>
          <p:nvPr>
            <p:ph type="sldNum" sz="quarter" idx="12"/>
          </p:nvPr>
        </p:nvSpPr>
        <p:spPr/>
        <p:txBody>
          <a:bodyPr/>
          <a:lstStyle/>
          <a:p>
            <a:fld id="{CBA38C19-DD30-46F9-A559-7559A714E450}" type="slidenum">
              <a:rPr lang="en-US" smtClean="0"/>
              <a:t>13</a:t>
            </a:fld>
            <a:endParaRPr lang="en-US"/>
          </a:p>
        </p:txBody>
      </p:sp>
    </p:spTree>
    <p:extLst>
      <p:ext uri="{BB962C8B-B14F-4D97-AF65-F5344CB8AC3E}">
        <p14:creationId xmlns:p14="http://schemas.microsoft.com/office/powerpoint/2010/main" val="363394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27220-9BC2-4D27-9129-69646F3CB6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67A306-A70A-4FC6-9185-F9D7C0FEE11A}"/>
              </a:ext>
            </a:extLst>
          </p:cNvPr>
          <p:cNvSpPr>
            <a:spLocks noGrp="1"/>
          </p:cNvSpPr>
          <p:nvPr>
            <p:ph idx="1"/>
          </p:nvPr>
        </p:nvSpPr>
        <p:spPr/>
        <p:txBody>
          <a:bodyPr/>
          <a:lstStyle/>
          <a:p>
            <a:pPr marL="0" indent="0">
              <a:buNone/>
            </a:pPr>
            <a:r>
              <a:rPr lang="en-US" dirty="0"/>
              <a:t>The following illustrates how to call the </a:t>
            </a:r>
            <a:r>
              <a:rPr lang="en-US" dirty="0" err="1"/>
              <a:t>GetCustomerLevel</a:t>
            </a:r>
            <a:r>
              <a:rPr lang="en-US" dirty="0"/>
              <a:t>() stored procedure:</a:t>
            </a:r>
          </a:p>
          <a:p>
            <a:pPr marL="0" indent="0">
              <a:buNone/>
            </a:pPr>
            <a:endParaRPr lang="en-US" dirty="0"/>
          </a:p>
          <a:p>
            <a:pPr marL="0" indent="0">
              <a:buNone/>
            </a:pPr>
            <a:r>
              <a:rPr lang="en-US" dirty="0"/>
              <a:t>CALL </a:t>
            </a:r>
            <a:r>
              <a:rPr lang="en-US" dirty="0" err="1"/>
              <a:t>GetCustomerLevel</a:t>
            </a:r>
            <a:r>
              <a:rPr lang="en-US" dirty="0"/>
              <a:t>(-131,@customerLevel);</a:t>
            </a:r>
          </a:p>
          <a:p>
            <a:pPr marL="0" indent="0">
              <a:buNone/>
            </a:pPr>
            <a:r>
              <a:rPr lang="en-US" dirty="0"/>
              <a:t>SELECT @customerLevel;</a:t>
            </a:r>
          </a:p>
          <a:p>
            <a:pPr marL="0" indent="0">
              <a:buNone/>
            </a:pPr>
            <a:r>
              <a:rPr lang="en-US" dirty="0"/>
              <a:t>It’s important to notice that if a stored function contains SQL statements that query data from tables, then you should not use it in other SQL statements; otherwise, the stored function will slow down the speed of the query.</a:t>
            </a:r>
          </a:p>
        </p:txBody>
      </p:sp>
      <p:sp>
        <p:nvSpPr>
          <p:cNvPr id="4" name="Footer Placeholder 3">
            <a:extLst>
              <a:ext uri="{FF2B5EF4-FFF2-40B4-BE49-F238E27FC236}">
                <a16:creationId xmlns:a16="http://schemas.microsoft.com/office/drawing/2014/main" id="{A521C5AC-E81D-401C-91CB-6A15DBAFC177}"/>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3316DE54-AF90-472E-A55F-242BAF36306F}"/>
              </a:ext>
            </a:extLst>
          </p:cNvPr>
          <p:cNvSpPr>
            <a:spLocks noGrp="1"/>
          </p:cNvSpPr>
          <p:nvPr>
            <p:ph type="sldNum" sz="quarter" idx="12"/>
          </p:nvPr>
        </p:nvSpPr>
        <p:spPr/>
        <p:txBody>
          <a:bodyPr/>
          <a:lstStyle/>
          <a:p>
            <a:fld id="{CBA38C19-DD30-46F9-A559-7559A714E450}" type="slidenum">
              <a:rPr lang="en-US" smtClean="0"/>
              <a:t>14</a:t>
            </a:fld>
            <a:endParaRPr lang="en-US"/>
          </a:p>
        </p:txBody>
      </p:sp>
    </p:spTree>
    <p:extLst>
      <p:ext uri="{BB962C8B-B14F-4D97-AF65-F5344CB8AC3E}">
        <p14:creationId xmlns:p14="http://schemas.microsoft.com/office/powerpoint/2010/main" val="4112898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a:p>
          <a:p>
            <a:pPr marL="0" indent="0" algn="ctr">
              <a:buNone/>
            </a:pPr>
            <a:r>
              <a:rPr lang="en-US" sz="4400" dirty="0"/>
              <a:t>Thank You</a:t>
            </a:r>
          </a:p>
          <a:p>
            <a:pPr marL="0" indent="0" algn="ctr">
              <a:buNone/>
            </a:pPr>
            <a:r>
              <a:rPr lang="en-US" sz="4400" dirty="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a:t>Ritesh@softwarica</a:t>
            </a:r>
          </a:p>
        </p:txBody>
      </p:sp>
      <p:sp>
        <p:nvSpPr>
          <p:cNvPr id="5" name="Slide Number Placeholder 4"/>
          <p:cNvSpPr>
            <a:spLocks noGrp="1"/>
          </p:cNvSpPr>
          <p:nvPr>
            <p:ph type="sldNum" sz="quarter" idx="12"/>
          </p:nvPr>
        </p:nvSpPr>
        <p:spPr/>
        <p:txBody>
          <a:bodyPr/>
          <a:lstStyle/>
          <a:p>
            <a:fld id="{CBA38C19-DD30-46F9-A559-7559A714E450}" type="slidenum">
              <a:rPr lang="en-US" smtClean="0"/>
              <a:t>15</a:t>
            </a:fld>
            <a:endParaRPr lang="en-US"/>
          </a:p>
        </p:txBody>
      </p:sp>
    </p:spTree>
    <p:extLst>
      <p:ext uri="{BB962C8B-B14F-4D97-AF65-F5344CB8AC3E}">
        <p14:creationId xmlns:p14="http://schemas.microsoft.com/office/powerpoint/2010/main" val="1302386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2E67-672A-4C36-9523-1CE6FF1F2F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34B614-5940-4CF6-87FB-967BD97366A1}"/>
              </a:ext>
            </a:extLst>
          </p:cNvPr>
          <p:cNvSpPr>
            <a:spLocks noGrp="1"/>
          </p:cNvSpPr>
          <p:nvPr>
            <p:ph idx="1"/>
          </p:nvPr>
        </p:nvSpPr>
        <p:spPr/>
        <p:txBody>
          <a:bodyPr>
            <a:normAutofit fontScale="47500" lnSpcReduction="20000"/>
          </a:bodyPr>
          <a:lstStyle/>
          <a:p>
            <a:pPr marL="0" indent="0">
              <a:buNone/>
            </a:pPr>
            <a:r>
              <a:rPr lang="en-US" dirty="0"/>
              <a:t>MySQL CREATE FUNCTION syntax</a:t>
            </a:r>
          </a:p>
          <a:p>
            <a:pPr marL="0" indent="0">
              <a:buNone/>
            </a:pPr>
            <a:r>
              <a:rPr lang="en-US" dirty="0"/>
              <a:t>The following illustrates the basic syntax for creating a new stored function:</a:t>
            </a:r>
          </a:p>
          <a:p>
            <a:pPr marL="0" indent="0">
              <a:buNone/>
            </a:pPr>
            <a:endParaRPr lang="en-US" dirty="0"/>
          </a:p>
          <a:p>
            <a:pPr marL="0" indent="0">
              <a:buNone/>
            </a:pPr>
            <a:r>
              <a:rPr lang="en-US" dirty="0"/>
              <a:t>DELIMITER $$</a:t>
            </a:r>
          </a:p>
          <a:p>
            <a:pPr marL="0" indent="0">
              <a:buNone/>
            </a:pPr>
            <a:endParaRPr lang="en-US" dirty="0"/>
          </a:p>
          <a:p>
            <a:pPr marL="0" indent="0">
              <a:buNone/>
            </a:pPr>
            <a:r>
              <a:rPr lang="en-US" dirty="0"/>
              <a:t>CREATE FUNCTION </a:t>
            </a:r>
            <a:r>
              <a:rPr lang="en-US" dirty="0" err="1"/>
              <a:t>function_name</a:t>
            </a:r>
            <a:r>
              <a:rPr lang="en-US" dirty="0"/>
              <a:t>(</a:t>
            </a:r>
          </a:p>
          <a:p>
            <a:pPr marL="0" indent="0">
              <a:buNone/>
            </a:pPr>
            <a:r>
              <a:rPr lang="en-US" dirty="0"/>
              <a:t>    param1,</a:t>
            </a:r>
          </a:p>
          <a:p>
            <a:pPr marL="0" indent="0">
              <a:buNone/>
            </a:pPr>
            <a:r>
              <a:rPr lang="en-US" dirty="0"/>
              <a:t>    param2,…</a:t>
            </a:r>
          </a:p>
          <a:p>
            <a:pPr marL="0" indent="0">
              <a:buNone/>
            </a:pPr>
            <a:r>
              <a:rPr lang="en-US" dirty="0"/>
              <a:t>)</a:t>
            </a:r>
          </a:p>
          <a:p>
            <a:pPr marL="0" indent="0">
              <a:buNone/>
            </a:pPr>
            <a:r>
              <a:rPr lang="en-US" dirty="0"/>
              <a:t>RETURNS datatype</a:t>
            </a:r>
          </a:p>
          <a:p>
            <a:pPr marL="0" indent="0">
              <a:buNone/>
            </a:pPr>
            <a:r>
              <a:rPr lang="en-US" dirty="0"/>
              <a:t>[NOT] DETERMINISTIC</a:t>
            </a:r>
          </a:p>
          <a:p>
            <a:pPr marL="0" indent="0">
              <a:buNone/>
            </a:pPr>
            <a:r>
              <a:rPr lang="en-US" dirty="0"/>
              <a:t>BEGIN</a:t>
            </a:r>
          </a:p>
          <a:p>
            <a:pPr marL="0" indent="0">
              <a:buNone/>
            </a:pPr>
            <a:r>
              <a:rPr lang="en-US" dirty="0"/>
              <a:t> -- statements</a:t>
            </a:r>
          </a:p>
          <a:p>
            <a:pPr marL="0" indent="0">
              <a:buNone/>
            </a:pPr>
            <a:r>
              <a:rPr lang="en-US" dirty="0"/>
              <a:t>END $$</a:t>
            </a:r>
          </a:p>
          <a:p>
            <a:pPr marL="0" indent="0">
              <a:buNone/>
            </a:pPr>
            <a:endParaRPr lang="en-US" dirty="0"/>
          </a:p>
          <a:p>
            <a:pPr marL="0" indent="0">
              <a:buNone/>
            </a:pPr>
            <a:r>
              <a:rPr lang="en-US" dirty="0"/>
              <a:t>DELIMITER ;</a:t>
            </a:r>
          </a:p>
        </p:txBody>
      </p:sp>
      <p:sp>
        <p:nvSpPr>
          <p:cNvPr id="4" name="Footer Placeholder 3">
            <a:extLst>
              <a:ext uri="{FF2B5EF4-FFF2-40B4-BE49-F238E27FC236}">
                <a16:creationId xmlns:a16="http://schemas.microsoft.com/office/drawing/2014/main" id="{58A98C26-4AC2-454C-ABB6-B0AED2AC7178}"/>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B40B1D8B-E62C-4697-A732-3B246A939CCD}"/>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152577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2A98A-3713-4315-831E-9E86321DB3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83AF27-5602-4B4C-A9DB-5A0E4637157C}"/>
              </a:ext>
            </a:extLst>
          </p:cNvPr>
          <p:cNvSpPr>
            <a:spLocks noGrp="1"/>
          </p:cNvSpPr>
          <p:nvPr>
            <p:ph idx="1"/>
          </p:nvPr>
        </p:nvSpPr>
        <p:spPr/>
        <p:txBody>
          <a:bodyPr>
            <a:normAutofit fontScale="77500" lnSpcReduction="20000"/>
          </a:bodyPr>
          <a:lstStyle/>
          <a:p>
            <a:pPr marL="0" indent="0">
              <a:buNone/>
            </a:pPr>
            <a:r>
              <a:rPr lang="en-US" dirty="0"/>
              <a:t>In this syntax:</a:t>
            </a:r>
          </a:p>
          <a:p>
            <a:pPr marL="0" indent="0">
              <a:buNone/>
            </a:pPr>
            <a:endParaRPr lang="en-US" dirty="0"/>
          </a:p>
          <a:p>
            <a:pPr marL="0" indent="0">
              <a:buNone/>
            </a:pPr>
            <a:r>
              <a:rPr lang="en-US" dirty="0"/>
              <a:t>First, specify the name of the stored function that you want to create after CREATE FUNCTION  keywords.</a:t>
            </a:r>
          </a:p>
          <a:p>
            <a:pPr marL="0" indent="0">
              <a:buNone/>
            </a:pPr>
            <a:endParaRPr lang="en-US" dirty="0"/>
          </a:p>
          <a:p>
            <a:pPr marL="0" indent="0">
              <a:buNone/>
            </a:pPr>
            <a:r>
              <a:rPr lang="en-US" dirty="0"/>
              <a:t>Second, list all parameters of the stored function inside the parentheses followed by the function name. By default, all parameters are the IN parameters. You cannot specify IN , OUT or INOUT modifiers to parameters</a:t>
            </a:r>
          </a:p>
          <a:p>
            <a:pPr marL="0" indent="0">
              <a:buNone/>
            </a:pPr>
            <a:endParaRPr lang="en-US" dirty="0"/>
          </a:p>
          <a:p>
            <a:pPr marL="0" indent="0">
              <a:buNone/>
            </a:pPr>
            <a:r>
              <a:rPr lang="en-US" dirty="0"/>
              <a:t>Third, specify the data type of the return value in the RETURNS statement, which can be any valid MySQL data types.</a:t>
            </a:r>
          </a:p>
          <a:p>
            <a:pPr marL="0" indent="0">
              <a:buNone/>
            </a:pPr>
            <a:endParaRPr lang="en-US" dirty="0"/>
          </a:p>
          <a:p>
            <a:pPr marL="0" indent="0">
              <a:buNone/>
            </a:pPr>
            <a:r>
              <a:rPr lang="en-US" dirty="0"/>
              <a:t>Fourth, specify if a function is deterministic or not using the DETERMINISTIC keyword.</a:t>
            </a:r>
          </a:p>
        </p:txBody>
      </p:sp>
      <p:sp>
        <p:nvSpPr>
          <p:cNvPr id="4" name="Footer Placeholder 3">
            <a:extLst>
              <a:ext uri="{FF2B5EF4-FFF2-40B4-BE49-F238E27FC236}">
                <a16:creationId xmlns:a16="http://schemas.microsoft.com/office/drawing/2014/main" id="{DF998F8E-3A99-4884-AD32-F98ACE69179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0489DB33-6336-4876-8D67-742A83A298B0}"/>
              </a:ext>
            </a:extLst>
          </p:cNvPr>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55664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7C36-1AD1-4D43-BFB7-DED642BE9B1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A61096-AB76-470D-BA7E-E30C84175A34}"/>
              </a:ext>
            </a:extLst>
          </p:cNvPr>
          <p:cNvSpPr>
            <a:spLocks noGrp="1"/>
          </p:cNvSpPr>
          <p:nvPr>
            <p:ph idx="1"/>
          </p:nvPr>
        </p:nvSpPr>
        <p:spPr/>
        <p:txBody>
          <a:bodyPr>
            <a:normAutofit fontScale="92500" lnSpcReduction="20000"/>
          </a:bodyPr>
          <a:lstStyle/>
          <a:p>
            <a:pPr marL="0" indent="0">
              <a:buNone/>
            </a:pPr>
            <a:r>
              <a:rPr lang="en-US" dirty="0"/>
              <a:t>A deterministic function always returns the same result for the same input parameters whereas a non-deterministic function returns different results for the same input parameters.</a:t>
            </a:r>
          </a:p>
          <a:p>
            <a:pPr marL="0" indent="0">
              <a:buNone/>
            </a:pPr>
            <a:endParaRPr lang="en-US" dirty="0"/>
          </a:p>
          <a:p>
            <a:pPr marL="0" indent="0">
              <a:buNone/>
            </a:pPr>
            <a:r>
              <a:rPr lang="en-US" dirty="0"/>
              <a:t>If you don’t use DETERMINISTIC or NOT DETERMINISTIC, MySQL uses the NOT DETERMINISTIC option by default.</a:t>
            </a:r>
          </a:p>
          <a:p>
            <a:pPr marL="0" indent="0">
              <a:buNone/>
            </a:pPr>
            <a:endParaRPr lang="en-US" dirty="0"/>
          </a:p>
          <a:p>
            <a:pPr marL="0" indent="0">
              <a:buNone/>
            </a:pPr>
            <a:r>
              <a:rPr lang="en-US" dirty="0"/>
              <a:t>Fifth, write the code in the body of the stored function in the BEGIN END block. Inside the body section, you need to specify at least one RETURN statement. The RETURN statement returns a value to the calling programs. Whenever the RETURN statement is reached, the execution of the stored function is terminated immediately.</a:t>
            </a:r>
          </a:p>
        </p:txBody>
      </p:sp>
      <p:sp>
        <p:nvSpPr>
          <p:cNvPr id="4" name="Footer Placeholder 3">
            <a:extLst>
              <a:ext uri="{FF2B5EF4-FFF2-40B4-BE49-F238E27FC236}">
                <a16:creationId xmlns:a16="http://schemas.microsoft.com/office/drawing/2014/main" id="{621513EC-6B62-4F41-8413-2A6C36C23667}"/>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FF5059B7-1E2C-4092-9025-8E985C862165}"/>
              </a:ext>
            </a:extLst>
          </p:cNvPr>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3039442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98E07-1F66-4DA0-8859-F12D2EEFCEF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74AE53C-85BB-4968-B334-781AF2F4C234}"/>
              </a:ext>
            </a:extLst>
          </p:cNvPr>
          <p:cNvSpPr>
            <a:spLocks noGrp="1"/>
          </p:cNvSpPr>
          <p:nvPr>
            <p:ph idx="1"/>
          </p:nvPr>
        </p:nvSpPr>
        <p:spPr/>
        <p:txBody>
          <a:bodyPr/>
          <a:lstStyle/>
          <a:p>
            <a:pPr marL="0" indent="0">
              <a:buNone/>
            </a:pPr>
            <a:r>
              <a:rPr lang="en-US" dirty="0"/>
              <a:t>MySQL CREATE FUNCTION example</a:t>
            </a:r>
          </a:p>
          <a:p>
            <a:pPr marL="0" indent="0">
              <a:buNone/>
            </a:pPr>
            <a:r>
              <a:rPr lang="en-US" dirty="0"/>
              <a:t>Let’s take the example of creating a stored function. We will use the customers table in the sample database for the demonstration.</a:t>
            </a:r>
          </a:p>
          <a:p>
            <a:pPr marL="0" indent="0">
              <a:buNone/>
            </a:pPr>
            <a:endParaRPr lang="en-US" dirty="0"/>
          </a:p>
        </p:txBody>
      </p:sp>
      <p:sp>
        <p:nvSpPr>
          <p:cNvPr id="4" name="Footer Placeholder 3">
            <a:extLst>
              <a:ext uri="{FF2B5EF4-FFF2-40B4-BE49-F238E27FC236}">
                <a16:creationId xmlns:a16="http://schemas.microsoft.com/office/drawing/2014/main" id="{7719DB2A-E846-4A85-9CB6-A45C0B69174A}"/>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FB7CE79B-F3D0-4A17-BC4C-FC61D42D30A7}"/>
              </a:ext>
            </a:extLst>
          </p:cNvPr>
          <p:cNvSpPr>
            <a:spLocks noGrp="1"/>
          </p:cNvSpPr>
          <p:nvPr>
            <p:ph type="sldNum" sz="quarter" idx="12"/>
          </p:nvPr>
        </p:nvSpPr>
        <p:spPr/>
        <p:txBody>
          <a:bodyPr/>
          <a:lstStyle/>
          <a:p>
            <a:fld id="{CBA38C19-DD30-46F9-A559-7559A714E450}" type="slidenum">
              <a:rPr lang="en-US" smtClean="0"/>
              <a:t>5</a:t>
            </a:fld>
            <a:endParaRPr lang="en-US"/>
          </a:p>
        </p:txBody>
      </p:sp>
      <p:pic>
        <p:nvPicPr>
          <p:cNvPr id="4099" name="Picture 3">
            <a:extLst>
              <a:ext uri="{FF2B5EF4-FFF2-40B4-BE49-F238E27FC236}">
                <a16:creationId xmlns:a16="http://schemas.microsoft.com/office/drawing/2014/main" id="{3BA438F7-C535-42D5-B914-E0BC6E7C9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0064" y="3281362"/>
            <a:ext cx="1861176" cy="3074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701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8E6C-BDAD-4C4A-805C-7A03404BE2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8674C8-98D9-4049-BBED-F301DF3F90AE}"/>
              </a:ext>
            </a:extLst>
          </p:cNvPr>
          <p:cNvSpPr>
            <a:spLocks noGrp="1"/>
          </p:cNvSpPr>
          <p:nvPr>
            <p:ph idx="1"/>
          </p:nvPr>
        </p:nvSpPr>
        <p:spPr/>
        <p:txBody>
          <a:bodyPr>
            <a:normAutofit fontScale="92500" lnSpcReduction="10000"/>
          </a:bodyPr>
          <a:lstStyle/>
          <a:p>
            <a:pPr marL="0" indent="0">
              <a:buNone/>
            </a:pPr>
            <a:r>
              <a:rPr lang="en-US" dirty="0"/>
              <a:t>The following CREATE FUNCTION statement creates a function that returns the customer level based on credit:</a:t>
            </a:r>
          </a:p>
          <a:p>
            <a:pPr marL="0" indent="0">
              <a:buNone/>
            </a:pPr>
            <a:endParaRPr lang="en-US" dirty="0"/>
          </a:p>
          <a:p>
            <a:pPr marL="0" indent="0">
              <a:buNone/>
            </a:pPr>
            <a:r>
              <a:rPr lang="en-US" dirty="0"/>
              <a:t>DELIMITER $$</a:t>
            </a:r>
          </a:p>
          <a:p>
            <a:pPr marL="0" indent="0">
              <a:buNone/>
            </a:pPr>
            <a:endParaRPr lang="en-US" dirty="0"/>
          </a:p>
          <a:p>
            <a:pPr marL="0" indent="0">
              <a:buNone/>
            </a:pPr>
            <a:r>
              <a:rPr lang="en-US" dirty="0"/>
              <a:t>CREATE FUNCTION </a:t>
            </a:r>
            <a:r>
              <a:rPr lang="en-US" dirty="0" err="1"/>
              <a:t>CustomerLevel</a:t>
            </a:r>
            <a:r>
              <a:rPr lang="en-US" dirty="0"/>
              <a:t>(</a:t>
            </a:r>
          </a:p>
          <a:p>
            <a:pPr marL="0" indent="0">
              <a:buNone/>
            </a:pPr>
            <a:r>
              <a:rPr lang="en-US" dirty="0"/>
              <a:t>	credit DECIMAL(10,2)</a:t>
            </a:r>
          </a:p>
          <a:p>
            <a:pPr marL="0" indent="0">
              <a:buNone/>
            </a:pPr>
            <a:r>
              <a:rPr lang="en-US" dirty="0"/>
              <a:t>) </a:t>
            </a:r>
          </a:p>
          <a:p>
            <a:pPr marL="0" indent="0">
              <a:buNone/>
            </a:pPr>
            <a:r>
              <a:rPr lang="en-US" dirty="0"/>
              <a:t>RETURNS VARCHAR(20)</a:t>
            </a:r>
          </a:p>
          <a:p>
            <a:pPr marL="0" indent="0">
              <a:buNone/>
            </a:pPr>
            <a:r>
              <a:rPr lang="en-US" dirty="0"/>
              <a:t>DETERMINISTIC</a:t>
            </a:r>
          </a:p>
          <a:p>
            <a:pPr marL="0" indent="0">
              <a:buNone/>
            </a:pPr>
            <a:endParaRPr lang="en-US" dirty="0"/>
          </a:p>
        </p:txBody>
      </p:sp>
      <p:sp>
        <p:nvSpPr>
          <p:cNvPr id="4" name="Footer Placeholder 3">
            <a:extLst>
              <a:ext uri="{FF2B5EF4-FFF2-40B4-BE49-F238E27FC236}">
                <a16:creationId xmlns:a16="http://schemas.microsoft.com/office/drawing/2014/main" id="{02B351F0-B9B4-429D-9B37-E1CD92941483}"/>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66A69B1-D578-4C73-B19E-A8443F862AA4}"/>
              </a:ext>
            </a:extLst>
          </p:cNvPr>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3656944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8D268-031F-4E2E-9BF3-8189BFE49C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56FFE1-64AA-44A1-9083-9A1AA2EE4E45}"/>
              </a:ext>
            </a:extLst>
          </p:cNvPr>
          <p:cNvSpPr>
            <a:spLocks noGrp="1"/>
          </p:cNvSpPr>
          <p:nvPr>
            <p:ph idx="1"/>
          </p:nvPr>
        </p:nvSpPr>
        <p:spPr/>
        <p:txBody>
          <a:bodyPr>
            <a:normAutofit fontScale="55000" lnSpcReduction="20000"/>
          </a:bodyPr>
          <a:lstStyle/>
          <a:p>
            <a:pPr marL="0" indent="0">
              <a:buNone/>
            </a:pPr>
            <a:r>
              <a:rPr lang="en-US" dirty="0"/>
              <a:t>BEGIN</a:t>
            </a:r>
          </a:p>
          <a:p>
            <a:pPr marL="0" indent="0">
              <a:buNone/>
            </a:pPr>
            <a:r>
              <a:rPr lang="en-US" dirty="0"/>
              <a:t>    DECLARE </a:t>
            </a:r>
            <a:r>
              <a:rPr lang="en-US" dirty="0" err="1"/>
              <a:t>customerLevel</a:t>
            </a:r>
            <a:r>
              <a:rPr lang="en-US" dirty="0"/>
              <a:t> VARCHAR(20);</a:t>
            </a:r>
          </a:p>
          <a:p>
            <a:pPr marL="0" indent="0">
              <a:buNone/>
            </a:pPr>
            <a:endParaRPr lang="en-US" dirty="0"/>
          </a:p>
          <a:p>
            <a:pPr marL="0" indent="0">
              <a:buNone/>
            </a:pPr>
            <a:r>
              <a:rPr lang="en-US" dirty="0"/>
              <a:t>    IF credit &gt; 50000 THEN</a:t>
            </a:r>
          </a:p>
          <a:p>
            <a:pPr marL="0" indent="0">
              <a:buNone/>
            </a:pPr>
            <a:r>
              <a:rPr lang="en-US" dirty="0"/>
              <a:t>		SET </a:t>
            </a:r>
            <a:r>
              <a:rPr lang="en-US" dirty="0" err="1"/>
              <a:t>customerLevel</a:t>
            </a:r>
            <a:r>
              <a:rPr lang="en-US" dirty="0"/>
              <a:t> = 'PLATINUM';</a:t>
            </a:r>
          </a:p>
          <a:p>
            <a:pPr marL="0" indent="0">
              <a:buNone/>
            </a:pPr>
            <a:r>
              <a:rPr lang="en-US" dirty="0"/>
              <a:t>    ELSEIF (credit &gt;= 50000 AND </a:t>
            </a:r>
          </a:p>
          <a:p>
            <a:pPr marL="0" indent="0">
              <a:buNone/>
            </a:pPr>
            <a:r>
              <a:rPr lang="en-US" dirty="0"/>
              <a:t>			credit &lt;= 10000) THEN</a:t>
            </a:r>
          </a:p>
          <a:p>
            <a:pPr marL="0" indent="0">
              <a:buNone/>
            </a:pPr>
            <a:r>
              <a:rPr lang="en-US" dirty="0"/>
              <a:t>        SET </a:t>
            </a:r>
            <a:r>
              <a:rPr lang="en-US" dirty="0" err="1"/>
              <a:t>customerLevel</a:t>
            </a:r>
            <a:r>
              <a:rPr lang="en-US" dirty="0"/>
              <a:t> = 'GOLD';</a:t>
            </a:r>
          </a:p>
          <a:p>
            <a:pPr marL="0" indent="0">
              <a:buNone/>
            </a:pPr>
            <a:r>
              <a:rPr lang="en-US" dirty="0"/>
              <a:t>    ELSEIF credit &lt; 10000 THEN</a:t>
            </a:r>
          </a:p>
          <a:p>
            <a:pPr marL="0" indent="0">
              <a:buNone/>
            </a:pPr>
            <a:r>
              <a:rPr lang="en-US" dirty="0"/>
              <a:t>        SET </a:t>
            </a:r>
            <a:r>
              <a:rPr lang="en-US" dirty="0" err="1"/>
              <a:t>customerLevel</a:t>
            </a:r>
            <a:r>
              <a:rPr lang="en-US" dirty="0"/>
              <a:t> = 'SILVER';</a:t>
            </a:r>
          </a:p>
          <a:p>
            <a:pPr marL="0" indent="0">
              <a:buNone/>
            </a:pPr>
            <a:r>
              <a:rPr lang="en-US" dirty="0"/>
              <a:t>    END IF;</a:t>
            </a:r>
          </a:p>
          <a:p>
            <a:pPr marL="0" indent="0">
              <a:buNone/>
            </a:pPr>
            <a:r>
              <a:rPr lang="en-US" dirty="0"/>
              <a:t>	-- return the customer level</a:t>
            </a:r>
          </a:p>
          <a:p>
            <a:pPr marL="0" indent="0">
              <a:buNone/>
            </a:pPr>
            <a:r>
              <a:rPr lang="en-US" dirty="0"/>
              <a:t>	RETURN (</a:t>
            </a:r>
            <a:r>
              <a:rPr lang="en-US" dirty="0" err="1"/>
              <a:t>customerLevel</a:t>
            </a:r>
            <a:r>
              <a:rPr lang="en-US" dirty="0"/>
              <a:t>);</a:t>
            </a:r>
          </a:p>
          <a:p>
            <a:pPr marL="0" indent="0">
              <a:buNone/>
            </a:pPr>
            <a:r>
              <a:rPr lang="en-US" dirty="0"/>
              <a:t>END$$</a:t>
            </a:r>
          </a:p>
          <a:p>
            <a:pPr marL="0" indent="0">
              <a:buNone/>
            </a:pPr>
            <a:r>
              <a:rPr lang="en-US" dirty="0"/>
              <a:t>DELIMITER ;</a:t>
            </a:r>
          </a:p>
        </p:txBody>
      </p:sp>
      <p:sp>
        <p:nvSpPr>
          <p:cNvPr id="4" name="Footer Placeholder 3">
            <a:extLst>
              <a:ext uri="{FF2B5EF4-FFF2-40B4-BE49-F238E27FC236}">
                <a16:creationId xmlns:a16="http://schemas.microsoft.com/office/drawing/2014/main" id="{C0366F2D-3505-4C37-B357-8F4C69D58E1C}"/>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CD2798D9-D1FB-4BFF-806A-AE12F7993750}"/>
              </a:ext>
            </a:extLst>
          </p:cNvPr>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1683542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56954-6B76-44D1-AFF5-5BFBC50F02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DDE25B-F612-4D70-B24D-857E158105B1}"/>
              </a:ext>
            </a:extLst>
          </p:cNvPr>
          <p:cNvSpPr>
            <a:spLocks noGrp="1"/>
          </p:cNvSpPr>
          <p:nvPr>
            <p:ph idx="1"/>
          </p:nvPr>
        </p:nvSpPr>
        <p:spPr/>
        <p:txBody>
          <a:bodyPr/>
          <a:lstStyle/>
          <a:p>
            <a:pPr marL="0" indent="0">
              <a:buNone/>
            </a:pPr>
            <a:r>
              <a:rPr lang="en-US" dirty="0"/>
              <a:t>Once the function is created, you can view it in MySQL Workbench under the Functions section:</a:t>
            </a:r>
          </a:p>
          <a:p>
            <a:pPr marL="0" indent="0">
              <a:buNone/>
            </a:pPr>
            <a:endParaRPr lang="en-US" dirty="0"/>
          </a:p>
        </p:txBody>
      </p:sp>
      <p:sp>
        <p:nvSpPr>
          <p:cNvPr id="4" name="Footer Placeholder 3">
            <a:extLst>
              <a:ext uri="{FF2B5EF4-FFF2-40B4-BE49-F238E27FC236}">
                <a16:creationId xmlns:a16="http://schemas.microsoft.com/office/drawing/2014/main" id="{BE5F99CF-34D8-4F20-89AB-0AFD31B5B74B}"/>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924D9EB6-237D-47D4-A7A6-17E138E10569}"/>
              </a:ext>
            </a:extLst>
          </p:cNvPr>
          <p:cNvSpPr>
            <a:spLocks noGrp="1"/>
          </p:cNvSpPr>
          <p:nvPr>
            <p:ph type="sldNum" sz="quarter" idx="12"/>
          </p:nvPr>
        </p:nvSpPr>
        <p:spPr/>
        <p:txBody>
          <a:bodyPr/>
          <a:lstStyle/>
          <a:p>
            <a:fld id="{CBA38C19-DD30-46F9-A559-7559A714E450}" type="slidenum">
              <a:rPr lang="en-US" smtClean="0"/>
              <a:t>8</a:t>
            </a:fld>
            <a:endParaRPr lang="en-US"/>
          </a:p>
        </p:txBody>
      </p:sp>
      <p:pic>
        <p:nvPicPr>
          <p:cNvPr id="6146" name="Picture 2" descr="mysql stored function - create function">
            <a:extLst>
              <a:ext uri="{FF2B5EF4-FFF2-40B4-BE49-F238E27FC236}">
                <a16:creationId xmlns:a16="http://schemas.microsoft.com/office/drawing/2014/main" id="{F73ADB48-B10E-40B2-802F-5BD42A6D5A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015" y="3166629"/>
            <a:ext cx="4626670" cy="2139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0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ABA8-EA91-4CA9-A054-5C0600ABF8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B4AF0B-F135-417D-A1C6-DBB88ADA4474}"/>
              </a:ext>
            </a:extLst>
          </p:cNvPr>
          <p:cNvSpPr>
            <a:spLocks noGrp="1"/>
          </p:cNvSpPr>
          <p:nvPr>
            <p:ph idx="1"/>
          </p:nvPr>
        </p:nvSpPr>
        <p:spPr/>
        <p:txBody>
          <a:bodyPr/>
          <a:lstStyle/>
          <a:p>
            <a:pPr marL="0" indent="0">
              <a:buNone/>
            </a:pPr>
            <a:r>
              <a:rPr lang="en-US" dirty="0"/>
              <a:t>Or you can view all stored functions in the current </a:t>
            </a:r>
            <a:r>
              <a:rPr lang="en-US" dirty="0" err="1"/>
              <a:t>classicmodels</a:t>
            </a:r>
            <a:r>
              <a:rPr lang="en-US" dirty="0"/>
              <a:t> database by using the SHOW FUNCTION STATUS as follows:</a:t>
            </a:r>
          </a:p>
          <a:p>
            <a:pPr marL="0" indent="0">
              <a:buNone/>
            </a:pPr>
            <a:endParaRPr lang="en-US" dirty="0"/>
          </a:p>
          <a:p>
            <a:pPr marL="0" indent="0">
              <a:buNone/>
            </a:pPr>
            <a:r>
              <a:rPr lang="en-US" dirty="0"/>
              <a:t>SHOW FUNCTION STATUS </a:t>
            </a:r>
          </a:p>
          <a:p>
            <a:pPr marL="0" indent="0">
              <a:buNone/>
            </a:pPr>
            <a:r>
              <a:rPr lang="en-US" dirty="0"/>
              <a:t>WHERE </a:t>
            </a:r>
            <a:r>
              <a:rPr lang="en-US" dirty="0" err="1"/>
              <a:t>db</a:t>
            </a:r>
            <a:r>
              <a:rPr lang="en-US" dirty="0"/>
              <a:t> = '</a:t>
            </a:r>
            <a:r>
              <a:rPr lang="en-US" dirty="0" err="1"/>
              <a:t>classicmodels</a:t>
            </a:r>
            <a:r>
              <a:rPr lang="en-US" dirty="0"/>
              <a:t>’;</a:t>
            </a:r>
          </a:p>
          <a:p>
            <a:pPr marL="0" indent="0">
              <a:buNone/>
            </a:pPr>
            <a:endParaRPr lang="en-US" dirty="0"/>
          </a:p>
        </p:txBody>
      </p:sp>
      <p:sp>
        <p:nvSpPr>
          <p:cNvPr id="4" name="Footer Placeholder 3">
            <a:extLst>
              <a:ext uri="{FF2B5EF4-FFF2-40B4-BE49-F238E27FC236}">
                <a16:creationId xmlns:a16="http://schemas.microsoft.com/office/drawing/2014/main" id="{06279599-460A-4E3D-BD4A-72ECA13B014F}"/>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ED11D029-E7F6-42F0-9B0C-AE01D46A4B9F}"/>
              </a:ext>
            </a:extLst>
          </p:cNvPr>
          <p:cNvSpPr>
            <a:spLocks noGrp="1"/>
          </p:cNvSpPr>
          <p:nvPr>
            <p:ph type="sldNum" sz="quarter" idx="12"/>
          </p:nvPr>
        </p:nvSpPr>
        <p:spPr/>
        <p:txBody>
          <a:bodyPr/>
          <a:lstStyle/>
          <a:p>
            <a:fld id="{CBA38C19-DD30-46F9-A559-7559A714E450}" type="slidenum">
              <a:rPr lang="en-US" smtClean="0"/>
              <a:t>9</a:t>
            </a:fld>
            <a:endParaRPr lang="en-US"/>
          </a:p>
        </p:txBody>
      </p:sp>
      <p:pic>
        <p:nvPicPr>
          <p:cNvPr id="7171" name="Picture 3" descr="mysql stored function - show function status">
            <a:extLst>
              <a:ext uri="{FF2B5EF4-FFF2-40B4-BE49-F238E27FC236}">
                <a16:creationId xmlns:a16="http://schemas.microsoft.com/office/drawing/2014/main" id="{341746C6-4E50-4A6A-8E4C-1AC2370748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027" y="4746914"/>
            <a:ext cx="3886200" cy="49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751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3796</TotalTime>
  <Words>805</Words>
  <Application>Microsoft Office PowerPoint</Application>
  <PresentationFormat>Widescreen</PresentationFormat>
  <Paragraphs>142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MySQL Stored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ritesh singh</cp:lastModifiedBy>
  <cp:revision>721</cp:revision>
  <dcterms:created xsi:type="dcterms:W3CDTF">2019-09-15T04:30:17Z</dcterms:created>
  <dcterms:modified xsi:type="dcterms:W3CDTF">2020-06-15T06:08:05Z</dcterms:modified>
</cp:coreProperties>
</file>