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64" r:id="rId3"/>
    <p:sldId id="258" r:id="rId4"/>
    <p:sldId id="335" r:id="rId5"/>
    <p:sldId id="336" r:id="rId6"/>
    <p:sldId id="338" r:id="rId7"/>
    <p:sldId id="381" r:id="rId8"/>
    <p:sldId id="339" r:id="rId9"/>
    <p:sldId id="340" r:id="rId10"/>
    <p:sldId id="365" r:id="rId11"/>
    <p:sldId id="341" r:id="rId12"/>
    <p:sldId id="342" r:id="rId13"/>
    <p:sldId id="366" r:id="rId14"/>
    <p:sldId id="367" r:id="rId15"/>
    <p:sldId id="375" r:id="rId16"/>
    <p:sldId id="385" r:id="rId17"/>
    <p:sldId id="376" r:id="rId18"/>
    <p:sldId id="368" r:id="rId19"/>
    <p:sldId id="369" r:id="rId20"/>
    <p:sldId id="370" r:id="rId21"/>
    <p:sldId id="388" r:id="rId22"/>
    <p:sldId id="389" r:id="rId23"/>
    <p:sldId id="390" r:id="rId24"/>
    <p:sldId id="391" r:id="rId25"/>
    <p:sldId id="392" r:id="rId26"/>
    <p:sldId id="371" r:id="rId27"/>
    <p:sldId id="372" r:id="rId28"/>
    <p:sldId id="377" r:id="rId29"/>
    <p:sldId id="378" r:id="rId30"/>
    <p:sldId id="379" r:id="rId31"/>
    <p:sldId id="373" r:id="rId32"/>
    <p:sldId id="380" r:id="rId33"/>
    <p:sldId id="382" r:id="rId34"/>
    <p:sldId id="383" r:id="rId35"/>
    <p:sldId id="384" r:id="rId36"/>
    <p:sldId id="343" r:id="rId37"/>
  </p:sldIdLst>
  <p:sldSz cx="9144000" cy="6858000" type="screen4x3"/>
  <p:notesSz cx="6794500" cy="9906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58" autoAdjust="0"/>
  </p:normalViewPr>
  <p:slideViewPr>
    <p:cSldViewPr snapToGrid="0">
      <p:cViewPr varScale="1">
        <p:scale>
          <a:sx n="87" d="100"/>
          <a:sy n="87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DC066-74FA-48DC-9666-2292E67D04CA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8A432-EB8B-4D49-AB0C-431B905B1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189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05934" y="4705350"/>
            <a:ext cx="4982633" cy="44577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73531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530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292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167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675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312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577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890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835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051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4D9BAA-C3B1-4C9D-A903-6BCAFD20A0A1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997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F66580-6985-47AB-A4FC-1F2002D7CB6C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09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348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2A5249-FFCD-43DF-8C87-BA78AB4B2B67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128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BB7CE1-CF6E-45CB-BAF8-48E29956B69F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629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0EB11A-1F0B-4215-B611-618377B39B3F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89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78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027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23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954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259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921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8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7205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805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1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463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56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464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841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75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5020-AB6C-4CD4-876D-E63DFDC809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56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300AEB-6A2F-42F3-A4D5-8646BE3B14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19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11766-7E07-4D75-82B4-FE43A565C9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63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utorialspoint.com/sq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423862" y="969962"/>
            <a:ext cx="8207376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1" name="Shape 21"/>
          <p:cNvSpPr/>
          <p:nvPr/>
        </p:nvSpPr>
        <p:spPr>
          <a:xfrm>
            <a:off x="602117" y="200759"/>
            <a:ext cx="74276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104KM Enterprise Information System</a:t>
            </a:r>
          </a:p>
        </p:txBody>
      </p:sp>
      <p:sp>
        <p:nvSpPr>
          <p:cNvPr id="22" name="Shape 22"/>
          <p:cNvSpPr/>
          <p:nvPr/>
        </p:nvSpPr>
        <p:spPr>
          <a:xfrm>
            <a:off x="467702" y="1165860"/>
            <a:ext cx="8264526" cy="483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rPr b="1" dirty="0">
                <a:solidFill>
                  <a:schemeClr val="tx1"/>
                </a:solidFill>
              </a:rPr>
              <a:t>Topic: </a:t>
            </a:r>
            <a:r>
              <a:rPr lang="en-GB" b="1" dirty="0" smtClean="0">
                <a:solidFill>
                  <a:schemeClr val="tx1"/>
                </a:solidFill>
              </a:rPr>
              <a:t>Structured Query Language (SQL)</a:t>
            </a:r>
            <a:endParaRPr b="1" dirty="0">
              <a:solidFill>
                <a:schemeClr val="tx1"/>
              </a:solidFill>
            </a:endParaRPr>
          </a:p>
          <a:p>
            <a:pPr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b="1" dirty="0">
              <a:solidFill>
                <a:schemeClr val="tx1"/>
              </a:solidFill>
            </a:endParaRPr>
          </a:p>
          <a:p>
            <a:pPr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rPr b="1" dirty="0">
                <a:solidFill>
                  <a:schemeClr val="tx1"/>
                </a:solidFill>
              </a:rPr>
              <a:t>Learning outcomes for today</a:t>
            </a:r>
          </a:p>
          <a:p>
            <a:pPr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b="1" dirty="0">
              <a:solidFill>
                <a:schemeClr val="tx1"/>
              </a:solidFill>
            </a:endParaRPr>
          </a:p>
          <a:p>
            <a:pPr>
              <a:buSzPct val="100000"/>
              <a:buChar char="•"/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rPr b="1" dirty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 What is SQL?</a:t>
            </a:r>
            <a:r>
              <a:rPr b="1" dirty="0" smtClean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/>
            </a:r>
            <a:br>
              <a:rPr b="1" dirty="0">
                <a:solidFill>
                  <a:schemeClr val="tx1"/>
                </a:solidFill>
              </a:rPr>
            </a:br>
            <a:endParaRPr b="1" dirty="0">
              <a:solidFill>
                <a:schemeClr val="tx1"/>
              </a:solidFill>
            </a:endParaRPr>
          </a:p>
          <a:p>
            <a:pPr>
              <a:buSzPct val="100000"/>
              <a:buChar char="•"/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rPr b="1" dirty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 SQL Commands</a:t>
            </a:r>
            <a:endParaRPr b="1" dirty="0">
              <a:solidFill>
                <a:schemeClr val="tx1"/>
              </a:solidFill>
            </a:endParaRPr>
          </a:p>
          <a:p>
            <a:pPr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b="1" dirty="0">
              <a:solidFill>
                <a:schemeClr val="tx1"/>
              </a:solidFill>
            </a:endParaRPr>
          </a:p>
          <a:p>
            <a:pPr>
              <a:buSzPct val="100000"/>
              <a:buChar char="•"/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rPr b="1" dirty="0">
                <a:solidFill>
                  <a:schemeClr val="tx1"/>
                </a:solidFill>
              </a:rPr>
              <a:t>  </a:t>
            </a:r>
            <a:r>
              <a:rPr lang="en-GB" b="1" dirty="0" smtClean="0">
                <a:solidFill>
                  <a:schemeClr val="tx1"/>
                </a:solidFill>
              </a:rPr>
              <a:t>Examples</a:t>
            </a:r>
            <a:endParaRPr b="1" dirty="0">
              <a:solidFill>
                <a:schemeClr val="tx1"/>
              </a:solidFill>
            </a:endParaRPr>
          </a:p>
          <a:p>
            <a:pPr>
              <a:buSzPct val="100000"/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b="1" dirty="0">
              <a:solidFill>
                <a:schemeClr val="tx1"/>
              </a:solidFill>
            </a:endParaRPr>
          </a:p>
          <a:p>
            <a:pPr>
              <a:buSzPct val="100000"/>
              <a:buChar char="•"/>
              <a:defRPr sz="2800">
                <a:solidFill>
                  <a:srgbClr val="80808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rPr b="1" dirty="0">
                <a:solidFill>
                  <a:schemeClr val="tx1"/>
                </a:solidFill>
              </a:rPr>
              <a:t>  Summary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799" y="-71072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</a:rPr>
              <a:t>Oracle SQL+</a:t>
            </a:r>
            <a:endParaRPr b="1" dirty="0">
              <a:solidFill>
                <a:srgbClr val="000099"/>
              </a:solidFill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64354" y="843882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490536" y="946101"/>
            <a:ext cx="8355013" cy="5607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b="1" dirty="0" smtClean="0">
                <a:latin typeface="Calibri" panose="020F0502020204030204" pitchFamily="34" charset="0"/>
                <a:cs typeface="Calibri" panose="020F0502020204030204" pitchFamily="34" charset="0"/>
                <a:sym typeface="Times"/>
              </a:rPr>
              <a:t>Step 3:  </a:t>
            </a:r>
            <a:r>
              <a:rPr lang="en-GB" sz="2716" dirty="0" smtClean="0">
                <a:latin typeface="Calibri" panose="020F0502020204030204" pitchFamily="34" charset="0"/>
                <a:cs typeface="Calibri" panose="020F0502020204030204" pitchFamily="34" charset="0"/>
                <a:sym typeface="Times"/>
              </a:rPr>
              <a:t>Launch Oracle 11g with SQL+</a:t>
            </a:r>
            <a:endParaRPr lang="en-GB" sz="2716" dirty="0">
              <a:latin typeface="Calibri" panose="020F0502020204030204" pitchFamily="34" charset="0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"/>
              </a:rPr>
              <a:t>Step 4: </a:t>
            </a:r>
            <a:r>
              <a:rPr lang="en-GB" sz="2716" dirty="0" smtClean="0">
                <a:latin typeface="Calibri" panose="020F0502020204030204" pitchFamily="34" charset="0"/>
                <a:cs typeface="Calibri" panose="020F0502020204030204" pitchFamily="34" charset="0"/>
                <a:sym typeface="Times"/>
              </a:rPr>
              <a:t>The following screen will appear:</a:t>
            </a:r>
            <a:endParaRPr lang="en-GB" sz="2716" dirty="0">
              <a:latin typeface="Calibri" panose="020F0502020204030204" pitchFamily="34" charset="0"/>
              <a:cs typeface="Calibri" panose="020F0502020204030204" pitchFamily="34" charset="0"/>
              <a:sym typeface="Times"/>
            </a:endParaRPr>
          </a:p>
          <a:p>
            <a:pPr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 smtClean="0"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ym typeface="Times"/>
              </a:rPr>
              <a:t> 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 smtClean="0"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solidFill>
                <a:srgbClr val="0433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9026" y="4585070"/>
            <a:ext cx="67168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Wait until the SQL prompt </a:t>
            </a:r>
          </a:p>
          <a:p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GB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“SQL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 </a:t>
            </a:r>
            <a:r>
              <a:rPr lang="en-GB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“  is displayed, and then typed the 	following:</a:t>
            </a:r>
          </a:p>
          <a:p>
            <a:r>
              <a:rPr lang="en-GB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GB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connect </a:t>
            </a:r>
            <a:r>
              <a:rPr lang="en-GB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/@</a:t>
            </a:r>
            <a:r>
              <a:rPr lang="en-GB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acal</a:t>
            </a:r>
            <a:r>
              <a:rPr lang="en-GB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</a:p>
          <a:p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SQL&gt; </a:t>
            </a:r>
            <a:r>
              <a:rPr lang="en-GB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quit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&lt;to exit&gt;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99" y="1986884"/>
            <a:ext cx="6644506" cy="2598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351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Oracle SQL+?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391083"/>
            <a:ext cx="7772401" cy="424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Oracle is used throughout the world.</a:t>
            </a: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Command-line.</a:t>
            </a: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Next year, you might explore more graphical packages that offer you tool to aid development of SQL statements.</a:t>
            </a: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But now, </a:t>
            </a:r>
            <a:r>
              <a:rPr lang="en-GB" sz="2716" b="1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you need to understand how to develop SQL statements and queries. </a:t>
            </a:r>
            <a:endParaRPr lang="en-GB" sz="2716" b="1" dirty="0">
              <a:solidFill>
                <a:srgbClr val="0433FF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27710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Rules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391083"/>
            <a:ext cx="7772401" cy="424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Objects, identifiers, etc. identified by names </a:t>
            </a: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Names not case-sensitive</a:t>
            </a: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24729" indent="-124729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Naming Rules:</a:t>
            </a:r>
            <a:endParaRPr lang="en-GB" sz="2716" dirty="0" smtClean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001029" lvl="2" indent="-124729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must start with a letter</a:t>
            </a:r>
          </a:p>
          <a:p>
            <a:pPr marL="1001029" lvl="2" indent="-124729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valid A-Z, a-z, 0-9, _ ($,# not encouraged)</a:t>
            </a:r>
            <a:endParaRPr lang="en-GB" sz="2716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371753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391083"/>
            <a:ext cx="7772401" cy="424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Not case sensitive unless indicated otherwise</a:t>
            </a: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Keywords cannot be split across lines</a:t>
            </a: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Keywords normally written in uppercase</a:t>
            </a: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Clauses are usually placed on separate lines</a:t>
            </a: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To improve readability and for ease of editing</a:t>
            </a: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In SQL+, each statement is terminated with a “;”</a:t>
            </a:r>
            <a:endParaRPr lang="en-GB" sz="2716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903669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Types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341312" y="1143001"/>
            <a:ext cx="8604250" cy="5498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String types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   </a:t>
            </a:r>
            <a:r>
              <a:rPr lang="en-GB" sz="2716" b="1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CHAR(n)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– fixed-length character data, n characters long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   Maximum length – 2000bytes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 </a:t>
            </a:r>
            <a:r>
              <a:rPr lang="en-GB" sz="2716" b="1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VARCHAR2(n)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– variable length character data</a:t>
            </a:r>
          </a:p>
          <a:p>
            <a:pPr marL="440871" lvl="1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Maximum 4000 bytes</a:t>
            </a:r>
          </a:p>
          <a:p>
            <a:pPr marL="440871" lvl="1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b="1" dirty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b="1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LONG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– variable-length character data, up to 4GB. </a:t>
            </a: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440871" lvl="1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Max 1 per table</a:t>
            </a: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24729" indent="-124729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b="1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DATE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- 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2-digit number for Day, 3 letters for month,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   2 – digit number for the year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   e.g. 7</a:t>
            </a:r>
            <a:r>
              <a:rPr lang="en-GB" sz="2716" baseline="30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th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January 2014 stored as 07-jan-14</a:t>
            </a:r>
          </a:p>
        </p:txBody>
      </p:sp>
    </p:spTree>
    <p:extLst>
      <p:ext uri="{BB962C8B-B14F-4D97-AF65-F5344CB8AC3E}">
        <p14:creationId xmlns:p14="http://schemas.microsoft.com/office/powerpoint/2010/main" val="601947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Data Types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341312" y="1143001"/>
            <a:ext cx="8604250" cy="5498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Numeric types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   </a:t>
            </a:r>
            <a:r>
              <a:rPr lang="en-GB" sz="2716" b="1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NUMBER(L,R)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– general purpose numeric data type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   L – max number of significant decimal digits or the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precision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 </a:t>
            </a:r>
            <a:r>
              <a:rPr lang="en-GB" sz="2716" b="1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R –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number of digits from the decimal point to the 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   least significant digit or the scale</a:t>
            </a:r>
          </a:p>
          <a:p>
            <a:pPr marL="440871" lvl="1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b="1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b="1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NUMBER(5,2)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– max value 999.99</a:t>
            </a: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440871" lvl="1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b="1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NUMBER(5) </a:t>
            </a: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– max value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99999</a:t>
            </a: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24729" indent="-124729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b="1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INTEGER </a:t>
            </a:r>
            <a:r>
              <a:rPr lang="en-GB" sz="2716" b="1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–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signed integer</a:t>
            </a:r>
            <a:endParaRPr lang="en-GB" sz="2716" dirty="0" smtClean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83730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50C0-B76D-4167-B6CD-3EA3D1FEFD0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7" y="0"/>
            <a:ext cx="8229600" cy="114300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SQL Data Types</a:t>
            </a:r>
            <a:endParaRPr lang="en-US" altLang="en-US" sz="3200"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363" name="Picture 3" descr="Tbl07-0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571625"/>
            <a:ext cx="6781800" cy="4630738"/>
          </a:xfrm>
        </p:spPr>
      </p:pic>
      <p:sp>
        <p:nvSpPr>
          <p:cNvPr id="5" name="Shape 32"/>
          <p:cNvSpPr/>
          <p:nvPr/>
        </p:nvSpPr>
        <p:spPr>
          <a:xfrm>
            <a:off x="528637" y="1036929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4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Manipulation Commands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341312" y="1143001"/>
            <a:ext cx="8604250" cy="5498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Concerned with the structure of the database.  It defines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   the structure of database and controlling access to data.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24729" indent="-124729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</a:t>
            </a:r>
            <a:r>
              <a:rPr lang="en-GB" sz="2716" b="1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Example -  Command statements: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b="1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b="1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CREATE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b="1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</a:t>
            </a:r>
            <a:r>
              <a:rPr lang="en-GB" sz="2716" b="1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DROP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b="1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</a:t>
            </a:r>
            <a:r>
              <a:rPr lang="en-GB" sz="2716" b="1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ALTER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b="1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</a:t>
            </a:r>
            <a:r>
              <a:rPr lang="en-GB" sz="2716" b="1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25690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1" y="1391082"/>
            <a:ext cx="8305800" cy="53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CREATE TABLE 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statement can be used to create a table.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Tables contain columns and constraints, rules to which data must conform. 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 smtClean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Specify:</a:t>
            </a:r>
            <a:endParaRPr lang="en-GB" sz="2716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n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ame of the table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n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ames of column/attributes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ata type of each column/attribute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s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ize of each column/attribute</a:t>
            </a:r>
          </a:p>
        </p:txBody>
      </p:sp>
    </p:spTree>
    <p:extLst>
      <p:ext uri="{BB962C8B-B14F-4D97-AF65-F5344CB8AC3E}">
        <p14:creationId xmlns:p14="http://schemas.microsoft.com/office/powerpoint/2010/main" val="2853056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the table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688974" y="1584327"/>
            <a:ext cx="7772401" cy="424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CREATE TABLE </a:t>
            </a:r>
            <a:r>
              <a:rPr lang="en-GB" sz="2716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Mytable</a:t>
            </a:r>
            <a:endParaRPr lang="en-GB" sz="2716" dirty="0" smtClean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(id NUMBER(2),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n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ame VARCHAR2(9));</a:t>
            </a:r>
            <a:endParaRPr lang="en-GB" sz="2716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930997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 of SQL</a:t>
            </a:r>
            <a:endParaRPr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391083"/>
            <a:ext cx="7772401" cy="424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Ideally, a database language should allow a user to:  </a:t>
            </a: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create the database and relation structures;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 smtClean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perform basic data management tasks, such as the insertion, modification and deletion of data from the relations;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perform both simple and complex queries</a:t>
            </a: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solidFill>
                <a:srgbClr val="0433FF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64906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Constraints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391083"/>
            <a:ext cx="7962566" cy="5105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The aim is to prevent invalid data in Databases. Commonly used constraints available in SQL are:</a:t>
            </a:r>
            <a:endParaRPr lang="en-GB" sz="2716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NOT NULL Constraints: column must contain a value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PRIMARY KEY Constraints: Uniquely identified each rows/records in a database table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FOREIGN KEY: </a:t>
            </a: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Uniquely identified 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a </a:t>
            </a: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rows/records in 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another </a:t>
            </a:r>
            <a:r>
              <a:rPr lang="en-GB" sz="2716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database table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 smtClean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457200" lvl="1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 smtClean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 smtClean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901022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508126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 a table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 a table is a field or group of fields that creates identity, makes relationship with another table and/or make a table more efficient.</a:t>
            </a:r>
            <a:endParaRPr lang="en-US" alt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 smtClean="0"/>
          </a:p>
        </p:txBody>
      </p:sp>
      <p:sp>
        <p:nvSpPr>
          <p:cNvPr id="5" name="Shape 32"/>
          <p:cNvSpPr/>
          <p:nvPr/>
        </p:nvSpPr>
        <p:spPr>
          <a:xfrm>
            <a:off x="479425" y="1161438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4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0"/>
            <a:ext cx="8229600" cy="1508126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 &amp; Foreign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Primary key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is a key that uniquely identifies a row in each table. It is normally denoted with its first two letters, namely,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Foreign key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key borrowed from another related table (that’s why its foreign) in order to make the relationship between two tables. It is normally denoted with its first two letters, namely,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FK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altLang="en-US" dirty="0" smtClean="0"/>
          </a:p>
        </p:txBody>
      </p:sp>
      <p:sp>
        <p:nvSpPr>
          <p:cNvPr id="6" name="Shape 32"/>
          <p:cNvSpPr/>
          <p:nvPr/>
        </p:nvSpPr>
        <p:spPr>
          <a:xfrm>
            <a:off x="479425" y="1161438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4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4318" y="92074"/>
            <a:ext cx="8229600" cy="1508126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– </a:t>
            </a:r>
            <a:r>
              <a:rPr lang="en-US" altLang="en-US" sz="36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696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Straight Arrow Connector 6"/>
          <p:cNvCxnSpPr>
            <a:cxnSpLocks noChangeShapeType="1"/>
          </p:cNvCxnSpPr>
          <p:nvPr/>
        </p:nvCxnSpPr>
        <p:spPr bwMode="auto">
          <a:xfrm flipV="1">
            <a:off x="990600" y="3505200"/>
            <a:ext cx="0" cy="990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TextBox 8"/>
          <p:cNvSpPr txBox="1">
            <a:spLocks noChangeArrowheads="1"/>
          </p:cNvSpPr>
          <p:nvPr/>
        </p:nvSpPr>
        <p:spPr bwMode="auto">
          <a:xfrm>
            <a:off x="838200" y="4572000"/>
            <a:ext cx="4579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Repnum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uniquely identifies the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Rep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table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is the primary key of this table.</a:t>
            </a:r>
          </a:p>
        </p:txBody>
      </p:sp>
      <p:sp>
        <p:nvSpPr>
          <p:cNvPr id="8" name="Shape 32"/>
          <p:cNvSpPr/>
          <p:nvPr/>
        </p:nvSpPr>
        <p:spPr>
          <a:xfrm>
            <a:off x="534318" y="1220787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7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24"/>
            <a:ext cx="8229600" cy="1508126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- Primary </a:t>
            </a:r>
            <a:r>
              <a:rPr lang="en-US" altLang="en-US" sz="36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</p:txBody>
      </p:sp>
      <p:cxnSp>
        <p:nvCxnSpPr>
          <p:cNvPr id="25605" name="Straight Arrow Connector 6"/>
          <p:cNvCxnSpPr>
            <a:cxnSpLocks noChangeShapeType="1"/>
          </p:cNvCxnSpPr>
          <p:nvPr/>
        </p:nvCxnSpPr>
        <p:spPr bwMode="auto">
          <a:xfrm flipV="1">
            <a:off x="838200" y="5181600"/>
            <a:ext cx="0" cy="7620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6" name="TextBox 8"/>
          <p:cNvSpPr txBox="1">
            <a:spLocks noChangeArrowheads="1"/>
          </p:cNvSpPr>
          <p:nvPr/>
        </p:nvSpPr>
        <p:spPr bwMode="auto">
          <a:xfrm>
            <a:off x="298373" y="5943600"/>
            <a:ext cx="58031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Customernum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uniquely identifies the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table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is the primary key of this table.</a:t>
            </a:r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010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hape 32"/>
          <p:cNvSpPr/>
          <p:nvPr/>
        </p:nvSpPr>
        <p:spPr>
          <a:xfrm>
            <a:off x="457200" y="1106487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1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82484"/>
            <a:ext cx="8915400" cy="152400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– Foreign </a:t>
            </a:r>
            <a:r>
              <a:rPr lang="en-US" altLang="en-US" sz="36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6248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409884"/>
            <a:ext cx="67818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751" name="Straight Arrow Connector 10"/>
          <p:cNvCxnSpPr>
            <a:cxnSpLocks noChangeShapeType="1"/>
          </p:cNvCxnSpPr>
          <p:nvPr/>
        </p:nvCxnSpPr>
        <p:spPr bwMode="auto">
          <a:xfrm>
            <a:off x="7010400" y="3276600"/>
            <a:ext cx="0" cy="457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TextBox 11"/>
          <p:cNvSpPr txBox="1">
            <a:spLocks noChangeArrowheads="1"/>
          </p:cNvSpPr>
          <p:nvPr/>
        </p:nvSpPr>
        <p:spPr bwMode="auto">
          <a:xfrm>
            <a:off x="4038600" y="2895600"/>
            <a:ext cx="4954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Repnum</a:t>
            </a:r>
            <a:r>
              <a:rPr lang="en-US" altLang="en-US" sz="1800">
                <a:latin typeface="Times New Roman" panose="02020603050405020304" pitchFamily="18" charset="0"/>
              </a:rPr>
              <a:t> is a </a:t>
            </a:r>
            <a:r>
              <a:rPr lang="en-US" altLang="en-US" sz="1800" i="1">
                <a:latin typeface="Times New Roman" panose="02020603050405020304" pitchFamily="18" charset="0"/>
              </a:rPr>
              <a:t>Foreign key</a:t>
            </a:r>
            <a:r>
              <a:rPr lang="en-US" altLang="en-US" sz="1800">
                <a:latin typeface="Times New Roman" panose="02020603050405020304" pitchFamily="18" charset="0"/>
              </a:rPr>
              <a:t> borrowed from Rep table</a:t>
            </a:r>
          </a:p>
        </p:txBody>
      </p:sp>
      <p:sp>
        <p:nvSpPr>
          <p:cNvPr id="9" name="Shape 32"/>
          <p:cNvSpPr/>
          <p:nvPr/>
        </p:nvSpPr>
        <p:spPr>
          <a:xfrm>
            <a:off x="479425" y="1019175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57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391083"/>
            <a:ext cx="7772401" cy="424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CREATE TABLE employees(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err="1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</a:t>
            </a:r>
            <a:r>
              <a:rPr lang="en-GB" sz="2716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mp_id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NUMBER(5) PRIMARY KEY,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err="1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</a:t>
            </a:r>
            <a:r>
              <a:rPr lang="en-GB" sz="2716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mp_name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VARCHAR2(15) NOT NULL,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err="1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</a:t>
            </a:r>
            <a:r>
              <a:rPr lang="en-GB" sz="2716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ept_id</a:t>
            </a: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NUMBER(4));</a:t>
            </a:r>
            <a:endParaRPr lang="en-GB" sz="2716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400209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about the Foreign Key?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273050" y="1143001"/>
            <a:ext cx="8604250" cy="548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CREATE TABLE employees(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 err="1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</a:t>
            </a:r>
            <a:r>
              <a:rPr lang="en-GB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mp_id</a:t>
            </a: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NUMBER(5)  PRIMARY KEY,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 err="1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</a:t>
            </a:r>
            <a:r>
              <a:rPr lang="en-GB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mp_name</a:t>
            </a: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VARCHAR2(15) NOT NULL,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 err="1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</a:t>
            </a:r>
            <a:r>
              <a:rPr lang="en-GB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ept_id</a:t>
            </a: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NUMBER(4),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CONSTRAINT </a:t>
            </a:r>
            <a:r>
              <a:rPr lang="en-GB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emp_dept_fk</a:t>
            </a:r>
            <a:endParaRPr lang="en-GB" sz="2000" dirty="0" smtClean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REFERENCES departments(</a:t>
            </a:r>
            <a:r>
              <a:rPr lang="en-GB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dept_id</a:t>
            </a: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));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   OR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ALTER TABLE EMPLOYEES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     ADD CONSTRAINT DEPT_ID_FK FOREIGN KEY(DEPT_ID)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      REFERENCES DEPARTMENTS(DEPT_ID);</a:t>
            </a:r>
            <a:endParaRPr lang="en-GB" sz="2716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23820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Altering a table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143001"/>
            <a:ext cx="8604250" cy="548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For changing the structure of a table: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Adding a new column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Modifying the definition of an existing column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Deleting a column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Defining a default value for a new column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Example: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</a:t>
            </a:r>
            <a:r>
              <a:rPr lang="en-GB" sz="2800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ALTER TABLE </a:t>
            </a: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employees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</a:t>
            </a:r>
            <a:r>
              <a:rPr lang="en-GB" sz="2800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ADD</a:t>
            </a: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address VARCHAR2(30);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 smtClean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  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     </a:t>
            </a:r>
            <a:endParaRPr lang="en-GB" sz="2716"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99934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a Column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143001"/>
            <a:ext cx="8604250" cy="548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The rules: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May of may not contain data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Table must have at least one column remaining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Primary key referenced by another column cannot</a:t>
            </a:r>
          </a:p>
          <a:p>
            <a:pPr marL="457200" lvl="1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 be deleted without the cascade option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Example: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</a:t>
            </a:r>
            <a:r>
              <a:rPr lang="en-GB" sz="2800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ALTER TABLE </a:t>
            </a:r>
            <a:r>
              <a:rPr lang="en-GB" sz="2800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cust_table</a:t>
            </a:r>
            <a:endParaRPr lang="en-GB" sz="2800" dirty="0" smtClean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</a:t>
            </a:r>
            <a:r>
              <a:rPr lang="en-GB" sz="2800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DROP</a:t>
            </a: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cust_age</a:t>
            </a: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;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     </a:t>
            </a:r>
            <a:endParaRPr lang="en-GB" sz="2716"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51924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SQL?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143001"/>
            <a:ext cx="8305800" cy="5298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4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SQL is a special-purpose programming language used for managing data held in a relational database management system  (RDBMS). </a:t>
            </a:r>
            <a:endParaRPr lang="en-GB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440871" lvl="1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24729" indent="-124729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Overall, SQL includes:</a:t>
            </a:r>
          </a:p>
          <a:p>
            <a:pPr marL="565600" lvl="1" indent="-124729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creating tables,</a:t>
            </a:r>
          </a:p>
          <a:p>
            <a:pPr marL="565600" lvl="1" indent="-124729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insert data, query, update, delete</a:t>
            </a:r>
          </a:p>
          <a:p>
            <a:pPr marL="565600" lvl="1" indent="-124729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data access control</a:t>
            </a:r>
            <a:endParaRPr lang="en-GB" dirty="0">
              <a:solidFill>
                <a:srgbClr val="0433FF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Inserting the Data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143001"/>
            <a:ext cx="8604250" cy="548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Created the table? Yes, now insert the data.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Example: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    </a:t>
            </a:r>
            <a:r>
              <a:rPr lang="en-GB" sz="2400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INSERT INTO </a:t>
            </a:r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employees values (12345,’John Jack’,5678);</a:t>
            </a:r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232667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391083"/>
            <a:ext cx="8305800" cy="44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A COMMIT statement ends a transaction successfully.</a:t>
            </a:r>
          </a:p>
          <a:p>
            <a:pPr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Make changes to a database permanent.</a:t>
            </a:r>
          </a:p>
          <a:p>
            <a:pPr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Use a COMMIT statement to save your work.</a:t>
            </a:r>
          </a:p>
          <a:p>
            <a:pPr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Example: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COMMIT;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749327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a table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143001"/>
            <a:ext cx="8604250" cy="548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Drop Table: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Removes table from the database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Example: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</a:t>
            </a:r>
            <a:r>
              <a:rPr lang="en-GB" sz="2800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DROP TABLE  </a:t>
            </a:r>
            <a:r>
              <a:rPr lang="en-GB" sz="2800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tablename</a:t>
            </a: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;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000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     </a:t>
            </a:r>
            <a:endParaRPr lang="en-GB" sz="2716"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19470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E0C6-22BB-4E57-BD5C-903193FA870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665"/>
            <a:ext cx="8229600" cy="1143000"/>
          </a:xfrm>
        </p:spPr>
        <p:txBody>
          <a:bodyPr/>
          <a:lstStyle/>
          <a:p>
            <a:r>
              <a:rPr lang="en-US" altLang="en-US" sz="3600" dirty="0" smtClean="0"/>
              <a:t>Summary - SQL Data Definition Commands</a:t>
            </a:r>
            <a:endParaRPr lang="en-US" altLang="en-US" sz="3600" dirty="0"/>
          </a:p>
        </p:txBody>
      </p:sp>
      <p:pic>
        <p:nvPicPr>
          <p:cNvPr id="6147" name="Picture 3" descr="Tbl07-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8382000" cy="4327525"/>
          </a:xfrm>
        </p:spPr>
      </p:pic>
      <p:sp>
        <p:nvSpPr>
          <p:cNvPr id="5" name="Shape 32"/>
          <p:cNvSpPr/>
          <p:nvPr/>
        </p:nvSpPr>
        <p:spPr>
          <a:xfrm>
            <a:off x="457200" y="1132639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5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5E67-43E5-4059-BBF8-B78279BB373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16682"/>
            <a:ext cx="8229600" cy="1143000"/>
          </a:xfrm>
        </p:spPr>
        <p:txBody>
          <a:bodyPr/>
          <a:lstStyle/>
          <a:p>
            <a:r>
              <a:rPr lang="en-US" altLang="en-US" sz="3600" dirty="0"/>
              <a:t>Summary - SQL Data </a:t>
            </a:r>
            <a:r>
              <a:rPr lang="en-US" altLang="en-US" sz="3600" dirty="0" smtClean="0"/>
              <a:t>Manipulation </a:t>
            </a:r>
            <a:r>
              <a:rPr lang="en-US" altLang="en-US" sz="3600" dirty="0"/>
              <a:t>Commands</a:t>
            </a:r>
          </a:p>
        </p:txBody>
      </p:sp>
      <p:pic>
        <p:nvPicPr>
          <p:cNvPr id="7171" name="Picture 3" descr="Tbl07-02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8458200" cy="3049588"/>
          </a:xfrm>
        </p:spPr>
      </p:pic>
      <p:sp>
        <p:nvSpPr>
          <p:cNvPr id="5" name="Shape 32"/>
          <p:cNvSpPr/>
          <p:nvPr/>
        </p:nvSpPr>
        <p:spPr>
          <a:xfrm>
            <a:off x="479425" y="1472802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2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67FB-581F-416C-96DE-63501979228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0"/>
            <a:ext cx="8229600" cy="1143000"/>
          </a:xfrm>
        </p:spPr>
        <p:txBody>
          <a:bodyPr/>
          <a:lstStyle/>
          <a:p>
            <a:r>
              <a:rPr lang="en-US" altLang="en-US" dirty="0"/>
              <a:t>Summary - SQL Data Manipulation Commands</a:t>
            </a:r>
          </a:p>
        </p:txBody>
      </p:sp>
      <p:pic>
        <p:nvPicPr>
          <p:cNvPr id="8195" name="Picture 3" descr="Tbl07-02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7543800" cy="4171950"/>
          </a:xfrm>
        </p:spPr>
      </p:pic>
      <p:sp>
        <p:nvSpPr>
          <p:cNvPr id="5" name="Shape 32"/>
          <p:cNvSpPr/>
          <p:nvPr/>
        </p:nvSpPr>
        <p:spPr>
          <a:xfrm>
            <a:off x="539750" y="1190624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56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info here!!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391083"/>
            <a:ext cx="7772401" cy="424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1.  W3Schools.com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		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  <a:hlinkClick r:id="rId3"/>
              </a:rPr>
              <a:t>http://www.w3schools.com/sql/</a:t>
            </a:r>
            <a:endParaRPr lang="en-GB" sz="2716" dirty="0" smtClean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2.      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  <a:hlinkClick r:id="rId4"/>
              </a:rPr>
              <a:t>http://www.tutorialspoint.com/sql</a:t>
            </a:r>
            <a:endParaRPr lang="en-GB" sz="2716" dirty="0" smtClean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3449034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SQL</a:t>
            </a:r>
            <a:endParaRPr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391083"/>
            <a:ext cx="7772401" cy="424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Microsoft SQL Server using T-SQL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</a:t>
            </a:r>
            <a:r>
              <a:rPr lang="en-GB" sz="2800" dirty="0" smtClean="0">
                <a:solidFill>
                  <a:srgbClr val="FF0000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Oracle using PL/SQL </a:t>
            </a: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(We will be using this one!)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  </a:t>
            </a: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(PL/SQL is a procedural language design to embrace SQL statements 	   	  within its syntax.)</a:t>
            </a:r>
            <a:endParaRPr lang="en-GB" sz="2800" dirty="0" smtClean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24729" indent="-124729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Microsoft Access version of SQL</a:t>
            </a: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302248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do we need SQL?</a:t>
            </a:r>
            <a:endParaRPr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391083"/>
            <a:ext cx="7772401" cy="424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 T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o model the relational database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 smtClean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To manage the data within the database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138585" indent="-138585" algn="just" defTabSz="443484" hangingPunct="1">
              <a:spcBef>
                <a:spcPts val="1100"/>
              </a:spcBef>
              <a:buFont typeface="Arial"/>
              <a:buChar char="►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</a:t>
            </a:r>
            <a:r>
              <a:rPr lang="en-GB" sz="2716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To query the database</a:t>
            </a:r>
            <a:endParaRPr lang="en-GB" sz="2716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solidFill>
                <a:srgbClr val="0433FF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58816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Functions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143001"/>
            <a:ext cx="8305800" cy="556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SQL functions fit into </a:t>
            </a:r>
            <a:r>
              <a:rPr lang="en-GB" b="1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two</a:t>
            </a:r>
            <a:r>
              <a:rPr lang="en-GB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 broad categories: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b="1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Data </a:t>
            </a:r>
            <a:r>
              <a:rPr lang="en-GB" b="1" dirty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</a:t>
            </a:r>
            <a:r>
              <a:rPr lang="en-GB" b="1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efinition Language (DDL)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SQL includes commands to: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Create database objects such as tables, indexes and views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Define access rights to those database objects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dirty="0"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b="1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Data Manipulation Language (DML)</a:t>
            </a:r>
          </a:p>
          <a:p>
            <a:pPr lvl="1"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dirty="0" smtClean="0"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Includes commands to insert, update, delete, and retrieve data within database tables.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b="1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b="1" dirty="0" smtClean="0">
                <a:latin typeface="Times"/>
                <a:ea typeface="Times"/>
                <a:cs typeface="Times"/>
                <a:sym typeface="Time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18637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8708"/>
            <a:ext cx="8229600" cy="114300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- The </a:t>
            </a:r>
            <a:r>
              <a:rPr lang="en-US" altLang="en-US" sz="36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Model</a:t>
            </a:r>
          </a:p>
        </p:txBody>
      </p:sp>
      <p:pic>
        <p:nvPicPr>
          <p:cNvPr id="10243" name="Picture 3" descr="Fig07-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639888"/>
            <a:ext cx="6858000" cy="4456112"/>
          </a:xfrm>
        </p:spPr>
      </p:pic>
      <p:sp>
        <p:nvSpPr>
          <p:cNvPr id="5" name="Shape 32"/>
          <p:cNvSpPr/>
          <p:nvPr/>
        </p:nvSpPr>
        <p:spPr>
          <a:xfrm>
            <a:off x="544512" y="1148682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1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 SQL+ 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539750" y="1391084"/>
            <a:ext cx="8207375" cy="1159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olidFill>
                  <a:schemeClr val="tx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Below is the screenshot of an Oracle SQL+ you will be using in the lab: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solidFill>
                <a:srgbClr val="0433FF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solidFill>
                <a:srgbClr val="0433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30" y="2700189"/>
            <a:ext cx="6580337" cy="3299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525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4075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GB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 SQL+ - Where from?</a:t>
            </a:r>
            <a:endParaRPr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39750" y="908050"/>
            <a:ext cx="8207375" cy="73026"/>
          </a:xfrm>
          <a:prstGeom prst="rect">
            <a:avLst/>
          </a:prstGeom>
          <a:solidFill>
            <a:srgbClr val="96969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490536" y="1071929"/>
            <a:ext cx="8355013" cy="5425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Times New Roman"/>
              </a:defRPr>
            </a:lvl9pPr>
          </a:lstStyle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b="1" dirty="0" smtClean="0">
                <a:latin typeface="Calibri" panose="020F0502020204030204" pitchFamily="34" charset="0"/>
                <a:cs typeface="Calibri" panose="020F0502020204030204" pitchFamily="34" charset="0"/>
                <a:sym typeface="Times"/>
              </a:rPr>
              <a:t>Step 1:  </a:t>
            </a:r>
            <a:r>
              <a:rPr lang="en-GB" sz="2716" dirty="0" smtClean="0">
                <a:latin typeface="Calibri" panose="020F0502020204030204" pitchFamily="34" charset="0"/>
                <a:cs typeface="Calibri" panose="020F0502020204030204" pitchFamily="34" charset="0"/>
                <a:sym typeface="Times"/>
              </a:rPr>
              <a:t>Select </a:t>
            </a:r>
            <a:r>
              <a:rPr lang="en-GB" sz="2716" dirty="0">
                <a:latin typeface="Calibri" panose="020F0502020204030204" pitchFamily="34" charset="0"/>
                <a:cs typeface="Calibri" panose="020F0502020204030204" pitchFamily="34" charset="0"/>
                <a:sym typeface="Times"/>
              </a:rPr>
              <a:t>the </a:t>
            </a:r>
            <a:r>
              <a:rPr lang="en-GB" sz="2716" b="1" dirty="0" err="1">
                <a:latin typeface="Calibri" panose="020F0502020204030204" pitchFamily="34" charset="0"/>
                <a:cs typeface="Calibri" panose="020F0502020204030204" pitchFamily="34" charset="0"/>
                <a:sym typeface="Times"/>
              </a:rPr>
              <a:t>myLaunch</a:t>
            </a:r>
            <a:r>
              <a:rPr lang="en-GB" sz="2716" dirty="0">
                <a:latin typeface="Calibri" panose="020F0502020204030204" pitchFamily="34" charset="0"/>
                <a:cs typeface="Calibri" panose="020F0502020204030204" pitchFamily="34" charset="0"/>
                <a:sym typeface="Times"/>
              </a:rPr>
              <a:t> icon from </a:t>
            </a:r>
            <a:r>
              <a:rPr lang="en-GB" sz="2716" dirty="0" err="1" smtClean="0">
                <a:latin typeface="Calibri" panose="020F0502020204030204" pitchFamily="34" charset="0"/>
                <a:cs typeface="Calibri" panose="020F0502020204030204" pitchFamily="34" charset="0"/>
                <a:sym typeface="Times"/>
              </a:rPr>
              <a:t>deskstop</a:t>
            </a:r>
            <a:r>
              <a:rPr lang="en-GB" sz="2716" dirty="0" smtClean="0">
                <a:latin typeface="Calibri" panose="020F0502020204030204" pitchFamily="34" charset="0"/>
                <a:cs typeface="Calibri" panose="020F0502020204030204" pitchFamily="34" charset="0"/>
                <a:sym typeface="Times"/>
              </a:rPr>
              <a:t>.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latin typeface="Calibri" panose="020F0502020204030204" pitchFamily="34" charset="0"/>
              <a:cs typeface="Calibri" panose="020F0502020204030204" pitchFamily="34" charset="0"/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b="1" dirty="0" smtClean="0">
              <a:solidFill>
                <a:schemeClr val="tx1"/>
              </a:solidFill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b="1" dirty="0">
              <a:solidFill>
                <a:schemeClr val="tx1"/>
              </a:solidFill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"/>
              </a:rPr>
              <a:t>Step 2: </a:t>
            </a:r>
            <a:r>
              <a:rPr lang="en-GB" sz="2716" dirty="0" smtClean="0">
                <a:latin typeface="Calibri" panose="020F0502020204030204" pitchFamily="34" charset="0"/>
                <a:cs typeface="Calibri" panose="020F0502020204030204" pitchFamily="34" charset="0"/>
                <a:sym typeface="Times"/>
              </a:rPr>
              <a:t>Search for:  Oracle SQL+  </a:t>
            </a:r>
          </a:p>
          <a:p>
            <a:pPr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sym typeface="Times"/>
            </a:endParaRPr>
          </a:p>
          <a:p>
            <a:pPr algn="just" defTabSz="443484" hangingPunct="1">
              <a:spcBef>
                <a:spcPts val="1100"/>
              </a:spcBef>
              <a:buFont typeface="Arial" panose="020B0604020202020204" pitchFamily="34" charset="0"/>
              <a:buChar char="•"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 smtClean="0"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r>
              <a:rPr lang="en-GB" sz="2716" dirty="0" smtClean="0">
                <a:sym typeface="Times"/>
              </a:rPr>
              <a:t> </a:t>
            </a: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 smtClean="0">
              <a:sym typeface="Times"/>
            </a:endParaRPr>
          </a:p>
          <a:p>
            <a:pPr marL="0" indent="0" algn="just" defTabSz="443484" hangingPunct="1">
              <a:spcBef>
                <a:spcPts val="1100"/>
              </a:spcBef>
              <a:buNone/>
              <a:defRPr sz="2716">
                <a:latin typeface="Times"/>
                <a:ea typeface="Times"/>
                <a:cs typeface="Times"/>
                <a:sym typeface="Times"/>
              </a:defRPr>
            </a:pPr>
            <a:endParaRPr lang="en-GB" sz="2716" dirty="0">
              <a:solidFill>
                <a:srgbClr val="0433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77" y="1607327"/>
            <a:ext cx="1230248" cy="159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51" y="4534515"/>
            <a:ext cx="6013650" cy="2053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014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1027</Words>
  <Application>Microsoft Office PowerPoint</Application>
  <PresentationFormat>On-screen Show (4:3)</PresentationFormat>
  <Paragraphs>232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Times</vt:lpstr>
      <vt:lpstr>Times New Roman</vt:lpstr>
      <vt:lpstr>Default Design</vt:lpstr>
      <vt:lpstr>PowerPoint Presentation</vt:lpstr>
      <vt:lpstr>Objectives of SQL</vt:lpstr>
      <vt:lpstr>What is SQL?</vt:lpstr>
      <vt:lpstr>Types of SQL</vt:lpstr>
      <vt:lpstr>Why do we need SQL?</vt:lpstr>
      <vt:lpstr>SQL Functions</vt:lpstr>
      <vt:lpstr>Example - The Database Model</vt:lpstr>
      <vt:lpstr>Oracle SQL+ </vt:lpstr>
      <vt:lpstr>Oracle SQL+ - Where from?</vt:lpstr>
      <vt:lpstr>Oracle SQL+</vt:lpstr>
      <vt:lpstr>Why Oracle SQL+?</vt:lpstr>
      <vt:lpstr>The Rules</vt:lpstr>
      <vt:lpstr>Rules</vt:lpstr>
      <vt:lpstr>Data Types</vt:lpstr>
      <vt:lpstr>More Data Types</vt:lpstr>
      <vt:lpstr>Common SQL Data Types</vt:lpstr>
      <vt:lpstr>Data Manipulation Commands</vt:lpstr>
      <vt:lpstr>TABLES</vt:lpstr>
      <vt:lpstr>CREATE the table</vt:lpstr>
      <vt:lpstr>SQL Constraints</vt:lpstr>
      <vt:lpstr>Key in a table</vt:lpstr>
      <vt:lpstr>Primary Key &amp; Foreign</vt:lpstr>
      <vt:lpstr>Example – Primary Key</vt:lpstr>
      <vt:lpstr>Example - Primary Key</vt:lpstr>
      <vt:lpstr>Example – Foreign Key</vt:lpstr>
      <vt:lpstr>Example</vt:lpstr>
      <vt:lpstr>What about the Foreign Key?</vt:lpstr>
      <vt:lpstr>Altering a table</vt:lpstr>
      <vt:lpstr>Delete a Column</vt:lpstr>
      <vt:lpstr>Inserting the Data</vt:lpstr>
      <vt:lpstr>COMMIT</vt:lpstr>
      <vt:lpstr>Drop a table</vt:lpstr>
      <vt:lpstr>Summary - SQL Data Definition Commands</vt:lpstr>
      <vt:lpstr>Summary - SQL Data Manipulation Commands</vt:lpstr>
      <vt:lpstr>Summary - SQL Data Manipulation Commands</vt:lpstr>
      <vt:lpstr>More info here!!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Norlaily Yaacob</dc:creator>
  <cp:lastModifiedBy>Norlaily Yaacob</cp:lastModifiedBy>
  <cp:revision>45</cp:revision>
  <cp:lastPrinted>2017-03-07T00:10:29Z</cp:lastPrinted>
  <dcterms:modified xsi:type="dcterms:W3CDTF">2017-03-07T00:10:53Z</dcterms:modified>
</cp:coreProperties>
</file>