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8" r:id="rId3"/>
    <p:sldId id="324" r:id="rId4"/>
    <p:sldId id="261" r:id="rId5"/>
    <p:sldId id="262" r:id="rId6"/>
    <p:sldId id="263" r:id="rId7"/>
    <p:sldId id="264" r:id="rId8"/>
    <p:sldId id="265" r:id="rId9"/>
    <p:sldId id="266" r:id="rId10"/>
    <p:sldId id="267" r:id="rId11"/>
    <p:sldId id="268" r:id="rId12"/>
    <p:sldId id="351" r:id="rId13"/>
    <p:sldId id="271" r:id="rId14"/>
    <p:sldId id="272" r:id="rId15"/>
    <p:sldId id="276" r:id="rId16"/>
    <p:sldId id="278" r:id="rId17"/>
    <p:sldId id="279" r:id="rId18"/>
    <p:sldId id="280" r:id="rId19"/>
    <p:sldId id="281" r:id="rId20"/>
    <p:sldId id="282" r:id="rId21"/>
    <p:sldId id="283" r:id="rId22"/>
    <p:sldId id="285" r:id="rId23"/>
    <p:sldId id="292" r:id="rId24"/>
    <p:sldId id="293" r:id="rId25"/>
    <p:sldId id="284" r:id="rId26"/>
  </p:sldIdLst>
  <p:sldSz cx="9144000" cy="6858000" type="screen4x3"/>
  <p:notesSz cx="6794500" cy="9906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8265" autoAdjust="0"/>
    <p:restoredTop sz="80258" autoAdjust="0"/>
  </p:normalViewPr>
  <p:slideViewPr>
    <p:cSldViewPr snapToGrid="0">
      <p:cViewPr varScale="1">
        <p:scale>
          <a:sx n="93" d="100"/>
          <a:sy n="93" d="100"/>
        </p:scale>
        <p:origin x="1746" y="10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920750" y="742950"/>
            <a:ext cx="4953000" cy="3714750"/>
          </a:xfrm>
          <a:prstGeom prst="rect">
            <a:avLst/>
          </a:prstGeom>
        </p:spPr>
        <p:txBody>
          <a:bodyPr/>
          <a:lstStyle/>
          <a:p>
            <a:endParaRPr dirty="0"/>
          </a:p>
        </p:txBody>
      </p:sp>
      <p:sp>
        <p:nvSpPr>
          <p:cNvPr id="18" name="Shape 18"/>
          <p:cNvSpPr>
            <a:spLocks noGrp="1"/>
          </p:cNvSpPr>
          <p:nvPr>
            <p:ph type="body" sz="quarter" idx="1"/>
          </p:nvPr>
        </p:nvSpPr>
        <p:spPr>
          <a:xfrm>
            <a:off x="905934" y="4705350"/>
            <a:ext cx="4982633" cy="4457700"/>
          </a:xfrm>
          <a:prstGeom prst="rect">
            <a:avLst/>
          </a:prstGeom>
        </p:spPr>
        <p:txBody>
          <a:bodyPr/>
          <a:lstStyle/>
          <a:p>
            <a:endParaRPr/>
          </a:p>
        </p:txBody>
      </p:sp>
    </p:spTree>
    <p:extLst>
      <p:ext uri="{BB962C8B-B14F-4D97-AF65-F5344CB8AC3E}">
        <p14:creationId xmlns:p14="http://schemas.microsoft.com/office/powerpoint/2010/main" val="3511196095"/>
      </p:ext>
    </p:extLst>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Times New Roman"/>
      </a:defRPr>
    </a:lvl1pPr>
    <a:lvl2pPr indent="228600" latinLnBrk="0">
      <a:spcBef>
        <a:spcPts val="400"/>
      </a:spcBef>
      <a:defRPr sz="1200">
        <a:latin typeface="+mj-lt"/>
        <a:ea typeface="+mj-ea"/>
        <a:cs typeface="+mj-cs"/>
        <a:sym typeface="Times New Roman"/>
      </a:defRPr>
    </a:lvl2pPr>
    <a:lvl3pPr indent="457200" latinLnBrk="0">
      <a:spcBef>
        <a:spcPts val="400"/>
      </a:spcBef>
      <a:defRPr sz="1200">
        <a:latin typeface="+mj-lt"/>
        <a:ea typeface="+mj-ea"/>
        <a:cs typeface="+mj-cs"/>
        <a:sym typeface="Times New Roman"/>
      </a:defRPr>
    </a:lvl3pPr>
    <a:lvl4pPr indent="685800" latinLnBrk="0">
      <a:spcBef>
        <a:spcPts val="400"/>
      </a:spcBef>
      <a:defRPr sz="1200">
        <a:latin typeface="+mj-lt"/>
        <a:ea typeface="+mj-ea"/>
        <a:cs typeface="+mj-cs"/>
        <a:sym typeface="Times New Roman"/>
      </a:defRPr>
    </a:lvl4pPr>
    <a:lvl5pPr indent="914400" latinLnBrk="0">
      <a:spcBef>
        <a:spcPts val="400"/>
      </a:spcBef>
      <a:defRPr sz="1200">
        <a:latin typeface="+mj-lt"/>
        <a:ea typeface="+mj-ea"/>
        <a:cs typeface="+mj-cs"/>
        <a:sym typeface="Times New Roman"/>
      </a:defRPr>
    </a:lvl5pPr>
    <a:lvl6pPr indent="1143000" latinLnBrk="0">
      <a:spcBef>
        <a:spcPts val="400"/>
      </a:spcBef>
      <a:defRPr sz="1200">
        <a:latin typeface="+mj-lt"/>
        <a:ea typeface="+mj-ea"/>
        <a:cs typeface="+mj-cs"/>
        <a:sym typeface="Times New Roman"/>
      </a:defRPr>
    </a:lvl6pPr>
    <a:lvl7pPr indent="1371600" latinLnBrk="0">
      <a:spcBef>
        <a:spcPts val="400"/>
      </a:spcBef>
      <a:defRPr sz="1200">
        <a:latin typeface="+mj-lt"/>
        <a:ea typeface="+mj-ea"/>
        <a:cs typeface="+mj-cs"/>
        <a:sym typeface="Times New Roman"/>
      </a:defRPr>
    </a:lvl7pPr>
    <a:lvl8pPr indent="1600200" latinLnBrk="0">
      <a:spcBef>
        <a:spcPts val="400"/>
      </a:spcBef>
      <a:defRPr sz="1200">
        <a:latin typeface="+mj-lt"/>
        <a:ea typeface="+mj-ea"/>
        <a:cs typeface="+mj-cs"/>
        <a:sym typeface="Times New Roman"/>
      </a:defRPr>
    </a:lvl8pPr>
    <a:lvl9pPr indent="1828800" latinLnBrk="0">
      <a:spcBef>
        <a:spcPts val="400"/>
      </a:spcBef>
      <a:defRPr sz="1200">
        <a:latin typeface="+mj-lt"/>
        <a:ea typeface="+mj-ea"/>
        <a:cs typeface="+mj-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noRot="1" noChangeAspect="1"/>
          </p:cNvSpPr>
          <p:nvPr>
            <p:ph type="sldImg"/>
          </p:nvPr>
        </p:nvSpPr>
        <p:spPr>
          <a:prstGeom prst="rect">
            <a:avLst/>
          </a:prstGeom>
        </p:spPr>
        <p:txBody>
          <a:bodyPr/>
          <a:lstStyle/>
          <a:p>
            <a:endParaRPr dirty="0"/>
          </a:p>
        </p:txBody>
      </p:sp>
      <p:sp>
        <p:nvSpPr>
          <p:cNvPr id="34" name="Shape 3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281871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noRot="1" noChangeAspect="1"/>
          </p:cNvSpPr>
          <p:nvPr>
            <p:ph type="sldImg"/>
          </p:nvPr>
        </p:nvSpPr>
        <p:spPr>
          <a:prstGeom prst="rect">
            <a:avLst/>
          </a:prstGeom>
        </p:spPr>
        <p:txBody>
          <a:bodyPr/>
          <a:lstStyle/>
          <a:p>
            <a:endParaRPr dirty="0"/>
          </a:p>
        </p:txBody>
      </p:sp>
      <p:sp>
        <p:nvSpPr>
          <p:cNvPr id="34" name="Shape 3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096400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prstGeom prst="rect">
            <a:avLst/>
          </a:prstGeom>
        </p:spPr>
        <p:txBody>
          <a:bodyPr/>
          <a:lstStyle/>
          <a:p>
            <a:endParaRPr dirty="0"/>
          </a:p>
        </p:txBody>
      </p:sp>
      <p:sp>
        <p:nvSpPr>
          <p:cNvPr id="107" name="Shape 107"/>
          <p:cNvSpPr>
            <a:spLocks noGrp="1"/>
          </p:cNvSpPr>
          <p:nvPr>
            <p:ph type="body" sz="quarter" idx="1"/>
          </p:nvPr>
        </p:nvSpPr>
        <p:spPr>
          <a:prstGeom prst="rect">
            <a:avLst/>
          </a:prstGeom>
        </p:spPr>
        <p:txBody>
          <a:bodyPr/>
          <a:lstStyle/>
          <a:p>
            <a:endParaRPr dirty="0"/>
          </a:p>
          <a:p>
            <a:endParaRPr dirty="0"/>
          </a:p>
        </p:txBody>
      </p:sp>
    </p:spTree>
    <p:extLst>
      <p:ext uri="{BB962C8B-B14F-4D97-AF65-F5344CB8AC3E}">
        <p14:creationId xmlns:p14="http://schemas.microsoft.com/office/powerpoint/2010/main" val="2893875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prstGeom prst="rect">
            <a:avLst/>
          </a:prstGeom>
        </p:spPr>
        <p:txBody>
          <a:bodyPr/>
          <a:lstStyle/>
          <a:p>
            <a:endParaRPr dirty="0"/>
          </a:p>
        </p:txBody>
      </p:sp>
      <p:sp>
        <p:nvSpPr>
          <p:cNvPr id="138" name="Shape 13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434432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prstGeom prst="rect">
            <a:avLst/>
          </a:prstGeom>
        </p:spPr>
        <p:txBody>
          <a:bodyPr/>
          <a:lstStyle/>
          <a:p>
            <a:endParaRPr dirty="0"/>
          </a:p>
        </p:txBody>
      </p:sp>
      <p:sp>
        <p:nvSpPr>
          <p:cNvPr id="150" name="Shape 150"/>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86869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prstGeom prst="rect">
            <a:avLst/>
          </a:prstGeom>
        </p:spPr>
        <p:txBody>
          <a:bodyPr/>
          <a:lstStyle/>
          <a:p>
            <a:endParaRPr dirty="0"/>
          </a:p>
        </p:txBody>
      </p:sp>
      <p:sp>
        <p:nvSpPr>
          <p:cNvPr id="156" name="Shape 15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0685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prstGeom prst="rect">
            <a:avLst/>
          </a:prstGeom>
        </p:spPr>
        <p:txBody>
          <a:bodyPr/>
          <a:lstStyle/>
          <a:p>
            <a:endParaRPr dirty="0"/>
          </a:p>
        </p:txBody>
      </p:sp>
      <p:sp>
        <p:nvSpPr>
          <p:cNvPr id="162" name="Shape 16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219924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prstGeom prst="rect">
            <a:avLst/>
          </a:prstGeom>
        </p:spPr>
        <p:txBody>
          <a:bodyPr/>
          <a:lstStyle/>
          <a:p>
            <a:endParaRPr dirty="0"/>
          </a:p>
        </p:txBody>
      </p:sp>
      <p:sp>
        <p:nvSpPr>
          <p:cNvPr id="168" name="Shape 16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881960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prstGeom prst="rect">
            <a:avLst/>
          </a:prstGeom>
        </p:spPr>
        <p:txBody>
          <a:bodyPr/>
          <a:lstStyle/>
          <a:p>
            <a:endParaRPr dirty="0"/>
          </a:p>
        </p:txBody>
      </p:sp>
      <p:sp>
        <p:nvSpPr>
          <p:cNvPr id="174" name="Shape 174"/>
          <p:cNvSpPr>
            <a:spLocks noGrp="1"/>
          </p:cNvSpPr>
          <p:nvPr>
            <p:ph type="body" sz="quarter" idx="1"/>
          </p:nvPr>
        </p:nvSpPr>
        <p:spPr>
          <a:prstGeom prst="rect">
            <a:avLst/>
          </a:prstGeom>
        </p:spPr>
        <p:txBody>
          <a:bodyPr/>
          <a:lstStyle/>
          <a:p>
            <a:endParaRPr dirty="0"/>
          </a:p>
          <a:p>
            <a:r>
              <a:rPr dirty="0"/>
              <a:t> </a:t>
            </a:r>
          </a:p>
        </p:txBody>
      </p:sp>
    </p:spTree>
    <p:extLst>
      <p:ext uri="{BB962C8B-B14F-4D97-AF65-F5344CB8AC3E}">
        <p14:creationId xmlns:p14="http://schemas.microsoft.com/office/powerpoint/2010/main" val="666893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prstGeom prst="rect">
            <a:avLst/>
          </a:prstGeom>
        </p:spPr>
        <p:txBody>
          <a:bodyPr/>
          <a:lstStyle/>
          <a:p>
            <a:endParaRPr dirty="0"/>
          </a:p>
        </p:txBody>
      </p:sp>
      <p:sp>
        <p:nvSpPr>
          <p:cNvPr id="180" name="Shape 180"/>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451795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dirty="0"/>
          </a:p>
        </p:txBody>
      </p:sp>
      <p:sp>
        <p:nvSpPr>
          <p:cNvPr id="186" name="Shape 18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228736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noRot="1" noChangeAspect="1"/>
          </p:cNvSpPr>
          <p:nvPr>
            <p:ph type="sldImg"/>
          </p:nvPr>
        </p:nvSpPr>
        <p:spPr>
          <a:prstGeom prst="rect">
            <a:avLst/>
          </a:prstGeom>
        </p:spPr>
        <p:txBody>
          <a:bodyPr/>
          <a:lstStyle/>
          <a:p>
            <a:endParaRPr dirty="0"/>
          </a:p>
        </p:txBody>
      </p:sp>
      <p:sp>
        <p:nvSpPr>
          <p:cNvPr id="34" name="Shape 3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48233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noRot="1" noChangeAspect="1"/>
          </p:cNvSpPr>
          <p:nvPr>
            <p:ph type="sldImg"/>
          </p:nvPr>
        </p:nvSpPr>
        <p:spPr>
          <a:prstGeom prst="rect">
            <a:avLst/>
          </a:prstGeom>
        </p:spPr>
        <p:txBody>
          <a:bodyPr/>
          <a:lstStyle/>
          <a:p>
            <a:endParaRPr dirty="0"/>
          </a:p>
        </p:txBody>
      </p:sp>
      <p:sp>
        <p:nvSpPr>
          <p:cNvPr id="52" name="Shape 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629951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880655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76539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003371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prstGeom prst="rect">
            <a:avLst/>
          </a:prstGeom>
        </p:spPr>
        <p:txBody>
          <a:bodyPr/>
          <a:lstStyle/>
          <a:p>
            <a:endParaRPr dirty="0"/>
          </a:p>
        </p:txBody>
      </p:sp>
      <p:sp>
        <p:nvSpPr>
          <p:cNvPr id="77" name="Shape 77"/>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6785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noRot="1" noChangeAspect="1"/>
          </p:cNvSpPr>
          <p:nvPr>
            <p:ph type="sldImg"/>
          </p:nvPr>
        </p:nvSpPr>
        <p:spPr>
          <a:prstGeom prst="rect">
            <a:avLst/>
          </a:prstGeom>
        </p:spPr>
        <p:txBody>
          <a:bodyPr/>
          <a:lstStyle/>
          <a:p>
            <a:endParaRPr dirty="0"/>
          </a:p>
        </p:txBody>
      </p:sp>
      <p:sp>
        <p:nvSpPr>
          <p:cNvPr id="83" name="Shape 83"/>
          <p:cNvSpPr>
            <a:spLocks noGrp="1"/>
          </p:cNvSpPr>
          <p:nvPr>
            <p:ph type="body" sz="quarter" idx="1"/>
          </p:nvPr>
        </p:nvSpPr>
        <p:spPr>
          <a:prstGeom prst="rect">
            <a:avLst/>
          </a:prstGeom>
        </p:spPr>
        <p:txBody>
          <a:bodyPr/>
          <a:lstStyle/>
          <a:p>
            <a:r>
              <a:rPr dirty="0"/>
              <a:t/>
            </a:r>
            <a:br>
              <a:rPr dirty="0"/>
            </a:br>
            <a:endParaRPr dirty="0"/>
          </a:p>
        </p:txBody>
      </p:sp>
    </p:spTree>
    <p:extLst>
      <p:ext uri="{BB962C8B-B14F-4D97-AF65-F5344CB8AC3E}">
        <p14:creationId xmlns:p14="http://schemas.microsoft.com/office/powerpoint/2010/main" val="3398596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noRot="1" noChangeAspect="1"/>
          </p:cNvSpPr>
          <p:nvPr>
            <p:ph type="sldImg"/>
          </p:nvPr>
        </p:nvSpPr>
        <p:spPr>
          <a:prstGeom prst="rect">
            <a:avLst/>
          </a:prstGeom>
        </p:spPr>
        <p:txBody>
          <a:bodyPr/>
          <a:lstStyle/>
          <a:p>
            <a:endParaRPr dirty="0"/>
          </a:p>
        </p:txBody>
      </p:sp>
      <p:sp>
        <p:nvSpPr>
          <p:cNvPr id="89" name="Shape 8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774390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8176259" y="6248400"/>
            <a:ext cx="281941" cy="287087"/>
          </a:xfrm>
          <a:prstGeom prst="rect">
            <a:avLst/>
          </a:prstGeom>
          <a:ln w="12700">
            <a:miter lim="400000"/>
          </a:ln>
        </p:spPr>
        <p:txBody>
          <a:bodyPr wrap="none" lIns="45719" rIns="45719">
            <a:spAutoFit/>
          </a:bodyPr>
          <a:lstStyle>
            <a:lvl1pPr algn="r">
              <a:defRPr sz="1400"/>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
          <p:cNvSpPr/>
          <p:nvPr/>
        </p:nvSpPr>
        <p:spPr>
          <a:xfrm>
            <a:off x="423862" y="969962"/>
            <a:ext cx="8207376" cy="73026"/>
          </a:xfrm>
          <a:prstGeom prst="rect">
            <a:avLst/>
          </a:prstGeom>
          <a:solidFill>
            <a:srgbClr val="969696"/>
          </a:solidFill>
          <a:ln>
            <a:solidFill>
              <a:srgbClr val="000000"/>
            </a:solidFill>
          </a:ln>
        </p:spPr>
        <p:txBody>
          <a:bodyPr lIns="45719" rIns="45719" anchor="ctr"/>
          <a:lstStyle/>
          <a:p>
            <a:pPr>
              <a:defRPr>
                <a:latin typeface="Arial"/>
                <a:ea typeface="Arial"/>
                <a:cs typeface="Arial"/>
                <a:sym typeface="Arial"/>
              </a:defRPr>
            </a:pPr>
            <a:endParaRPr dirty="0"/>
          </a:p>
        </p:txBody>
      </p:sp>
      <p:sp>
        <p:nvSpPr>
          <p:cNvPr id="21" name="Shape 21"/>
          <p:cNvSpPr/>
          <p:nvPr/>
        </p:nvSpPr>
        <p:spPr>
          <a:xfrm>
            <a:off x="971550" y="222250"/>
            <a:ext cx="7427672"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solidFill>
                  <a:srgbClr val="C00000"/>
                </a:solidFill>
                <a:latin typeface="Calibri"/>
                <a:ea typeface="Calibri"/>
                <a:cs typeface="Calibri"/>
                <a:sym typeface="Calibri"/>
              </a:defRPr>
            </a:lvl1pPr>
          </a:lstStyle>
          <a:p>
            <a:r>
              <a:rPr b="1" dirty="0"/>
              <a:t>104KM Enterprise Information System</a:t>
            </a:r>
          </a:p>
        </p:txBody>
      </p:sp>
      <p:sp>
        <p:nvSpPr>
          <p:cNvPr id="22" name="Shape 22"/>
          <p:cNvSpPr/>
          <p:nvPr/>
        </p:nvSpPr>
        <p:spPr>
          <a:xfrm>
            <a:off x="553123" y="1309698"/>
            <a:ext cx="8264526" cy="483209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solidFill>
                  <a:schemeClr val="tx1"/>
                </a:solidFill>
              </a:rPr>
              <a:t>Topic: </a:t>
            </a:r>
            <a:r>
              <a:rPr lang="en-GB" b="1" dirty="0" smtClean="0">
                <a:solidFill>
                  <a:schemeClr val="tx1"/>
                </a:solidFill>
              </a:rPr>
              <a:t>Normalisation</a:t>
            </a:r>
            <a:endParaRPr b="1" dirty="0">
              <a:solidFill>
                <a:schemeClr val="tx1"/>
              </a:solidFill>
            </a:endParaRPr>
          </a:p>
          <a:p>
            <a:pPr>
              <a:defRPr sz="2800">
                <a:solidFill>
                  <a:srgbClr val="808080"/>
                </a:solidFill>
                <a:effectLst>
                  <a:outerShdw blurRad="12700" dist="25400" dir="2700000" rotWithShape="0">
                    <a:srgbClr val="DDDDDD"/>
                  </a:outerShdw>
                </a:effectLst>
                <a:latin typeface="Calibri"/>
                <a:ea typeface="Calibri"/>
                <a:cs typeface="Calibri"/>
                <a:sym typeface="Calibri"/>
              </a:defRPr>
            </a:pPr>
            <a:endParaRPr dirty="0">
              <a:solidFill>
                <a:schemeClr val="tx1"/>
              </a:solidFill>
            </a:endParaRPr>
          </a:p>
          <a:p>
            <a:pP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solidFill>
                  <a:schemeClr val="tx1"/>
                </a:solidFill>
              </a:rPr>
              <a:t>Learning outcomes for </a:t>
            </a:r>
            <a:r>
              <a:rPr dirty="0" smtClean="0">
                <a:solidFill>
                  <a:schemeClr val="tx1"/>
                </a:solidFill>
              </a:rPr>
              <a:t>today</a:t>
            </a:r>
            <a:r>
              <a:rPr lang="en-GB" dirty="0" smtClean="0">
                <a:solidFill>
                  <a:schemeClr val="tx1"/>
                </a:solidFill>
              </a:rPr>
              <a:t>:</a:t>
            </a:r>
            <a:endParaRPr dirty="0">
              <a:solidFill>
                <a:schemeClr val="tx1"/>
              </a:solidFill>
            </a:endParaRPr>
          </a:p>
          <a:p>
            <a:pPr>
              <a:buSzPct val="100000"/>
              <a:defRPr sz="2800">
                <a:solidFill>
                  <a:srgbClr val="808080"/>
                </a:solidFill>
                <a:effectLst>
                  <a:outerShdw blurRad="12700" dist="25400" dir="2700000" rotWithShape="0">
                    <a:srgbClr val="DDDDDD"/>
                  </a:outerShdw>
                </a:effectLst>
                <a:latin typeface="Calibri"/>
                <a:ea typeface="Calibri"/>
                <a:cs typeface="Calibri"/>
                <a:sym typeface="Calibri"/>
              </a:defRPr>
            </a:pPr>
            <a:endParaRPr dirty="0">
              <a:solidFill>
                <a:schemeClr val="tx1"/>
              </a:solidFill>
            </a:endParaRPr>
          </a:p>
          <a:p>
            <a:pPr>
              <a:buSzPct val="100000"/>
              <a:buChar cha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solidFill>
                  <a:schemeClr val="tx1"/>
                </a:solidFill>
              </a:rPr>
              <a:t> </a:t>
            </a:r>
            <a:r>
              <a:rPr lang="en-GB" dirty="0" smtClean="0">
                <a:solidFill>
                  <a:schemeClr val="tx1"/>
                </a:solidFill>
              </a:rPr>
              <a:t> </a:t>
            </a:r>
            <a:r>
              <a:rPr b="1" dirty="0" smtClean="0">
                <a:solidFill>
                  <a:srgbClr val="002060"/>
                </a:solidFill>
              </a:rPr>
              <a:t>Data </a:t>
            </a:r>
            <a:r>
              <a:rPr b="1" dirty="0">
                <a:solidFill>
                  <a:srgbClr val="002060"/>
                </a:solidFill>
              </a:rPr>
              <a:t>Redundancy </a:t>
            </a:r>
          </a:p>
          <a:p>
            <a:pPr>
              <a:defRPr sz="2800">
                <a:solidFill>
                  <a:srgbClr val="808080"/>
                </a:solidFill>
                <a:effectLst>
                  <a:outerShdw blurRad="12700" dist="25400" dir="2700000" rotWithShape="0">
                    <a:srgbClr val="DDDDDD"/>
                  </a:outerShdw>
                </a:effectLst>
                <a:latin typeface="Calibri"/>
                <a:ea typeface="Calibri"/>
                <a:cs typeface="Calibri"/>
                <a:sym typeface="Calibri"/>
              </a:defRPr>
            </a:pPr>
            <a:endParaRPr b="1" dirty="0">
              <a:solidFill>
                <a:srgbClr val="002060"/>
              </a:solidFill>
            </a:endParaRPr>
          </a:p>
          <a:p>
            <a:pPr>
              <a:buSzPct val="100000"/>
              <a:buChar char="•"/>
              <a:defRPr sz="2800">
                <a:solidFill>
                  <a:srgbClr val="808080"/>
                </a:solidFill>
                <a:effectLst>
                  <a:outerShdw blurRad="12700" dist="25400" dir="2700000" rotWithShape="0">
                    <a:srgbClr val="DDDDDD"/>
                  </a:outerShdw>
                </a:effectLst>
                <a:latin typeface="Calibri"/>
                <a:ea typeface="Calibri"/>
                <a:cs typeface="Calibri"/>
                <a:sym typeface="Calibri"/>
              </a:defRPr>
            </a:pPr>
            <a:r>
              <a:rPr b="1" dirty="0">
                <a:solidFill>
                  <a:srgbClr val="002060"/>
                </a:solidFill>
              </a:rPr>
              <a:t>  Functional Dependency</a:t>
            </a:r>
          </a:p>
          <a:p>
            <a:pPr>
              <a:defRPr sz="2800">
                <a:solidFill>
                  <a:srgbClr val="808080"/>
                </a:solidFill>
                <a:effectLst>
                  <a:outerShdw blurRad="12700" dist="25400" dir="2700000" rotWithShape="0">
                    <a:srgbClr val="DDDDDD"/>
                  </a:outerShdw>
                </a:effectLst>
                <a:latin typeface="Calibri"/>
                <a:ea typeface="Calibri"/>
                <a:cs typeface="Calibri"/>
                <a:sym typeface="Calibri"/>
              </a:defRPr>
            </a:pPr>
            <a:endParaRPr b="1" dirty="0">
              <a:solidFill>
                <a:srgbClr val="002060"/>
              </a:solidFill>
            </a:endParaRPr>
          </a:p>
          <a:p>
            <a:pPr>
              <a:buSzPct val="100000"/>
              <a:buChar char="•"/>
              <a:defRPr sz="2800">
                <a:solidFill>
                  <a:srgbClr val="808080"/>
                </a:solidFill>
                <a:effectLst>
                  <a:outerShdw blurRad="12700" dist="25400" dir="2700000" rotWithShape="0">
                    <a:srgbClr val="DDDDDD"/>
                  </a:outerShdw>
                </a:effectLst>
                <a:latin typeface="Calibri"/>
                <a:ea typeface="Calibri"/>
                <a:cs typeface="Calibri"/>
                <a:sym typeface="Calibri"/>
              </a:defRPr>
            </a:pPr>
            <a:r>
              <a:rPr b="1" dirty="0">
                <a:solidFill>
                  <a:srgbClr val="002060"/>
                </a:solidFill>
              </a:rPr>
              <a:t>  Process of </a:t>
            </a:r>
            <a:r>
              <a:rPr lang="en-GB" b="1" dirty="0" smtClean="0">
                <a:solidFill>
                  <a:srgbClr val="002060"/>
                </a:solidFill>
              </a:rPr>
              <a:t>Normalisation</a:t>
            </a:r>
            <a:endParaRPr b="1" dirty="0">
              <a:solidFill>
                <a:srgbClr val="002060"/>
              </a:solidFill>
            </a:endParaRPr>
          </a:p>
          <a:p>
            <a:pPr>
              <a:buSzPct val="100000"/>
              <a:buChar char="•"/>
              <a:defRPr sz="2800">
                <a:solidFill>
                  <a:srgbClr val="808080"/>
                </a:solidFill>
                <a:effectLst>
                  <a:outerShdw blurRad="12700" dist="25400" dir="2700000" rotWithShape="0">
                    <a:srgbClr val="DDDDDD"/>
                  </a:outerShdw>
                </a:effectLst>
                <a:latin typeface="Calibri"/>
                <a:ea typeface="Calibri"/>
                <a:cs typeface="Calibri"/>
                <a:sym typeface="Calibri"/>
              </a:defRPr>
            </a:pPr>
            <a:endParaRPr b="1" dirty="0">
              <a:solidFill>
                <a:srgbClr val="002060"/>
              </a:solidFill>
            </a:endParaRPr>
          </a:p>
          <a:p>
            <a:pPr>
              <a:buSzPct val="100000"/>
              <a:buChar char="•"/>
              <a:defRPr sz="2800">
                <a:solidFill>
                  <a:srgbClr val="808080"/>
                </a:solidFill>
                <a:effectLst>
                  <a:outerShdw blurRad="12700" dist="25400" dir="2700000" rotWithShape="0">
                    <a:srgbClr val="DDDDDD"/>
                  </a:outerShdw>
                </a:effectLst>
                <a:latin typeface="Calibri"/>
                <a:ea typeface="Calibri"/>
                <a:cs typeface="Calibri"/>
                <a:sym typeface="Calibri"/>
              </a:defRPr>
            </a:pPr>
            <a:r>
              <a:rPr b="1" dirty="0">
                <a:solidFill>
                  <a:srgbClr val="002060"/>
                </a:solidFill>
              </a:rPr>
              <a:t>  Summary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p:cNvSpPr>
          <p:nvPr>
            <p:ph type="title" idx="4294967295"/>
          </p:nvPr>
        </p:nvSpPr>
        <p:spPr>
          <a:xfrm>
            <a:off x="305079" y="-15712"/>
            <a:ext cx="8706516" cy="1143002"/>
          </a:xfrm>
          <a:prstGeom prst="rect">
            <a:avLst/>
          </a:prstGeom>
        </p:spPr>
        <p:txBody>
          <a:bodyPr>
            <a:normAutofit/>
          </a:bodyPr>
          <a:lstStyle>
            <a:lvl1pPr>
              <a:defRPr sz="3600">
                <a:solidFill>
                  <a:srgbClr val="C00000"/>
                </a:solidFill>
              </a:defRPr>
            </a:lvl1pPr>
          </a:lstStyle>
          <a:p>
            <a:r>
              <a:rPr b="1" dirty="0">
                <a:latin typeface="Calibri" panose="020F0502020204030204" pitchFamily="34" charset="0"/>
                <a:cs typeface="Calibri" panose="020F0502020204030204" pitchFamily="34" charset="0"/>
              </a:rPr>
              <a:t>Deletion Anomalies</a:t>
            </a:r>
          </a:p>
        </p:txBody>
      </p:sp>
      <p:sp>
        <p:nvSpPr>
          <p:cNvPr id="80" name="Shape 80"/>
          <p:cNvSpPr>
            <a:spLocks noGrp="1"/>
          </p:cNvSpPr>
          <p:nvPr>
            <p:ph type="body" idx="4294967295"/>
          </p:nvPr>
        </p:nvSpPr>
        <p:spPr>
          <a:xfrm>
            <a:off x="583894" y="1368276"/>
            <a:ext cx="7296384" cy="5022250"/>
          </a:xfrm>
          <a:prstGeom prst="rect">
            <a:avLst/>
          </a:prstGeom>
        </p:spPr>
        <p:txBody>
          <a:bodyPr>
            <a:normAutofit/>
          </a:bodyPr>
          <a:lstStyle/>
          <a:p>
            <a:pPr marL="0" indent="0" algn="just" defTabSz="896111">
              <a:spcBef>
                <a:spcPts val="1900"/>
              </a:spcBef>
              <a:buNone/>
              <a:defRPr sz="3136"/>
            </a:pPr>
            <a:r>
              <a:rPr sz="2400" b="1" dirty="0">
                <a:solidFill>
                  <a:srgbClr val="C00000"/>
                </a:solidFill>
                <a:latin typeface="Calibri" panose="020F0502020204030204" pitchFamily="34" charset="0"/>
                <a:cs typeface="Calibri" panose="020F0502020204030204" pitchFamily="34" charset="0"/>
              </a:rPr>
              <a:t>Deletion Anomaly </a:t>
            </a:r>
            <a:r>
              <a:rPr sz="2400" dirty="0">
                <a:latin typeface="Calibri" panose="020F0502020204030204" pitchFamily="34" charset="0"/>
                <a:cs typeface="Calibri" panose="020F0502020204030204" pitchFamily="34" charset="0"/>
              </a:rPr>
              <a:t>occurs when certain attributes are lost because of deletion of another attribute.</a:t>
            </a:r>
          </a:p>
          <a:p>
            <a:pPr marL="784098" lvl="1" indent="-336042" algn="just" defTabSz="896111">
              <a:spcBef>
                <a:spcPts val="1900"/>
              </a:spcBef>
              <a:buFont typeface="Arial"/>
              <a:buChar char="►"/>
              <a:defRPr sz="3136"/>
            </a:pPr>
            <a:r>
              <a:rPr sz="2400" dirty="0">
                <a:latin typeface="Calibri" panose="020F0502020204030204" pitchFamily="34" charset="0"/>
                <a:cs typeface="Calibri" panose="020F0502020204030204" pitchFamily="34" charset="0"/>
              </a:rPr>
              <a:t>Deleting tuple from </a:t>
            </a:r>
            <a:r>
              <a:rPr sz="2400" b="1" i="1" dirty="0">
                <a:latin typeface="Calibri" panose="020F0502020204030204" pitchFamily="34" charset="0"/>
                <a:cs typeface="Calibri" panose="020F0502020204030204" pitchFamily="34" charset="0"/>
              </a:rPr>
              <a:t>StaffBranch </a:t>
            </a:r>
            <a:r>
              <a:rPr sz="2400" dirty="0">
                <a:latin typeface="Calibri" panose="020F0502020204030204" pitchFamily="34" charset="0"/>
                <a:cs typeface="Calibri" panose="020F0502020204030204" pitchFamily="34" charset="0"/>
              </a:rPr>
              <a:t>relation that represents the last member of staff located at a branch, the details about that branch are also lost from the database. </a:t>
            </a:r>
            <a:endParaRPr lang="en-GB" sz="2400" dirty="0" smtClean="0">
              <a:latin typeface="Calibri" panose="020F0502020204030204" pitchFamily="34" charset="0"/>
              <a:cs typeface="Calibri" panose="020F0502020204030204" pitchFamily="34" charset="0"/>
            </a:endParaRPr>
          </a:p>
          <a:p>
            <a:pPr marL="784098" lvl="1" indent="-336042" algn="just" defTabSz="896111">
              <a:spcBef>
                <a:spcPts val="1900"/>
              </a:spcBef>
              <a:buFont typeface="Arial"/>
              <a:buChar char="►"/>
              <a:defRPr sz="3136"/>
            </a:pPr>
            <a:r>
              <a:rPr sz="2400" dirty="0" smtClean="0">
                <a:latin typeface="Calibri" panose="020F0502020204030204" pitchFamily="34" charset="0"/>
                <a:cs typeface="Calibri" panose="020F0502020204030204" pitchFamily="34" charset="0"/>
              </a:rPr>
              <a:t>E.g</a:t>
            </a:r>
            <a:r>
              <a:rPr sz="2400" dirty="0">
                <a:latin typeface="Calibri" panose="020F0502020204030204" pitchFamily="34" charset="0"/>
                <a:cs typeface="Calibri" panose="020F0502020204030204" pitchFamily="34" charset="0"/>
              </a:rPr>
              <a:t>. deleting the tuple for SA9 (Mary Howe) from the StaffBranch relation, the details relating to branch number B007 are lost from the database.</a:t>
            </a:r>
            <a:r>
              <a:rPr dirty="0"/>
              <a:t/>
            </a:r>
            <a:br>
              <a:rPr dirty="0"/>
            </a:br>
            <a:endParaRPr dirty="0"/>
          </a:p>
        </p:txBody>
      </p:sp>
      <p:sp>
        <p:nvSpPr>
          <p:cNvPr id="81" name="Shape 81"/>
          <p:cNvSpPr/>
          <p:nvPr/>
        </p:nvSpPr>
        <p:spPr>
          <a:xfrm>
            <a:off x="491427" y="909299"/>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idx="4294967295"/>
          </p:nvPr>
        </p:nvSpPr>
        <p:spPr>
          <a:xfrm>
            <a:off x="305079" y="0"/>
            <a:ext cx="8706516" cy="1143002"/>
          </a:xfrm>
          <a:prstGeom prst="rect">
            <a:avLst/>
          </a:prstGeom>
        </p:spPr>
        <p:txBody>
          <a:bodyPr>
            <a:normAutofit/>
          </a:bodyPr>
          <a:lstStyle>
            <a:lvl1pPr>
              <a:defRPr sz="3600">
                <a:solidFill>
                  <a:srgbClr val="C00000"/>
                </a:solidFill>
              </a:defRPr>
            </a:lvl1pPr>
          </a:lstStyle>
          <a:p>
            <a:r>
              <a:rPr b="1" dirty="0">
                <a:latin typeface="Calibri" panose="020F0502020204030204" pitchFamily="34" charset="0"/>
                <a:cs typeface="Calibri" panose="020F0502020204030204" pitchFamily="34" charset="0"/>
              </a:rPr>
              <a:t>Modification Anomalies</a:t>
            </a:r>
          </a:p>
        </p:txBody>
      </p:sp>
      <p:sp>
        <p:nvSpPr>
          <p:cNvPr id="86" name="Shape 86"/>
          <p:cNvSpPr/>
          <p:nvPr/>
        </p:nvSpPr>
        <p:spPr>
          <a:xfrm>
            <a:off x="511106" y="1069976"/>
            <a:ext cx="8207376" cy="73026"/>
          </a:xfrm>
          <a:prstGeom prst="rect">
            <a:avLst/>
          </a:prstGeom>
          <a:solidFill>
            <a:srgbClr val="969696"/>
          </a:solidFill>
          <a:ln>
            <a:solidFill>
              <a:srgbClr val="000000"/>
            </a:solidFill>
          </a:ln>
        </p:spPr>
        <p:txBody>
          <a:bodyPr lIns="45719" rIns="45719" anchor="ctr"/>
          <a:lstStyle/>
          <a:p>
            <a:endParaRPr dirty="0"/>
          </a:p>
        </p:txBody>
      </p:sp>
      <p:sp>
        <p:nvSpPr>
          <p:cNvPr id="87" name="Shape 87"/>
          <p:cNvSpPr/>
          <p:nvPr/>
        </p:nvSpPr>
        <p:spPr>
          <a:xfrm>
            <a:off x="511106" y="1510539"/>
            <a:ext cx="8012176" cy="355994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marL="342900" indent="-342900" algn="just">
              <a:spcBef>
                <a:spcPts val="2000"/>
              </a:spcBef>
              <a:buSzPct val="100000"/>
              <a:buFont typeface="Arial"/>
              <a:buChar char="►"/>
              <a:defRPr sz="3200"/>
            </a:lvl1pPr>
            <a:lvl2pPr marL="800100" indent="-342900" algn="just">
              <a:spcBef>
                <a:spcPts val="2000"/>
              </a:spcBef>
              <a:buSzPct val="100000"/>
              <a:buFont typeface="Arial"/>
              <a:buChar char="►"/>
              <a:defRPr sz="3200"/>
            </a:lvl2pPr>
          </a:lstStyle>
          <a:p>
            <a:pPr marL="0" indent="0">
              <a:buNone/>
            </a:pPr>
            <a:r>
              <a:rPr sz="2400" b="1" dirty="0">
                <a:solidFill>
                  <a:srgbClr val="C00000"/>
                </a:solidFill>
                <a:latin typeface="Calibri" panose="020F0502020204030204" pitchFamily="34" charset="0"/>
                <a:cs typeface="Calibri" panose="020F0502020204030204" pitchFamily="34" charset="0"/>
              </a:rPr>
              <a:t>Modification Anomaly </a:t>
            </a:r>
            <a:r>
              <a:rPr sz="2400" dirty="0">
                <a:latin typeface="Calibri" panose="020F0502020204030204" pitchFamily="34" charset="0"/>
                <a:cs typeface="Calibri" panose="020F0502020204030204" pitchFamily="34" charset="0"/>
              </a:rPr>
              <a:t>occurs when there is a change (addition, substitution or deletion) of data from the database.</a:t>
            </a:r>
          </a:p>
          <a:p>
            <a:pPr lvl="1"/>
            <a:r>
              <a:rPr sz="2400" dirty="0">
                <a:latin typeface="Calibri" panose="020F0502020204030204" pitchFamily="34" charset="0"/>
                <a:cs typeface="Calibri" panose="020F0502020204030204" pitchFamily="34" charset="0"/>
              </a:rPr>
              <a:t>Changing one attribute of a particular branch in the StaffBranch relation (</a:t>
            </a:r>
            <a:r>
              <a:rPr lang="en-GB" sz="2400" dirty="0">
                <a:latin typeface="Calibri" panose="020F0502020204030204" pitchFamily="34" charset="0"/>
                <a:cs typeface="Calibri" panose="020F0502020204030204" pitchFamily="34" charset="0"/>
              </a:rPr>
              <a:t>e.g.</a:t>
            </a:r>
            <a:r>
              <a:rPr sz="2400" dirty="0">
                <a:latin typeface="Calibri" panose="020F0502020204030204" pitchFamily="34" charset="0"/>
                <a:cs typeface="Calibri" panose="020F0502020204030204" pitchFamily="34" charset="0"/>
              </a:rPr>
              <a:t> address for branch B003), we must update the tuples of</a:t>
            </a:r>
            <a:r>
              <a:rPr sz="2400" b="1" dirty="0">
                <a:latin typeface="Calibri" panose="020F0502020204030204" pitchFamily="34" charset="0"/>
                <a:cs typeface="Calibri" panose="020F0502020204030204" pitchFamily="34" charset="0"/>
              </a:rPr>
              <a:t> </a:t>
            </a:r>
            <a:r>
              <a:rPr sz="2400" b="1" dirty="0">
                <a:solidFill>
                  <a:srgbClr val="C00000"/>
                </a:solidFill>
                <a:latin typeface="Calibri" panose="020F0502020204030204" pitchFamily="34" charset="0"/>
                <a:cs typeface="Calibri" panose="020F0502020204030204" pitchFamily="34" charset="0"/>
              </a:rPr>
              <a:t>all</a:t>
            </a:r>
            <a:r>
              <a:rPr sz="2400" b="1"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staff located at that </a:t>
            </a:r>
            <a:r>
              <a:rPr sz="2400" dirty="0" smtClean="0">
                <a:latin typeface="Calibri" panose="020F0502020204030204" pitchFamily="34" charset="0"/>
                <a:cs typeface="Calibri" panose="020F0502020204030204" pitchFamily="34" charset="0"/>
              </a:rPr>
              <a:t>branch.</a:t>
            </a:r>
            <a:endParaRPr lang="en-GB" sz="2400" dirty="0" smtClean="0">
              <a:latin typeface="Calibri" panose="020F0502020204030204" pitchFamily="34" charset="0"/>
              <a:cs typeface="Calibri" panose="020F0502020204030204" pitchFamily="34" charset="0"/>
            </a:endParaRPr>
          </a:p>
          <a:p>
            <a:pPr lvl="1"/>
            <a:r>
              <a:rPr sz="2400" dirty="0" smtClean="0">
                <a:latin typeface="Calibri" panose="020F0502020204030204" pitchFamily="34" charset="0"/>
                <a:cs typeface="Calibri" panose="020F0502020204030204" pitchFamily="34" charset="0"/>
              </a:rPr>
              <a:t>Failure </a:t>
            </a:r>
            <a:r>
              <a:rPr sz="2400" dirty="0">
                <a:latin typeface="Calibri" panose="020F0502020204030204" pitchFamily="34" charset="0"/>
                <a:cs typeface="Calibri" panose="020F0502020204030204" pitchFamily="34" charset="0"/>
              </a:rPr>
              <a:t>to do would result in </a:t>
            </a:r>
            <a:r>
              <a:rPr lang="en-GB" sz="2400" dirty="0" smtClean="0">
                <a:latin typeface="Calibri" panose="020F0502020204030204" pitchFamily="34" charset="0"/>
                <a:cs typeface="Calibri" panose="020F0502020204030204" pitchFamily="34" charset="0"/>
              </a:rPr>
              <a:t>an </a:t>
            </a:r>
            <a:r>
              <a:rPr sz="2400" dirty="0" smtClean="0">
                <a:latin typeface="Calibri" panose="020F0502020204030204" pitchFamily="34" charset="0"/>
                <a:cs typeface="Calibri" panose="020F0502020204030204" pitchFamily="34" charset="0"/>
              </a:rPr>
              <a:t>inconsisten</a:t>
            </a:r>
            <a:r>
              <a:rPr lang="en-GB" sz="2400" dirty="0" smtClean="0">
                <a:latin typeface="Calibri" panose="020F0502020204030204" pitchFamily="34" charset="0"/>
                <a:cs typeface="Calibri" panose="020F0502020204030204" pitchFamily="34" charset="0"/>
              </a:rPr>
              <a:t>t feature</a:t>
            </a:r>
            <a:r>
              <a:rPr sz="2400" dirty="0" smtClean="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in the database (e.g. </a:t>
            </a:r>
            <a:r>
              <a:rPr lang="en-GB" sz="2400" dirty="0" smtClean="0">
                <a:latin typeface="Calibri" panose="020F0502020204030204" pitchFamily="34" charset="0"/>
                <a:cs typeface="Calibri" panose="020F0502020204030204" pitchFamily="34" charset="0"/>
              </a:rPr>
              <a:t>B</a:t>
            </a:r>
            <a:r>
              <a:rPr sz="2400" dirty="0" smtClean="0">
                <a:latin typeface="Calibri" panose="020F0502020204030204" pitchFamily="34" charset="0"/>
                <a:cs typeface="Calibri" panose="020F0502020204030204" pitchFamily="34" charset="0"/>
              </a:rPr>
              <a:t>ranch </a:t>
            </a:r>
            <a:r>
              <a:rPr sz="2400" dirty="0">
                <a:latin typeface="Calibri" panose="020F0502020204030204" pitchFamily="34" charset="0"/>
                <a:cs typeface="Calibri" panose="020F0502020204030204" pitchFamily="34" charset="0"/>
              </a:rPr>
              <a:t>B003 may appear to have multiple addresses).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304800" y="-1"/>
            <a:ext cx="8540750" cy="1143002"/>
          </a:xfrm>
          <a:prstGeom prst="rect">
            <a:avLst/>
          </a:prstGeom>
        </p:spPr>
        <p:txBody>
          <a:bodyPr>
            <a:normAutofit/>
          </a:bodyPr>
          <a:lstStyle>
            <a:lvl1pPr>
              <a:defRPr sz="3600">
                <a:solidFill>
                  <a:srgbClr val="C00000"/>
                </a:solidFill>
              </a:defRPr>
            </a:lvl1pPr>
          </a:lstStyle>
          <a:p>
            <a:r>
              <a:rPr lang="en-GB" b="1" dirty="0" smtClean="0">
                <a:latin typeface="Calibri" panose="020F0502020204030204" pitchFamily="34" charset="0"/>
                <a:cs typeface="Calibri" panose="020F0502020204030204" pitchFamily="34" charset="0"/>
              </a:rPr>
              <a:t>Part 2</a:t>
            </a:r>
            <a:endParaRPr b="1" dirty="0">
              <a:latin typeface="Calibri" panose="020F0502020204030204" pitchFamily="34" charset="0"/>
              <a:cs typeface="Calibri" panose="020F0502020204030204" pitchFamily="34" charset="0"/>
            </a:endParaRPr>
          </a:p>
        </p:txBody>
      </p:sp>
      <p:sp>
        <p:nvSpPr>
          <p:cNvPr id="32" name="Shape 32"/>
          <p:cNvSpPr/>
          <p:nvPr/>
        </p:nvSpPr>
        <p:spPr>
          <a:xfrm>
            <a:off x="539750" y="908050"/>
            <a:ext cx="8207375" cy="73026"/>
          </a:xfrm>
          <a:prstGeom prst="rect">
            <a:avLst/>
          </a:prstGeom>
          <a:solidFill>
            <a:srgbClr val="969696"/>
          </a:solidFill>
          <a:ln>
            <a:solidFill>
              <a:srgbClr val="000000"/>
            </a:solidFill>
          </a:ln>
        </p:spPr>
        <p:txBody>
          <a:bodyPr lIns="45719" rIns="45719" anchor="ctr"/>
          <a:lstStyle/>
          <a:p>
            <a:endParaRPr dirty="0"/>
          </a:p>
        </p:txBody>
      </p:sp>
      <p:sp>
        <p:nvSpPr>
          <p:cNvPr id="5" name="Shape 25"/>
          <p:cNvSpPr txBox="1">
            <a:spLocks/>
          </p:cNvSpPr>
          <p:nvPr/>
        </p:nvSpPr>
        <p:spPr>
          <a:xfrm>
            <a:off x="2296631" y="2356854"/>
            <a:ext cx="5141860" cy="920602"/>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9pPr>
          </a:lstStyle>
          <a:p>
            <a:pPr marL="0" indent="0" algn="just" defTabSz="443484" hangingPunct="1">
              <a:spcBef>
                <a:spcPts val="1100"/>
              </a:spcBef>
              <a:buNone/>
              <a:defRPr sz="2716">
                <a:latin typeface="Times"/>
                <a:ea typeface="Times"/>
                <a:cs typeface="Times"/>
                <a:sym typeface="Times"/>
              </a:defRPr>
            </a:pPr>
            <a:r>
              <a:rPr lang="en-GB" sz="3600" b="1" i="1" dirty="0">
                <a:solidFill>
                  <a:srgbClr val="002060"/>
                </a:solidFill>
                <a:latin typeface="Calibri" panose="020F0502020204030204" pitchFamily="34" charset="0"/>
                <a:ea typeface="Times"/>
                <a:cs typeface="Calibri" panose="020F0502020204030204" pitchFamily="34" charset="0"/>
                <a:sym typeface="Times"/>
              </a:rPr>
              <a:t>Functional Dependency</a:t>
            </a:r>
          </a:p>
          <a:p>
            <a:pPr marL="0" indent="0" algn="just" defTabSz="443484" hangingPunct="1">
              <a:spcBef>
                <a:spcPts val="1100"/>
              </a:spcBef>
              <a:buNone/>
              <a:defRPr sz="2716">
                <a:latin typeface="Times"/>
                <a:ea typeface="Times"/>
                <a:cs typeface="Times"/>
                <a:sym typeface="Times"/>
              </a:defRPr>
            </a:pPr>
            <a:endParaRPr lang="en-GB" sz="2716" dirty="0">
              <a:latin typeface="Calibri" panose="020F0502020204030204" pitchFamily="34" charset="0"/>
              <a:ea typeface="Times"/>
              <a:cs typeface="Calibri" panose="020F0502020204030204" pitchFamily="34" charset="0"/>
              <a:sym typeface="Times"/>
            </a:endParaRPr>
          </a:p>
          <a:p>
            <a:pPr marL="0" indent="0" algn="just" defTabSz="443484" hangingPunct="1">
              <a:spcBef>
                <a:spcPts val="1100"/>
              </a:spcBef>
              <a:buNone/>
              <a:defRPr sz="2716">
                <a:latin typeface="Times"/>
                <a:ea typeface="Times"/>
                <a:cs typeface="Times"/>
                <a:sym typeface="Times"/>
              </a:defRPr>
            </a:pPr>
            <a:endParaRPr lang="en-GB" sz="2716" dirty="0">
              <a:latin typeface="Calibri" panose="020F0502020204030204" pitchFamily="34" charset="0"/>
              <a:ea typeface="Times"/>
              <a:cs typeface="Calibri" panose="020F0502020204030204" pitchFamily="34" charset="0"/>
              <a:sym typeface="Times"/>
            </a:endParaRPr>
          </a:p>
        </p:txBody>
      </p:sp>
    </p:spTree>
    <p:extLst>
      <p:ext uri="{BB962C8B-B14F-4D97-AF65-F5344CB8AC3E}">
        <p14:creationId xmlns:p14="http://schemas.microsoft.com/office/powerpoint/2010/main" val="102522985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a:spLocks noGrp="1"/>
          </p:cNvSpPr>
          <p:nvPr>
            <p:ph type="title" idx="4294967295"/>
          </p:nvPr>
        </p:nvSpPr>
        <p:spPr>
          <a:xfrm>
            <a:off x="437484" y="53973"/>
            <a:ext cx="8706516" cy="1143002"/>
          </a:xfrm>
          <a:prstGeom prst="rect">
            <a:avLst/>
          </a:prstGeom>
        </p:spPr>
        <p:txBody>
          <a:bodyPr>
            <a:normAutofit/>
          </a:bodyPr>
          <a:lstStyle>
            <a:lvl1pPr>
              <a:defRPr sz="3600">
                <a:solidFill>
                  <a:srgbClr val="C00000"/>
                </a:solidFill>
              </a:defRPr>
            </a:lvl1pPr>
          </a:lstStyle>
          <a:p>
            <a:r>
              <a:rPr b="1" dirty="0">
                <a:latin typeface="Calibri" panose="020F0502020204030204" pitchFamily="34" charset="0"/>
                <a:cs typeface="Calibri" panose="020F0502020204030204" pitchFamily="34" charset="0"/>
              </a:rPr>
              <a:t>Functional Dependencies</a:t>
            </a:r>
          </a:p>
        </p:txBody>
      </p:sp>
      <p:sp>
        <p:nvSpPr>
          <p:cNvPr id="104" name="Shape 104"/>
          <p:cNvSpPr>
            <a:spLocks noGrp="1"/>
          </p:cNvSpPr>
          <p:nvPr>
            <p:ph type="body" idx="4294967295"/>
          </p:nvPr>
        </p:nvSpPr>
        <p:spPr>
          <a:xfrm>
            <a:off x="491427" y="1409372"/>
            <a:ext cx="8333820" cy="5199433"/>
          </a:xfrm>
          <a:prstGeom prst="rect">
            <a:avLst/>
          </a:prstGeom>
        </p:spPr>
        <p:txBody>
          <a:bodyPr>
            <a:normAutofit/>
          </a:bodyPr>
          <a:lstStyle/>
          <a:p>
            <a:pPr marL="284606" indent="-284606" algn="just" defTabSz="758951">
              <a:spcBef>
                <a:spcPts val="1600"/>
              </a:spcBef>
              <a:buFont typeface="Arial"/>
              <a:buChar char="►"/>
              <a:defRPr sz="2656"/>
            </a:pPr>
            <a:r>
              <a:rPr sz="2800" dirty="0">
                <a:latin typeface="Calibri" panose="020F0502020204030204" pitchFamily="34" charset="0"/>
                <a:cs typeface="Calibri" panose="020F0502020204030204" pitchFamily="34" charset="0"/>
              </a:rPr>
              <a:t>Is an important concept associated </a:t>
            </a:r>
            <a:r>
              <a:rPr lang="en-GB" sz="2800" dirty="0">
                <a:latin typeface="Calibri" panose="020F0502020204030204" pitchFamily="34" charset="0"/>
                <a:cs typeface="Calibri" panose="020F0502020204030204" pitchFamily="34" charset="0"/>
              </a:rPr>
              <a:t>with </a:t>
            </a:r>
            <a:r>
              <a:rPr lang="en-GB" sz="2800" dirty="0" smtClean="0">
                <a:latin typeface="Calibri" panose="020F0502020204030204" pitchFamily="34" charset="0"/>
                <a:cs typeface="Calibri" panose="020F0502020204030204" pitchFamily="34" charset="0"/>
              </a:rPr>
              <a:t>normalisation</a:t>
            </a:r>
            <a:r>
              <a:rPr sz="2800" dirty="0" smtClean="0">
                <a:latin typeface="Calibri" panose="020F0502020204030204" pitchFamily="34" charset="0"/>
                <a:cs typeface="Calibri" panose="020F0502020204030204" pitchFamily="34" charset="0"/>
              </a:rPr>
              <a:t> </a:t>
            </a:r>
            <a:r>
              <a:rPr sz="2800" dirty="0">
                <a:latin typeface="Calibri" panose="020F0502020204030204" pitchFamily="34" charset="0"/>
                <a:cs typeface="Calibri" panose="020F0502020204030204" pitchFamily="34" charset="0"/>
              </a:rPr>
              <a:t>that by describing the relationship between attributes in a relation.</a:t>
            </a:r>
          </a:p>
          <a:p>
            <a:pPr marL="284606" indent="-284606" algn="just" defTabSz="758951">
              <a:spcBef>
                <a:spcPts val="1600"/>
              </a:spcBef>
              <a:buFont typeface="Arial"/>
              <a:buChar char="►"/>
              <a:defRPr sz="2656"/>
            </a:pPr>
            <a:r>
              <a:rPr sz="2800" dirty="0">
                <a:latin typeface="Calibri" panose="020F0502020204030204" pitchFamily="34" charset="0"/>
                <a:cs typeface="Calibri" panose="020F0502020204030204" pitchFamily="34" charset="0"/>
              </a:rPr>
              <a:t>It is a property of the meaning of the attributes in a relation. The semantics indicates how attributes relate to one another, and specify the functional dependencies between attributes.</a:t>
            </a:r>
          </a:p>
          <a:p>
            <a:pPr marL="284606" indent="-284606" algn="just" defTabSz="758951">
              <a:spcBef>
                <a:spcPts val="1600"/>
              </a:spcBef>
              <a:buFont typeface="Arial"/>
              <a:buChar char="►"/>
              <a:defRPr sz="2656"/>
            </a:pPr>
            <a:r>
              <a:rPr sz="2800" dirty="0">
                <a:latin typeface="Calibri" panose="020F0502020204030204" pitchFamily="34" charset="0"/>
                <a:cs typeface="Calibri" panose="020F0502020204030204" pitchFamily="34" charset="0"/>
              </a:rPr>
              <a:t>When a functional dependency is present, the dependency is specified as a </a:t>
            </a:r>
            <a:r>
              <a:rPr sz="2800" b="1" dirty="0">
                <a:solidFill>
                  <a:srgbClr val="C00000"/>
                </a:solidFill>
                <a:latin typeface="Calibri" panose="020F0502020204030204" pitchFamily="34" charset="0"/>
                <a:cs typeface="Calibri" panose="020F0502020204030204" pitchFamily="34" charset="0"/>
              </a:rPr>
              <a:t>constraint</a:t>
            </a:r>
            <a:r>
              <a:rPr sz="2800" dirty="0">
                <a:latin typeface="Calibri" panose="020F0502020204030204" pitchFamily="34" charset="0"/>
                <a:cs typeface="Calibri" panose="020F0502020204030204" pitchFamily="34" charset="0"/>
              </a:rPr>
              <a:t> between attributes.</a:t>
            </a:r>
          </a:p>
          <a:p>
            <a:pPr marL="0" lvl="1" indent="189737" defTabSz="758951">
              <a:spcBef>
                <a:spcPts val="300"/>
              </a:spcBef>
              <a:buSzTx/>
              <a:buNone/>
              <a:defRPr sz="996"/>
            </a:pPr>
            <a:endParaRPr dirty="0"/>
          </a:p>
          <a:p>
            <a:pPr marL="0" indent="0" defTabSz="758951">
              <a:spcBef>
                <a:spcPts val="300"/>
              </a:spcBef>
              <a:buSzTx/>
              <a:buNone/>
              <a:defRPr sz="996"/>
            </a:pPr>
            <a:endParaRPr dirty="0"/>
          </a:p>
          <a:p>
            <a:pPr marL="0" indent="0" defTabSz="379475">
              <a:lnSpc>
                <a:spcPts val="2500"/>
              </a:lnSpc>
              <a:spcBef>
                <a:spcPts val="900"/>
              </a:spcBef>
              <a:buSzTx/>
              <a:buNone/>
              <a:defRPr sz="1106">
                <a:latin typeface="Times"/>
                <a:ea typeface="Times"/>
                <a:cs typeface="Times"/>
                <a:sym typeface="Times"/>
              </a:defRPr>
            </a:pPr>
            <a:endParaRPr sz="996" dirty="0"/>
          </a:p>
        </p:txBody>
      </p:sp>
      <p:sp>
        <p:nvSpPr>
          <p:cNvPr id="105" name="Shape 105"/>
          <p:cNvSpPr/>
          <p:nvPr/>
        </p:nvSpPr>
        <p:spPr>
          <a:xfrm>
            <a:off x="491427" y="1123949"/>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p:cNvSpPr>
          <p:nvPr>
            <p:ph type="title" idx="4294967295"/>
          </p:nvPr>
        </p:nvSpPr>
        <p:spPr>
          <a:xfrm>
            <a:off x="305079" y="126999"/>
            <a:ext cx="8706516" cy="1143002"/>
          </a:xfrm>
          <a:prstGeom prst="rect">
            <a:avLst/>
          </a:prstGeom>
        </p:spPr>
        <p:txBody>
          <a:bodyPr>
            <a:normAutofit/>
          </a:bodyPr>
          <a:lstStyle>
            <a:lvl1pPr>
              <a:defRPr sz="3600">
                <a:solidFill>
                  <a:srgbClr val="C00000"/>
                </a:solidFill>
              </a:defRPr>
            </a:lvl1pPr>
          </a:lstStyle>
          <a:p>
            <a:r>
              <a:rPr b="1" dirty="0">
                <a:latin typeface="Calibri" panose="020F0502020204030204" pitchFamily="34" charset="0"/>
                <a:cs typeface="Calibri" panose="020F0502020204030204" pitchFamily="34" charset="0"/>
              </a:rPr>
              <a:t>Characteristics of Functional Dependencies</a:t>
            </a:r>
          </a:p>
        </p:txBody>
      </p:sp>
      <p:sp>
        <p:nvSpPr>
          <p:cNvPr id="110" name="Shape 110"/>
          <p:cNvSpPr>
            <a:spLocks noGrp="1"/>
          </p:cNvSpPr>
          <p:nvPr>
            <p:ph type="body" idx="4294967295"/>
          </p:nvPr>
        </p:nvSpPr>
        <p:spPr>
          <a:xfrm>
            <a:off x="491427" y="1409372"/>
            <a:ext cx="7645706" cy="4775671"/>
          </a:xfrm>
          <a:prstGeom prst="rect">
            <a:avLst/>
          </a:prstGeom>
        </p:spPr>
        <p:txBody>
          <a:bodyPr>
            <a:normAutofit/>
          </a:bodyPr>
          <a:lstStyle/>
          <a:p>
            <a:pPr marL="339470" indent="-339470" algn="just" defTabSz="905255">
              <a:spcBef>
                <a:spcPts val="1900"/>
              </a:spcBef>
              <a:buFont typeface="Arial"/>
              <a:buChar char="►"/>
              <a:defRPr sz="3168"/>
            </a:pPr>
            <a:r>
              <a:rPr sz="2800" dirty="0">
                <a:latin typeface="Calibri" panose="020F0502020204030204" pitchFamily="34" charset="0"/>
                <a:cs typeface="Calibri" panose="020F0502020204030204" pitchFamily="34" charset="0"/>
              </a:rPr>
              <a:t> Let’s assume that a relational model has attributes with unique names (A, B, C, …… Z) and the database is described by a single </a:t>
            </a:r>
            <a:r>
              <a:rPr sz="2800" b="1" dirty="0">
                <a:latin typeface="Calibri" panose="020F0502020204030204" pitchFamily="34" charset="0"/>
                <a:cs typeface="Calibri" panose="020F0502020204030204" pitchFamily="34" charset="0"/>
              </a:rPr>
              <a:t>universal relation </a:t>
            </a:r>
            <a:r>
              <a:rPr sz="2800" dirty="0">
                <a:latin typeface="Calibri" panose="020F0502020204030204" pitchFamily="34" charset="0"/>
                <a:cs typeface="Calibri" panose="020F0502020204030204" pitchFamily="34" charset="0"/>
              </a:rPr>
              <a:t>called R = (A, B, C, …… Z). </a:t>
            </a:r>
            <a:r>
              <a:rPr sz="2800" b="1" dirty="0">
                <a:latin typeface="Calibri" panose="020F0502020204030204" pitchFamily="34" charset="0"/>
                <a:cs typeface="Calibri" panose="020F0502020204030204" pitchFamily="34" charset="0"/>
              </a:rPr>
              <a:t> </a:t>
            </a:r>
          </a:p>
          <a:p>
            <a:pPr marL="141442" indent="-141442" defTabSz="452627">
              <a:lnSpc>
                <a:spcPts val="3000"/>
              </a:lnSpc>
              <a:spcBef>
                <a:spcPts val="1100"/>
              </a:spcBef>
              <a:tabLst>
                <a:tab pos="127000" algn="l"/>
                <a:tab pos="444500" algn="l"/>
              </a:tabLst>
              <a:defRPr sz="1319">
                <a:latin typeface="Times"/>
                <a:ea typeface="Times"/>
                <a:cs typeface="Times"/>
                <a:sym typeface="Times"/>
              </a:defRPr>
            </a:pPr>
            <a:endParaRPr sz="2800" b="1" dirty="0">
              <a:latin typeface="Calibri" panose="020F0502020204030204" pitchFamily="34" charset="0"/>
              <a:cs typeface="Calibri" panose="020F0502020204030204" pitchFamily="34" charset="0"/>
            </a:endParaRPr>
          </a:p>
          <a:p>
            <a:pPr marL="339470" indent="-339470" algn="just" defTabSz="905255">
              <a:spcBef>
                <a:spcPts val="1900"/>
              </a:spcBef>
              <a:buFont typeface="Arial"/>
              <a:buChar char="►"/>
              <a:defRPr sz="3168"/>
            </a:pPr>
            <a:r>
              <a:rPr sz="2800" dirty="0">
                <a:latin typeface="Calibri" panose="020F0502020204030204" pitchFamily="34" charset="0"/>
                <a:cs typeface="Calibri" panose="020F0502020204030204" pitchFamily="34" charset="0"/>
              </a:rPr>
              <a:t>If A and B are attributes of relation R, B is functionally dependent on A (denoted by A ® B), if each value of A is associated with exactly one value of B. </a:t>
            </a:r>
          </a:p>
        </p:txBody>
      </p:sp>
      <p:sp>
        <p:nvSpPr>
          <p:cNvPr id="111" name="Shape 111"/>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idx="4294967295"/>
          </p:nvPr>
        </p:nvSpPr>
        <p:spPr>
          <a:xfrm>
            <a:off x="463550" y="0"/>
            <a:ext cx="8706516" cy="1143002"/>
          </a:xfrm>
          <a:prstGeom prst="rect">
            <a:avLst/>
          </a:prstGeom>
        </p:spPr>
        <p:txBody>
          <a:bodyPr>
            <a:normAutofit/>
          </a:bodyPr>
          <a:lstStyle>
            <a:lvl1pPr>
              <a:defRPr sz="3600">
                <a:solidFill>
                  <a:srgbClr val="C00000"/>
                </a:solidFill>
              </a:defRPr>
            </a:lvl1pPr>
          </a:lstStyle>
          <a:p>
            <a:r>
              <a:rPr b="1" dirty="0">
                <a:latin typeface="Calibri" panose="020F0502020204030204" pitchFamily="34" charset="0"/>
                <a:cs typeface="Calibri" panose="020F0502020204030204" pitchFamily="34" charset="0"/>
              </a:rPr>
              <a:t>Example of Functional </a:t>
            </a:r>
            <a:r>
              <a:rPr b="1" dirty="0" smtClean="0">
                <a:latin typeface="Calibri" panose="020F0502020204030204" pitchFamily="34" charset="0"/>
                <a:cs typeface="Calibri" panose="020F0502020204030204" pitchFamily="34" charset="0"/>
              </a:rPr>
              <a:t>De</a:t>
            </a:r>
            <a:r>
              <a:rPr lang="en-GB" b="1" dirty="0" smtClean="0">
                <a:latin typeface="Calibri" panose="020F0502020204030204" pitchFamily="34" charset="0"/>
                <a:cs typeface="Calibri" panose="020F0502020204030204" pitchFamily="34" charset="0"/>
              </a:rPr>
              <a:t>p</a:t>
            </a:r>
            <a:r>
              <a:rPr b="1" dirty="0" err="1" smtClean="0">
                <a:latin typeface="Calibri" panose="020F0502020204030204" pitchFamily="34" charset="0"/>
                <a:cs typeface="Calibri" panose="020F0502020204030204" pitchFamily="34" charset="0"/>
              </a:rPr>
              <a:t>endency</a:t>
            </a:r>
            <a:endParaRPr b="1" dirty="0">
              <a:latin typeface="Calibri" panose="020F0502020204030204" pitchFamily="34" charset="0"/>
              <a:cs typeface="Calibri" panose="020F0502020204030204" pitchFamily="34" charset="0"/>
            </a:endParaRPr>
          </a:p>
        </p:txBody>
      </p:sp>
      <p:sp>
        <p:nvSpPr>
          <p:cNvPr id="135" name="Shape 135"/>
          <p:cNvSpPr/>
          <p:nvPr/>
        </p:nvSpPr>
        <p:spPr>
          <a:xfrm>
            <a:off x="463550" y="1069976"/>
            <a:ext cx="8207376" cy="73026"/>
          </a:xfrm>
          <a:prstGeom prst="rect">
            <a:avLst/>
          </a:prstGeom>
          <a:solidFill>
            <a:srgbClr val="969696"/>
          </a:solidFill>
          <a:ln>
            <a:solidFill>
              <a:srgbClr val="000000"/>
            </a:solidFill>
          </a:ln>
        </p:spPr>
        <p:txBody>
          <a:bodyPr lIns="45719" rIns="45719" anchor="ctr"/>
          <a:lstStyle/>
          <a:p>
            <a:endParaRPr dirty="0"/>
          </a:p>
        </p:txBody>
      </p:sp>
      <p:sp>
        <p:nvSpPr>
          <p:cNvPr id="136" name="Shape 136"/>
          <p:cNvSpPr/>
          <p:nvPr/>
        </p:nvSpPr>
        <p:spPr>
          <a:xfrm>
            <a:off x="463550" y="1495755"/>
            <a:ext cx="8216901" cy="392928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latin typeface="Calibri" panose="020F0502020204030204" pitchFamily="34" charset="0"/>
                <a:cs typeface="Calibri" panose="020F0502020204030204" pitchFamily="34" charset="0"/>
              </a:rPr>
              <a:t>The relationship between </a:t>
            </a:r>
            <a:r>
              <a:rPr b="1" i="1" dirty="0">
                <a:latin typeface="Calibri" panose="020F0502020204030204" pitchFamily="34" charset="0"/>
                <a:cs typeface="Calibri" panose="020F0502020204030204" pitchFamily="34" charset="0"/>
              </a:rPr>
              <a:t>staffNo</a:t>
            </a:r>
            <a:r>
              <a:rPr dirty="0">
                <a:latin typeface="Calibri" panose="020F0502020204030204" pitchFamily="34" charset="0"/>
                <a:cs typeface="Calibri" panose="020F0502020204030204" pitchFamily="34" charset="0"/>
              </a:rPr>
              <a:t> and </a:t>
            </a:r>
            <a:r>
              <a:rPr b="1" i="1" dirty="0">
                <a:latin typeface="Calibri" panose="020F0502020204030204" pitchFamily="34" charset="0"/>
                <a:cs typeface="Calibri" panose="020F0502020204030204" pitchFamily="34" charset="0"/>
              </a:rPr>
              <a:t>position</a:t>
            </a:r>
            <a:r>
              <a:rPr dirty="0">
                <a:latin typeface="Calibri" panose="020F0502020204030204" pitchFamily="34" charset="0"/>
                <a:cs typeface="Calibri" panose="020F0502020204030204" pitchFamily="34" charset="0"/>
              </a:rPr>
              <a:t> is one-to-one (1:1) ( i.e. for each staff number there is only one position).</a:t>
            </a:r>
          </a:p>
          <a:p>
            <a:pPr marL="342899" indent="-342899" algn="just">
              <a:spcBef>
                <a:spcPts val="2000"/>
              </a:spcBef>
              <a:buSzPct val="100000"/>
              <a:buFont typeface="Arial"/>
              <a:buChar char="►"/>
              <a:defRPr sz="2700"/>
            </a:pPr>
            <a:r>
              <a:rPr dirty="0">
                <a:latin typeface="Calibri" panose="020F0502020204030204" pitchFamily="34" charset="0"/>
                <a:cs typeface="Calibri" panose="020F0502020204030204" pitchFamily="34" charset="0"/>
              </a:rPr>
              <a:t>The relationship between </a:t>
            </a:r>
            <a:r>
              <a:rPr b="1" i="1" dirty="0">
                <a:latin typeface="Calibri" panose="020F0502020204030204" pitchFamily="34" charset="0"/>
                <a:cs typeface="Calibri" panose="020F0502020204030204" pitchFamily="34" charset="0"/>
              </a:rPr>
              <a:t>position</a:t>
            </a:r>
            <a:r>
              <a:rPr dirty="0">
                <a:latin typeface="Calibri" panose="020F0502020204030204" pitchFamily="34" charset="0"/>
                <a:cs typeface="Calibri" panose="020F0502020204030204" pitchFamily="34" charset="0"/>
              </a:rPr>
              <a:t> and </a:t>
            </a:r>
            <a:r>
              <a:rPr b="1" i="1" dirty="0">
                <a:latin typeface="Calibri" panose="020F0502020204030204" pitchFamily="34" charset="0"/>
                <a:cs typeface="Calibri" panose="020F0502020204030204" pitchFamily="34" charset="0"/>
              </a:rPr>
              <a:t>staffNo</a:t>
            </a:r>
            <a:r>
              <a:rPr dirty="0">
                <a:latin typeface="Calibri" panose="020F0502020204030204" pitchFamily="34" charset="0"/>
                <a:cs typeface="Calibri" panose="020F0502020204030204" pitchFamily="34" charset="0"/>
              </a:rPr>
              <a:t> is one-to-many (1:*) (i.e. Several staff numbers associated with a given position).</a:t>
            </a:r>
          </a:p>
          <a:p>
            <a:pPr marL="342899" indent="-342899" algn="just">
              <a:spcBef>
                <a:spcPts val="2000"/>
              </a:spcBef>
              <a:buSzPct val="100000"/>
              <a:buFont typeface="Arial"/>
              <a:buChar char="►"/>
              <a:defRPr sz="2700"/>
            </a:pPr>
            <a:r>
              <a:rPr b="1" i="1" dirty="0">
                <a:latin typeface="Calibri" panose="020F0502020204030204" pitchFamily="34" charset="0"/>
                <a:cs typeface="Calibri" panose="020F0502020204030204" pitchFamily="34" charset="0"/>
              </a:rPr>
              <a:t>StaffNo</a:t>
            </a:r>
            <a:r>
              <a:rPr dirty="0">
                <a:latin typeface="Calibri" panose="020F0502020204030204" pitchFamily="34" charset="0"/>
                <a:cs typeface="Calibri" panose="020F0502020204030204" pitchFamily="34" charset="0"/>
              </a:rPr>
              <a:t> is the determinant of this functional dependency.</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sz="3200" b="1" dirty="0">
                <a:latin typeface="Calibri" panose="020F0502020204030204" pitchFamily="34" charset="0"/>
                <a:cs typeface="Calibri" panose="020F0502020204030204" pitchFamily="34" charset="0"/>
              </a:rPr>
              <a:t>Example of Functional Dependency that holds for a long </a:t>
            </a:r>
            <a:r>
              <a:rPr sz="3200" b="1" dirty="0" smtClean="0">
                <a:latin typeface="Calibri" panose="020F0502020204030204" pitchFamily="34" charset="0"/>
                <a:cs typeface="Calibri" panose="020F0502020204030204" pitchFamily="34" charset="0"/>
              </a:rPr>
              <a:t>time</a:t>
            </a:r>
            <a:endParaRPr sz="3200" b="1" dirty="0">
              <a:latin typeface="Calibri" panose="020F0502020204030204" pitchFamily="34" charset="0"/>
              <a:cs typeface="Calibri" panose="020F0502020204030204" pitchFamily="34" charset="0"/>
            </a:endParaRPr>
          </a:p>
        </p:txBody>
      </p:sp>
      <p:sp>
        <p:nvSpPr>
          <p:cNvPr id="147" name="Shape 147"/>
          <p:cNvSpPr/>
          <p:nvPr/>
        </p:nvSpPr>
        <p:spPr>
          <a:xfrm>
            <a:off x="468312" y="1253507"/>
            <a:ext cx="8207376" cy="73026"/>
          </a:xfrm>
          <a:prstGeom prst="rect">
            <a:avLst/>
          </a:prstGeom>
          <a:solidFill>
            <a:srgbClr val="969696"/>
          </a:solidFill>
          <a:ln>
            <a:solidFill>
              <a:srgbClr val="000000"/>
            </a:solidFill>
          </a:ln>
        </p:spPr>
        <p:txBody>
          <a:bodyPr lIns="45719" rIns="45719" anchor="ctr"/>
          <a:lstStyle/>
          <a:p>
            <a:endParaRPr dirty="0"/>
          </a:p>
        </p:txBody>
      </p:sp>
      <p:sp>
        <p:nvSpPr>
          <p:cNvPr id="148" name="Shape 148"/>
          <p:cNvSpPr/>
          <p:nvPr/>
        </p:nvSpPr>
        <p:spPr>
          <a:xfrm>
            <a:off x="458787" y="1556422"/>
            <a:ext cx="8216901" cy="49654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sz="2500" dirty="0">
                <a:latin typeface="Calibri" panose="020F0502020204030204" pitchFamily="34" charset="0"/>
                <a:cs typeface="Calibri" panose="020F0502020204030204" pitchFamily="34" charset="0"/>
              </a:rPr>
              <a:t>Considering the values for </a:t>
            </a:r>
            <a:r>
              <a:rPr sz="2500" b="1" i="1" dirty="0">
                <a:latin typeface="Calibri" panose="020F0502020204030204" pitchFamily="34" charset="0"/>
                <a:cs typeface="Calibri" panose="020F0502020204030204" pitchFamily="34" charset="0"/>
              </a:rPr>
              <a:t>staffNo</a:t>
            </a:r>
            <a:r>
              <a:rPr sz="2500" dirty="0">
                <a:latin typeface="Calibri" panose="020F0502020204030204" pitchFamily="34" charset="0"/>
                <a:cs typeface="Calibri" panose="020F0502020204030204" pitchFamily="34" charset="0"/>
              </a:rPr>
              <a:t> an </a:t>
            </a:r>
            <a:r>
              <a:rPr sz="2500" b="1" i="1" dirty="0">
                <a:latin typeface="Calibri" panose="020F0502020204030204" pitchFamily="34" charset="0"/>
                <a:cs typeface="Calibri" panose="020F0502020204030204" pitchFamily="34" charset="0"/>
              </a:rPr>
              <a:t>sName </a:t>
            </a:r>
            <a:r>
              <a:rPr sz="2500" dirty="0">
                <a:latin typeface="Calibri" panose="020F0502020204030204" pitchFamily="34" charset="0"/>
                <a:cs typeface="Calibri" panose="020F0502020204030204" pitchFamily="34" charset="0"/>
              </a:rPr>
              <a:t>attributes, for a specific </a:t>
            </a:r>
            <a:r>
              <a:rPr sz="2500" b="1" i="1" dirty="0">
                <a:latin typeface="Calibri" panose="020F0502020204030204" pitchFamily="34" charset="0"/>
                <a:cs typeface="Calibri" panose="020F0502020204030204" pitchFamily="34" charset="0"/>
              </a:rPr>
              <a:t>staffNo</a:t>
            </a:r>
            <a:r>
              <a:rPr sz="2500" dirty="0">
                <a:latin typeface="Calibri" panose="020F0502020204030204" pitchFamily="34" charset="0"/>
                <a:cs typeface="Calibri" panose="020F0502020204030204" pitchFamily="34" charset="0"/>
              </a:rPr>
              <a:t> we can determine the name for that staff. </a:t>
            </a:r>
          </a:p>
          <a:p>
            <a:pPr marL="342899" indent="-342899" algn="just">
              <a:spcBef>
                <a:spcPts val="2000"/>
              </a:spcBef>
              <a:buSzPct val="100000"/>
              <a:buFont typeface="Arial"/>
              <a:buChar char="►"/>
              <a:defRPr sz="2700"/>
            </a:pPr>
            <a:r>
              <a:rPr sz="2500" dirty="0">
                <a:latin typeface="Calibri" panose="020F0502020204030204" pitchFamily="34" charset="0"/>
                <a:cs typeface="Calibri" panose="020F0502020204030204" pitchFamily="34" charset="0"/>
              </a:rPr>
              <a:t>Therefore, we can conclude that </a:t>
            </a:r>
            <a:r>
              <a:rPr sz="2500" b="1" i="1" dirty="0">
                <a:latin typeface="Calibri" panose="020F0502020204030204" pitchFamily="34" charset="0"/>
                <a:cs typeface="Calibri" panose="020F0502020204030204" pitchFamily="34" charset="0"/>
              </a:rPr>
              <a:t>staffNo</a:t>
            </a:r>
            <a:r>
              <a:rPr sz="2500" dirty="0">
                <a:latin typeface="Calibri" panose="020F0502020204030204" pitchFamily="34" charset="0"/>
                <a:cs typeface="Calibri" panose="020F0502020204030204" pitchFamily="34" charset="0"/>
              </a:rPr>
              <a:t> attributes formally determines the </a:t>
            </a:r>
            <a:r>
              <a:rPr sz="2500" b="1" i="1" dirty="0">
                <a:latin typeface="Calibri" panose="020F0502020204030204" pitchFamily="34" charset="0"/>
                <a:cs typeface="Calibri" panose="020F0502020204030204" pitchFamily="34" charset="0"/>
              </a:rPr>
              <a:t>sName </a:t>
            </a:r>
            <a:r>
              <a:rPr sz="2500" dirty="0">
                <a:latin typeface="Calibri" panose="020F0502020204030204" pitchFamily="34" charset="0"/>
                <a:cs typeface="Calibri" panose="020F0502020204030204" pitchFamily="34" charset="0"/>
              </a:rPr>
              <a:t>attribute and/or </a:t>
            </a:r>
            <a:r>
              <a:rPr sz="2500" b="1" i="1" dirty="0">
                <a:latin typeface="Calibri" panose="020F0502020204030204" pitchFamily="34" charset="0"/>
                <a:cs typeface="Calibri" panose="020F0502020204030204" pitchFamily="34" charset="0"/>
              </a:rPr>
              <a:t>sName </a:t>
            </a:r>
            <a:r>
              <a:rPr sz="2500" dirty="0">
                <a:latin typeface="Calibri" panose="020F0502020204030204" pitchFamily="34" charset="0"/>
                <a:cs typeface="Calibri" panose="020F0502020204030204" pitchFamily="34" charset="0"/>
              </a:rPr>
              <a:t>attribute functionally determines the </a:t>
            </a:r>
            <a:r>
              <a:rPr sz="2500" b="1" i="1" dirty="0">
                <a:latin typeface="Calibri" panose="020F0502020204030204" pitchFamily="34" charset="0"/>
                <a:cs typeface="Calibri" panose="020F0502020204030204" pitchFamily="34" charset="0"/>
              </a:rPr>
              <a:t>staffNo </a:t>
            </a:r>
            <a:r>
              <a:rPr sz="2500" dirty="0">
                <a:latin typeface="Calibri" panose="020F0502020204030204" pitchFamily="34" charset="0"/>
                <a:cs typeface="Calibri" panose="020F0502020204030204" pitchFamily="34" charset="0"/>
              </a:rPr>
              <a:t>attribute.</a:t>
            </a:r>
            <a:endParaRPr sz="2500" b="1" i="1" dirty="0">
              <a:latin typeface="Calibri" panose="020F0502020204030204" pitchFamily="34" charset="0"/>
              <a:cs typeface="Calibri" panose="020F0502020204030204" pitchFamily="34" charset="0"/>
            </a:endParaRPr>
          </a:p>
          <a:p>
            <a:pPr marL="342899" indent="-342899" algn="just">
              <a:spcBef>
                <a:spcPts val="2000"/>
              </a:spcBef>
              <a:buSzPct val="100000"/>
              <a:buFont typeface="Arial"/>
              <a:buChar char="►"/>
              <a:defRPr sz="2700"/>
            </a:pPr>
            <a:r>
              <a:rPr sz="2500" dirty="0">
                <a:latin typeface="Calibri" panose="020F0502020204030204" pitchFamily="34" charset="0"/>
                <a:cs typeface="Calibri" panose="020F0502020204030204" pitchFamily="34" charset="0"/>
              </a:rPr>
              <a:t>Assuming the </a:t>
            </a:r>
            <a:r>
              <a:rPr sz="2500" b="1" i="1" dirty="0">
                <a:latin typeface="Calibri" panose="020F0502020204030204" pitchFamily="34" charset="0"/>
                <a:cs typeface="Calibri" panose="020F0502020204030204" pitchFamily="34" charset="0"/>
              </a:rPr>
              <a:t>staffBranch </a:t>
            </a:r>
            <a:r>
              <a:rPr sz="2500" dirty="0">
                <a:latin typeface="Calibri" panose="020F0502020204030204" pitchFamily="34" charset="0"/>
                <a:cs typeface="Calibri" panose="020F0502020204030204" pitchFamily="34" charset="0"/>
              </a:rPr>
              <a:t>relation shows all possible values for </a:t>
            </a:r>
            <a:r>
              <a:rPr sz="2500" b="1" i="1" dirty="0">
                <a:latin typeface="Calibri" panose="020F0502020204030204" pitchFamily="34" charset="0"/>
                <a:cs typeface="Calibri" panose="020F0502020204030204" pitchFamily="34" charset="0"/>
              </a:rPr>
              <a:t>staffNo </a:t>
            </a:r>
            <a:r>
              <a:rPr sz="2500" dirty="0">
                <a:latin typeface="Calibri" panose="020F0502020204030204" pitchFamily="34" charset="0"/>
                <a:cs typeface="Calibri" panose="020F0502020204030204" pitchFamily="34" charset="0"/>
              </a:rPr>
              <a:t>and</a:t>
            </a:r>
            <a:r>
              <a:rPr sz="2500" b="1" i="1" dirty="0">
                <a:latin typeface="Calibri" panose="020F0502020204030204" pitchFamily="34" charset="0"/>
                <a:cs typeface="Calibri" panose="020F0502020204030204" pitchFamily="34" charset="0"/>
              </a:rPr>
              <a:t> sName</a:t>
            </a:r>
            <a:r>
              <a:rPr sz="2500" dirty="0">
                <a:latin typeface="Calibri" panose="020F0502020204030204" pitchFamily="34" charset="0"/>
                <a:cs typeface="Calibri" panose="020F0502020204030204" pitchFamily="34" charset="0"/>
              </a:rPr>
              <a:t>, then the following functional dependency </a:t>
            </a:r>
            <a:r>
              <a:rPr sz="2500" dirty="0" smtClean="0">
                <a:latin typeface="Calibri" panose="020F0502020204030204" pitchFamily="34" charset="0"/>
                <a:cs typeface="Calibri" panose="020F0502020204030204" pitchFamily="34" charset="0"/>
              </a:rPr>
              <a:t>holds</a:t>
            </a:r>
            <a:r>
              <a:rPr lang="en-GB" sz="2500" dirty="0" smtClean="0">
                <a:latin typeface="Calibri" panose="020F0502020204030204" pitchFamily="34" charset="0"/>
                <a:cs typeface="Calibri" panose="020F0502020204030204" pitchFamily="34" charset="0"/>
              </a:rPr>
              <a:t>:</a:t>
            </a:r>
            <a:endParaRPr sz="2500" dirty="0">
              <a:latin typeface="Calibri" panose="020F0502020204030204" pitchFamily="34" charset="0"/>
              <a:cs typeface="Calibri" panose="020F0502020204030204" pitchFamily="34" charset="0"/>
            </a:endParaRPr>
          </a:p>
          <a:p>
            <a:pPr lvl="3" indent="685800" algn="just">
              <a:spcBef>
                <a:spcPts val="2000"/>
              </a:spcBef>
              <a:defRPr sz="2700"/>
            </a:pPr>
            <a:r>
              <a:rPr sz="2500" b="1" i="1" dirty="0">
                <a:latin typeface="Calibri" panose="020F0502020204030204" pitchFamily="34" charset="0"/>
                <a:cs typeface="Calibri" panose="020F0502020204030204" pitchFamily="34" charset="0"/>
              </a:rPr>
              <a:t>staffNo</a:t>
            </a:r>
            <a:r>
              <a:rPr sz="2500" dirty="0">
                <a:latin typeface="Calibri" panose="020F0502020204030204" pitchFamily="34" charset="0"/>
                <a:cs typeface="Calibri" panose="020F0502020204030204" pitchFamily="34" charset="0"/>
              </a:rPr>
              <a:t> ® </a:t>
            </a:r>
            <a:r>
              <a:rPr sz="2500" b="1" i="1" dirty="0">
                <a:latin typeface="Calibri" panose="020F0502020204030204" pitchFamily="34" charset="0"/>
                <a:cs typeface="Calibri" panose="020F0502020204030204" pitchFamily="34" charset="0"/>
              </a:rPr>
              <a:t>sName</a:t>
            </a:r>
          </a:p>
          <a:p>
            <a:pPr lvl="3" indent="685800" algn="just">
              <a:spcBef>
                <a:spcPts val="2000"/>
              </a:spcBef>
              <a:defRPr sz="2700"/>
            </a:pPr>
            <a:r>
              <a:rPr sz="2500" b="1" i="1" dirty="0">
                <a:latin typeface="Calibri" panose="020F0502020204030204" pitchFamily="34" charset="0"/>
                <a:cs typeface="Calibri" panose="020F0502020204030204" pitchFamily="34" charset="0"/>
              </a:rPr>
              <a:t>sName ® staffNo</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idx="4294967295"/>
          </p:nvPr>
        </p:nvSpPr>
        <p:spPr>
          <a:xfrm>
            <a:off x="305079" y="200024"/>
            <a:ext cx="8706516" cy="1143002"/>
          </a:xfrm>
          <a:prstGeom prst="rect">
            <a:avLst/>
          </a:prstGeom>
        </p:spPr>
        <p:txBody>
          <a:bodyPr>
            <a:normAutofit fontScale="90000"/>
          </a:bodyPr>
          <a:lstStyle>
            <a:lvl1pPr>
              <a:defRPr sz="3600">
                <a:solidFill>
                  <a:srgbClr val="C00000"/>
                </a:solidFill>
              </a:defRPr>
            </a:lvl1pPr>
          </a:lstStyle>
          <a:p>
            <a:r>
              <a:rPr b="1" dirty="0">
                <a:latin typeface="Calibri" panose="020F0502020204030204" pitchFamily="34" charset="0"/>
                <a:cs typeface="Calibri" panose="020F0502020204030204" pitchFamily="34" charset="0"/>
              </a:rPr>
              <a:t>Example of Functional Dependency that holds for a long </a:t>
            </a:r>
            <a:r>
              <a:rPr b="1" dirty="0" smtClean="0">
                <a:latin typeface="Calibri" panose="020F0502020204030204" pitchFamily="34" charset="0"/>
                <a:cs typeface="Calibri" panose="020F0502020204030204" pitchFamily="34" charset="0"/>
              </a:rPr>
              <a:t>time</a:t>
            </a:r>
            <a:endParaRPr b="1" dirty="0">
              <a:latin typeface="Calibri" panose="020F0502020204030204" pitchFamily="34" charset="0"/>
              <a:cs typeface="Calibri" panose="020F0502020204030204" pitchFamily="34" charset="0"/>
            </a:endParaRPr>
          </a:p>
        </p:txBody>
      </p:sp>
      <p:sp>
        <p:nvSpPr>
          <p:cNvPr id="153" name="Shape 153"/>
          <p:cNvSpPr/>
          <p:nvPr/>
        </p:nvSpPr>
        <p:spPr>
          <a:xfrm>
            <a:off x="468312" y="1253507"/>
            <a:ext cx="8207376" cy="73026"/>
          </a:xfrm>
          <a:prstGeom prst="rect">
            <a:avLst/>
          </a:prstGeom>
          <a:solidFill>
            <a:srgbClr val="969696"/>
          </a:solidFill>
          <a:ln>
            <a:solidFill>
              <a:srgbClr val="000000"/>
            </a:solidFill>
          </a:ln>
        </p:spPr>
        <p:txBody>
          <a:bodyPr lIns="45719" rIns="45719" anchor="ctr"/>
          <a:lstStyle/>
          <a:p>
            <a:endParaRPr dirty="0"/>
          </a:p>
        </p:txBody>
      </p:sp>
      <p:sp>
        <p:nvSpPr>
          <p:cNvPr id="154" name="Shape 154"/>
          <p:cNvSpPr/>
          <p:nvPr/>
        </p:nvSpPr>
        <p:spPr>
          <a:xfrm>
            <a:off x="463549" y="1669064"/>
            <a:ext cx="8216901" cy="392928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latin typeface="Calibri" panose="020F0502020204030204" pitchFamily="34" charset="0"/>
                <a:cs typeface="Calibri" panose="020F0502020204030204" pitchFamily="34" charset="0"/>
              </a:rPr>
              <a:t>However, if the values represents a set off values for staffNo and sName attributes at a given moment in time,  </a:t>
            </a:r>
            <a:r>
              <a:rPr lang="en-GB" dirty="0" smtClean="0">
                <a:latin typeface="Calibri" panose="020F0502020204030204" pitchFamily="34" charset="0"/>
                <a:cs typeface="Calibri" panose="020F0502020204030204" pitchFamily="34" charset="0"/>
              </a:rPr>
              <a:t>t</a:t>
            </a:r>
            <a:r>
              <a:rPr dirty="0" smtClean="0">
                <a:latin typeface="Calibri" panose="020F0502020204030204" pitchFamily="34" charset="0"/>
                <a:cs typeface="Calibri" panose="020F0502020204030204" pitchFamily="34" charset="0"/>
              </a:rPr>
              <a:t>he</a:t>
            </a:r>
            <a:r>
              <a:rPr lang="en-GB" dirty="0">
                <a:latin typeface="Calibri" panose="020F0502020204030204" pitchFamily="34" charset="0"/>
                <a:cs typeface="Calibri" panose="020F0502020204030204" pitchFamily="34" charset="0"/>
              </a:rPr>
              <a:t>n</a:t>
            </a:r>
            <a:r>
              <a:rPr dirty="0">
                <a:latin typeface="Calibri" panose="020F0502020204030204" pitchFamily="34" charset="0"/>
                <a:cs typeface="Calibri" panose="020F0502020204030204" pitchFamily="34" charset="0"/>
              </a:rPr>
              <a:t> such relationship isn’t of interest.</a:t>
            </a:r>
          </a:p>
          <a:p>
            <a:pPr marL="800100" lvl="1" indent="-342900" algn="just">
              <a:spcBef>
                <a:spcPts val="2000"/>
              </a:spcBef>
              <a:buSzPct val="100000"/>
              <a:buFont typeface="Arial"/>
              <a:buChar char="►"/>
              <a:defRPr sz="2700"/>
            </a:pPr>
            <a:r>
              <a:rPr dirty="0">
                <a:latin typeface="Calibri" panose="020F0502020204030204" pitchFamily="34" charset="0"/>
                <a:cs typeface="Calibri" panose="020F0502020204030204" pitchFamily="34" charset="0"/>
              </a:rPr>
              <a:t>As the functional dependency wouldn’t hold for all possible values for attributes of the relation. This is known as integrity constraints.</a:t>
            </a:r>
          </a:p>
          <a:p>
            <a:pPr marL="342899" indent="-342899" algn="just">
              <a:spcBef>
                <a:spcPts val="2000"/>
              </a:spcBef>
              <a:buSzPct val="100000"/>
              <a:buFont typeface="Arial"/>
              <a:buChar char="►"/>
              <a:defRPr sz="2700"/>
            </a:pPr>
            <a:r>
              <a:rPr dirty="0">
                <a:latin typeface="Calibri" panose="020F0502020204030204" pitchFamily="34" charset="0"/>
                <a:cs typeface="Calibri" panose="020F0502020204030204" pitchFamily="34" charset="0"/>
              </a:rPr>
              <a:t>Integrity constraints indicates the limitations on the values a relation can legitimately assume.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idx="4294967295"/>
          </p:nvPr>
        </p:nvSpPr>
        <p:spPr>
          <a:xfrm>
            <a:off x="305079" y="200024"/>
            <a:ext cx="8706516" cy="1143002"/>
          </a:xfrm>
          <a:prstGeom prst="rect">
            <a:avLst/>
          </a:prstGeom>
        </p:spPr>
        <p:txBody>
          <a:bodyPr>
            <a:normAutofit fontScale="90000"/>
          </a:bodyPr>
          <a:lstStyle>
            <a:lvl1pPr>
              <a:defRPr sz="3600">
                <a:solidFill>
                  <a:srgbClr val="C00000"/>
                </a:solidFill>
              </a:defRPr>
            </a:lvl1pPr>
          </a:lstStyle>
          <a:p>
            <a:r>
              <a:rPr b="1" dirty="0">
                <a:latin typeface="Calibri" panose="020F0502020204030204" pitchFamily="34" charset="0"/>
                <a:cs typeface="Calibri" panose="020F0502020204030204" pitchFamily="34" charset="0"/>
              </a:rPr>
              <a:t>Example of Functional Dependency that holds for a long </a:t>
            </a:r>
            <a:r>
              <a:rPr b="1" dirty="0" smtClean="0">
                <a:latin typeface="Calibri" panose="020F0502020204030204" pitchFamily="34" charset="0"/>
                <a:cs typeface="Calibri" panose="020F0502020204030204" pitchFamily="34" charset="0"/>
              </a:rPr>
              <a:t>time</a:t>
            </a:r>
            <a:endParaRPr b="1" dirty="0">
              <a:latin typeface="Calibri" panose="020F0502020204030204" pitchFamily="34" charset="0"/>
              <a:cs typeface="Calibri" panose="020F0502020204030204" pitchFamily="34" charset="0"/>
            </a:endParaRPr>
          </a:p>
        </p:txBody>
      </p:sp>
      <p:sp>
        <p:nvSpPr>
          <p:cNvPr id="159" name="Shape 159"/>
          <p:cNvSpPr/>
          <p:nvPr/>
        </p:nvSpPr>
        <p:spPr>
          <a:xfrm>
            <a:off x="468312" y="1253507"/>
            <a:ext cx="8207376" cy="73026"/>
          </a:xfrm>
          <a:prstGeom prst="rect">
            <a:avLst/>
          </a:prstGeom>
          <a:solidFill>
            <a:srgbClr val="969696"/>
          </a:solidFill>
          <a:ln>
            <a:solidFill>
              <a:srgbClr val="000000"/>
            </a:solidFill>
          </a:ln>
        </p:spPr>
        <p:txBody>
          <a:bodyPr lIns="45719" rIns="45719" anchor="ctr"/>
          <a:lstStyle/>
          <a:p>
            <a:endParaRPr dirty="0"/>
          </a:p>
        </p:txBody>
      </p:sp>
      <p:sp>
        <p:nvSpPr>
          <p:cNvPr id="160" name="Shape 160"/>
          <p:cNvSpPr/>
          <p:nvPr/>
        </p:nvSpPr>
        <p:spPr>
          <a:xfrm>
            <a:off x="458787" y="1679338"/>
            <a:ext cx="8216901" cy="418576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latin typeface="Calibri" panose="020F0502020204030204" pitchFamily="34" charset="0"/>
                <a:cs typeface="Calibri" panose="020F0502020204030204" pitchFamily="34" charset="0"/>
              </a:rPr>
              <a:t>In this case, the relationship between </a:t>
            </a:r>
            <a:r>
              <a:rPr b="1" dirty="0">
                <a:latin typeface="Calibri" panose="020F0502020204030204" pitchFamily="34" charset="0"/>
                <a:cs typeface="Calibri" panose="020F0502020204030204" pitchFamily="34" charset="0"/>
              </a:rPr>
              <a:t>staffNo</a:t>
            </a:r>
            <a:r>
              <a:rPr dirty="0">
                <a:latin typeface="Calibri" panose="020F0502020204030204" pitchFamily="34" charset="0"/>
                <a:cs typeface="Calibri" panose="020F0502020204030204" pitchFamily="34" charset="0"/>
              </a:rPr>
              <a:t> and </a:t>
            </a:r>
            <a:r>
              <a:rPr b="1" dirty="0">
                <a:latin typeface="Calibri" panose="020F0502020204030204" pitchFamily="34" charset="0"/>
                <a:cs typeface="Calibri" panose="020F0502020204030204" pitchFamily="34" charset="0"/>
              </a:rPr>
              <a:t>sName</a:t>
            </a:r>
            <a:r>
              <a:rPr dirty="0">
                <a:latin typeface="Calibri" panose="020F0502020204030204" pitchFamily="34" charset="0"/>
                <a:cs typeface="Calibri" panose="020F0502020204030204" pitchFamily="34" charset="0"/>
              </a:rPr>
              <a:t> is one-to-one (1:1): for each staff number there is only one name. </a:t>
            </a:r>
            <a:endParaRPr lang="en-GB" dirty="0" smtClean="0">
              <a:latin typeface="Calibri" panose="020F0502020204030204" pitchFamily="34" charset="0"/>
              <a:cs typeface="Calibri" panose="020F0502020204030204" pitchFamily="34" charset="0"/>
            </a:endParaRPr>
          </a:p>
          <a:p>
            <a:pPr marL="342899" indent="-342899" algn="just">
              <a:spcBef>
                <a:spcPts val="2000"/>
              </a:spcBef>
              <a:buSzPct val="100000"/>
              <a:buFont typeface="Arial"/>
              <a:buChar char="►"/>
              <a:defRPr sz="2700"/>
            </a:pPr>
            <a:r>
              <a:rPr dirty="0" smtClean="0">
                <a:latin typeface="Calibri" panose="020F0502020204030204" pitchFamily="34" charset="0"/>
                <a:cs typeface="Calibri" panose="020F0502020204030204" pitchFamily="34" charset="0"/>
              </a:rPr>
              <a:t>On </a:t>
            </a:r>
            <a:r>
              <a:rPr dirty="0">
                <a:latin typeface="Calibri" panose="020F0502020204030204" pitchFamily="34" charset="0"/>
                <a:cs typeface="Calibri" panose="020F0502020204030204" pitchFamily="34" charset="0"/>
              </a:rPr>
              <a:t>the other hand, the relationship between sName and staffNo is one-to-many (1:*): there can be several staff numbers associated with a given name. </a:t>
            </a:r>
          </a:p>
          <a:p>
            <a:pPr marL="342899" indent="-342899" algn="just">
              <a:spcBef>
                <a:spcPts val="2000"/>
              </a:spcBef>
              <a:buSzPct val="100000"/>
              <a:buFont typeface="Arial"/>
              <a:buChar char="►"/>
              <a:defRPr sz="2700"/>
            </a:pPr>
            <a:r>
              <a:rPr dirty="0">
                <a:latin typeface="Calibri" panose="020F0502020204030204" pitchFamily="34" charset="0"/>
                <a:cs typeface="Calibri" panose="020F0502020204030204" pitchFamily="34" charset="0"/>
              </a:rPr>
              <a:t>The functional dependency that holds is </a:t>
            </a:r>
          </a:p>
          <a:p>
            <a:pPr lvl="3" indent="685800" algn="just">
              <a:spcBef>
                <a:spcPts val="2000"/>
              </a:spcBef>
              <a:defRPr sz="2700"/>
            </a:pPr>
            <a:r>
              <a:rPr b="1" i="1" dirty="0">
                <a:latin typeface="Calibri" panose="020F0502020204030204" pitchFamily="34" charset="0"/>
                <a:cs typeface="Calibri" panose="020F0502020204030204" pitchFamily="34" charset="0"/>
              </a:rPr>
              <a:t>staffNo</a:t>
            </a:r>
            <a:r>
              <a:rPr dirty="0">
                <a:latin typeface="Calibri" panose="020F0502020204030204" pitchFamily="34" charset="0"/>
                <a:cs typeface="Calibri" panose="020F0502020204030204" pitchFamily="34" charset="0"/>
              </a:rPr>
              <a:t> ® </a:t>
            </a:r>
            <a:r>
              <a:rPr b="1" i="1" dirty="0">
                <a:latin typeface="Calibri" panose="020F0502020204030204" pitchFamily="34" charset="0"/>
                <a:cs typeface="Calibri" panose="020F0502020204030204" pitchFamily="34" charset="0"/>
              </a:rPr>
              <a:t>sName</a:t>
            </a:r>
            <a:r>
              <a:rPr dirty="0">
                <a:latin typeface="Calibri" panose="020F0502020204030204" pitchFamily="34" charset="0"/>
                <a:cs typeface="Calibri" panose="020F0502020204030204" pitchFamily="34" charset="0"/>
              </a:rPr>
              <a:t>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idx="4294967295"/>
          </p:nvPr>
        </p:nvSpPr>
        <p:spPr>
          <a:xfrm>
            <a:off x="346176" y="-16317"/>
            <a:ext cx="8706516" cy="1143002"/>
          </a:xfrm>
          <a:prstGeom prst="rect">
            <a:avLst/>
          </a:prstGeom>
        </p:spPr>
        <p:txBody>
          <a:bodyPr>
            <a:normAutofit/>
          </a:bodyPr>
          <a:lstStyle>
            <a:lvl1pPr>
              <a:defRPr sz="3600">
                <a:solidFill>
                  <a:srgbClr val="C00000"/>
                </a:solidFill>
              </a:defRPr>
            </a:lvl1pPr>
          </a:lstStyle>
          <a:p>
            <a:r>
              <a:rPr b="1" dirty="0">
                <a:latin typeface="Calibri" panose="020F0502020204030204" pitchFamily="34" charset="0"/>
                <a:cs typeface="Calibri" panose="020F0502020204030204" pitchFamily="34" charset="0"/>
              </a:rPr>
              <a:t>Full and Partial Functional Dependency</a:t>
            </a:r>
          </a:p>
        </p:txBody>
      </p:sp>
      <p:sp>
        <p:nvSpPr>
          <p:cNvPr id="165" name="Shape 165"/>
          <p:cNvSpPr/>
          <p:nvPr/>
        </p:nvSpPr>
        <p:spPr>
          <a:xfrm>
            <a:off x="468312" y="1038806"/>
            <a:ext cx="8207376" cy="73026"/>
          </a:xfrm>
          <a:prstGeom prst="rect">
            <a:avLst/>
          </a:prstGeom>
          <a:solidFill>
            <a:srgbClr val="969696"/>
          </a:solidFill>
          <a:ln>
            <a:solidFill>
              <a:srgbClr val="000000"/>
            </a:solidFill>
          </a:ln>
        </p:spPr>
        <p:txBody>
          <a:bodyPr lIns="45719" rIns="45719" anchor="ctr"/>
          <a:lstStyle/>
          <a:p>
            <a:endParaRPr dirty="0"/>
          </a:p>
        </p:txBody>
      </p:sp>
      <p:sp>
        <p:nvSpPr>
          <p:cNvPr id="166" name="Shape 166"/>
          <p:cNvSpPr/>
          <p:nvPr/>
        </p:nvSpPr>
        <p:spPr>
          <a:xfrm>
            <a:off x="463549" y="1227275"/>
            <a:ext cx="8216901" cy="540660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just">
              <a:spcBef>
                <a:spcPts val="2000"/>
              </a:spcBef>
              <a:buSzPct val="100000"/>
            </a:pPr>
            <a:r>
              <a:rPr dirty="0">
                <a:latin typeface="Calibri" panose="020F0502020204030204" pitchFamily="34" charset="0"/>
                <a:cs typeface="Calibri" panose="020F0502020204030204" pitchFamily="34" charset="0"/>
              </a:rPr>
              <a:t>Additional characteristics of functional dependency necessary for </a:t>
            </a:r>
            <a:r>
              <a:rPr lang="en-GB" dirty="0">
                <a:latin typeface="Calibri" panose="020F0502020204030204" pitchFamily="34" charset="0"/>
                <a:cs typeface="Calibri" panose="020F0502020204030204" pitchFamily="34" charset="0"/>
              </a:rPr>
              <a:t>normalization</a:t>
            </a:r>
            <a:r>
              <a:rPr dirty="0">
                <a:latin typeface="Calibri" panose="020F0502020204030204" pitchFamily="34" charset="0"/>
                <a:cs typeface="Calibri" panose="020F0502020204030204" pitchFamily="34" charset="0"/>
              </a:rPr>
              <a:t> is that their determinant should have the minimal number of attributes necessary to maintain the functional dependency.  This is called full functional dependency.</a:t>
            </a:r>
          </a:p>
          <a:p>
            <a:pPr marL="342899" indent="-342899" algn="just">
              <a:spcBef>
                <a:spcPts val="2000"/>
              </a:spcBef>
              <a:buSzPct val="100000"/>
              <a:buFont typeface="Arial"/>
              <a:buChar char="►"/>
            </a:pPr>
            <a:r>
              <a:rPr dirty="0">
                <a:solidFill>
                  <a:srgbClr val="C00000"/>
                </a:solidFill>
                <a:latin typeface="Calibri" panose="020F0502020204030204" pitchFamily="34" charset="0"/>
                <a:cs typeface="Calibri" panose="020F0502020204030204" pitchFamily="34" charset="0"/>
              </a:rPr>
              <a:t>Full functional dependency </a:t>
            </a:r>
            <a:r>
              <a:rPr dirty="0">
                <a:latin typeface="Calibri" panose="020F0502020204030204" pitchFamily="34" charset="0"/>
                <a:cs typeface="Calibri" panose="020F0502020204030204" pitchFamily="34" charset="0"/>
              </a:rPr>
              <a:t>indicates that if A and B are attributes of a relation, B is fully functionally dependent on A if B is functionally dependent on A, but not on any proper subset of A. (i.e. removal of any attribute from A results in the dependency no longer existing). </a:t>
            </a:r>
          </a:p>
          <a:p>
            <a:pPr marL="342899" indent="-342899" algn="just">
              <a:spcBef>
                <a:spcPts val="2000"/>
              </a:spcBef>
              <a:buSzPct val="100000"/>
              <a:buFont typeface="Arial"/>
              <a:buChar char="►"/>
            </a:pPr>
            <a:r>
              <a:rPr dirty="0">
                <a:solidFill>
                  <a:srgbClr val="C00000"/>
                </a:solidFill>
                <a:latin typeface="Calibri" panose="020F0502020204030204" pitchFamily="34" charset="0"/>
                <a:cs typeface="Calibri" panose="020F0502020204030204" pitchFamily="34" charset="0"/>
              </a:rPr>
              <a:t>Partial functional dependency </a:t>
            </a:r>
            <a:r>
              <a:rPr dirty="0">
                <a:latin typeface="Calibri" panose="020F0502020204030204" pitchFamily="34" charset="0"/>
                <a:cs typeface="Calibri" panose="020F0502020204030204" pitchFamily="34" charset="0"/>
              </a:rPr>
              <a:t>indicates that if A and B are attributes of a relation, B is partial functional dependent on A if there is some attribute that can be removed from A and yet the dependency still holds.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304800" y="-1"/>
            <a:ext cx="8540750" cy="1143002"/>
          </a:xfrm>
          <a:prstGeom prst="rect">
            <a:avLst/>
          </a:prstGeom>
        </p:spPr>
        <p:txBody>
          <a:bodyPr>
            <a:normAutofit/>
          </a:bodyPr>
          <a:lstStyle>
            <a:lvl1pPr>
              <a:defRPr sz="3600">
                <a:solidFill>
                  <a:srgbClr val="C00000"/>
                </a:solidFill>
              </a:defRPr>
            </a:lvl1pPr>
          </a:lstStyle>
          <a:p>
            <a:r>
              <a:rPr lang="en-GB" b="1" dirty="0" smtClean="0">
                <a:latin typeface="Calibri" panose="020F0502020204030204" pitchFamily="34" charset="0"/>
                <a:cs typeface="Calibri" panose="020F0502020204030204" pitchFamily="34" charset="0"/>
              </a:rPr>
              <a:t>Normalisation</a:t>
            </a:r>
            <a:endParaRPr b="1" dirty="0">
              <a:latin typeface="Calibri" panose="020F0502020204030204" pitchFamily="34" charset="0"/>
              <a:cs typeface="Calibri" panose="020F0502020204030204" pitchFamily="34" charset="0"/>
            </a:endParaRPr>
          </a:p>
        </p:txBody>
      </p:sp>
      <p:sp>
        <p:nvSpPr>
          <p:cNvPr id="32" name="Shape 32"/>
          <p:cNvSpPr/>
          <p:nvPr/>
        </p:nvSpPr>
        <p:spPr>
          <a:xfrm>
            <a:off x="539750" y="908050"/>
            <a:ext cx="8207375" cy="73026"/>
          </a:xfrm>
          <a:prstGeom prst="rect">
            <a:avLst/>
          </a:prstGeom>
          <a:solidFill>
            <a:srgbClr val="969696"/>
          </a:solidFill>
          <a:ln>
            <a:solidFill>
              <a:srgbClr val="000000"/>
            </a:solidFill>
          </a:ln>
        </p:spPr>
        <p:txBody>
          <a:bodyPr lIns="45719" rIns="45719" anchor="ctr"/>
          <a:lstStyle/>
          <a:p>
            <a:endParaRPr dirty="0"/>
          </a:p>
        </p:txBody>
      </p:sp>
      <p:sp>
        <p:nvSpPr>
          <p:cNvPr id="5" name="Shape 25"/>
          <p:cNvSpPr txBox="1">
            <a:spLocks/>
          </p:cNvSpPr>
          <p:nvPr/>
        </p:nvSpPr>
        <p:spPr>
          <a:xfrm>
            <a:off x="749050" y="1216423"/>
            <a:ext cx="7998075" cy="5369313"/>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9pPr>
          </a:lstStyle>
          <a:p>
            <a:pPr marL="138585" indent="-138585" algn="just" defTabSz="443484" hangingPunct="1">
              <a:spcBef>
                <a:spcPts val="1100"/>
              </a:spcBef>
              <a:buFont typeface="Arial"/>
              <a:buChar char="►"/>
              <a:defRPr sz="2716">
                <a:latin typeface="Times"/>
                <a:ea typeface="Times"/>
                <a:cs typeface="Times"/>
                <a:sym typeface="Times"/>
              </a:defRPr>
            </a:pPr>
            <a:r>
              <a:rPr lang="en-GB" sz="2800" dirty="0">
                <a:solidFill>
                  <a:schemeClr val="tx1"/>
                </a:solidFill>
                <a:latin typeface="Calibri" panose="020F0502020204030204" pitchFamily="34" charset="0"/>
                <a:ea typeface="Times"/>
                <a:cs typeface="Calibri" panose="020F0502020204030204" pitchFamily="34" charset="0"/>
                <a:sym typeface="Times"/>
              </a:rPr>
              <a:t> Is a database technique that starts by examining the functional dependencies </a:t>
            </a:r>
            <a:r>
              <a:rPr lang="en-GB" sz="2800" dirty="0" smtClean="0">
                <a:solidFill>
                  <a:schemeClr val="tx1"/>
                </a:solidFill>
                <a:latin typeface="Calibri" panose="020F0502020204030204" pitchFamily="34" charset="0"/>
                <a:ea typeface="Times"/>
                <a:cs typeface="Calibri" panose="020F0502020204030204" pitchFamily="34" charset="0"/>
                <a:sym typeface="Times"/>
              </a:rPr>
              <a:t>(i.e. relationship</a:t>
            </a:r>
            <a:r>
              <a:rPr lang="en-GB" sz="2800" dirty="0">
                <a:solidFill>
                  <a:schemeClr val="tx1"/>
                </a:solidFill>
                <a:latin typeface="Calibri" panose="020F0502020204030204" pitchFamily="34" charset="0"/>
                <a:ea typeface="Times"/>
                <a:cs typeface="Calibri" panose="020F0502020204030204" pitchFamily="34" charset="0"/>
                <a:sym typeface="Times"/>
              </a:rPr>
              <a:t>) between attributes. </a:t>
            </a:r>
            <a:endParaRPr lang="en-GB" sz="2800" dirty="0" smtClean="0">
              <a:solidFill>
                <a:schemeClr val="tx1"/>
              </a:solidFill>
              <a:latin typeface="Calibri" panose="020F0502020204030204" pitchFamily="34" charset="0"/>
              <a:ea typeface="Times"/>
              <a:cs typeface="Calibri" panose="020F0502020204030204" pitchFamily="34" charset="0"/>
              <a:sym typeface="Times"/>
            </a:endParaRPr>
          </a:p>
          <a:p>
            <a:pPr marL="0" indent="0" algn="just" defTabSz="443484" hangingPunct="1">
              <a:spcBef>
                <a:spcPts val="1100"/>
              </a:spcBef>
              <a:buNone/>
              <a:defRPr sz="2716">
                <a:latin typeface="Times"/>
                <a:ea typeface="Times"/>
                <a:cs typeface="Times"/>
                <a:sym typeface="Times"/>
              </a:defRPr>
            </a:pPr>
            <a:endParaRPr lang="en-GB" sz="2800" dirty="0">
              <a:solidFill>
                <a:schemeClr val="tx1"/>
              </a:solidFill>
              <a:latin typeface="Calibri" panose="020F0502020204030204" pitchFamily="34" charset="0"/>
              <a:ea typeface="Times"/>
              <a:cs typeface="Calibri" panose="020F0502020204030204" pitchFamily="34" charset="0"/>
              <a:sym typeface="Times"/>
            </a:endParaRPr>
          </a:p>
          <a:p>
            <a:pPr marL="138585" indent="-138585" algn="just" defTabSz="443484" hangingPunct="1">
              <a:spcBef>
                <a:spcPts val="1100"/>
              </a:spcBef>
              <a:buFont typeface="Arial"/>
              <a:buChar char="►"/>
              <a:defRPr sz="2716">
                <a:latin typeface="Times"/>
                <a:ea typeface="Times"/>
                <a:cs typeface="Times"/>
                <a:sym typeface="Times"/>
              </a:defRPr>
            </a:pPr>
            <a:r>
              <a:rPr lang="en-GB" sz="2800" dirty="0">
                <a:solidFill>
                  <a:schemeClr val="tx1"/>
                </a:solidFill>
                <a:latin typeface="Calibri" panose="020F0502020204030204" pitchFamily="34" charset="0"/>
                <a:ea typeface="Times"/>
                <a:cs typeface="Calibri" panose="020F0502020204030204" pitchFamily="34" charset="0"/>
                <a:sym typeface="Times"/>
              </a:rPr>
              <a:t> It employs a series of test (called normal forms) to identify the optimal grouping of attributes that support the enterprise’s data requirement</a:t>
            </a:r>
            <a:r>
              <a:rPr lang="en-GB" sz="2800" dirty="0" smtClean="0">
                <a:solidFill>
                  <a:schemeClr val="tx1"/>
                </a:solidFill>
                <a:latin typeface="Calibri" panose="020F0502020204030204" pitchFamily="34" charset="0"/>
                <a:ea typeface="Times"/>
                <a:cs typeface="Calibri" panose="020F0502020204030204" pitchFamily="34" charset="0"/>
                <a:sym typeface="Times"/>
              </a:rPr>
              <a:t>.</a:t>
            </a:r>
          </a:p>
          <a:p>
            <a:pPr marL="138585" indent="-138585" algn="just" defTabSz="443484" hangingPunct="1">
              <a:spcBef>
                <a:spcPts val="1100"/>
              </a:spcBef>
              <a:buFont typeface="Arial"/>
              <a:buChar char="►"/>
              <a:defRPr sz="2716">
                <a:latin typeface="Times"/>
                <a:ea typeface="Times"/>
                <a:cs typeface="Times"/>
                <a:sym typeface="Times"/>
              </a:defRPr>
            </a:pPr>
            <a:endParaRPr lang="en-GB" sz="2800" dirty="0">
              <a:solidFill>
                <a:schemeClr val="tx1"/>
              </a:solidFill>
              <a:latin typeface="Calibri" panose="020F0502020204030204" pitchFamily="34" charset="0"/>
              <a:ea typeface="Times"/>
              <a:cs typeface="Calibri" panose="020F0502020204030204" pitchFamily="34" charset="0"/>
              <a:sym typeface="Times"/>
            </a:endParaRPr>
          </a:p>
          <a:p>
            <a:pPr marL="124729" indent="-124729" algn="just" defTabSz="443484" hangingPunct="1">
              <a:spcBef>
                <a:spcPts val="1100"/>
              </a:spcBef>
              <a:buFont typeface="Arial"/>
              <a:buChar char="►"/>
              <a:defRPr sz="2716">
                <a:latin typeface="Times"/>
                <a:ea typeface="Times"/>
                <a:cs typeface="Times"/>
                <a:sym typeface="Times"/>
              </a:defRPr>
            </a:pPr>
            <a:r>
              <a:rPr lang="en-GB" sz="2800" dirty="0">
                <a:solidFill>
                  <a:schemeClr val="tx1"/>
                </a:solidFill>
                <a:latin typeface="Calibri" panose="020F0502020204030204" pitchFamily="34" charset="0"/>
                <a:ea typeface="Times"/>
                <a:cs typeface="Calibri" panose="020F0502020204030204" pitchFamily="34" charset="0"/>
                <a:sym typeface="Times"/>
              </a:rPr>
              <a:t> </a:t>
            </a:r>
            <a:r>
              <a:rPr lang="en-GB" sz="2800" dirty="0" smtClean="0">
                <a:solidFill>
                  <a:schemeClr val="tx1"/>
                </a:solidFill>
                <a:latin typeface="Calibri" panose="020F0502020204030204" pitchFamily="34" charset="0"/>
                <a:ea typeface="Times"/>
                <a:cs typeface="Calibri" panose="020F0502020204030204" pitchFamily="34" charset="0"/>
                <a:sym typeface="Times"/>
              </a:rPr>
              <a:t>Normalisation </a:t>
            </a:r>
            <a:r>
              <a:rPr lang="en-GB" sz="2800" dirty="0">
                <a:solidFill>
                  <a:schemeClr val="tx1"/>
                </a:solidFill>
                <a:latin typeface="Calibri" panose="020F0502020204030204" pitchFamily="34" charset="0"/>
                <a:ea typeface="Times"/>
                <a:cs typeface="Calibri" panose="020F0502020204030204" pitchFamily="34" charset="0"/>
                <a:sym typeface="Times"/>
              </a:rPr>
              <a:t>is a technique for producing a set of relations with desirable properties, given the data requirement of an </a:t>
            </a:r>
            <a:r>
              <a:rPr lang="en-GB" sz="2800" dirty="0" smtClean="0">
                <a:solidFill>
                  <a:schemeClr val="tx1"/>
                </a:solidFill>
                <a:latin typeface="Calibri" panose="020F0502020204030204" pitchFamily="34" charset="0"/>
                <a:ea typeface="Times"/>
                <a:cs typeface="Calibri" panose="020F0502020204030204" pitchFamily="34" charset="0"/>
                <a:sym typeface="Times"/>
              </a:rPr>
              <a:t>enterprise.</a:t>
            </a:r>
            <a:endParaRPr lang="en-GB" sz="2800" dirty="0">
              <a:solidFill>
                <a:schemeClr val="tx1"/>
              </a:solidFill>
              <a:latin typeface="Calibri" panose="020F0502020204030204" pitchFamily="34" charset="0"/>
              <a:ea typeface="Times"/>
              <a:cs typeface="Calibri" panose="020F0502020204030204" pitchFamily="34" charset="0"/>
              <a:sym typeface="Times"/>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idx="4294967295"/>
          </p:nvPr>
        </p:nvSpPr>
        <p:spPr>
          <a:xfrm>
            <a:off x="325627" y="0"/>
            <a:ext cx="8706516" cy="1143002"/>
          </a:xfrm>
          <a:prstGeom prst="rect">
            <a:avLst/>
          </a:prstGeom>
        </p:spPr>
        <p:txBody>
          <a:bodyPr>
            <a:normAutofit fontScale="90000"/>
          </a:bodyPr>
          <a:lstStyle>
            <a:lvl1pPr>
              <a:defRPr sz="3600">
                <a:solidFill>
                  <a:srgbClr val="C00000"/>
                </a:solidFill>
              </a:defRPr>
            </a:lvl1pPr>
          </a:lstStyle>
          <a:p>
            <a:r>
              <a:rPr b="1" dirty="0">
                <a:latin typeface="Calibri" panose="020F0502020204030204" pitchFamily="34" charset="0"/>
                <a:cs typeface="Calibri" panose="020F0502020204030204" pitchFamily="34" charset="0"/>
              </a:rPr>
              <a:t>Example of Partial and Full Functional Dependency</a:t>
            </a:r>
          </a:p>
        </p:txBody>
      </p:sp>
      <p:sp>
        <p:nvSpPr>
          <p:cNvPr id="171" name="Shape 171"/>
          <p:cNvSpPr/>
          <p:nvPr/>
        </p:nvSpPr>
        <p:spPr>
          <a:xfrm>
            <a:off x="463550" y="1143002"/>
            <a:ext cx="8207376" cy="73026"/>
          </a:xfrm>
          <a:prstGeom prst="rect">
            <a:avLst/>
          </a:prstGeom>
          <a:solidFill>
            <a:srgbClr val="969696"/>
          </a:solidFill>
          <a:ln>
            <a:solidFill>
              <a:srgbClr val="000000"/>
            </a:solidFill>
          </a:ln>
        </p:spPr>
        <p:txBody>
          <a:bodyPr lIns="45719" rIns="45719" anchor="ctr"/>
          <a:lstStyle/>
          <a:p>
            <a:endParaRPr dirty="0"/>
          </a:p>
        </p:txBody>
      </p:sp>
      <p:sp>
        <p:nvSpPr>
          <p:cNvPr id="172" name="Shape 172"/>
          <p:cNvSpPr/>
          <p:nvPr/>
        </p:nvSpPr>
        <p:spPr>
          <a:xfrm>
            <a:off x="463550" y="1340291"/>
            <a:ext cx="8216901" cy="687367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just">
              <a:spcBef>
                <a:spcPts val="2000"/>
              </a:spcBef>
              <a:buSzPct val="100000"/>
              <a:defRPr sz="2700"/>
            </a:pPr>
            <a:r>
              <a:rPr dirty="0" smtClean="0">
                <a:latin typeface="Calibri" panose="020F0502020204030204" pitchFamily="34" charset="0"/>
                <a:cs typeface="Calibri" panose="020F0502020204030204" pitchFamily="34" charset="0"/>
              </a:rPr>
              <a:t>Let’s </a:t>
            </a:r>
            <a:r>
              <a:rPr dirty="0">
                <a:latin typeface="Calibri" panose="020F0502020204030204" pitchFamily="34" charset="0"/>
                <a:cs typeface="Calibri" panose="020F0502020204030204" pitchFamily="34" charset="0"/>
              </a:rPr>
              <a:t>consider the functional dependency </a:t>
            </a:r>
            <a:r>
              <a:rPr dirty="0" smtClean="0">
                <a:latin typeface="Calibri" panose="020F0502020204030204" pitchFamily="34" charset="0"/>
                <a:cs typeface="Calibri" panose="020F0502020204030204" pitchFamily="34" charset="0"/>
              </a:rPr>
              <a:t>below</a:t>
            </a:r>
            <a:r>
              <a:rPr lang="en-GB" dirty="0" smtClean="0">
                <a:latin typeface="Calibri" panose="020F0502020204030204" pitchFamily="34" charset="0"/>
                <a:cs typeface="Calibri" panose="020F0502020204030204" pitchFamily="34" charset="0"/>
              </a:rPr>
              <a:t>:</a:t>
            </a:r>
            <a:r>
              <a:rPr dirty="0" smtClean="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a:p>
            <a:pPr lvl="2" indent="457200" algn="just">
              <a:spcBef>
                <a:spcPts val="2000"/>
              </a:spcBef>
              <a:defRPr sz="2700" b="1" i="1"/>
            </a:pPr>
            <a:r>
              <a:rPr lang="en-GB" dirty="0" smtClean="0">
                <a:latin typeface="Calibri" panose="020F0502020204030204" pitchFamily="34" charset="0"/>
                <a:cs typeface="Calibri" panose="020F0502020204030204" pitchFamily="34" charset="0"/>
              </a:rPr>
              <a:t>		</a:t>
            </a:r>
            <a:r>
              <a:rPr dirty="0" err="1" smtClean="0">
                <a:latin typeface="Calibri" panose="020F0502020204030204" pitchFamily="34" charset="0"/>
                <a:cs typeface="Calibri" panose="020F0502020204030204" pitchFamily="34" charset="0"/>
              </a:rPr>
              <a:t>staffNo</a:t>
            </a:r>
            <a:r>
              <a:rPr dirty="0">
                <a:latin typeface="Calibri" panose="020F0502020204030204" pitchFamily="34" charset="0"/>
                <a:cs typeface="Calibri" panose="020F0502020204030204" pitchFamily="34" charset="0"/>
              </a:rPr>
              <a:t>, sName</a:t>
            </a:r>
            <a:r>
              <a:rPr b="0" i="0" dirty="0">
                <a:latin typeface="Calibri" panose="020F0502020204030204" pitchFamily="34" charset="0"/>
                <a:cs typeface="Calibri" panose="020F0502020204030204" pitchFamily="34" charset="0"/>
              </a:rPr>
              <a:t> ® </a:t>
            </a:r>
            <a:r>
              <a:rPr dirty="0">
                <a:latin typeface="Calibri" panose="020F0502020204030204" pitchFamily="34" charset="0"/>
                <a:cs typeface="Calibri" panose="020F0502020204030204" pitchFamily="34" charset="0"/>
              </a:rPr>
              <a:t>branchNo</a:t>
            </a:r>
          </a:p>
          <a:p>
            <a:pPr marL="342899" indent="-342899" algn="just">
              <a:spcBef>
                <a:spcPts val="2000"/>
              </a:spcBef>
              <a:buSzPct val="100000"/>
              <a:buFont typeface="Arial"/>
              <a:buChar char="►"/>
              <a:defRPr sz="2700"/>
            </a:pPr>
            <a:r>
              <a:rPr dirty="0">
                <a:latin typeface="Calibri" panose="020F0502020204030204" pitchFamily="34" charset="0"/>
                <a:cs typeface="Calibri" panose="020F0502020204030204" pitchFamily="34" charset="0"/>
              </a:rPr>
              <a:t>Each value of (</a:t>
            </a:r>
            <a:r>
              <a:rPr b="1" i="1" dirty="0">
                <a:latin typeface="Calibri" panose="020F0502020204030204" pitchFamily="34" charset="0"/>
                <a:cs typeface="Calibri" panose="020F0502020204030204" pitchFamily="34" charset="0"/>
              </a:rPr>
              <a:t>staffNo, sName</a:t>
            </a:r>
            <a:r>
              <a:rPr dirty="0">
                <a:latin typeface="Calibri" panose="020F0502020204030204" pitchFamily="34" charset="0"/>
                <a:cs typeface="Calibri" panose="020F0502020204030204" pitchFamily="34" charset="0"/>
              </a:rPr>
              <a:t>) is associated with a single value of  branchNo</a:t>
            </a:r>
          </a:p>
          <a:p>
            <a:pPr marL="342899" indent="-342899" algn="just">
              <a:spcBef>
                <a:spcPts val="2000"/>
              </a:spcBef>
              <a:buSzPct val="100000"/>
              <a:buFont typeface="Arial"/>
              <a:buChar char="►"/>
              <a:defRPr sz="2700"/>
            </a:pPr>
            <a:r>
              <a:rPr dirty="0">
                <a:latin typeface="Calibri" panose="020F0502020204030204" pitchFamily="34" charset="0"/>
                <a:cs typeface="Calibri" panose="020F0502020204030204" pitchFamily="34" charset="0"/>
              </a:rPr>
              <a:t>However, It is not a full functional dependency as branchNo is also functionally dependent on a subset of (</a:t>
            </a:r>
            <a:r>
              <a:rPr b="1" i="1" dirty="0">
                <a:latin typeface="Calibri" panose="020F0502020204030204" pitchFamily="34" charset="0"/>
                <a:cs typeface="Calibri" panose="020F0502020204030204" pitchFamily="34" charset="0"/>
              </a:rPr>
              <a:t>staffNo, sName</a:t>
            </a:r>
            <a:r>
              <a:rPr dirty="0">
                <a:latin typeface="Calibri" panose="020F0502020204030204" pitchFamily="34" charset="0"/>
                <a:cs typeface="Calibri" panose="020F0502020204030204" pitchFamily="34" charset="0"/>
              </a:rPr>
              <a:t>) namely </a:t>
            </a:r>
            <a:r>
              <a:rPr b="1" i="1" dirty="0">
                <a:latin typeface="Calibri" panose="020F0502020204030204" pitchFamily="34" charset="0"/>
                <a:cs typeface="Calibri" panose="020F0502020204030204" pitchFamily="34" charset="0"/>
              </a:rPr>
              <a:t>staffNo. </a:t>
            </a:r>
            <a:r>
              <a:rPr dirty="0">
                <a:latin typeface="Calibri" panose="020F0502020204030204" pitchFamily="34" charset="0"/>
                <a:cs typeface="Calibri" panose="020F0502020204030204" pitchFamily="34" charset="0"/>
              </a:rPr>
              <a:t>This is an example of partial functional dependency.</a:t>
            </a:r>
            <a:r>
              <a:rPr i="1" dirty="0">
                <a:latin typeface="Calibri" panose="020F0502020204030204" pitchFamily="34" charset="0"/>
                <a:cs typeface="Calibri" panose="020F0502020204030204" pitchFamily="34" charset="0"/>
              </a:rPr>
              <a:t> </a:t>
            </a:r>
          </a:p>
          <a:p>
            <a:pPr marL="342899" indent="-342899" algn="just">
              <a:spcBef>
                <a:spcPts val="2000"/>
              </a:spcBef>
              <a:buSzPct val="100000"/>
              <a:buFont typeface="Arial"/>
              <a:buChar char="►"/>
              <a:defRPr sz="2700"/>
            </a:pPr>
            <a:r>
              <a:rPr i="1" dirty="0">
                <a:latin typeface="Calibri" panose="020F0502020204030204" pitchFamily="34" charset="0"/>
                <a:cs typeface="Calibri" panose="020F0502020204030204" pitchFamily="34" charset="0"/>
              </a:rPr>
              <a:t>The functional dependency would </a:t>
            </a:r>
            <a:r>
              <a:rPr i="1" dirty="0" smtClean="0">
                <a:latin typeface="Calibri" panose="020F0502020204030204" pitchFamily="34" charset="0"/>
                <a:cs typeface="Calibri" panose="020F0502020204030204" pitchFamily="34" charset="0"/>
              </a:rPr>
              <a:t>be</a:t>
            </a:r>
            <a:r>
              <a:rPr lang="en-GB" i="1" dirty="0" smtClean="0">
                <a:latin typeface="Calibri" panose="020F0502020204030204" pitchFamily="34" charset="0"/>
                <a:cs typeface="Calibri" panose="020F0502020204030204" pitchFamily="34" charset="0"/>
              </a:rPr>
              <a:t>:</a:t>
            </a:r>
            <a:r>
              <a:rPr i="1" dirty="0" smtClean="0">
                <a:latin typeface="Calibri" panose="020F0502020204030204" pitchFamily="34" charset="0"/>
                <a:cs typeface="Calibri" panose="020F0502020204030204" pitchFamily="34" charset="0"/>
              </a:rPr>
              <a:t> </a:t>
            </a:r>
            <a:endParaRPr i="1" dirty="0">
              <a:latin typeface="Calibri" panose="020F0502020204030204" pitchFamily="34" charset="0"/>
              <a:cs typeface="Calibri" panose="020F0502020204030204" pitchFamily="34" charset="0"/>
            </a:endParaRPr>
          </a:p>
          <a:p>
            <a:pPr lvl="2" indent="457200" algn="just">
              <a:spcBef>
                <a:spcPts val="2000"/>
              </a:spcBef>
              <a:defRPr sz="2700" b="1" i="1"/>
            </a:pPr>
            <a:r>
              <a:rPr lang="en-GB" dirty="0" smtClean="0">
                <a:latin typeface="Calibri" panose="020F0502020204030204" pitchFamily="34" charset="0"/>
                <a:cs typeface="Calibri" panose="020F0502020204030204" pitchFamily="34" charset="0"/>
              </a:rPr>
              <a:t>		</a:t>
            </a:r>
            <a:r>
              <a:rPr dirty="0" err="1" smtClean="0">
                <a:latin typeface="Calibri" panose="020F0502020204030204" pitchFamily="34" charset="0"/>
                <a:cs typeface="Calibri" panose="020F0502020204030204" pitchFamily="34" charset="0"/>
              </a:rPr>
              <a:t>staffNo</a:t>
            </a:r>
            <a:r>
              <a:rPr dirty="0" smtClean="0">
                <a:latin typeface="Calibri" panose="020F0502020204030204" pitchFamily="34" charset="0"/>
                <a:cs typeface="Calibri" panose="020F0502020204030204" pitchFamily="34" charset="0"/>
              </a:rPr>
              <a:t> </a:t>
            </a:r>
            <a:r>
              <a:rPr b="0" i="0"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branchNo</a:t>
            </a:r>
          </a:p>
          <a:p>
            <a:pPr lvl="2" indent="457200" algn="just">
              <a:spcBef>
                <a:spcPts val="2000"/>
              </a:spcBef>
              <a:defRPr sz="2700"/>
            </a:pPr>
            <a:endParaRPr dirty="0"/>
          </a:p>
          <a:p>
            <a:pPr lvl="1" indent="228600" algn="just">
              <a:spcBef>
                <a:spcPts val="2000"/>
              </a:spcBef>
              <a:defRPr sz="2700" b="1" i="1"/>
            </a:pPr>
            <a:endParaRPr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p:cNvSpPr>
          <p:nvPr>
            <p:ph type="title" idx="4294967295"/>
          </p:nvPr>
        </p:nvSpPr>
        <p:spPr>
          <a:xfrm>
            <a:off x="437484" y="0"/>
            <a:ext cx="8706516" cy="1143002"/>
          </a:xfrm>
          <a:prstGeom prst="rect">
            <a:avLst/>
          </a:prstGeom>
        </p:spPr>
        <p:txBody>
          <a:bodyPr>
            <a:normAutofit/>
          </a:bodyPr>
          <a:lstStyle>
            <a:lvl1pPr>
              <a:defRPr sz="3600">
                <a:solidFill>
                  <a:srgbClr val="C00000"/>
                </a:solidFill>
              </a:defRPr>
            </a:lvl1pPr>
          </a:lstStyle>
          <a:p>
            <a:r>
              <a:rPr b="1" dirty="0">
                <a:latin typeface="Calibri" panose="020F0502020204030204" pitchFamily="34" charset="0"/>
                <a:cs typeface="Calibri" panose="020F0502020204030204" pitchFamily="34" charset="0"/>
              </a:rPr>
              <a:t>Transitive Dependency</a:t>
            </a:r>
          </a:p>
        </p:txBody>
      </p:sp>
      <p:sp>
        <p:nvSpPr>
          <p:cNvPr id="177" name="Shape 177"/>
          <p:cNvSpPr/>
          <p:nvPr/>
        </p:nvSpPr>
        <p:spPr>
          <a:xfrm>
            <a:off x="473075" y="1074472"/>
            <a:ext cx="8207376" cy="73026"/>
          </a:xfrm>
          <a:prstGeom prst="rect">
            <a:avLst/>
          </a:prstGeom>
          <a:solidFill>
            <a:srgbClr val="969696"/>
          </a:solidFill>
          <a:ln>
            <a:solidFill>
              <a:srgbClr val="000000"/>
            </a:solidFill>
          </a:ln>
        </p:spPr>
        <p:txBody>
          <a:bodyPr lIns="45719" rIns="45719" anchor="ctr"/>
          <a:lstStyle/>
          <a:p>
            <a:endParaRPr dirty="0"/>
          </a:p>
        </p:txBody>
      </p:sp>
      <p:sp>
        <p:nvSpPr>
          <p:cNvPr id="178" name="Shape 178"/>
          <p:cNvSpPr/>
          <p:nvPr/>
        </p:nvSpPr>
        <p:spPr>
          <a:xfrm>
            <a:off x="463550" y="1340291"/>
            <a:ext cx="8216901" cy="498341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just">
              <a:spcBef>
                <a:spcPts val="2000"/>
              </a:spcBef>
              <a:buSzPct val="100000"/>
              <a:defRPr sz="2700"/>
            </a:pPr>
            <a:r>
              <a:rPr sz="2300" dirty="0" smtClean="0">
                <a:latin typeface="Calibri" panose="020F0502020204030204" pitchFamily="34" charset="0"/>
                <a:cs typeface="Calibri" panose="020F0502020204030204" pitchFamily="34" charset="0"/>
              </a:rPr>
              <a:t>A </a:t>
            </a:r>
            <a:r>
              <a:rPr sz="2300" dirty="0">
                <a:latin typeface="Calibri" panose="020F0502020204030204" pitchFamily="34" charset="0"/>
                <a:cs typeface="Calibri" panose="020F0502020204030204" pitchFamily="34" charset="0"/>
              </a:rPr>
              <a:t>condition where </a:t>
            </a:r>
            <a:r>
              <a:rPr sz="2300" dirty="0">
                <a:latin typeface="Calibri" panose="020F0502020204030204" pitchFamily="34" charset="0"/>
                <a:ea typeface="Gill Sans"/>
                <a:cs typeface="Calibri" panose="020F0502020204030204" pitchFamily="34" charset="0"/>
                <a:sym typeface="Gill Sans"/>
              </a:rPr>
              <a:t>A</a:t>
            </a:r>
            <a:r>
              <a:rPr sz="2300" dirty="0">
                <a:latin typeface="Calibri" panose="020F0502020204030204" pitchFamily="34" charset="0"/>
                <a:cs typeface="Calibri" panose="020F0502020204030204" pitchFamily="34" charset="0"/>
              </a:rPr>
              <a:t>, </a:t>
            </a:r>
            <a:r>
              <a:rPr sz="2300" dirty="0">
                <a:latin typeface="Calibri" panose="020F0502020204030204" pitchFamily="34" charset="0"/>
                <a:ea typeface="Gill Sans"/>
                <a:cs typeface="Calibri" panose="020F0502020204030204" pitchFamily="34" charset="0"/>
                <a:sym typeface="Gill Sans"/>
              </a:rPr>
              <a:t>B</a:t>
            </a:r>
            <a:r>
              <a:rPr sz="2300" dirty="0">
                <a:latin typeface="Calibri" panose="020F0502020204030204" pitchFamily="34" charset="0"/>
                <a:cs typeface="Calibri" panose="020F0502020204030204" pitchFamily="34" charset="0"/>
              </a:rPr>
              <a:t>, and </a:t>
            </a:r>
            <a:r>
              <a:rPr sz="2300" dirty="0">
                <a:latin typeface="Calibri" panose="020F0502020204030204" pitchFamily="34" charset="0"/>
                <a:ea typeface="Gill Sans"/>
                <a:cs typeface="Calibri" panose="020F0502020204030204" pitchFamily="34" charset="0"/>
                <a:sym typeface="Gill Sans"/>
              </a:rPr>
              <a:t>C </a:t>
            </a:r>
            <a:r>
              <a:rPr sz="2300" dirty="0">
                <a:latin typeface="Calibri" panose="020F0502020204030204" pitchFamily="34" charset="0"/>
                <a:cs typeface="Calibri" panose="020F0502020204030204" pitchFamily="34" charset="0"/>
              </a:rPr>
              <a:t>are attributes of a relation such that if A</a:t>
            </a:r>
            <a:r>
              <a:rPr sz="2300" dirty="0">
                <a:latin typeface="Calibri" panose="020F0502020204030204" pitchFamily="34" charset="0"/>
                <a:ea typeface="Gill Sans"/>
                <a:cs typeface="Calibri" panose="020F0502020204030204" pitchFamily="34" charset="0"/>
                <a:sym typeface="Gill Sans"/>
              </a:rPr>
              <a:t> </a:t>
            </a:r>
            <a:r>
              <a:rPr sz="2300" dirty="0">
                <a:latin typeface="Calibri" panose="020F0502020204030204" pitchFamily="34" charset="0"/>
                <a:ea typeface="Symbol"/>
                <a:cs typeface="Calibri" panose="020F0502020204030204" pitchFamily="34" charset="0"/>
                <a:sym typeface="Symbol"/>
              </a:rPr>
              <a:t>® </a:t>
            </a:r>
            <a:r>
              <a:rPr sz="2300" dirty="0">
                <a:latin typeface="Calibri" panose="020F0502020204030204" pitchFamily="34" charset="0"/>
                <a:ea typeface="Gill Sans"/>
                <a:cs typeface="Calibri" panose="020F0502020204030204" pitchFamily="34" charset="0"/>
                <a:sym typeface="Gill Sans"/>
              </a:rPr>
              <a:t>B </a:t>
            </a:r>
            <a:r>
              <a:rPr sz="2300" dirty="0">
                <a:latin typeface="Calibri" panose="020F0502020204030204" pitchFamily="34" charset="0"/>
                <a:cs typeface="Calibri" panose="020F0502020204030204" pitchFamily="34" charset="0"/>
              </a:rPr>
              <a:t>and </a:t>
            </a:r>
            <a:r>
              <a:rPr sz="2300" dirty="0">
                <a:latin typeface="Calibri" panose="020F0502020204030204" pitchFamily="34" charset="0"/>
                <a:ea typeface="Gill Sans"/>
                <a:cs typeface="Calibri" panose="020F0502020204030204" pitchFamily="34" charset="0"/>
                <a:sym typeface="Gill Sans"/>
              </a:rPr>
              <a:t>B </a:t>
            </a:r>
            <a:r>
              <a:rPr sz="2300" dirty="0">
                <a:latin typeface="Calibri" panose="020F0502020204030204" pitchFamily="34" charset="0"/>
                <a:ea typeface="Symbol"/>
                <a:cs typeface="Calibri" panose="020F0502020204030204" pitchFamily="34" charset="0"/>
                <a:sym typeface="Symbol"/>
              </a:rPr>
              <a:t>® </a:t>
            </a:r>
            <a:r>
              <a:rPr sz="2300" dirty="0">
                <a:latin typeface="Calibri" panose="020F0502020204030204" pitchFamily="34" charset="0"/>
                <a:ea typeface="Gill Sans"/>
                <a:cs typeface="Calibri" panose="020F0502020204030204" pitchFamily="34" charset="0"/>
                <a:sym typeface="Gill Sans"/>
              </a:rPr>
              <a:t>C</a:t>
            </a:r>
            <a:r>
              <a:rPr sz="2300" dirty="0">
                <a:latin typeface="Calibri" panose="020F0502020204030204" pitchFamily="34" charset="0"/>
                <a:cs typeface="Calibri" panose="020F0502020204030204" pitchFamily="34" charset="0"/>
              </a:rPr>
              <a:t>, then </a:t>
            </a:r>
            <a:r>
              <a:rPr sz="2300" dirty="0">
                <a:latin typeface="Calibri" panose="020F0502020204030204" pitchFamily="34" charset="0"/>
                <a:ea typeface="Gill Sans"/>
                <a:cs typeface="Calibri" panose="020F0502020204030204" pitchFamily="34" charset="0"/>
                <a:sym typeface="Gill Sans"/>
              </a:rPr>
              <a:t>C </a:t>
            </a:r>
            <a:r>
              <a:rPr sz="2300" dirty="0">
                <a:latin typeface="Calibri" panose="020F0502020204030204" pitchFamily="34" charset="0"/>
                <a:cs typeface="Calibri" panose="020F0502020204030204" pitchFamily="34" charset="0"/>
              </a:rPr>
              <a:t>is transitively dependent on A</a:t>
            </a:r>
            <a:r>
              <a:rPr sz="2300" dirty="0">
                <a:latin typeface="Calibri" panose="020F0502020204030204" pitchFamily="34" charset="0"/>
                <a:ea typeface="Gill Sans"/>
                <a:cs typeface="Calibri" panose="020F0502020204030204" pitchFamily="34" charset="0"/>
                <a:sym typeface="Gill Sans"/>
              </a:rPr>
              <a:t> </a:t>
            </a:r>
            <a:r>
              <a:rPr sz="2300" dirty="0">
                <a:latin typeface="Calibri" panose="020F0502020204030204" pitchFamily="34" charset="0"/>
                <a:cs typeface="Calibri" panose="020F0502020204030204" pitchFamily="34" charset="0"/>
              </a:rPr>
              <a:t>via </a:t>
            </a:r>
            <a:r>
              <a:rPr sz="2300" dirty="0">
                <a:latin typeface="Calibri" panose="020F0502020204030204" pitchFamily="34" charset="0"/>
                <a:ea typeface="Gill Sans"/>
                <a:cs typeface="Calibri" panose="020F0502020204030204" pitchFamily="34" charset="0"/>
                <a:sym typeface="Gill Sans"/>
              </a:rPr>
              <a:t>B </a:t>
            </a:r>
            <a:r>
              <a:rPr sz="2300" dirty="0">
                <a:latin typeface="Calibri" panose="020F0502020204030204" pitchFamily="34" charset="0"/>
                <a:cs typeface="Calibri" panose="020F0502020204030204" pitchFamily="34" charset="0"/>
              </a:rPr>
              <a:t>(provided that A</a:t>
            </a:r>
            <a:r>
              <a:rPr sz="2300" dirty="0">
                <a:latin typeface="Calibri" panose="020F0502020204030204" pitchFamily="34" charset="0"/>
                <a:ea typeface="Gill Sans"/>
                <a:cs typeface="Calibri" panose="020F0502020204030204" pitchFamily="34" charset="0"/>
                <a:sym typeface="Gill Sans"/>
              </a:rPr>
              <a:t> </a:t>
            </a:r>
            <a:r>
              <a:rPr sz="2300" dirty="0">
                <a:latin typeface="Calibri" panose="020F0502020204030204" pitchFamily="34" charset="0"/>
                <a:cs typeface="Calibri" panose="020F0502020204030204" pitchFamily="34" charset="0"/>
              </a:rPr>
              <a:t>is not functionally dependent on </a:t>
            </a:r>
            <a:r>
              <a:rPr sz="2300" dirty="0">
                <a:latin typeface="Calibri" panose="020F0502020204030204" pitchFamily="34" charset="0"/>
                <a:ea typeface="Gill Sans"/>
                <a:cs typeface="Calibri" panose="020F0502020204030204" pitchFamily="34" charset="0"/>
                <a:sym typeface="Gill Sans"/>
              </a:rPr>
              <a:t>B </a:t>
            </a:r>
            <a:r>
              <a:rPr sz="2300" dirty="0">
                <a:latin typeface="Calibri" panose="020F0502020204030204" pitchFamily="34" charset="0"/>
                <a:cs typeface="Calibri" panose="020F0502020204030204" pitchFamily="34" charset="0"/>
              </a:rPr>
              <a:t>or </a:t>
            </a:r>
            <a:r>
              <a:rPr sz="2300" dirty="0">
                <a:latin typeface="Calibri" panose="020F0502020204030204" pitchFamily="34" charset="0"/>
                <a:ea typeface="Gill Sans"/>
                <a:cs typeface="Calibri" panose="020F0502020204030204" pitchFamily="34" charset="0"/>
                <a:sym typeface="Gill Sans"/>
              </a:rPr>
              <a:t>C</a:t>
            </a:r>
            <a:r>
              <a:rPr sz="2300" dirty="0">
                <a:latin typeface="Calibri" panose="020F0502020204030204" pitchFamily="34" charset="0"/>
                <a:cs typeface="Calibri" panose="020F0502020204030204" pitchFamily="34" charset="0"/>
              </a:rPr>
              <a:t>). </a:t>
            </a:r>
          </a:p>
          <a:p>
            <a:pPr marL="342899" indent="-342899" algn="just">
              <a:spcBef>
                <a:spcPts val="2000"/>
              </a:spcBef>
              <a:buSzPct val="100000"/>
              <a:buFont typeface="Arial"/>
              <a:buChar char="►"/>
              <a:defRPr sz="2300"/>
            </a:pPr>
            <a:r>
              <a:rPr dirty="0">
                <a:latin typeface="Calibri" panose="020F0502020204030204" pitchFamily="34" charset="0"/>
                <a:cs typeface="Calibri" panose="020F0502020204030204" pitchFamily="34" charset="0"/>
              </a:rPr>
              <a:t>Let’s consider the functional dependency below </a:t>
            </a:r>
          </a:p>
          <a:p>
            <a:pPr algn="just">
              <a:spcBef>
                <a:spcPts val="2000"/>
              </a:spcBef>
              <a:defRPr sz="2300"/>
            </a:pPr>
            <a:r>
              <a:rPr b="1" i="1" dirty="0">
                <a:latin typeface="Calibri" panose="020F0502020204030204" pitchFamily="34" charset="0"/>
                <a:cs typeface="Calibri" panose="020F0502020204030204" pitchFamily="34" charset="0"/>
              </a:rPr>
              <a:t>staffNo ® sName, position, salary, branchNo, bAddress branchNo ® bAddress </a:t>
            </a:r>
          </a:p>
          <a:p>
            <a:pPr marL="342899" indent="-342899" algn="just">
              <a:spcBef>
                <a:spcPts val="3300"/>
              </a:spcBef>
              <a:buSzPct val="100000"/>
              <a:buFont typeface="Arial"/>
              <a:buChar char="►"/>
              <a:defRPr sz="2300"/>
            </a:pPr>
            <a:r>
              <a:rPr dirty="0">
                <a:latin typeface="Calibri" panose="020F0502020204030204" pitchFamily="34" charset="0"/>
                <a:cs typeface="Calibri" panose="020F0502020204030204" pitchFamily="34" charset="0"/>
              </a:rPr>
              <a:t>The transitive dependency </a:t>
            </a:r>
            <a:r>
              <a:rPr b="1" i="1" dirty="0">
                <a:latin typeface="Calibri" panose="020F0502020204030204" pitchFamily="34" charset="0"/>
                <a:ea typeface="+mn-ea"/>
                <a:cs typeface="Calibri" panose="020F0502020204030204" pitchFamily="34" charset="0"/>
                <a:sym typeface="Helvetica"/>
              </a:rPr>
              <a:t>branchNo </a:t>
            </a:r>
            <a:r>
              <a:rPr dirty="0">
                <a:latin typeface="Calibri" panose="020F0502020204030204" pitchFamily="34" charset="0"/>
                <a:ea typeface="Symbol"/>
                <a:cs typeface="Calibri" panose="020F0502020204030204" pitchFamily="34" charset="0"/>
                <a:sym typeface="Symbol"/>
              </a:rPr>
              <a:t>® </a:t>
            </a:r>
            <a:r>
              <a:rPr b="1" i="1" dirty="0">
                <a:latin typeface="Calibri" panose="020F0502020204030204" pitchFamily="34" charset="0"/>
                <a:ea typeface="+mn-ea"/>
                <a:cs typeface="Calibri" panose="020F0502020204030204" pitchFamily="34" charset="0"/>
                <a:sym typeface="Helvetica"/>
              </a:rPr>
              <a:t>bAddress</a:t>
            </a:r>
            <a:r>
              <a:rPr dirty="0">
                <a:latin typeface="Calibri" panose="020F0502020204030204" pitchFamily="34" charset="0"/>
                <a:ea typeface="+mn-ea"/>
                <a:cs typeface="Calibri" panose="020F0502020204030204" pitchFamily="34" charset="0"/>
                <a:sym typeface="Helvetica"/>
              </a:rPr>
              <a:t> </a:t>
            </a:r>
            <a:r>
              <a:rPr dirty="0">
                <a:latin typeface="Calibri" panose="020F0502020204030204" pitchFamily="34" charset="0"/>
                <a:cs typeface="Calibri" panose="020F0502020204030204" pitchFamily="34" charset="0"/>
              </a:rPr>
              <a:t>exists on </a:t>
            </a:r>
            <a:r>
              <a:rPr b="1" i="1" dirty="0">
                <a:latin typeface="Calibri" panose="020F0502020204030204" pitchFamily="34" charset="0"/>
                <a:ea typeface="+mn-ea"/>
                <a:cs typeface="Calibri" panose="020F0502020204030204" pitchFamily="34" charset="0"/>
                <a:sym typeface="Helvetica"/>
              </a:rPr>
              <a:t>staffNo </a:t>
            </a:r>
            <a:r>
              <a:rPr dirty="0">
                <a:latin typeface="Calibri" panose="020F0502020204030204" pitchFamily="34" charset="0"/>
                <a:cs typeface="Calibri" panose="020F0502020204030204" pitchFamily="34" charset="0"/>
              </a:rPr>
              <a:t>via</a:t>
            </a:r>
            <a:r>
              <a:rPr b="1" i="1" dirty="0">
                <a:latin typeface="Calibri" panose="020F0502020204030204" pitchFamily="34" charset="0"/>
                <a:cs typeface="Calibri" panose="020F0502020204030204" pitchFamily="34" charset="0"/>
              </a:rPr>
              <a:t> </a:t>
            </a:r>
            <a:r>
              <a:rPr b="1" i="1" dirty="0">
                <a:latin typeface="Calibri" panose="020F0502020204030204" pitchFamily="34" charset="0"/>
                <a:ea typeface="+mn-ea"/>
                <a:cs typeface="Calibri" panose="020F0502020204030204" pitchFamily="34" charset="0"/>
                <a:sym typeface="Helvetica"/>
              </a:rPr>
              <a:t>branchNo</a:t>
            </a:r>
            <a:r>
              <a:rPr b="1" i="1" dirty="0">
                <a:latin typeface="Calibri" panose="020F0502020204030204" pitchFamily="34" charset="0"/>
                <a:cs typeface="Calibri" panose="020F0502020204030204" pitchFamily="34" charset="0"/>
              </a:rPr>
              <a:t>.</a:t>
            </a:r>
            <a:r>
              <a:rPr dirty="0">
                <a:latin typeface="Calibri" panose="020F0502020204030204" pitchFamily="34" charset="0"/>
                <a:cs typeface="Calibri" panose="020F0502020204030204" pitchFamily="34" charset="0"/>
              </a:rPr>
              <a:t> In other words, the </a:t>
            </a:r>
            <a:r>
              <a:rPr b="1" i="1" dirty="0">
                <a:latin typeface="Calibri" panose="020F0502020204030204" pitchFamily="34" charset="0"/>
                <a:ea typeface="+mn-ea"/>
                <a:cs typeface="Calibri" panose="020F0502020204030204" pitchFamily="34" charset="0"/>
                <a:sym typeface="Helvetica"/>
              </a:rPr>
              <a:t>staffNo</a:t>
            </a:r>
            <a:r>
              <a:rPr dirty="0">
                <a:latin typeface="Calibri" panose="020F0502020204030204" pitchFamily="34" charset="0"/>
                <a:ea typeface="+mn-ea"/>
                <a:cs typeface="Calibri" panose="020F0502020204030204" pitchFamily="34" charset="0"/>
                <a:sym typeface="Helvetica"/>
              </a:rPr>
              <a:t> </a:t>
            </a:r>
            <a:r>
              <a:rPr dirty="0">
                <a:latin typeface="Calibri" panose="020F0502020204030204" pitchFamily="34" charset="0"/>
                <a:cs typeface="Calibri" panose="020F0502020204030204" pitchFamily="34" charset="0"/>
              </a:rPr>
              <a:t>attribute functionally determines the </a:t>
            </a:r>
            <a:r>
              <a:rPr b="1" i="1" dirty="0">
                <a:latin typeface="Calibri" panose="020F0502020204030204" pitchFamily="34" charset="0"/>
                <a:ea typeface="+mn-ea"/>
                <a:cs typeface="Calibri" panose="020F0502020204030204" pitchFamily="34" charset="0"/>
                <a:sym typeface="Helvetica"/>
              </a:rPr>
              <a:t>bAddress</a:t>
            </a:r>
            <a:r>
              <a:rPr dirty="0">
                <a:latin typeface="Calibri" panose="020F0502020204030204" pitchFamily="34" charset="0"/>
                <a:ea typeface="+mn-ea"/>
                <a:cs typeface="Calibri" panose="020F0502020204030204" pitchFamily="34" charset="0"/>
                <a:sym typeface="Helvetica"/>
              </a:rPr>
              <a:t> </a:t>
            </a:r>
            <a:r>
              <a:rPr dirty="0">
                <a:latin typeface="Calibri" panose="020F0502020204030204" pitchFamily="34" charset="0"/>
                <a:cs typeface="Calibri" panose="020F0502020204030204" pitchFamily="34" charset="0"/>
              </a:rPr>
              <a:t>via the </a:t>
            </a:r>
            <a:r>
              <a:rPr b="1" i="1" dirty="0">
                <a:latin typeface="Calibri" panose="020F0502020204030204" pitchFamily="34" charset="0"/>
                <a:ea typeface="+mn-ea"/>
                <a:cs typeface="Calibri" panose="020F0502020204030204" pitchFamily="34" charset="0"/>
                <a:sym typeface="Helvetica"/>
              </a:rPr>
              <a:t>branchNo</a:t>
            </a:r>
            <a:r>
              <a:rPr dirty="0">
                <a:latin typeface="Calibri" panose="020F0502020204030204" pitchFamily="34" charset="0"/>
                <a:ea typeface="+mn-ea"/>
                <a:cs typeface="Calibri" panose="020F0502020204030204" pitchFamily="34" charset="0"/>
                <a:sym typeface="Helvetica"/>
              </a:rPr>
              <a:t> </a:t>
            </a:r>
            <a:r>
              <a:rPr dirty="0">
                <a:latin typeface="Calibri" panose="020F0502020204030204" pitchFamily="34" charset="0"/>
                <a:cs typeface="Calibri" panose="020F0502020204030204" pitchFamily="34" charset="0"/>
              </a:rPr>
              <a:t>attribute and neither </a:t>
            </a:r>
            <a:r>
              <a:rPr b="1" i="1" dirty="0">
                <a:latin typeface="Calibri" panose="020F0502020204030204" pitchFamily="34" charset="0"/>
                <a:ea typeface="+mn-ea"/>
                <a:cs typeface="Calibri" panose="020F0502020204030204" pitchFamily="34" charset="0"/>
                <a:sym typeface="Helvetica"/>
              </a:rPr>
              <a:t>branchNo</a:t>
            </a:r>
            <a:r>
              <a:rPr dirty="0">
                <a:latin typeface="Calibri" panose="020F0502020204030204" pitchFamily="34" charset="0"/>
                <a:ea typeface="+mn-ea"/>
                <a:cs typeface="Calibri" panose="020F0502020204030204" pitchFamily="34" charset="0"/>
                <a:sym typeface="Helvetica"/>
              </a:rPr>
              <a:t> </a:t>
            </a:r>
            <a:r>
              <a:rPr dirty="0">
                <a:latin typeface="Calibri" panose="020F0502020204030204" pitchFamily="34" charset="0"/>
                <a:cs typeface="Calibri" panose="020F0502020204030204" pitchFamily="34" charset="0"/>
              </a:rPr>
              <a:t>nor </a:t>
            </a:r>
            <a:r>
              <a:rPr b="1" i="1" dirty="0">
                <a:latin typeface="Calibri" panose="020F0502020204030204" pitchFamily="34" charset="0"/>
                <a:ea typeface="+mn-ea"/>
                <a:cs typeface="Calibri" panose="020F0502020204030204" pitchFamily="34" charset="0"/>
                <a:sym typeface="Helvetica"/>
              </a:rPr>
              <a:t>bAddress</a:t>
            </a:r>
            <a:r>
              <a:rPr dirty="0">
                <a:latin typeface="Calibri" panose="020F0502020204030204" pitchFamily="34" charset="0"/>
                <a:ea typeface="+mn-ea"/>
                <a:cs typeface="Calibri" panose="020F0502020204030204" pitchFamily="34" charset="0"/>
                <a:sym typeface="Helvetica"/>
              </a:rPr>
              <a:t> </a:t>
            </a:r>
            <a:r>
              <a:rPr dirty="0">
                <a:latin typeface="Calibri" panose="020F0502020204030204" pitchFamily="34" charset="0"/>
                <a:cs typeface="Calibri" panose="020F0502020204030204" pitchFamily="34" charset="0"/>
              </a:rPr>
              <a:t>functionally determines </a:t>
            </a:r>
            <a:r>
              <a:rPr b="1" i="1" dirty="0">
                <a:latin typeface="Calibri" panose="020F0502020204030204" pitchFamily="34" charset="0"/>
                <a:ea typeface="+mn-ea"/>
                <a:cs typeface="Calibri" panose="020F0502020204030204" pitchFamily="34" charset="0"/>
                <a:sym typeface="Helvetica"/>
              </a:rPr>
              <a:t>staffNo</a:t>
            </a:r>
            <a:r>
              <a:rPr b="1" i="1" dirty="0">
                <a:latin typeface="Calibri" panose="020F0502020204030204" pitchFamily="34" charset="0"/>
                <a:cs typeface="Calibri" panose="020F0502020204030204" pitchFamily="34" charset="0"/>
              </a:rPr>
              <a:t>.</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title" idx="4294967295"/>
          </p:nvPr>
        </p:nvSpPr>
        <p:spPr>
          <a:xfrm>
            <a:off x="757237" y="-77393"/>
            <a:ext cx="7772401" cy="1143001"/>
          </a:xfrm>
          <a:prstGeom prst="rect">
            <a:avLst/>
          </a:prstGeom>
        </p:spPr>
        <p:txBody>
          <a:bodyPr>
            <a:normAutofit/>
          </a:bodyPr>
          <a:lstStyle>
            <a:lvl1pPr defTabSz="850391">
              <a:defRPr sz="3348">
                <a:solidFill>
                  <a:srgbClr val="C00000"/>
                </a:solidFill>
                <a:latin typeface="Times"/>
                <a:ea typeface="Times"/>
                <a:cs typeface="Times"/>
                <a:sym typeface="Times"/>
              </a:defRPr>
            </a:lvl1pPr>
          </a:lstStyle>
          <a:p>
            <a:r>
              <a:rPr b="1" dirty="0">
                <a:latin typeface="Calibri" panose="020F0502020204030204" pitchFamily="34" charset="0"/>
                <a:cs typeface="Calibri" panose="020F0502020204030204" pitchFamily="34" charset="0"/>
              </a:rPr>
              <a:t>Example - Identifying Function Dependency using Meaning and </a:t>
            </a:r>
            <a:r>
              <a:rPr b="1" dirty="0" smtClean="0">
                <a:latin typeface="Calibri" panose="020F0502020204030204" pitchFamily="34" charset="0"/>
                <a:cs typeface="Calibri" panose="020F0502020204030204" pitchFamily="34" charset="0"/>
              </a:rPr>
              <a:t>Relationship</a:t>
            </a:r>
            <a:endParaRPr b="1" dirty="0">
              <a:latin typeface="Calibri" panose="020F0502020204030204" pitchFamily="34" charset="0"/>
              <a:cs typeface="Calibri" panose="020F0502020204030204" pitchFamily="34" charset="0"/>
            </a:endParaRPr>
          </a:p>
        </p:txBody>
      </p:sp>
      <p:sp>
        <p:nvSpPr>
          <p:cNvPr id="189" name="Shape 189"/>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190" name="Shape 190"/>
          <p:cNvSpPr/>
          <p:nvPr/>
        </p:nvSpPr>
        <p:spPr>
          <a:xfrm>
            <a:off x="530224" y="1199172"/>
            <a:ext cx="8216901" cy="517064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sz="2000" dirty="0">
                <a:latin typeface="Calibri" panose="020F0502020204030204" pitchFamily="34" charset="0"/>
                <a:cs typeface="Calibri" panose="020F0502020204030204" pitchFamily="34" charset="0"/>
              </a:rPr>
              <a:t> Assuming that the position held and the branch determine a member of staff’s salary. We identify the functional dependencies based on our understanding of the attributes in the </a:t>
            </a:r>
            <a:r>
              <a:rPr sz="2000" b="1" i="1" dirty="0">
                <a:latin typeface="Calibri" panose="020F0502020204030204" pitchFamily="34" charset="0"/>
                <a:cs typeface="Calibri" panose="020F0502020204030204" pitchFamily="34" charset="0"/>
              </a:rPr>
              <a:t>staffBranch</a:t>
            </a:r>
            <a:r>
              <a:rPr sz="2000" dirty="0">
                <a:latin typeface="Calibri" panose="020F0502020204030204" pitchFamily="34" charset="0"/>
                <a:cs typeface="Calibri" panose="020F0502020204030204" pitchFamily="34" charset="0"/>
              </a:rPr>
              <a:t> relation as: </a:t>
            </a:r>
          </a:p>
          <a:p>
            <a:pPr lvl="3" indent="685800" algn="just">
              <a:spcBef>
                <a:spcPts val="400"/>
              </a:spcBef>
              <a:defRPr i="1"/>
            </a:pPr>
            <a:r>
              <a:rPr sz="2000" b="1" dirty="0">
                <a:latin typeface="Calibri" panose="020F0502020204030204" pitchFamily="34" charset="0"/>
                <a:cs typeface="Calibri" panose="020F0502020204030204" pitchFamily="34" charset="0"/>
              </a:rPr>
              <a:t>staffNo ® sName, position, salary, branchNo, bAddress </a:t>
            </a:r>
          </a:p>
          <a:p>
            <a:pPr lvl="3" indent="685800" algn="just">
              <a:spcBef>
                <a:spcPts val="400"/>
              </a:spcBef>
              <a:defRPr i="1"/>
            </a:pPr>
            <a:r>
              <a:rPr sz="2000" b="1" dirty="0">
                <a:latin typeface="Calibri" panose="020F0502020204030204" pitchFamily="34" charset="0"/>
                <a:cs typeface="Calibri" panose="020F0502020204030204" pitchFamily="34" charset="0"/>
              </a:rPr>
              <a:t>branchNo ® bAddress</a:t>
            </a:r>
          </a:p>
          <a:p>
            <a:pPr lvl="3" indent="685800" algn="just">
              <a:spcBef>
                <a:spcPts val="400"/>
              </a:spcBef>
              <a:defRPr i="1"/>
            </a:pPr>
            <a:r>
              <a:rPr sz="2000" b="1" dirty="0">
                <a:latin typeface="Calibri" panose="020F0502020204030204" pitchFamily="34" charset="0"/>
                <a:cs typeface="Calibri" panose="020F0502020204030204" pitchFamily="34" charset="0"/>
              </a:rPr>
              <a:t>bAddress ® branchNo</a:t>
            </a:r>
          </a:p>
          <a:p>
            <a:pPr lvl="3" indent="685800" algn="just">
              <a:spcBef>
                <a:spcPts val="400"/>
              </a:spcBef>
              <a:defRPr i="1"/>
            </a:pPr>
            <a:r>
              <a:rPr sz="2000" b="1" dirty="0">
                <a:latin typeface="Calibri" panose="020F0502020204030204" pitchFamily="34" charset="0"/>
                <a:cs typeface="Calibri" panose="020F0502020204030204" pitchFamily="34" charset="0"/>
              </a:rPr>
              <a:t>branchNo, position ® salary </a:t>
            </a:r>
            <a:endParaRPr lang="en-GB" sz="2000" b="1" dirty="0">
              <a:latin typeface="Calibri" panose="020F0502020204030204" pitchFamily="34" charset="0"/>
              <a:cs typeface="Calibri" panose="020F0502020204030204" pitchFamily="34" charset="0"/>
            </a:endParaRPr>
          </a:p>
          <a:p>
            <a:pPr lvl="3" indent="685800" algn="just">
              <a:spcBef>
                <a:spcPts val="400"/>
              </a:spcBef>
              <a:defRPr i="1"/>
            </a:pPr>
            <a:r>
              <a:rPr sz="2000" b="1" dirty="0">
                <a:latin typeface="Calibri" panose="020F0502020204030204" pitchFamily="34" charset="0"/>
                <a:cs typeface="Calibri" panose="020F0502020204030204" pitchFamily="34" charset="0"/>
              </a:rPr>
              <a:t>bAddress, position ® salary </a:t>
            </a:r>
            <a:endParaRPr lang="en-GB" sz="2000" b="1" dirty="0">
              <a:latin typeface="Calibri" panose="020F0502020204030204" pitchFamily="34" charset="0"/>
              <a:cs typeface="Calibri" panose="020F0502020204030204" pitchFamily="34" charset="0"/>
            </a:endParaRPr>
          </a:p>
          <a:p>
            <a:pPr lvl="3" indent="685800" algn="just">
              <a:spcBef>
                <a:spcPts val="400"/>
              </a:spcBef>
              <a:defRPr i="1"/>
            </a:pPr>
            <a:endParaRPr lang="en-GB" sz="2000" b="1" dirty="0">
              <a:latin typeface="Calibri" panose="020F0502020204030204" pitchFamily="34" charset="0"/>
              <a:cs typeface="Calibri" panose="020F0502020204030204" pitchFamily="34" charset="0"/>
            </a:endParaRPr>
          </a:p>
          <a:p>
            <a:pPr algn="just">
              <a:spcBef>
                <a:spcPts val="400"/>
              </a:spcBef>
              <a:defRPr sz="1200"/>
            </a:pPr>
            <a:r>
              <a:rPr lang="en-GB" sz="2000" dirty="0">
                <a:latin typeface="Calibri" panose="020F0502020204030204" pitchFamily="34" charset="0"/>
                <a:cs typeface="Calibri" panose="020F0502020204030204" pitchFamily="34" charset="0"/>
              </a:rPr>
              <a:t>We identify five functional dependencies with staffNo, branchNo, bAddress, (branchNo, position), and (bAddress, position) as determinants. </a:t>
            </a:r>
            <a:endParaRPr lang="en-GB" sz="2000" dirty="0" smtClean="0">
              <a:latin typeface="Calibri" panose="020F0502020204030204" pitchFamily="34" charset="0"/>
              <a:cs typeface="Calibri" panose="020F0502020204030204" pitchFamily="34" charset="0"/>
            </a:endParaRPr>
          </a:p>
          <a:p>
            <a:pPr algn="just">
              <a:spcBef>
                <a:spcPts val="400"/>
              </a:spcBef>
              <a:defRPr sz="1200"/>
            </a:pPr>
            <a:endParaRPr lang="en-GB" sz="2000" dirty="0">
              <a:latin typeface="Calibri" panose="020F0502020204030204" pitchFamily="34" charset="0"/>
              <a:cs typeface="Calibri" panose="020F0502020204030204" pitchFamily="34" charset="0"/>
            </a:endParaRPr>
          </a:p>
          <a:p>
            <a:pPr algn="just">
              <a:spcBef>
                <a:spcPts val="400"/>
              </a:spcBef>
              <a:defRPr sz="1200"/>
            </a:pPr>
            <a:r>
              <a:rPr lang="en-GB" sz="2000" dirty="0" smtClean="0">
                <a:latin typeface="Calibri" panose="020F0502020204030204" pitchFamily="34" charset="0"/>
                <a:cs typeface="Calibri" panose="020F0502020204030204" pitchFamily="34" charset="0"/>
              </a:rPr>
              <a:t>For </a:t>
            </a:r>
            <a:r>
              <a:rPr lang="en-GB" sz="2000" dirty="0">
                <a:latin typeface="Calibri" panose="020F0502020204030204" pitchFamily="34" charset="0"/>
                <a:cs typeface="Calibri" panose="020F0502020204030204" pitchFamily="34" charset="0"/>
              </a:rPr>
              <a:t>each functional dependency, we ensure that all the attributes on the right-hand side are functionally dependent on the determinant on the left-hand side.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p:cNvSpPr>
          <p:nvPr>
            <p:ph type="title" idx="4294967295"/>
          </p:nvPr>
        </p:nvSpPr>
        <p:spPr>
          <a:xfrm>
            <a:off x="757237" y="-1070"/>
            <a:ext cx="7772401" cy="1143001"/>
          </a:xfrm>
          <a:prstGeom prst="rect">
            <a:avLst/>
          </a:prstGeom>
        </p:spPr>
        <p:txBody>
          <a:bodyPr>
            <a:normAutofit/>
          </a:bodyPr>
          <a:lstStyle>
            <a:lvl1pPr defTabSz="859536">
              <a:defRPr sz="3384">
                <a:solidFill>
                  <a:srgbClr val="C00000"/>
                </a:solidFill>
                <a:latin typeface="Times"/>
                <a:ea typeface="Times"/>
                <a:cs typeface="Times"/>
                <a:sym typeface="Times"/>
              </a:defRPr>
            </a:lvl1pPr>
          </a:lstStyle>
          <a:p>
            <a:r>
              <a:rPr b="1" dirty="0">
                <a:latin typeface="Calibri" panose="020F0502020204030204" pitchFamily="34" charset="0"/>
                <a:cs typeface="Calibri" panose="020F0502020204030204" pitchFamily="34" charset="0"/>
              </a:rPr>
              <a:t>Example - Identifying Relation’s Primary Key using Functional Dependency </a:t>
            </a:r>
          </a:p>
        </p:txBody>
      </p:sp>
      <p:sp>
        <p:nvSpPr>
          <p:cNvPr id="219" name="Shape 219"/>
          <p:cNvSpPr/>
          <p:nvPr/>
        </p:nvSpPr>
        <p:spPr>
          <a:xfrm>
            <a:off x="539750" y="1041205"/>
            <a:ext cx="8207375" cy="73026"/>
          </a:xfrm>
          <a:prstGeom prst="rect">
            <a:avLst/>
          </a:prstGeom>
          <a:solidFill>
            <a:srgbClr val="969696"/>
          </a:solidFill>
          <a:ln>
            <a:solidFill>
              <a:srgbClr val="000000"/>
            </a:solidFill>
          </a:ln>
        </p:spPr>
        <p:txBody>
          <a:bodyPr lIns="45719" rIns="45719" anchor="ctr"/>
          <a:lstStyle/>
          <a:p>
            <a:endParaRPr dirty="0"/>
          </a:p>
        </p:txBody>
      </p:sp>
      <p:sp>
        <p:nvSpPr>
          <p:cNvPr id="220" name="Shape 220"/>
          <p:cNvSpPr/>
          <p:nvPr/>
        </p:nvSpPr>
        <p:spPr>
          <a:xfrm>
            <a:off x="463550" y="1340291"/>
            <a:ext cx="8216901" cy="544508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700"/>
              </a:spcBef>
              <a:buSzPct val="100000"/>
              <a:buFont typeface="Arial"/>
              <a:buChar char="►"/>
            </a:pPr>
            <a:r>
              <a:rPr dirty="0">
                <a:latin typeface="Calibri" panose="020F0502020204030204" pitchFamily="34" charset="0"/>
                <a:cs typeface="Calibri" panose="020F0502020204030204" pitchFamily="34" charset="0"/>
              </a:rPr>
              <a:t>Recalling the determinants functional dependencies identified earlier for the </a:t>
            </a:r>
            <a:r>
              <a:rPr b="1" i="1" dirty="0">
                <a:latin typeface="Calibri" panose="020F0502020204030204" pitchFamily="34" charset="0"/>
                <a:cs typeface="Calibri" panose="020F0502020204030204" pitchFamily="34" charset="0"/>
              </a:rPr>
              <a:t>staffBranch</a:t>
            </a:r>
            <a:r>
              <a:rPr dirty="0">
                <a:latin typeface="Calibri" panose="020F0502020204030204" pitchFamily="34" charset="0"/>
                <a:cs typeface="Calibri" panose="020F0502020204030204" pitchFamily="34" charset="0"/>
              </a:rPr>
              <a:t> relation </a:t>
            </a:r>
            <a:r>
              <a:rPr b="1" i="1" dirty="0">
                <a:latin typeface="Calibri" panose="020F0502020204030204" pitchFamily="34" charset="0"/>
                <a:cs typeface="Calibri" panose="020F0502020204030204" pitchFamily="34" charset="0"/>
              </a:rPr>
              <a:t>staffNo, branchNo, bAddress, (branchNo, position), </a:t>
            </a:r>
            <a:r>
              <a:rPr dirty="0">
                <a:latin typeface="Calibri" panose="020F0502020204030204" pitchFamily="34" charset="0"/>
                <a:cs typeface="Calibri" panose="020F0502020204030204" pitchFamily="34" charset="0"/>
              </a:rPr>
              <a:t>and</a:t>
            </a:r>
            <a:r>
              <a:rPr b="1" i="1" dirty="0">
                <a:latin typeface="Calibri" panose="020F0502020204030204" pitchFamily="34" charset="0"/>
                <a:cs typeface="Calibri" panose="020F0502020204030204" pitchFamily="34" charset="0"/>
              </a:rPr>
              <a:t> (bAddress, position</a:t>
            </a:r>
            <a:r>
              <a:rPr b="1" i="1" dirty="0" smtClean="0">
                <a:latin typeface="Calibri" panose="020F0502020204030204" pitchFamily="34" charset="0"/>
                <a:cs typeface="Calibri" panose="020F0502020204030204" pitchFamily="34" charset="0"/>
              </a:rPr>
              <a:t>).</a:t>
            </a:r>
            <a:endParaRPr lang="en-GB" sz="2800" b="1" i="1" dirty="0">
              <a:latin typeface="Calibri" panose="020F0502020204030204" pitchFamily="34" charset="0"/>
              <a:cs typeface="Calibri" panose="020F0502020204030204" pitchFamily="34" charset="0"/>
            </a:endParaRPr>
          </a:p>
          <a:p>
            <a:pPr algn="just">
              <a:spcBef>
                <a:spcPts val="700"/>
              </a:spcBef>
              <a:buSzPct val="100000"/>
            </a:pPr>
            <a:r>
              <a:rPr sz="2800" b="1" i="1" dirty="0" smtClean="0">
                <a:latin typeface="Calibri" panose="020F0502020204030204" pitchFamily="34" charset="0"/>
                <a:cs typeface="Calibri" panose="020F0502020204030204" pitchFamily="34" charset="0"/>
              </a:rPr>
              <a:t>   </a:t>
            </a:r>
            <a:r>
              <a:rPr sz="1000" b="1" i="1" dirty="0" smtClean="0">
                <a:latin typeface="Calibri" panose="020F0502020204030204" pitchFamily="34" charset="0"/>
                <a:cs typeface="Calibri" panose="020F0502020204030204" pitchFamily="34" charset="0"/>
              </a:rPr>
              <a:t>  </a:t>
            </a:r>
            <a:endParaRPr sz="1000" b="1" i="1" dirty="0">
              <a:latin typeface="Calibri" panose="020F0502020204030204" pitchFamily="34" charset="0"/>
              <a:cs typeface="Calibri" panose="020F0502020204030204" pitchFamily="34" charset="0"/>
            </a:endParaRPr>
          </a:p>
          <a:p>
            <a:pPr marL="342899" indent="-342899" algn="just">
              <a:spcBef>
                <a:spcPts val="2000"/>
              </a:spcBef>
              <a:buSzPct val="100000"/>
              <a:buFont typeface="Arial"/>
              <a:buChar char="►"/>
            </a:pPr>
            <a:r>
              <a:rPr dirty="0">
                <a:latin typeface="Calibri" panose="020F0502020204030204" pitchFamily="34" charset="0"/>
                <a:cs typeface="Calibri" panose="020F0502020204030204" pitchFamily="34" charset="0"/>
              </a:rPr>
              <a:t>Identifying the candidate key(s) for the </a:t>
            </a:r>
            <a:r>
              <a:rPr b="1" i="1" dirty="0">
                <a:latin typeface="Calibri" panose="020F0502020204030204" pitchFamily="34" charset="0"/>
                <a:cs typeface="Calibri" panose="020F0502020204030204" pitchFamily="34" charset="0"/>
              </a:rPr>
              <a:t>StaffBranch</a:t>
            </a:r>
            <a:r>
              <a:rPr dirty="0">
                <a:latin typeface="Calibri" panose="020F0502020204030204" pitchFamily="34" charset="0"/>
                <a:ea typeface="+mn-ea"/>
                <a:cs typeface="Calibri" panose="020F0502020204030204" pitchFamily="34" charset="0"/>
                <a:sym typeface="Helvetica"/>
              </a:rPr>
              <a:t> </a:t>
            </a:r>
            <a:r>
              <a:rPr dirty="0">
                <a:latin typeface="Calibri" panose="020F0502020204030204" pitchFamily="34" charset="0"/>
                <a:cs typeface="Calibri" panose="020F0502020204030204" pitchFamily="34" charset="0"/>
              </a:rPr>
              <a:t>relation, requires identifying the attribute (or group of attributes) that uniquely identifies each tuple in this relation. </a:t>
            </a:r>
          </a:p>
          <a:p>
            <a:pPr marL="342899" indent="-342899" algn="just">
              <a:spcBef>
                <a:spcPts val="2000"/>
              </a:spcBef>
              <a:buSzPct val="100000"/>
              <a:buFont typeface="Arial"/>
              <a:buChar char="►"/>
            </a:pPr>
            <a:r>
              <a:rPr dirty="0">
                <a:latin typeface="Calibri" panose="020F0502020204030204" pitchFamily="34" charset="0"/>
                <a:cs typeface="Calibri" panose="020F0502020204030204" pitchFamily="34" charset="0"/>
              </a:rPr>
              <a:t>For relation with more than one candidate key, we identify the candidate key that is to act as the primary key for the relation. </a:t>
            </a:r>
          </a:p>
          <a:p>
            <a:pPr marL="342899" indent="-342899" algn="just">
              <a:spcBef>
                <a:spcPts val="2000"/>
              </a:spcBef>
              <a:buSzPct val="100000"/>
              <a:buFont typeface="Arial"/>
              <a:buChar char="►"/>
            </a:pPr>
            <a:r>
              <a:rPr dirty="0">
                <a:latin typeface="Calibri" panose="020F0502020204030204" pitchFamily="34" charset="0"/>
                <a:cs typeface="Calibri" panose="020F0502020204030204" pitchFamily="34" charset="0"/>
              </a:rPr>
              <a:t>All attributes that are not part of the primary key (non-primary-key attributes) should be functionally dependent on the key.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idx="4294967295"/>
          </p:nvPr>
        </p:nvSpPr>
        <p:spPr>
          <a:xfrm>
            <a:off x="757237" y="-1070"/>
            <a:ext cx="7772401" cy="1143001"/>
          </a:xfrm>
          <a:prstGeom prst="rect">
            <a:avLst/>
          </a:prstGeom>
        </p:spPr>
        <p:txBody>
          <a:bodyPr>
            <a:normAutofit/>
          </a:bodyPr>
          <a:lstStyle>
            <a:lvl1pPr defTabSz="859536">
              <a:defRPr sz="3384">
                <a:solidFill>
                  <a:srgbClr val="C00000"/>
                </a:solidFill>
                <a:latin typeface="Times"/>
                <a:ea typeface="Times"/>
                <a:cs typeface="Times"/>
                <a:sym typeface="Times"/>
              </a:defRPr>
            </a:lvl1pPr>
          </a:lstStyle>
          <a:p>
            <a:r>
              <a:rPr b="1" dirty="0">
                <a:latin typeface="Calibri" panose="020F0502020204030204" pitchFamily="34" charset="0"/>
                <a:cs typeface="Calibri" panose="020F0502020204030204" pitchFamily="34" charset="0"/>
              </a:rPr>
              <a:t>Example - Identifying Relation’s Primary Key using Functional Dependency </a:t>
            </a:r>
          </a:p>
        </p:txBody>
      </p:sp>
      <p:sp>
        <p:nvSpPr>
          <p:cNvPr id="223" name="Shape 223"/>
          <p:cNvSpPr/>
          <p:nvPr/>
        </p:nvSpPr>
        <p:spPr>
          <a:xfrm>
            <a:off x="539750" y="1041205"/>
            <a:ext cx="8207375" cy="73026"/>
          </a:xfrm>
          <a:prstGeom prst="rect">
            <a:avLst/>
          </a:prstGeom>
          <a:solidFill>
            <a:srgbClr val="969696"/>
          </a:solidFill>
          <a:ln>
            <a:solidFill>
              <a:srgbClr val="000000"/>
            </a:solidFill>
          </a:ln>
        </p:spPr>
        <p:txBody>
          <a:bodyPr lIns="45719" rIns="45719" anchor="ctr"/>
          <a:lstStyle/>
          <a:p>
            <a:endParaRPr dirty="0"/>
          </a:p>
        </p:txBody>
      </p:sp>
      <p:sp>
        <p:nvSpPr>
          <p:cNvPr id="224" name="Shape 224"/>
          <p:cNvSpPr/>
          <p:nvPr/>
        </p:nvSpPr>
        <p:spPr>
          <a:xfrm>
            <a:off x="463550" y="1340291"/>
            <a:ext cx="8216901" cy="331372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dirty="0">
                <a:latin typeface="Calibri" panose="020F0502020204030204" pitchFamily="34" charset="0"/>
                <a:cs typeface="Calibri" panose="020F0502020204030204" pitchFamily="34" charset="0"/>
              </a:rPr>
              <a:t> The only candidate key of the </a:t>
            </a:r>
            <a:r>
              <a:rPr sz="2500" b="1" i="1" dirty="0">
                <a:latin typeface="Calibri" panose="020F0502020204030204" pitchFamily="34" charset="0"/>
                <a:cs typeface="Calibri" panose="020F0502020204030204" pitchFamily="34" charset="0"/>
              </a:rPr>
              <a:t>StaffBranch</a:t>
            </a:r>
            <a:r>
              <a:rPr sz="1066" dirty="0">
                <a:latin typeface="Calibri" panose="020F0502020204030204" pitchFamily="34" charset="0"/>
                <a:ea typeface="+mn-ea"/>
                <a:cs typeface="Calibri" panose="020F0502020204030204" pitchFamily="34" charset="0"/>
                <a:sym typeface="Helvetica"/>
              </a:rPr>
              <a:t> </a:t>
            </a:r>
            <a:r>
              <a:rPr dirty="0">
                <a:latin typeface="Calibri" panose="020F0502020204030204" pitchFamily="34" charset="0"/>
                <a:cs typeface="Calibri" panose="020F0502020204030204" pitchFamily="34" charset="0"/>
              </a:rPr>
              <a:t>relation, and therefore the primary key, is </a:t>
            </a:r>
            <a:r>
              <a:rPr sz="2800" b="1" i="1" dirty="0">
                <a:latin typeface="Calibri" panose="020F0502020204030204" pitchFamily="34" charset="0"/>
                <a:cs typeface="Calibri" panose="020F0502020204030204" pitchFamily="34" charset="0"/>
              </a:rPr>
              <a:t>staffNo</a:t>
            </a:r>
            <a:r>
              <a:rPr dirty="0">
                <a:latin typeface="Calibri" panose="020F0502020204030204" pitchFamily="34" charset="0"/>
                <a:cs typeface="Calibri" panose="020F0502020204030204" pitchFamily="34" charset="0"/>
              </a:rPr>
              <a:t>, as all</a:t>
            </a:r>
            <a:r>
              <a:rPr i="1"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other attributes of the relation are functionally dependent on </a:t>
            </a:r>
            <a:r>
              <a:rPr sz="2500" b="1" i="1" dirty="0">
                <a:latin typeface="Calibri" panose="020F0502020204030204" pitchFamily="34" charset="0"/>
                <a:cs typeface="Calibri" panose="020F0502020204030204" pitchFamily="34" charset="0"/>
              </a:rPr>
              <a:t>staffNo.</a:t>
            </a:r>
            <a:r>
              <a:rPr dirty="0">
                <a:latin typeface="Calibri" panose="020F0502020204030204" pitchFamily="34" charset="0"/>
                <a:cs typeface="Calibri" panose="020F0502020204030204" pitchFamily="34" charset="0"/>
              </a:rPr>
              <a:t> </a:t>
            </a:r>
            <a:endParaRPr lang="en-GB" dirty="0" smtClean="0">
              <a:latin typeface="Calibri" panose="020F0502020204030204" pitchFamily="34" charset="0"/>
              <a:cs typeface="Calibri" panose="020F0502020204030204" pitchFamily="34" charset="0"/>
            </a:endParaRPr>
          </a:p>
          <a:p>
            <a:pPr algn="just">
              <a:spcBef>
                <a:spcPts val="2000"/>
              </a:spcBef>
              <a:buSzPct val="100000"/>
            </a:pPr>
            <a:endParaRPr dirty="0">
              <a:latin typeface="Calibri" panose="020F0502020204030204" pitchFamily="34" charset="0"/>
              <a:cs typeface="Calibri" panose="020F0502020204030204" pitchFamily="34" charset="0"/>
            </a:endParaRPr>
          </a:p>
          <a:p>
            <a:pPr marL="342899" indent="-342899" algn="just">
              <a:spcBef>
                <a:spcPts val="2000"/>
              </a:spcBef>
              <a:buSzPct val="100000"/>
              <a:buFont typeface="Arial"/>
              <a:buChar char="►"/>
            </a:pPr>
            <a:r>
              <a:rPr dirty="0">
                <a:latin typeface="Calibri" panose="020F0502020204030204" pitchFamily="34" charset="0"/>
                <a:cs typeface="Calibri" panose="020F0502020204030204" pitchFamily="34" charset="0"/>
              </a:rPr>
              <a:t>Although </a:t>
            </a:r>
            <a:r>
              <a:rPr sz="2500" b="1" i="1" dirty="0">
                <a:latin typeface="Calibri" panose="020F0502020204030204" pitchFamily="34" charset="0"/>
                <a:cs typeface="Calibri" panose="020F0502020204030204" pitchFamily="34" charset="0"/>
              </a:rPr>
              <a:t>branchNo, bAddress, (branchNo, position), </a:t>
            </a:r>
            <a:r>
              <a:rPr sz="2500" dirty="0">
                <a:latin typeface="Calibri" panose="020F0502020204030204" pitchFamily="34" charset="0"/>
                <a:cs typeface="Calibri" panose="020F0502020204030204" pitchFamily="34" charset="0"/>
              </a:rPr>
              <a:t>and</a:t>
            </a:r>
            <a:r>
              <a:rPr sz="2500" b="1" i="1" dirty="0">
                <a:latin typeface="Calibri" panose="020F0502020204030204" pitchFamily="34" charset="0"/>
                <a:cs typeface="Calibri" panose="020F0502020204030204" pitchFamily="34" charset="0"/>
              </a:rPr>
              <a:t> (bAddress, position) </a:t>
            </a:r>
            <a:r>
              <a:rPr dirty="0">
                <a:latin typeface="Calibri" panose="020F0502020204030204" pitchFamily="34" charset="0"/>
                <a:cs typeface="Calibri" panose="020F0502020204030204" pitchFamily="34" charset="0"/>
              </a:rPr>
              <a:t>are determinants in this relation, they are not candidate keys for the relation.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idx="4294967295"/>
          </p:nvPr>
        </p:nvSpPr>
        <p:spPr>
          <a:xfrm>
            <a:off x="829156" y="0"/>
            <a:ext cx="7772401" cy="1143001"/>
          </a:xfrm>
          <a:prstGeom prst="rect">
            <a:avLst/>
          </a:prstGeom>
        </p:spPr>
        <p:txBody>
          <a:bodyPr>
            <a:normAutofit/>
          </a:bodyPr>
          <a:lstStyle>
            <a:lvl1pPr>
              <a:defRPr sz="3600">
                <a:solidFill>
                  <a:srgbClr val="C00000"/>
                </a:solidFill>
                <a:latin typeface="Times"/>
                <a:ea typeface="Times"/>
                <a:cs typeface="Times"/>
                <a:sym typeface="Times"/>
              </a:defRPr>
            </a:lvl1pPr>
          </a:lstStyle>
          <a:p>
            <a:r>
              <a:rPr lang="en-GB" b="1" dirty="0" smtClean="0">
                <a:latin typeface="Calibri" panose="020F0502020204030204" pitchFamily="34" charset="0"/>
                <a:cs typeface="Calibri" panose="020F0502020204030204" pitchFamily="34" charset="0"/>
              </a:rPr>
              <a:t>Summary</a:t>
            </a:r>
            <a:endParaRPr b="1" dirty="0">
              <a:latin typeface="Calibri" panose="020F0502020204030204" pitchFamily="34" charset="0"/>
              <a:cs typeface="Calibri" panose="020F0502020204030204" pitchFamily="34" charset="0"/>
            </a:endParaRPr>
          </a:p>
        </p:txBody>
      </p:sp>
      <p:sp>
        <p:nvSpPr>
          <p:cNvPr id="183" name="Shape 183"/>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184" name="Shape 184"/>
          <p:cNvSpPr/>
          <p:nvPr/>
        </p:nvSpPr>
        <p:spPr>
          <a:xfrm>
            <a:off x="530224" y="2254691"/>
            <a:ext cx="8216901" cy="181588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just">
              <a:spcBef>
                <a:spcPts val="2000"/>
              </a:spcBef>
              <a:buSzPct val="100000"/>
              <a:defRPr sz="2700"/>
            </a:pPr>
            <a:r>
              <a:rPr sz="2800" i="1" dirty="0" smtClean="0">
                <a:latin typeface="Calibri" panose="020F0502020204030204" pitchFamily="34" charset="0"/>
                <a:cs typeface="Calibri" panose="020F0502020204030204" pitchFamily="34" charset="0"/>
              </a:rPr>
              <a:t>Identifying </a:t>
            </a:r>
            <a:r>
              <a:rPr sz="2800" i="1" dirty="0">
                <a:latin typeface="Calibri" panose="020F0502020204030204" pitchFamily="34" charset="0"/>
                <a:cs typeface="Calibri" panose="020F0502020204030204" pitchFamily="34" charset="0"/>
              </a:rPr>
              <a:t>all functional dependencies between a set of attributes  can be achieved if the meaning of each attributes and the relationship between them are well understood through user requirement specification</a:t>
            </a:r>
            <a:r>
              <a:rPr sz="2800" i="1" dirty="0" smtClean="0">
                <a:latin typeface="Calibri" panose="020F0502020204030204" pitchFamily="34" charset="0"/>
                <a:cs typeface="Calibri" panose="020F0502020204030204" pitchFamily="34" charset="0"/>
              </a:rPr>
              <a:t>.</a:t>
            </a:r>
            <a:endParaRPr sz="2800" i="1" dirty="0">
              <a:latin typeface="Calibri" panose="020F0502020204030204" pitchFamily="34" charset="0"/>
              <a:cs typeface="Calibri" panose="020F0502020204030204"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304800" y="-1"/>
            <a:ext cx="8540750" cy="1143002"/>
          </a:xfrm>
          <a:prstGeom prst="rect">
            <a:avLst/>
          </a:prstGeom>
        </p:spPr>
        <p:txBody>
          <a:bodyPr>
            <a:normAutofit/>
          </a:bodyPr>
          <a:lstStyle>
            <a:lvl1pPr>
              <a:defRPr sz="3600">
                <a:solidFill>
                  <a:srgbClr val="C00000"/>
                </a:solidFill>
              </a:defRPr>
            </a:lvl1pPr>
          </a:lstStyle>
          <a:p>
            <a:r>
              <a:rPr b="1" dirty="0">
                <a:latin typeface="Calibri" panose="020F0502020204030204" pitchFamily="34" charset="0"/>
                <a:cs typeface="Calibri" panose="020F0502020204030204" pitchFamily="34" charset="0"/>
              </a:rPr>
              <a:t>Purpose of </a:t>
            </a:r>
            <a:r>
              <a:rPr lang="en-GB" b="1" dirty="0" smtClean="0">
                <a:latin typeface="Calibri" panose="020F0502020204030204" pitchFamily="34" charset="0"/>
                <a:cs typeface="Calibri" panose="020F0502020204030204" pitchFamily="34" charset="0"/>
              </a:rPr>
              <a:t>Normalisation</a:t>
            </a:r>
            <a:endParaRPr b="1" dirty="0">
              <a:latin typeface="Calibri" panose="020F0502020204030204" pitchFamily="34" charset="0"/>
              <a:cs typeface="Calibri" panose="020F0502020204030204" pitchFamily="34" charset="0"/>
            </a:endParaRPr>
          </a:p>
        </p:txBody>
      </p:sp>
      <p:sp>
        <p:nvSpPr>
          <p:cNvPr id="31" name="Shape 31"/>
          <p:cNvSpPr>
            <a:spLocks noGrp="1"/>
          </p:cNvSpPr>
          <p:nvPr>
            <p:ph type="body" idx="4294967295"/>
          </p:nvPr>
        </p:nvSpPr>
        <p:spPr>
          <a:xfrm>
            <a:off x="304800" y="1142999"/>
            <a:ext cx="8540750" cy="5484112"/>
          </a:xfrm>
          <a:prstGeom prst="rect">
            <a:avLst/>
          </a:prstGeom>
        </p:spPr>
        <p:txBody>
          <a:bodyPr>
            <a:noAutofit/>
          </a:bodyPr>
          <a:lstStyle/>
          <a:p>
            <a:pPr marL="0" indent="0" algn="just" defTabSz="333756">
              <a:lnSpc>
                <a:spcPts val="3400"/>
              </a:lnSpc>
              <a:spcBef>
                <a:spcPts val="800"/>
              </a:spcBef>
              <a:buNone/>
              <a:defRPr sz="2044">
                <a:latin typeface="Times"/>
                <a:ea typeface="Times"/>
                <a:cs typeface="Times"/>
                <a:sym typeface="Times"/>
              </a:defRPr>
            </a:pPr>
            <a:r>
              <a:rPr sz="2400" dirty="0">
                <a:latin typeface="Calibri" panose="020F0502020204030204" pitchFamily="34" charset="0"/>
                <a:cs typeface="Calibri" panose="020F0502020204030204" pitchFamily="34" charset="0"/>
              </a:rPr>
              <a:t>The characteristics used to identify a set of relations includes the following:</a:t>
            </a:r>
          </a:p>
          <a:p>
            <a:pPr marL="427624" lvl="1" indent="-93868" algn="just" defTabSz="333756">
              <a:lnSpc>
                <a:spcPts val="3400"/>
              </a:lnSpc>
              <a:spcBef>
                <a:spcPts val="1400"/>
              </a:spcBef>
              <a:buFont typeface="Arial"/>
              <a:buChar char="►"/>
              <a:defRPr sz="2044">
                <a:latin typeface="Times"/>
                <a:ea typeface="Times"/>
                <a:cs typeface="Times"/>
                <a:sym typeface="Times"/>
              </a:defRPr>
            </a:pPr>
            <a:r>
              <a:rPr sz="2400" dirty="0">
                <a:latin typeface="Calibri" panose="020F0502020204030204" pitchFamily="34" charset="0"/>
                <a:cs typeface="Calibri" panose="020F0502020204030204" pitchFamily="34" charset="0"/>
              </a:rPr>
              <a:t>  The </a:t>
            </a:r>
            <a:r>
              <a:rPr sz="2400" i="1" dirty="0">
                <a:latin typeface="Calibri" panose="020F0502020204030204" pitchFamily="34" charset="0"/>
                <a:cs typeface="Calibri" panose="020F0502020204030204" pitchFamily="34" charset="0"/>
              </a:rPr>
              <a:t>minimal </a:t>
            </a:r>
            <a:r>
              <a:rPr sz="2400" dirty="0">
                <a:latin typeface="Calibri" panose="020F0502020204030204" pitchFamily="34" charset="0"/>
                <a:cs typeface="Calibri" panose="020F0502020204030204" pitchFamily="34" charset="0"/>
              </a:rPr>
              <a:t>number of attributes necessary to support the data requirements of the enterprise; </a:t>
            </a:r>
          </a:p>
          <a:p>
            <a:pPr marL="427624" lvl="1" indent="-93868" algn="just" defTabSz="333756">
              <a:lnSpc>
                <a:spcPts val="3400"/>
              </a:lnSpc>
              <a:spcBef>
                <a:spcPts val="1400"/>
              </a:spcBef>
              <a:buFont typeface="Arial"/>
              <a:buChar char="►"/>
              <a:defRPr sz="2044">
                <a:latin typeface="Times"/>
                <a:ea typeface="Times"/>
                <a:cs typeface="Times"/>
                <a:sym typeface="Times"/>
              </a:defRPr>
            </a:pPr>
            <a:r>
              <a:rPr sz="2400" dirty="0">
                <a:latin typeface="Calibri" panose="020F0502020204030204" pitchFamily="34" charset="0"/>
                <a:cs typeface="Calibri" panose="020F0502020204030204" pitchFamily="34" charset="0"/>
              </a:rPr>
              <a:t>Attributes with a close logical relationship (described as functional dependency) are found in the same relation; </a:t>
            </a:r>
          </a:p>
          <a:p>
            <a:pPr marL="427624" lvl="1" indent="-93868" algn="just" defTabSz="333756">
              <a:lnSpc>
                <a:spcPts val="3400"/>
              </a:lnSpc>
              <a:spcBef>
                <a:spcPts val="1400"/>
              </a:spcBef>
              <a:buFont typeface="Arial"/>
              <a:buChar char="►"/>
              <a:defRPr sz="2044">
                <a:latin typeface="Times"/>
                <a:ea typeface="Times"/>
                <a:cs typeface="Times"/>
                <a:sym typeface="Times"/>
              </a:defRPr>
            </a:pPr>
            <a:r>
              <a:rPr sz="2400" i="1" dirty="0">
                <a:latin typeface="Calibri" panose="020F0502020204030204" pitchFamily="34" charset="0"/>
                <a:cs typeface="Calibri" panose="020F0502020204030204" pitchFamily="34" charset="0"/>
              </a:rPr>
              <a:t>Minimal </a:t>
            </a:r>
            <a:r>
              <a:rPr sz="2400" dirty="0">
                <a:latin typeface="Calibri" panose="020F0502020204030204" pitchFamily="34" charset="0"/>
                <a:cs typeface="Calibri" panose="020F0502020204030204" pitchFamily="34" charset="0"/>
              </a:rPr>
              <a:t>redundancy, with each attribute represented only once, with the important exception of attributes that form all or part of foreign keys, which are essential for the joining of related relations. </a:t>
            </a:r>
          </a:p>
        </p:txBody>
      </p:sp>
      <p:sp>
        <p:nvSpPr>
          <p:cNvPr id="32" name="Shape 32"/>
          <p:cNvSpPr/>
          <p:nvPr/>
        </p:nvSpPr>
        <p:spPr>
          <a:xfrm>
            <a:off x="539750" y="908050"/>
            <a:ext cx="8207375" cy="73026"/>
          </a:xfrm>
          <a:prstGeom prst="rect">
            <a:avLst/>
          </a:prstGeom>
          <a:solidFill>
            <a:srgbClr val="969696"/>
          </a:solidFill>
          <a:ln>
            <a:solidFill>
              <a:srgbClr val="000000"/>
            </a:solidFill>
          </a:ln>
        </p:spPr>
        <p:txBody>
          <a:bodyPr lIns="45719" rIns="45719" anchor="ctr"/>
          <a:lstStyle/>
          <a:p>
            <a:endParaRPr dirty="0"/>
          </a:p>
        </p:txBody>
      </p:sp>
    </p:spTree>
    <p:extLst>
      <p:ext uri="{BB962C8B-B14F-4D97-AF65-F5344CB8AC3E}">
        <p14:creationId xmlns:p14="http://schemas.microsoft.com/office/powerpoint/2010/main" val="91032953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b="1" dirty="0">
                <a:latin typeface="Calibri" panose="020F0502020204030204" pitchFamily="34" charset="0"/>
                <a:cs typeface="Calibri" panose="020F0502020204030204" pitchFamily="34" charset="0"/>
              </a:rPr>
              <a:t>Data Redundancy and Update Anomalies</a:t>
            </a:r>
          </a:p>
        </p:txBody>
      </p:sp>
      <p:sp>
        <p:nvSpPr>
          <p:cNvPr id="49" name="Shape 49"/>
          <p:cNvSpPr>
            <a:spLocks noGrp="1"/>
          </p:cNvSpPr>
          <p:nvPr>
            <p:ph type="body" idx="4294967295"/>
          </p:nvPr>
        </p:nvSpPr>
        <p:spPr>
          <a:xfrm>
            <a:off x="468312" y="1602280"/>
            <a:ext cx="8333820" cy="4667384"/>
          </a:xfrm>
          <a:prstGeom prst="rect">
            <a:avLst/>
          </a:prstGeom>
        </p:spPr>
        <p:txBody>
          <a:bodyPr>
            <a:noAutofit/>
          </a:bodyPr>
          <a:lstStyle/>
          <a:p>
            <a:pPr marL="0" indent="0" algn="just" defTabSz="749808">
              <a:spcBef>
                <a:spcPts val="1600"/>
              </a:spcBef>
              <a:buNone/>
              <a:defRPr sz="2624"/>
            </a:pPr>
            <a:r>
              <a:rPr sz="2800" dirty="0" smtClean="0">
                <a:latin typeface="Calibri" panose="020F0502020204030204" pitchFamily="34" charset="0"/>
                <a:cs typeface="Calibri" panose="020F0502020204030204" pitchFamily="34" charset="0"/>
              </a:rPr>
              <a:t>Recalling</a:t>
            </a:r>
            <a:r>
              <a:rPr sz="2800" dirty="0">
                <a:latin typeface="Calibri" panose="020F0502020204030204" pitchFamily="34" charset="0"/>
                <a:cs typeface="Calibri" panose="020F0502020204030204" pitchFamily="34" charset="0"/>
              </a:rPr>
              <a:t>, the main aim of database design is to group attributes into relations in order to </a:t>
            </a:r>
            <a:r>
              <a:rPr lang="en-GB" sz="2800" dirty="0">
                <a:latin typeface="Calibri" panose="020F0502020204030204" pitchFamily="34" charset="0"/>
                <a:cs typeface="Calibri" panose="020F0502020204030204" pitchFamily="34" charset="0"/>
              </a:rPr>
              <a:t>minimize</a:t>
            </a:r>
            <a:r>
              <a:rPr sz="2800" dirty="0">
                <a:latin typeface="Calibri" panose="020F0502020204030204" pitchFamily="34" charset="0"/>
                <a:cs typeface="Calibri" panose="020F0502020204030204" pitchFamily="34" charset="0"/>
              </a:rPr>
              <a:t> data redundancy.</a:t>
            </a:r>
          </a:p>
          <a:p>
            <a:pPr marL="0" indent="0" algn="just" defTabSz="749808">
              <a:spcBef>
                <a:spcPts val="1600"/>
              </a:spcBef>
              <a:buNone/>
              <a:defRPr sz="2624"/>
            </a:pPr>
            <a:r>
              <a:rPr sz="2800" dirty="0" smtClean="0">
                <a:latin typeface="Calibri" panose="020F0502020204030204" pitchFamily="34" charset="0"/>
                <a:cs typeface="Calibri" panose="020F0502020204030204" pitchFamily="34" charset="0"/>
              </a:rPr>
              <a:t>The </a:t>
            </a:r>
            <a:r>
              <a:rPr sz="2800" dirty="0">
                <a:latin typeface="Calibri" panose="020F0502020204030204" pitchFamily="34" charset="0"/>
                <a:cs typeface="Calibri" panose="020F0502020204030204" pitchFamily="34" charset="0"/>
              </a:rPr>
              <a:t>potential benefits for the implemented database includes;</a:t>
            </a:r>
          </a:p>
          <a:p>
            <a:pPr marL="656081" lvl="1" indent="-281177" algn="just" defTabSz="749808">
              <a:spcBef>
                <a:spcPts val="1600"/>
              </a:spcBef>
              <a:buFont typeface="Arial"/>
              <a:buChar char="►"/>
              <a:defRPr sz="2624"/>
            </a:pPr>
            <a:r>
              <a:rPr sz="2800" dirty="0">
                <a:latin typeface="Calibri" panose="020F0502020204030204" pitchFamily="34" charset="0"/>
                <a:cs typeface="Calibri" panose="020F0502020204030204" pitchFamily="34" charset="0"/>
              </a:rPr>
              <a:t>Reducing data inconsistencies as a result to data update in the database</a:t>
            </a:r>
          </a:p>
          <a:p>
            <a:pPr marL="656081" lvl="1" indent="-281177" algn="just" defTabSz="749808">
              <a:spcBef>
                <a:spcPts val="1600"/>
              </a:spcBef>
              <a:buFont typeface="Arial"/>
              <a:buChar char="►"/>
              <a:defRPr sz="2624"/>
            </a:pPr>
            <a:r>
              <a:rPr sz="2800" dirty="0">
                <a:latin typeface="Calibri" panose="020F0502020204030204" pitchFamily="34" charset="0"/>
                <a:cs typeface="Calibri" panose="020F0502020204030204" pitchFamily="34" charset="0"/>
              </a:rPr>
              <a:t>Reducing cost as a result of reduction in storage space</a:t>
            </a:r>
          </a:p>
        </p:txBody>
      </p:sp>
      <p:sp>
        <p:nvSpPr>
          <p:cNvPr id="50" name="Shape 50"/>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b="1" dirty="0">
                <a:latin typeface="Calibri" panose="020F0502020204030204" pitchFamily="34" charset="0"/>
                <a:cs typeface="Calibri" panose="020F0502020204030204" pitchFamily="34" charset="0"/>
              </a:rPr>
              <a:t>Data Redundancy and Update Anomalies</a:t>
            </a:r>
          </a:p>
        </p:txBody>
      </p:sp>
      <p:sp>
        <p:nvSpPr>
          <p:cNvPr id="55" name="Shape 55"/>
          <p:cNvSpPr>
            <a:spLocks noGrp="1"/>
          </p:cNvSpPr>
          <p:nvPr>
            <p:ph type="body" idx="4294967295"/>
          </p:nvPr>
        </p:nvSpPr>
        <p:spPr>
          <a:xfrm>
            <a:off x="491427" y="1766667"/>
            <a:ext cx="8333820" cy="4114801"/>
          </a:xfrm>
          <a:prstGeom prst="rect">
            <a:avLst/>
          </a:prstGeom>
        </p:spPr>
        <p:txBody>
          <a:bodyPr>
            <a:normAutofit/>
          </a:bodyPr>
          <a:lstStyle/>
          <a:p>
            <a:pPr algn="just">
              <a:spcBef>
                <a:spcPts val="2000"/>
              </a:spcBef>
              <a:buFont typeface="Arial"/>
              <a:buChar char="►"/>
            </a:pPr>
            <a:r>
              <a:rPr sz="2800" dirty="0">
                <a:latin typeface="Calibri" panose="020F0502020204030204" pitchFamily="34" charset="0"/>
                <a:cs typeface="Calibri" panose="020F0502020204030204" pitchFamily="34" charset="0"/>
              </a:rPr>
              <a:t> Relational database also relies on the existence of a certain amount of data redundancy</a:t>
            </a:r>
          </a:p>
          <a:p>
            <a:pPr algn="just">
              <a:spcBef>
                <a:spcPts val="2000"/>
              </a:spcBef>
              <a:buFont typeface="Arial"/>
              <a:buChar char="►"/>
            </a:pPr>
            <a:r>
              <a:rPr sz="2800" dirty="0">
                <a:latin typeface="Calibri" panose="020F0502020204030204" pitchFamily="34" charset="0"/>
                <a:cs typeface="Calibri" panose="020F0502020204030204" pitchFamily="34" charset="0"/>
              </a:rPr>
              <a:t> This redundancy is in the form of copies of primary keys (or candidate keys) acting as foreign keys in related relations to enable modelling of relationships between data.</a:t>
            </a:r>
          </a:p>
        </p:txBody>
      </p:sp>
      <p:sp>
        <p:nvSpPr>
          <p:cNvPr id="56" name="Shape 56"/>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title" idx="4294967295"/>
          </p:nvPr>
        </p:nvSpPr>
        <p:spPr>
          <a:xfrm>
            <a:off x="305079" y="-85398"/>
            <a:ext cx="8706516" cy="1143002"/>
          </a:xfrm>
          <a:prstGeom prst="rect">
            <a:avLst/>
          </a:prstGeom>
        </p:spPr>
        <p:txBody>
          <a:bodyPr>
            <a:normAutofit/>
          </a:bodyPr>
          <a:lstStyle>
            <a:lvl1pPr>
              <a:defRPr sz="3600">
                <a:solidFill>
                  <a:srgbClr val="C00000"/>
                </a:solidFill>
              </a:defRPr>
            </a:lvl1pPr>
          </a:lstStyle>
          <a:p>
            <a:r>
              <a:rPr b="1" dirty="0" smtClean="0">
                <a:latin typeface="Calibri" panose="020F0502020204030204" pitchFamily="34" charset="0"/>
                <a:cs typeface="Calibri" panose="020F0502020204030204" pitchFamily="34" charset="0"/>
              </a:rPr>
              <a:t>Example</a:t>
            </a:r>
            <a:endParaRPr b="1" dirty="0">
              <a:latin typeface="Calibri" panose="020F0502020204030204" pitchFamily="34" charset="0"/>
              <a:cs typeface="Calibri" panose="020F0502020204030204" pitchFamily="34" charset="0"/>
            </a:endParaRPr>
          </a:p>
        </p:txBody>
      </p:sp>
      <p:sp>
        <p:nvSpPr>
          <p:cNvPr id="59" name="Shape 59"/>
          <p:cNvSpPr>
            <a:spLocks noGrp="1"/>
          </p:cNvSpPr>
          <p:nvPr>
            <p:ph type="body" idx="4294967295"/>
          </p:nvPr>
        </p:nvSpPr>
        <p:spPr>
          <a:xfrm>
            <a:off x="491427" y="1409372"/>
            <a:ext cx="8333820" cy="5199433"/>
          </a:xfrm>
          <a:prstGeom prst="rect">
            <a:avLst/>
          </a:prstGeom>
        </p:spPr>
        <p:txBody>
          <a:bodyPr>
            <a:normAutofit/>
          </a:bodyPr>
          <a:lstStyle/>
          <a:p>
            <a:pPr marL="0" indent="0" algn="just">
              <a:spcBef>
                <a:spcPts val="2000"/>
              </a:spcBef>
              <a:buNone/>
            </a:pPr>
            <a:r>
              <a:rPr sz="2800" dirty="0" smtClean="0">
                <a:latin typeface="Calibri" panose="020F0502020204030204" pitchFamily="34" charset="0"/>
                <a:cs typeface="Calibri" panose="020F0502020204030204" pitchFamily="34" charset="0"/>
              </a:rPr>
              <a:t>Let’s </a:t>
            </a:r>
            <a:r>
              <a:rPr sz="2800" dirty="0">
                <a:latin typeface="Calibri" panose="020F0502020204030204" pitchFamily="34" charset="0"/>
                <a:cs typeface="Calibri" panose="020F0502020204030204" pitchFamily="34" charset="0"/>
              </a:rPr>
              <a:t>consider the Staff and Branch relation below with the relation having the following </a:t>
            </a:r>
            <a:r>
              <a:rPr sz="2800" dirty="0" smtClean="0">
                <a:latin typeface="Calibri" panose="020F0502020204030204" pitchFamily="34" charset="0"/>
                <a:cs typeface="Calibri" panose="020F0502020204030204" pitchFamily="34" charset="0"/>
              </a:rPr>
              <a:t>form</a:t>
            </a:r>
            <a:r>
              <a:rPr lang="en-GB" sz="2800" dirty="0" smtClean="0">
                <a:latin typeface="Calibri" panose="020F0502020204030204" pitchFamily="34" charset="0"/>
                <a:cs typeface="Calibri" panose="020F0502020204030204" pitchFamily="34" charset="0"/>
              </a:rPr>
              <a:t>:</a:t>
            </a:r>
            <a:endParaRPr sz="2800" dirty="0">
              <a:latin typeface="Calibri" panose="020F0502020204030204" pitchFamily="34" charset="0"/>
              <a:cs typeface="Calibri" panose="020F0502020204030204" pitchFamily="34" charset="0"/>
            </a:endParaRPr>
          </a:p>
          <a:p>
            <a:pPr marL="457200" indent="-457200" defTabSz="457200">
              <a:lnSpc>
                <a:spcPts val="3300"/>
              </a:lnSpc>
              <a:spcBef>
                <a:spcPts val="1200"/>
              </a:spcBef>
              <a:buSzTx/>
              <a:buNone/>
              <a:tabLst>
                <a:tab pos="139700" algn="l"/>
                <a:tab pos="457200" algn="l"/>
              </a:tabLst>
              <a:defRPr sz="1533">
                <a:latin typeface="Times"/>
                <a:ea typeface="Times"/>
                <a:cs typeface="Times"/>
                <a:sym typeface="Times"/>
              </a:defRPr>
            </a:pPr>
            <a:r>
              <a:rPr b="1" i="1" dirty="0"/>
              <a:t>Staff                        (</a:t>
            </a:r>
            <a:r>
              <a:rPr b="1" i="1" u="sng" dirty="0"/>
              <a:t>staffNo</a:t>
            </a:r>
            <a:r>
              <a:rPr b="1" i="1" dirty="0"/>
              <a:t>, sName, position, salary, branchNo)</a:t>
            </a:r>
          </a:p>
          <a:p>
            <a:pPr marL="457200" indent="-457200" defTabSz="457200">
              <a:lnSpc>
                <a:spcPts val="3300"/>
              </a:lnSpc>
              <a:spcBef>
                <a:spcPts val="1200"/>
              </a:spcBef>
              <a:buSzTx/>
              <a:buNone/>
              <a:tabLst>
                <a:tab pos="139700" algn="l"/>
                <a:tab pos="457200" algn="l"/>
              </a:tabLst>
              <a:defRPr sz="1533">
                <a:latin typeface="Times"/>
                <a:ea typeface="Times"/>
                <a:cs typeface="Times"/>
                <a:sym typeface="Times"/>
              </a:defRPr>
            </a:pPr>
            <a:r>
              <a:rPr b="1" i="1" dirty="0"/>
              <a:t>Branch                    (</a:t>
            </a:r>
            <a:r>
              <a:rPr b="1" i="1" u="sng" dirty="0"/>
              <a:t>branchNo</a:t>
            </a:r>
            <a:r>
              <a:rPr b="1" i="1" dirty="0"/>
              <a:t>, bAddress)</a:t>
            </a:r>
          </a:p>
          <a:p>
            <a:pPr marL="457200" indent="-457200" defTabSz="457200">
              <a:lnSpc>
                <a:spcPts val="3300"/>
              </a:lnSpc>
              <a:spcBef>
                <a:spcPts val="1200"/>
              </a:spcBef>
              <a:buSzTx/>
              <a:buNone/>
              <a:tabLst>
                <a:tab pos="139700" algn="l"/>
                <a:tab pos="457200" algn="l"/>
              </a:tabLst>
              <a:defRPr sz="1533">
                <a:latin typeface="Times"/>
                <a:ea typeface="Times"/>
                <a:cs typeface="Times"/>
                <a:sym typeface="Times"/>
              </a:defRPr>
            </a:pPr>
            <a:r>
              <a:rPr b="1" i="1" dirty="0"/>
              <a:t>StaffBranch            (</a:t>
            </a:r>
            <a:r>
              <a:rPr b="1" i="1" u="sng" dirty="0"/>
              <a:t>staffNo</a:t>
            </a:r>
            <a:r>
              <a:rPr b="1" i="1" dirty="0"/>
              <a:t>, sName, position, salary, branchNo, bAddress)</a:t>
            </a:r>
          </a:p>
          <a:p>
            <a:pPr marL="457200" indent="-457200" defTabSz="457200">
              <a:lnSpc>
                <a:spcPts val="3000"/>
              </a:lnSpc>
              <a:spcBef>
                <a:spcPts val="1200"/>
              </a:spcBef>
              <a:buSzTx/>
              <a:buNone/>
              <a:tabLst>
                <a:tab pos="139700" algn="l"/>
                <a:tab pos="457200" algn="l"/>
              </a:tabLst>
              <a:defRPr sz="1333">
                <a:latin typeface="Times"/>
                <a:ea typeface="Times"/>
                <a:cs typeface="Times"/>
                <a:sym typeface="Times"/>
              </a:defRPr>
            </a:pPr>
            <a:endParaRPr dirty="0"/>
          </a:p>
        </p:txBody>
      </p:sp>
      <p:sp>
        <p:nvSpPr>
          <p:cNvPr id="60" name="Shape 60"/>
          <p:cNvSpPr/>
          <p:nvPr/>
        </p:nvSpPr>
        <p:spPr>
          <a:xfrm>
            <a:off x="476913" y="1053609"/>
            <a:ext cx="8207376" cy="73026"/>
          </a:xfrm>
          <a:prstGeom prst="rect">
            <a:avLst/>
          </a:prstGeom>
          <a:solidFill>
            <a:srgbClr val="969696"/>
          </a:solidFill>
          <a:ln>
            <a:solidFill>
              <a:srgbClr val="000000"/>
            </a:solidFill>
          </a:ln>
        </p:spPr>
        <p:txBody>
          <a:bodyPr lIns="45719" rIns="45719" anchor="ctr"/>
          <a:lstStyle/>
          <a:p>
            <a:endParaRPr dirty="0"/>
          </a:p>
        </p:txBody>
      </p:sp>
      <p:pic>
        <p:nvPicPr>
          <p:cNvPr id="61" name="Screen Shot 2017-02-25 at 18.58.29.png"/>
          <p:cNvPicPr>
            <a:picLocks noChangeAspect="1"/>
          </p:cNvPicPr>
          <p:nvPr/>
        </p:nvPicPr>
        <p:blipFill>
          <a:blip r:embed="rId2">
            <a:extLst/>
          </a:blip>
          <a:stretch>
            <a:fillRect/>
          </a:stretch>
        </p:blipFill>
        <p:spPr>
          <a:xfrm>
            <a:off x="483437" y="4353361"/>
            <a:ext cx="3902326" cy="2212147"/>
          </a:xfrm>
          <a:prstGeom prst="rect">
            <a:avLst/>
          </a:prstGeom>
          <a:ln w="12700">
            <a:miter lim="400000"/>
          </a:ln>
        </p:spPr>
      </p:pic>
      <p:pic>
        <p:nvPicPr>
          <p:cNvPr id="62" name="Screen Shot 2017-02-25 at 18.58.35.png"/>
          <p:cNvPicPr>
            <a:picLocks noChangeAspect="1"/>
          </p:cNvPicPr>
          <p:nvPr/>
        </p:nvPicPr>
        <p:blipFill>
          <a:blip r:embed="rId3">
            <a:extLst/>
          </a:blip>
          <a:stretch>
            <a:fillRect/>
          </a:stretch>
        </p:blipFill>
        <p:spPr>
          <a:xfrm>
            <a:off x="5544296" y="4450162"/>
            <a:ext cx="3139993" cy="2115364"/>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title" idx="4294967295"/>
          </p:nvPr>
        </p:nvSpPr>
        <p:spPr>
          <a:xfrm>
            <a:off x="305079" y="17460"/>
            <a:ext cx="8706516" cy="1143002"/>
          </a:xfrm>
          <a:prstGeom prst="rect">
            <a:avLst/>
          </a:prstGeom>
        </p:spPr>
        <p:txBody>
          <a:bodyPr>
            <a:normAutofit/>
          </a:bodyPr>
          <a:lstStyle>
            <a:lvl1pPr>
              <a:defRPr sz="3600">
                <a:solidFill>
                  <a:srgbClr val="C00000"/>
                </a:solidFill>
              </a:defRPr>
            </a:lvl1pPr>
          </a:lstStyle>
          <a:p>
            <a:r>
              <a:rPr b="1" dirty="0" smtClean="0">
                <a:latin typeface="Calibri" panose="020F0502020204030204" pitchFamily="34" charset="0"/>
                <a:cs typeface="Calibri" panose="020F0502020204030204" pitchFamily="34" charset="0"/>
              </a:rPr>
              <a:t>Example</a:t>
            </a:r>
            <a:endParaRPr b="1" dirty="0">
              <a:latin typeface="Calibri" panose="020F0502020204030204" pitchFamily="34" charset="0"/>
              <a:cs typeface="Calibri" panose="020F0502020204030204" pitchFamily="34" charset="0"/>
            </a:endParaRPr>
          </a:p>
        </p:txBody>
      </p:sp>
      <p:sp>
        <p:nvSpPr>
          <p:cNvPr id="65" name="Shape 65"/>
          <p:cNvSpPr>
            <a:spLocks noGrp="1"/>
          </p:cNvSpPr>
          <p:nvPr>
            <p:ph type="body" idx="4294967295"/>
          </p:nvPr>
        </p:nvSpPr>
        <p:spPr>
          <a:xfrm>
            <a:off x="405090" y="1425137"/>
            <a:ext cx="8333820" cy="5199433"/>
          </a:xfrm>
          <a:prstGeom prst="rect">
            <a:avLst/>
          </a:prstGeom>
        </p:spPr>
        <p:txBody>
          <a:bodyPr>
            <a:normAutofit/>
          </a:bodyPr>
          <a:lstStyle>
            <a:lvl1pPr>
              <a:spcBef>
                <a:spcPts val="2000"/>
              </a:spcBef>
              <a:buFont typeface="Arial"/>
              <a:buChar char="►"/>
            </a:lvl1pPr>
          </a:lstStyle>
          <a:p>
            <a:pPr marL="0" indent="0" algn="just">
              <a:buNone/>
            </a:pPr>
            <a:r>
              <a:rPr sz="2800" dirty="0" smtClean="0">
                <a:latin typeface="Calibri" panose="020F0502020204030204" pitchFamily="34" charset="0"/>
                <a:cs typeface="Calibri" panose="020F0502020204030204" pitchFamily="34" charset="0"/>
              </a:rPr>
              <a:t>The </a:t>
            </a:r>
            <a:r>
              <a:rPr sz="2800" dirty="0">
                <a:latin typeface="Calibri" panose="020F0502020204030204" pitchFamily="34" charset="0"/>
                <a:cs typeface="Calibri" panose="020F0502020204030204" pitchFamily="34" charset="0"/>
              </a:rPr>
              <a:t>problem associated with unwanted data redundancy can be illustrated by comparing the staff and Branch relations with the StaffBranch relation </a:t>
            </a:r>
            <a:r>
              <a:rPr sz="2800" dirty="0" smtClean="0">
                <a:latin typeface="Calibri" panose="020F0502020204030204" pitchFamily="34" charset="0"/>
                <a:cs typeface="Calibri" panose="020F0502020204030204" pitchFamily="34" charset="0"/>
              </a:rPr>
              <a:t>below</a:t>
            </a:r>
            <a:r>
              <a:rPr lang="en-GB" sz="2800" dirty="0" smtClean="0">
                <a:latin typeface="Calibri" panose="020F0502020204030204" pitchFamily="34" charset="0"/>
                <a:cs typeface="Calibri" panose="020F0502020204030204" pitchFamily="34" charset="0"/>
              </a:rPr>
              <a:t>:</a:t>
            </a:r>
            <a:endParaRPr sz="2800" dirty="0">
              <a:latin typeface="Calibri" panose="020F0502020204030204" pitchFamily="34" charset="0"/>
              <a:cs typeface="Calibri" panose="020F0502020204030204" pitchFamily="34" charset="0"/>
            </a:endParaRPr>
          </a:p>
        </p:txBody>
      </p:sp>
      <p:sp>
        <p:nvSpPr>
          <p:cNvPr id="66" name="Shape 66"/>
          <p:cNvSpPr/>
          <p:nvPr/>
        </p:nvSpPr>
        <p:spPr>
          <a:xfrm>
            <a:off x="468312" y="1076644"/>
            <a:ext cx="8207376" cy="73026"/>
          </a:xfrm>
          <a:prstGeom prst="rect">
            <a:avLst/>
          </a:prstGeom>
          <a:solidFill>
            <a:srgbClr val="969696"/>
          </a:solidFill>
          <a:ln>
            <a:solidFill>
              <a:srgbClr val="000000"/>
            </a:solidFill>
          </a:ln>
        </p:spPr>
        <p:txBody>
          <a:bodyPr lIns="45719" rIns="45719" anchor="ctr"/>
          <a:lstStyle/>
          <a:p>
            <a:endParaRPr dirty="0"/>
          </a:p>
        </p:txBody>
      </p:sp>
      <p:pic>
        <p:nvPicPr>
          <p:cNvPr id="67" name="Screen Shot 2017-02-25 at 18.58.41.png"/>
          <p:cNvPicPr>
            <a:picLocks noChangeAspect="1"/>
          </p:cNvPicPr>
          <p:nvPr/>
        </p:nvPicPr>
        <p:blipFill>
          <a:blip r:embed="rId3">
            <a:extLst/>
          </a:blip>
          <a:stretch>
            <a:fillRect/>
          </a:stretch>
        </p:blipFill>
        <p:spPr>
          <a:xfrm>
            <a:off x="1733289" y="3577503"/>
            <a:ext cx="5850096" cy="2414545"/>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p:cNvSpPr>
          <p:nvPr>
            <p:ph type="title" idx="4294967295"/>
          </p:nvPr>
        </p:nvSpPr>
        <p:spPr>
          <a:xfrm>
            <a:off x="305079" y="53973"/>
            <a:ext cx="8706516" cy="1143002"/>
          </a:xfrm>
          <a:prstGeom prst="rect">
            <a:avLst/>
          </a:prstGeom>
        </p:spPr>
        <p:txBody>
          <a:bodyPr>
            <a:normAutofit/>
          </a:bodyPr>
          <a:lstStyle>
            <a:lvl1pPr>
              <a:defRPr sz="3600">
                <a:solidFill>
                  <a:srgbClr val="C00000"/>
                </a:solidFill>
              </a:defRPr>
            </a:lvl1pPr>
          </a:lstStyle>
          <a:p>
            <a:r>
              <a:rPr b="1" dirty="0" smtClean="0">
                <a:latin typeface="Calibri" panose="020F0502020204030204" pitchFamily="34" charset="0"/>
                <a:cs typeface="Calibri" panose="020F0502020204030204" pitchFamily="34" charset="0"/>
              </a:rPr>
              <a:t>Example</a:t>
            </a:r>
            <a:endParaRPr b="1" dirty="0">
              <a:latin typeface="Calibri" panose="020F0502020204030204" pitchFamily="34" charset="0"/>
              <a:cs typeface="Calibri" panose="020F0502020204030204" pitchFamily="34" charset="0"/>
            </a:endParaRPr>
          </a:p>
        </p:txBody>
      </p:sp>
      <p:sp>
        <p:nvSpPr>
          <p:cNvPr id="70" name="Shape 70"/>
          <p:cNvSpPr>
            <a:spLocks noGrp="1"/>
          </p:cNvSpPr>
          <p:nvPr>
            <p:ph type="body" idx="4294967295"/>
          </p:nvPr>
        </p:nvSpPr>
        <p:spPr>
          <a:xfrm>
            <a:off x="405090" y="1425137"/>
            <a:ext cx="8333820" cy="5199433"/>
          </a:xfrm>
          <a:prstGeom prst="rect">
            <a:avLst/>
          </a:prstGeom>
        </p:spPr>
        <p:txBody>
          <a:bodyPr>
            <a:normAutofit lnSpcReduction="10000"/>
          </a:bodyPr>
          <a:lstStyle/>
          <a:p>
            <a:pPr marL="0" indent="0" algn="just" defTabSz="685800">
              <a:spcBef>
                <a:spcPts val="1500"/>
              </a:spcBef>
              <a:buNone/>
              <a:defRPr sz="2400"/>
            </a:pPr>
            <a:r>
              <a:rPr dirty="0" smtClean="0">
                <a:latin typeface="Calibri" panose="020F0502020204030204" pitchFamily="34" charset="0"/>
                <a:cs typeface="Calibri" panose="020F0502020204030204" pitchFamily="34" charset="0"/>
              </a:rPr>
              <a:t>In </a:t>
            </a:r>
            <a:r>
              <a:rPr dirty="0">
                <a:latin typeface="Calibri" panose="020F0502020204030204" pitchFamily="34" charset="0"/>
                <a:cs typeface="Calibri" panose="020F0502020204030204" pitchFamily="34" charset="0"/>
              </a:rPr>
              <a:t>the </a:t>
            </a:r>
            <a:r>
              <a:rPr b="1" i="1" dirty="0">
                <a:latin typeface="Calibri" panose="020F0502020204030204" pitchFamily="34" charset="0"/>
                <a:cs typeface="Calibri" panose="020F0502020204030204" pitchFamily="34" charset="0"/>
              </a:rPr>
              <a:t>StaffBranch</a:t>
            </a:r>
            <a:r>
              <a:rPr dirty="0">
                <a:latin typeface="Calibri" panose="020F0502020204030204" pitchFamily="34" charset="0"/>
                <a:cs typeface="Calibri" panose="020F0502020204030204" pitchFamily="34" charset="0"/>
              </a:rPr>
              <a:t> relation there is redundant data; </a:t>
            </a:r>
          </a:p>
          <a:p>
            <a:pPr marL="600075" lvl="1" indent="-257175" algn="just" defTabSz="685800">
              <a:spcBef>
                <a:spcPts val="1500"/>
              </a:spcBef>
              <a:buFont typeface="Arial"/>
              <a:buChar char="►"/>
              <a:defRPr sz="2400"/>
            </a:pPr>
            <a:r>
              <a:rPr dirty="0">
                <a:latin typeface="Calibri" panose="020F0502020204030204" pitchFamily="34" charset="0"/>
                <a:cs typeface="Calibri" panose="020F0502020204030204" pitchFamily="34" charset="0"/>
              </a:rPr>
              <a:t>The details of a branch are repeated for every member of staff located at that branch. </a:t>
            </a:r>
          </a:p>
          <a:p>
            <a:pPr marL="600075" lvl="1" indent="-257175" algn="just" defTabSz="685800">
              <a:spcBef>
                <a:spcPts val="1500"/>
              </a:spcBef>
              <a:buFont typeface="Arial"/>
              <a:buChar char="►"/>
              <a:defRPr sz="2400"/>
            </a:pPr>
            <a:r>
              <a:rPr dirty="0">
                <a:latin typeface="Calibri" panose="020F0502020204030204" pitchFamily="34" charset="0"/>
                <a:cs typeface="Calibri" panose="020F0502020204030204" pitchFamily="34" charset="0"/>
              </a:rPr>
              <a:t>In contrast; </a:t>
            </a:r>
          </a:p>
          <a:p>
            <a:pPr marL="942975" lvl="2" indent="-257175" algn="just" defTabSz="685800">
              <a:spcBef>
                <a:spcPts val="1500"/>
              </a:spcBef>
              <a:buFont typeface="Arial"/>
              <a:buChar char="►"/>
              <a:defRPr sz="2400"/>
            </a:pPr>
            <a:r>
              <a:rPr dirty="0">
                <a:latin typeface="Calibri" panose="020F0502020204030204" pitchFamily="34" charset="0"/>
                <a:cs typeface="Calibri" panose="020F0502020204030204" pitchFamily="34" charset="0"/>
              </a:rPr>
              <a:t>The branch details appear only once for each branch in the </a:t>
            </a:r>
            <a:r>
              <a:rPr b="1" i="1" dirty="0">
                <a:latin typeface="Calibri" panose="020F0502020204030204" pitchFamily="34" charset="0"/>
                <a:cs typeface="Calibri" panose="020F0502020204030204" pitchFamily="34" charset="0"/>
              </a:rPr>
              <a:t>Branch</a:t>
            </a:r>
            <a:r>
              <a:rPr dirty="0">
                <a:latin typeface="Calibri" panose="020F0502020204030204" pitchFamily="34" charset="0"/>
                <a:cs typeface="Calibri" panose="020F0502020204030204" pitchFamily="34" charset="0"/>
              </a:rPr>
              <a:t> relation.</a:t>
            </a:r>
          </a:p>
          <a:p>
            <a:pPr marL="942975" lvl="2" indent="-257175" algn="just" defTabSz="685800">
              <a:spcBef>
                <a:spcPts val="1500"/>
              </a:spcBef>
              <a:buFont typeface="Arial"/>
              <a:buChar char="►"/>
              <a:defRPr sz="2400"/>
            </a:pPr>
            <a:r>
              <a:rPr dirty="0">
                <a:latin typeface="Calibri" panose="020F0502020204030204" pitchFamily="34" charset="0"/>
                <a:cs typeface="Calibri" panose="020F0502020204030204" pitchFamily="34" charset="0"/>
              </a:rPr>
              <a:t>Only the branch number </a:t>
            </a:r>
            <a:r>
              <a:rPr b="1" i="1" dirty="0">
                <a:latin typeface="Calibri" panose="020F0502020204030204" pitchFamily="34" charset="0"/>
                <a:cs typeface="Calibri" panose="020F0502020204030204" pitchFamily="34" charset="0"/>
              </a:rPr>
              <a:t>branchNo</a:t>
            </a:r>
            <a:r>
              <a:rPr dirty="0">
                <a:latin typeface="Calibri" panose="020F0502020204030204" pitchFamily="34" charset="0"/>
                <a:cs typeface="Calibri" panose="020F0502020204030204" pitchFamily="34" charset="0"/>
              </a:rPr>
              <a:t> is repeated in the Staff relation to represent where each member of staff is located. </a:t>
            </a:r>
          </a:p>
          <a:p>
            <a:pPr marL="257175" indent="-257175" algn="just" defTabSz="685800">
              <a:spcBef>
                <a:spcPts val="1500"/>
              </a:spcBef>
              <a:buFont typeface="Arial"/>
              <a:buChar char="►"/>
              <a:defRPr sz="2400"/>
            </a:pPr>
            <a:r>
              <a:rPr dirty="0">
                <a:latin typeface="Calibri" panose="020F0502020204030204" pitchFamily="34" charset="0"/>
                <a:cs typeface="Calibri" panose="020F0502020204030204" pitchFamily="34" charset="0"/>
              </a:rPr>
              <a:t>Relations that have redundant data may have problems called </a:t>
            </a:r>
            <a:r>
              <a:rPr b="1" dirty="0">
                <a:solidFill>
                  <a:srgbClr val="C00000"/>
                </a:solidFill>
                <a:latin typeface="Calibri" panose="020F0502020204030204" pitchFamily="34" charset="0"/>
                <a:cs typeface="Calibri" panose="020F0502020204030204" pitchFamily="34" charset="0"/>
              </a:rPr>
              <a:t>update anomalies</a:t>
            </a:r>
            <a:r>
              <a:rPr dirty="0">
                <a:latin typeface="Calibri" panose="020F0502020204030204" pitchFamily="34" charset="0"/>
                <a:cs typeface="Calibri" panose="020F0502020204030204" pitchFamily="34" charset="0"/>
              </a:rPr>
              <a:t>, which are classified as insertion, deletion, or modification anomalies. </a:t>
            </a:r>
          </a:p>
        </p:txBody>
      </p:sp>
      <p:sp>
        <p:nvSpPr>
          <p:cNvPr id="71" name="Shape 71"/>
          <p:cNvSpPr/>
          <p:nvPr/>
        </p:nvSpPr>
        <p:spPr>
          <a:xfrm>
            <a:off x="468312" y="1021207"/>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idx="4294967295"/>
          </p:nvPr>
        </p:nvSpPr>
        <p:spPr>
          <a:xfrm>
            <a:off x="305079" y="0"/>
            <a:ext cx="8706516" cy="1143002"/>
          </a:xfrm>
          <a:prstGeom prst="rect">
            <a:avLst/>
          </a:prstGeom>
        </p:spPr>
        <p:txBody>
          <a:bodyPr>
            <a:normAutofit/>
          </a:bodyPr>
          <a:lstStyle>
            <a:lvl1pPr>
              <a:defRPr sz="3600">
                <a:solidFill>
                  <a:srgbClr val="C00000"/>
                </a:solidFill>
              </a:defRPr>
            </a:lvl1pPr>
          </a:lstStyle>
          <a:p>
            <a:r>
              <a:rPr b="1" dirty="0">
                <a:latin typeface="Calibri" panose="020F0502020204030204" pitchFamily="34" charset="0"/>
                <a:cs typeface="Calibri" panose="020F0502020204030204" pitchFamily="34" charset="0"/>
              </a:rPr>
              <a:t>Insertion Anomalies</a:t>
            </a:r>
          </a:p>
        </p:txBody>
      </p:sp>
      <p:sp>
        <p:nvSpPr>
          <p:cNvPr id="74" name="Shape 74"/>
          <p:cNvSpPr>
            <a:spLocks noGrp="1"/>
          </p:cNvSpPr>
          <p:nvPr>
            <p:ph type="body" idx="4294967295"/>
          </p:nvPr>
        </p:nvSpPr>
        <p:spPr>
          <a:xfrm>
            <a:off x="491427" y="1224437"/>
            <a:ext cx="8333820" cy="5199433"/>
          </a:xfrm>
          <a:prstGeom prst="rect">
            <a:avLst/>
          </a:prstGeom>
        </p:spPr>
        <p:txBody>
          <a:bodyPr>
            <a:noAutofit/>
          </a:bodyPr>
          <a:lstStyle/>
          <a:p>
            <a:pPr marL="0" indent="0" algn="just" defTabSz="740663">
              <a:spcBef>
                <a:spcPts val="1600"/>
              </a:spcBef>
              <a:buNone/>
              <a:defRPr sz="2592"/>
            </a:pPr>
            <a:r>
              <a:rPr sz="2400" b="1" dirty="0">
                <a:solidFill>
                  <a:srgbClr val="C00000"/>
                </a:solidFill>
                <a:latin typeface="Calibri" panose="020F0502020204030204" pitchFamily="34" charset="0"/>
                <a:cs typeface="Calibri" panose="020F0502020204030204" pitchFamily="34" charset="0"/>
              </a:rPr>
              <a:t>Insertion Anomaly </a:t>
            </a:r>
            <a:r>
              <a:rPr sz="2400" dirty="0">
                <a:latin typeface="Calibri" panose="020F0502020204030204" pitchFamily="34" charset="0"/>
                <a:cs typeface="Calibri" panose="020F0502020204030204" pitchFamily="34" charset="0"/>
              </a:rPr>
              <a:t>occurs when certain attributes cannot be inserted into the database without the presence of another. </a:t>
            </a:r>
            <a:endParaRPr sz="2400" dirty="0">
              <a:solidFill>
                <a:srgbClr val="FF2600"/>
              </a:solidFill>
              <a:latin typeface="Calibri" panose="020F0502020204030204" pitchFamily="34" charset="0"/>
              <a:cs typeface="Calibri" panose="020F0502020204030204" pitchFamily="34" charset="0"/>
            </a:endParaRPr>
          </a:p>
          <a:p>
            <a:pPr marL="277749" indent="-277749" algn="just" defTabSz="740663">
              <a:spcBef>
                <a:spcPts val="1600"/>
              </a:spcBef>
              <a:buFont typeface="Arial"/>
              <a:buChar char="►"/>
              <a:defRPr sz="2592"/>
            </a:pPr>
            <a:r>
              <a:rPr sz="2400" dirty="0">
                <a:latin typeface="Calibri" panose="020F0502020204030204" pitchFamily="34" charset="0"/>
                <a:cs typeface="Calibri" panose="020F0502020204030204" pitchFamily="34" charset="0"/>
              </a:rPr>
              <a:t>There are two main types of insertion anomaly, illustrated using the StaffBranch relation.</a:t>
            </a:r>
          </a:p>
          <a:p>
            <a:pPr marL="648080" lvl="1" indent="-277749" algn="just" defTabSz="740663">
              <a:spcBef>
                <a:spcPts val="1600"/>
              </a:spcBef>
              <a:buFont typeface="Arial"/>
              <a:buChar char="►"/>
              <a:defRPr sz="2592"/>
            </a:pPr>
            <a:r>
              <a:rPr sz="2400" dirty="0">
                <a:latin typeface="Calibri" panose="020F0502020204030204" pitchFamily="34" charset="0"/>
                <a:cs typeface="Calibri" panose="020F0502020204030204" pitchFamily="34" charset="0"/>
              </a:rPr>
              <a:t>Inserting the details of a new staff member requires inclusion of the branch which the staff would be based.</a:t>
            </a:r>
          </a:p>
          <a:p>
            <a:pPr marL="648080" lvl="1" indent="-277749" algn="just" defTabSz="740663">
              <a:spcBef>
                <a:spcPts val="1600"/>
              </a:spcBef>
              <a:buFont typeface="Arial"/>
              <a:buChar char="►"/>
              <a:defRPr sz="2592"/>
            </a:pPr>
            <a:r>
              <a:rPr sz="2400" dirty="0">
                <a:latin typeface="Calibri" panose="020F0502020204030204" pitchFamily="34" charset="0"/>
                <a:cs typeface="Calibri" panose="020F0502020204030204" pitchFamily="34" charset="0"/>
              </a:rPr>
              <a:t>Inserting details of a new branch that currently has no staff requires entering nulls into the attributes for staff. However, as staffNo is the primary key for the StaffBranch relation, attempting to enter nulls for staffNo violates entity integrity, and is not allowed.</a:t>
            </a:r>
          </a:p>
        </p:txBody>
      </p:sp>
      <p:sp>
        <p:nvSpPr>
          <p:cNvPr id="75" name="Shape 75"/>
          <p:cNvSpPr/>
          <p:nvPr/>
        </p:nvSpPr>
        <p:spPr>
          <a:xfrm>
            <a:off x="491427" y="953462"/>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Times New Roman"/>
        <a:ea typeface="Times New Roman"/>
        <a:cs typeface="Times New Roman"/>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Times New Roman"/>
        <a:ea typeface="Times New Roman"/>
        <a:cs typeface="Times New Roman"/>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443</TotalTime>
  <Words>1756</Words>
  <Application>Microsoft Office PowerPoint</Application>
  <PresentationFormat>On-screen Show (4:3)</PresentationFormat>
  <Paragraphs>130</Paragraphs>
  <Slides>25</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Gill Sans</vt:lpstr>
      <vt:lpstr>Helvetica</vt:lpstr>
      <vt:lpstr>Symbol</vt:lpstr>
      <vt:lpstr>Times</vt:lpstr>
      <vt:lpstr>Times New Roman</vt:lpstr>
      <vt:lpstr>Default Design</vt:lpstr>
      <vt:lpstr>PowerPoint Presentation</vt:lpstr>
      <vt:lpstr>Normalisation</vt:lpstr>
      <vt:lpstr>Purpose of Normalisation</vt:lpstr>
      <vt:lpstr>Data Redundancy and Update Anomalies</vt:lpstr>
      <vt:lpstr>Data Redundancy and Update Anomalies</vt:lpstr>
      <vt:lpstr>Example</vt:lpstr>
      <vt:lpstr>Example</vt:lpstr>
      <vt:lpstr>Example</vt:lpstr>
      <vt:lpstr>Insertion Anomalies</vt:lpstr>
      <vt:lpstr>Deletion Anomalies</vt:lpstr>
      <vt:lpstr>Modification Anomalies</vt:lpstr>
      <vt:lpstr>Part 2</vt:lpstr>
      <vt:lpstr>Functional Dependencies</vt:lpstr>
      <vt:lpstr>Characteristics of Functional Dependencies</vt:lpstr>
      <vt:lpstr>Example of Functional Dependency</vt:lpstr>
      <vt:lpstr>Example of Functional Dependency that holds for a long time</vt:lpstr>
      <vt:lpstr>Example of Functional Dependency that holds for a long time</vt:lpstr>
      <vt:lpstr>Example of Functional Dependency that holds for a long time</vt:lpstr>
      <vt:lpstr>Full and Partial Functional Dependency</vt:lpstr>
      <vt:lpstr>Example of Partial and Full Functional Dependency</vt:lpstr>
      <vt:lpstr>Transitive Dependency</vt:lpstr>
      <vt:lpstr>Example - Identifying Function Dependency using Meaning and Relationship</vt:lpstr>
      <vt:lpstr>Example - Identifying Relation’s Primary Key using Functional Dependency </vt:lpstr>
      <vt:lpstr>Example - Identifying Relation’s Primary Key using Functional Dependency </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Nandor</dc:creator>
  <cp:lastModifiedBy>Norlaily Yaacob</cp:lastModifiedBy>
  <cp:revision>46</cp:revision>
  <cp:lastPrinted>2018-02-12T21:44:42Z</cp:lastPrinted>
  <dcterms:modified xsi:type="dcterms:W3CDTF">2018-02-13T12:11:14Z</dcterms:modified>
</cp:coreProperties>
</file>