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53" r:id="rId3"/>
    <p:sldId id="294" r:id="rId4"/>
    <p:sldId id="332" r:id="rId5"/>
    <p:sldId id="295" r:id="rId6"/>
    <p:sldId id="296" r:id="rId7"/>
    <p:sldId id="297" r:id="rId8"/>
    <p:sldId id="299" r:id="rId9"/>
    <p:sldId id="300" r:id="rId10"/>
    <p:sldId id="301" r:id="rId11"/>
    <p:sldId id="326" r:id="rId12"/>
    <p:sldId id="310" r:id="rId13"/>
    <p:sldId id="315" r:id="rId14"/>
    <p:sldId id="335" r:id="rId15"/>
    <p:sldId id="343" r:id="rId16"/>
    <p:sldId id="344" r:id="rId17"/>
    <p:sldId id="345" r:id="rId18"/>
    <p:sldId id="347" r:id="rId19"/>
    <p:sldId id="348" r:id="rId20"/>
    <p:sldId id="349" r:id="rId21"/>
    <p:sldId id="350" r:id="rId22"/>
  </p:sldIdLst>
  <p:sldSz cx="9144000" cy="6858000" type="screen4x3"/>
  <p:notesSz cx="6794500" cy="9906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80258" autoAdjust="0"/>
  </p:normalViewPr>
  <p:slideViewPr>
    <p:cSldViewPr snapToGrid="0">
      <p:cViewPr varScale="1">
        <p:scale>
          <a:sx n="90" d="100"/>
          <a:sy n="90" d="100"/>
        </p:scale>
        <p:origin x="54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05934" y="4705350"/>
            <a:ext cx="4982633" cy="44577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11960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09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22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82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8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3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68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8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06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85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48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25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63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07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49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40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670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63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423862" y="969962"/>
            <a:ext cx="8207376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1" name="Shape 21"/>
          <p:cNvSpPr/>
          <p:nvPr/>
        </p:nvSpPr>
        <p:spPr>
          <a:xfrm>
            <a:off x="971550" y="222250"/>
            <a:ext cx="74276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b="1" dirty="0"/>
              <a:t>104KM Enterprise Information System</a:t>
            </a:r>
          </a:p>
        </p:txBody>
      </p:sp>
      <p:sp>
        <p:nvSpPr>
          <p:cNvPr id="22" name="Shape 22"/>
          <p:cNvSpPr/>
          <p:nvPr/>
        </p:nvSpPr>
        <p:spPr>
          <a:xfrm>
            <a:off x="553123" y="1309698"/>
            <a:ext cx="8264526" cy="483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</a:rPr>
              <a:t>Topic: </a:t>
            </a:r>
            <a:r>
              <a:rPr lang="en-GB" b="1" dirty="0" smtClean="0">
                <a:solidFill>
                  <a:schemeClr val="tx1"/>
                </a:solidFill>
              </a:rPr>
              <a:t>Normalisation</a:t>
            </a:r>
            <a:endParaRPr b="1" dirty="0">
              <a:solidFill>
                <a:schemeClr val="tx1"/>
              </a:solidFill>
            </a:endParaRPr>
          </a:p>
          <a:p>
            <a:pPr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</a:rPr>
              <a:t>Learning outcomes for </a:t>
            </a:r>
            <a:r>
              <a:rPr dirty="0" smtClean="0">
                <a:solidFill>
                  <a:schemeClr val="tx1"/>
                </a:solidFill>
              </a:rPr>
              <a:t>today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  <a:endParaRPr dirty="0">
              <a:solidFill>
                <a:schemeClr val="tx1"/>
              </a:solidFill>
            </a:endParaRPr>
          </a:p>
          <a:p>
            <a:pPr>
              <a:buSzPct val="100000"/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buSzPct val="100000"/>
              <a:buChar char="•"/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b="1" dirty="0" smtClean="0">
                <a:solidFill>
                  <a:srgbClr val="002060"/>
                </a:solidFill>
              </a:rPr>
              <a:t>Data </a:t>
            </a:r>
            <a:r>
              <a:rPr b="1" dirty="0">
                <a:solidFill>
                  <a:srgbClr val="002060"/>
                </a:solidFill>
              </a:rPr>
              <a:t>Redundancy </a:t>
            </a:r>
          </a:p>
          <a:p>
            <a:pPr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b="1" dirty="0">
              <a:solidFill>
                <a:srgbClr val="002060"/>
              </a:solidFill>
            </a:endParaRPr>
          </a:p>
          <a:p>
            <a:pPr>
              <a:buSzPct val="100000"/>
              <a:buChar char="•"/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rPr b="1" dirty="0">
                <a:solidFill>
                  <a:srgbClr val="002060"/>
                </a:solidFill>
              </a:rPr>
              <a:t>  Functional Dependency</a:t>
            </a:r>
          </a:p>
          <a:p>
            <a:pPr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b="1" dirty="0">
              <a:solidFill>
                <a:srgbClr val="002060"/>
              </a:solidFill>
            </a:endParaRPr>
          </a:p>
          <a:p>
            <a:pPr>
              <a:buSzPct val="100000"/>
              <a:buChar char="•"/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rPr b="1" dirty="0">
                <a:solidFill>
                  <a:srgbClr val="002060"/>
                </a:solidFill>
              </a:rPr>
              <a:t>  Process of </a:t>
            </a:r>
            <a:r>
              <a:rPr lang="en-GB" b="1" dirty="0" smtClean="0">
                <a:solidFill>
                  <a:srgbClr val="002060"/>
                </a:solidFill>
              </a:rPr>
              <a:t>Normalisation</a:t>
            </a:r>
            <a:endParaRPr b="1" dirty="0">
              <a:solidFill>
                <a:srgbClr val="002060"/>
              </a:solidFill>
            </a:endParaRPr>
          </a:p>
          <a:p>
            <a:pPr>
              <a:buSzPct val="100000"/>
              <a:buChar char="•"/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b="1" dirty="0">
              <a:solidFill>
                <a:srgbClr val="002060"/>
              </a:solidFill>
            </a:endParaRPr>
          </a:p>
          <a:p>
            <a:pPr>
              <a:buSzPct val="100000"/>
              <a:buChar char="•"/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rPr b="1" dirty="0">
                <a:solidFill>
                  <a:srgbClr val="002060"/>
                </a:solidFill>
              </a:rPr>
              <a:t>  Summary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 idx="4294967295"/>
          </p:nvPr>
        </p:nvSpPr>
        <p:spPr>
          <a:xfrm>
            <a:off x="757237" y="-331788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/>
            </a:r>
            <a:br>
              <a:rPr dirty="0"/>
            </a:br>
            <a:r>
              <a:rPr dirty="0"/>
              <a:t>First Normal Form (1NF)</a:t>
            </a:r>
          </a:p>
        </p:txBody>
      </p:sp>
      <p:sp>
        <p:nvSpPr>
          <p:cNvPr id="266" name="Shape 266"/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67" name="Shape 267"/>
          <p:cNvSpPr/>
          <p:nvPr/>
        </p:nvSpPr>
        <p:spPr>
          <a:xfrm>
            <a:off x="534987" y="1395696"/>
            <a:ext cx="8216901" cy="517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sz="2800" dirty="0"/>
              <a:t> Two common approaches are employed to removing repeating groups from </a:t>
            </a:r>
            <a:r>
              <a:rPr lang="en-GB" sz="2800" dirty="0"/>
              <a:t>unnormalized</a:t>
            </a:r>
            <a:r>
              <a:rPr sz="2800" dirty="0"/>
              <a:t> tables: </a:t>
            </a:r>
          </a:p>
          <a:p>
            <a:pPr marL="800099" lvl="1" indent="-342899" algn="just">
              <a:spcBef>
                <a:spcPts val="2000"/>
              </a:spcBef>
              <a:buSzPct val="100000"/>
              <a:buFont typeface="Arial"/>
              <a:buChar char="►"/>
              <a:defRPr sz="2300"/>
            </a:pPr>
            <a:r>
              <a:rPr sz="2800" dirty="0"/>
              <a:t>Entering appropriate data in the empty columns of rows containing the repeating data.</a:t>
            </a:r>
          </a:p>
          <a:p>
            <a:pPr marL="800099" lvl="1" indent="-342899" algn="just">
              <a:spcBef>
                <a:spcPts val="2000"/>
              </a:spcBef>
              <a:buSzPct val="100000"/>
              <a:buFont typeface="Arial"/>
              <a:buChar char="►"/>
              <a:defRPr sz="2300"/>
            </a:pPr>
            <a:r>
              <a:rPr sz="2800" dirty="0"/>
              <a:t>Placing the repeating data, along with a copy of the original key attribute(s), in a separate relation.</a:t>
            </a:r>
          </a:p>
          <a:p>
            <a:pPr marL="800099" lvl="1" indent="-342899" algn="just">
              <a:spcBef>
                <a:spcPts val="2000"/>
              </a:spcBef>
              <a:buSzPct val="100000"/>
              <a:buFont typeface="Arial"/>
              <a:buChar char="►"/>
              <a:defRPr sz="2300"/>
            </a:pPr>
            <a:r>
              <a:rPr sz="2800" dirty="0"/>
              <a:t>The resulting table used by either of the two approaches is referred to as the 1NF relations containing single values at the intersections of each row and column.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 idx="4294967295"/>
          </p:nvPr>
        </p:nvSpPr>
        <p:spPr>
          <a:xfrm>
            <a:off x="757237" y="-331788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/>
            </a:r>
            <a:br>
              <a:rPr dirty="0"/>
            </a:br>
            <a:r>
              <a:rPr dirty="0"/>
              <a:t>First Normal Form (1NF)</a:t>
            </a:r>
          </a:p>
        </p:txBody>
      </p:sp>
      <p:sp>
        <p:nvSpPr>
          <p:cNvPr id="266" name="Shape 266"/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67" name="Shape 267"/>
          <p:cNvSpPr/>
          <p:nvPr/>
        </p:nvSpPr>
        <p:spPr>
          <a:xfrm>
            <a:off x="534987" y="1395696"/>
            <a:ext cx="8216901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  <a:defRPr sz="2300"/>
            </a:pPr>
            <a:r>
              <a:rPr sz="3200" dirty="0"/>
              <a:t>Although both approaches are valid, approach 1 introduces more redundancy into the original UNF table as part of the “flattening” process, whereas approach 2 creates two or more relations with less redundancy than in the original UNF table.</a:t>
            </a:r>
          </a:p>
        </p:txBody>
      </p:sp>
    </p:spTree>
    <p:extLst>
      <p:ext uri="{BB962C8B-B14F-4D97-AF65-F5344CB8AC3E}">
        <p14:creationId xmlns:p14="http://schemas.microsoft.com/office/powerpoint/2010/main" val="6111961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 idx="4294967295"/>
          </p:nvPr>
        </p:nvSpPr>
        <p:spPr>
          <a:xfrm>
            <a:off x="757237" y="-331788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/>
            </a:r>
            <a:br>
              <a:rPr dirty="0"/>
            </a:br>
            <a:r>
              <a:rPr dirty="0"/>
              <a:t>Second Normal Form (2NF)</a:t>
            </a:r>
          </a:p>
        </p:txBody>
      </p:sp>
      <p:sp>
        <p:nvSpPr>
          <p:cNvPr id="315" name="Shape 315"/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16" name="Shape 316"/>
          <p:cNvSpPr/>
          <p:nvPr/>
        </p:nvSpPr>
        <p:spPr>
          <a:xfrm>
            <a:off x="534987" y="1395696"/>
            <a:ext cx="8216901" cy="47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sz="3200" dirty="0"/>
              <a:t>Is a relation that is in first normal form and every non-primary-key attribute is fully functionally dependent on the primary key. </a:t>
            </a:r>
          </a:p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sz="3200" dirty="0"/>
              <a:t>The normalisation of 1NF relations to 2NF involves the removal of partial dependencies. If a partial dependency exists, we remove the partially dependent attribute(s) from the relation by placing them in a new relation along with a copy of their determinant.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 idx="4294967295"/>
          </p:nvPr>
        </p:nvSpPr>
        <p:spPr>
          <a:xfrm>
            <a:off x="757237" y="-331788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/>
            </a:r>
            <a:br>
              <a:rPr dirty="0"/>
            </a:br>
            <a:r>
              <a:rPr dirty="0"/>
              <a:t>Third Normal Form (3NF)</a:t>
            </a:r>
          </a:p>
        </p:txBody>
      </p:sp>
      <p:sp>
        <p:nvSpPr>
          <p:cNvPr id="337" name="Shape 337"/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38" name="Shape 338"/>
          <p:cNvSpPr/>
          <p:nvPr/>
        </p:nvSpPr>
        <p:spPr>
          <a:xfrm>
            <a:off x="534987" y="1395696"/>
            <a:ext cx="8216901" cy="5463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  <a:defRPr sz="2300"/>
            </a:pPr>
            <a:r>
              <a:rPr dirty="0"/>
              <a:t>Is a relation that is in first and second normal form in which non-primary-key attribute is transitively dependent on the primary key.</a:t>
            </a:r>
          </a:p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  <a:defRPr sz="2300"/>
            </a:pPr>
            <a:r>
              <a:rPr dirty="0"/>
              <a:t>The </a:t>
            </a:r>
            <a:r>
              <a:rPr lang="en-GB" dirty="0"/>
              <a:t>normalization</a:t>
            </a:r>
            <a:r>
              <a:rPr dirty="0"/>
              <a:t> of 2NF relations to 3NF requires updating two tuples in the relation. If only one tuple is updated and not the other, the database would be in an inconsistent state.</a:t>
            </a:r>
          </a:p>
          <a:p>
            <a:pPr marL="800099" lvl="1" indent="-342899" algn="just">
              <a:spcBef>
                <a:spcPts val="2000"/>
              </a:spcBef>
              <a:buSzPct val="100000"/>
              <a:buFont typeface="Arial"/>
              <a:buChar char="►"/>
              <a:defRPr sz="2300"/>
            </a:pPr>
            <a:r>
              <a:rPr dirty="0"/>
              <a:t>This anomaly is caused by a transitive dependency, we need to remove such dependencies by progressing to third normal form.</a:t>
            </a:r>
          </a:p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  <a:defRPr sz="2300"/>
            </a:pPr>
            <a:r>
              <a:rPr dirty="0"/>
              <a:t>The </a:t>
            </a:r>
            <a:r>
              <a:rPr lang="en-GB" dirty="0"/>
              <a:t>normalization</a:t>
            </a:r>
            <a:r>
              <a:rPr dirty="0"/>
              <a:t> of 2NF relations to 3NF involves the removal of transitive dependencies. If a transitive dependency exists, we remove the transitively dependent attribute(s) from the relation by placing them in a new relation along with a copy of their determinant.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80">
            <a:extLst>
              <a:ext uri="{FF2B5EF4-FFF2-40B4-BE49-F238E27FC236}">
                <a16:creationId xmlns="" xmlns:a16="http://schemas.microsoft.com/office/drawing/2014/main" id="{821AF7C0-3A5E-431D-AA47-0019FDDD5D75}"/>
              </a:ext>
            </a:extLst>
          </p:cNvPr>
          <p:cNvSpPr/>
          <p:nvPr/>
        </p:nvSpPr>
        <p:spPr>
          <a:xfrm>
            <a:off x="560369" y="1062596"/>
            <a:ext cx="8216901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lang="en-US" dirty="0"/>
              <a:t>Taking the slightly modified data provided in the second activity of Week two’s lab, we can have the following table version in UNF format.</a:t>
            </a:r>
          </a:p>
          <a:p>
            <a:pPr algn="just">
              <a:spcBef>
                <a:spcPts val="2000"/>
              </a:spcBef>
              <a:buSzPct val="100000"/>
            </a:pP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6FA3B791-4386-471A-8468-49D670947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92234"/>
              </p:ext>
            </p:extLst>
          </p:nvPr>
        </p:nvGraphicFramePr>
        <p:xfrm>
          <a:off x="306594" y="2989563"/>
          <a:ext cx="41578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1312433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1075765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855232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Employee_Name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Employee_Addr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Job_Role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Salary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12A,Plymouth Road,Devon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Accountant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40 000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Mary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423,Tudor Avenue, Coventry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Manager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30 000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John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3,Merlin Close, London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Database Administrator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Peter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10, Jardine Road, Manchester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Programmer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50 000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04995EB-6CD8-4CBB-A5F4-AAA430FB2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89940"/>
              </p:ext>
            </p:extLst>
          </p:nvPr>
        </p:nvGraphicFramePr>
        <p:xfrm>
          <a:off x="4464424" y="2989998"/>
          <a:ext cx="443312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84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701478">
                  <a:extLst>
                    <a:ext uri="{9D8B030D-6E8A-4147-A177-3AD203B41FA5}">
                      <a16:colId xmlns="" xmlns:a16="http://schemas.microsoft.com/office/drawing/2014/main" val="2241390490"/>
                    </a:ext>
                  </a:extLst>
                </a:gridCol>
                <a:gridCol w="1070938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1065007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624913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Department_Name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Project_Name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Project_Start_Date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Project_End_Date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Total_Hours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Finance Depratment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Project_XXX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6/1/2013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6/4/2013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420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Project_YYY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</a:rPr>
                        <a:t>10/5/2013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10/6/2013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Project_YYY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</a:rPr>
                        <a:t>10/5/2013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10/6/2013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Project_ZZZ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31/8/2015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sp>
        <p:nvSpPr>
          <p:cNvPr id="9" name="Shape 364">
            <a:extLst>
              <a:ext uri="{FF2B5EF4-FFF2-40B4-BE49-F238E27FC236}">
                <a16:creationId xmlns="" xmlns:a16="http://schemas.microsoft.com/office/drawing/2014/main" id="{D6C95C63-B3F2-49D0-9C01-9573807E712F}"/>
              </a:ext>
            </a:extLst>
          </p:cNvPr>
          <p:cNvSpPr txBox="1">
            <a:spLocks/>
          </p:cNvSpPr>
          <p:nvPr/>
        </p:nvSpPr>
        <p:spPr>
          <a:xfrm>
            <a:off x="757237" y="-331788"/>
            <a:ext cx="77724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defTabSz="859536" hangingPunct="1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Normalization Example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BAD564-8F61-4A72-8715-6888D4BCAB21}"/>
              </a:ext>
            </a:extLst>
          </p:cNvPr>
          <p:cNvSpPr txBox="1"/>
          <p:nvPr/>
        </p:nvSpPr>
        <p:spPr>
          <a:xfrm>
            <a:off x="306594" y="2545410"/>
            <a:ext cx="145228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32563155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80">
            <a:extLst>
              <a:ext uri="{FF2B5EF4-FFF2-40B4-BE49-F238E27FC236}">
                <a16:creationId xmlns="" xmlns:a16="http://schemas.microsoft.com/office/drawing/2014/main" id="{821AF7C0-3A5E-431D-AA47-0019FDDD5D75}"/>
              </a:ext>
            </a:extLst>
          </p:cNvPr>
          <p:cNvSpPr/>
          <p:nvPr/>
        </p:nvSpPr>
        <p:spPr>
          <a:xfrm>
            <a:off x="560369" y="1062596"/>
            <a:ext cx="82169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1NF: </a:t>
            </a:r>
            <a:r>
              <a:rPr lang="en-US" dirty="0"/>
              <a:t>the intersection of each row and column contains </a:t>
            </a:r>
            <a:r>
              <a:rPr lang="en-US" dirty="0">
                <a:solidFill>
                  <a:srgbClr val="FF0000"/>
                </a:solidFill>
              </a:rPr>
              <a:t>one and only one value</a:t>
            </a:r>
            <a:r>
              <a:rPr lang="en-US" dirty="0"/>
              <a:t>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6FA3B791-4386-471A-8468-49D670947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06184"/>
              </p:ext>
            </p:extLst>
          </p:nvPr>
        </p:nvGraphicFramePr>
        <p:xfrm>
          <a:off x="186320" y="3716450"/>
          <a:ext cx="41578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1312433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1075765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855232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Employee_Name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Employee_Addr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Job_Role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Salary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12A,Plymouth Road,Devon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Accountant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40 000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Mary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423,Tudor Avenue, Coventry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Manager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30 000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John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3,Merlin Close, London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Database Administrator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Peter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10, Jardine Road, Manchester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Programmer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50 000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04995EB-6CD8-4CBB-A5F4-AAA430FB2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94955"/>
              </p:ext>
            </p:extLst>
          </p:nvPr>
        </p:nvGraphicFramePr>
        <p:xfrm>
          <a:off x="4344150" y="3716885"/>
          <a:ext cx="443312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84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701478">
                  <a:extLst>
                    <a:ext uri="{9D8B030D-6E8A-4147-A177-3AD203B41FA5}">
                      <a16:colId xmlns="" xmlns:a16="http://schemas.microsoft.com/office/drawing/2014/main" val="2241390490"/>
                    </a:ext>
                  </a:extLst>
                </a:gridCol>
                <a:gridCol w="1070938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1065007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624913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Department_Name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Project_Name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Project_Start_Date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Project_End_Date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Total_Hours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Finance Depratment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Project_XXX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6/1/2013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6/4/2013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420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Project_YYY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</a:rPr>
                        <a:t>10/5/2013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10/6/2013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Project_YYY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</a:rPr>
                        <a:t>10/5/2013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10/6/2013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Project_ZZZ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31/8/2015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sp>
        <p:nvSpPr>
          <p:cNvPr id="9" name="Shape 364">
            <a:extLst>
              <a:ext uri="{FF2B5EF4-FFF2-40B4-BE49-F238E27FC236}">
                <a16:creationId xmlns="" xmlns:a16="http://schemas.microsoft.com/office/drawing/2014/main" id="{D6C95C63-B3F2-49D0-9C01-9573807E712F}"/>
              </a:ext>
            </a:extLst>
          </p:cNvPr>
          <p:cNvSpPr txBox="1">
            <a:spLocks/>
          </p:cNvSpPr>
          <p:nvPr/>
        </p:nvSpPr>
        <p:spPr>
          <a:xfrm>
            <a:off x="757237" y="-331788"/>
            <a:ext cx="77724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defTabSz="859536" hangingPunct="1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Normalization Example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8BDF8F1-DB54-453E-B06F-8D6B68EDFDFE}"/>
              </a:ext>
            </a:extLst>
          </p:cNvPr>
          <p:cNvSpPr/>
          <p:nvPr/>
        </p:nvSpPr>
        <p:spPr>
          <a:xfrm>
            <a:off x="757237" y="1892529"/>
            <a:ext cx="79063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Employee_Addr contains </a:t>
            </a:r>
            <a:r>
              <a:rPr lang="en-US" sz="2200" b="1" dirty="0"/>
              <a:t>Address</a:t>
            </a:r>
            <a:r>
              <a:rPr lang="en-US" sz="2200" dirty="0"/>
              <a:t> and </a:t>
            </a:r>
            <a:r>
              <a:rPr lang="en-US" sz="2200" b="1" dirty="0"/>
              <a:t>City</a:t>
            </a:r>
            <a:r>
              <a:rPr lang="en-US" sz="2200" dirty="0"/>
              <a:t> as well</a:t>
            </a:r>
          </a:p>
        </p:txBody>
      </p:sp>
      <p:sp>
        <p:nvSpPr>
          <p:cNvPr id="10" name="Shape 280">
            <a:extLst>
              <a:ext uri="{FF2B5EF4-FFF2-40B4-BE49-F238E27FC236}">
                <a16:creationId xmlns="" xmlns:a16="http://schemas.microsoft.com/office/drawing/2014/main" id="{DD7E20AA-F368-49CA-9FA1-AE6835B77097}"/>
              </a:ext>
            </a:extLst>
          </p:cNvPr>
          <p:cNvSpPr/>
          <p:nvPr/>
        </p:nvSpPr>
        <p:spPr>
          <a:xfrm>
            <a:off x="530224" y="2447135"/>
            <a:ext cx="82169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1NF: </a:t>
            </a:r>
            <a:r>
              <a:rPr lang="en-US" dirty="0"/>
              <a:t>undefined unique key allows for duplicate entries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3D5AA09-ACEB-4D04-B916-982095E2CD69}"/>
              </a:ext>
            </a:extLst>
          </p:cNvPr>
          <p:cNvSpPr txBox="1"/>
          <p:nvPr/>
        </p:nvSpPr>
        <p:spPr>
          <a:xfrm>
            <a:off x="186320" y="3231510"/>
            <a:ext cx="145228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41695743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80">
            <a:extLst>
              <a:ext uri="{FF2B5EF4-FFF2-40B4-BE49-F238E27FC236}">
                <a16:creationId xmlns="" xmlns:a16="http://schemas.microsoft.com/office/drawing/2014/main" id="{821AF7C0-3A5E-431D-AA47-0019FDDD5D75}"/>
              </a:ext>
            </a:extLst>
          </p:cNvPr>
          <p:cNvSpPr/>
          <p:nvPr/>
        </p:nvSpPr>
        <p:spPr>
          <a:xfrm>
            <a:off x="560369" y="1062596"/>
            <a:ext cx="82169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1NF: </a:t>
            </a:r>
            <a:r>
              <a:rPr lang="en-US" dirty="0"/>
              <a:t>the intersection of each row and column contains </a:t>
            </a:r>
            <a:r>
              <a:rPr lang="en-US" dirty="0">
                <a:solidFill>
                  <a:srgbClr val="FF0000"/>
                </a:solidFill>
              </a:rPr>
              <a:t>one and only one value</a:t>
            </a:r>
            <a:r>
              <a:rPr lang="en-US" dirty="0"/>
              <a:t>. </a:t>
            </a:r>
          </a:p>
        </p:txBody>
      </p:sp>
      <p:sp>
        <p:nvSpPr>
          <p:cNvPr id="9" name="Shape 364">
            <a:extLst>
              <a:ext uri="{FF2B5EF4-FFF2-40B4-BE49-F238E27FC236}">
                <a16:creationId xmlns="" xmlns:a16="http://schemas.microsoft.com/office/drawing/2014/main" id="{D6C95C63-B3F2-49D0-9C01-9573807E712F}"/>
              </a:ext>
            </a:extLst>
          </p:cNvPr>
          <p:cNvSpPr txBox="1">
            <a:spLocks/>
          </p:cNvSpPr>
          <p:nvPr/>
        </p:nvSpPr>
        <p:spPr>
          <a:xfrm>
            <a:off x="757237" y="-331788"/>
            <a:ext cx="77724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defTabSz="859536" hangingPunct="1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Normalization Example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8BDF8F1-DB54-453E-B06F-8D6B68EDFDFE}"/>
              </a:ext>
            </a:extLst>
          </p:cNvPr>
          <p:cNvSpPr/>
          <p:nvPr/>
        </p:nvSpPr>
        <p:spPr>
          <a:xfrm>
            <a:off x="757237" y="1892529"/>
            <a:ext cx="79063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Employee_Addr split into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Address</a:t>
            </a:r>
            <a:r>
              <a:rPr lang="en-US" sz="2200" b="1" dirty="0"/>
              <a:t> </a:t>
            </a:r>
            <a:r>
              <a:rPr lang="en-US" sz="2200" dirty="0"/>
              <a:t>and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0" name="Shape 280">
            <a:extLst>
              <a:ext uri="{FF2B5EF4-FFF2-40B4-BE49-F238E27FC236}">
                <a16:creationId xmlns="" xmlns:a16="http://schemas.microsoft.com/office/drawing/2014/main" id="{DD7E20AA-F368-49CA-9FA1-AE6835B77097}"/>
              </a:ext>
            </a:extLst>
          </p:cNvPr>
          <p:cNvSpPr/>
          <p:nvPr/>
        </p:nvSpPr>
        <p:spPr>
          <a:xfrm>
            <a:off x="530224" y="2447135"/>
            <a:ext cx="82169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1NF: </a:t>
            </a:r>
            <a:r>
              <a:rPr lang="en-US" dirty="0"/>
              <a:t>undefined unique key allows for duplicate entries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42B905E5-0208-4E75-92AA-5E9CA305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38577"/>
              </p:ext>
            </p:extLst>
          </p:nvPr>
        </p:nvGraphicFramePr>
        <p:xfrm>
          <a:off x="-43030" y="4326463"/>
          <a:ext cx="513139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854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860612">
                  <a:extLst>
                    <a:ext uri="{9D8B030D-6E8A-4147-A177-3AD203B41FA5}">
                      <a16:colId xmlns="" xmlns:a16="http://schemas.microsoft.com/office/drawing/2014/main" val="2241390490"/>
                    </a:ext>
                  </a:extLst>
                </a:gridCol>
                <a:gridCol w="935915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666974">
                  <a:extLst>
                    <a:ext uri="{9D8B030D-6E8A-4147-A177-3AD203B41FA5}">
                      <a16:colId xmlns="" xmlns:a16="http://schemas.microsoft.com/office/drawing/2014/main" val="3588316006"/>
                    </a:ext>
                  </a:extLst>
                </a:gridCol>
                <a:gridCol w="1172583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645459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Employee_Id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Employee_Name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Address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Job_Role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Salary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B050"/>
                          </a:solidFill>
                        </a:rPr>
                        <a:t>E110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12A,Plymouth Road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Devon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Accountant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40 000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B050"/>
                          </a:solidFill>
                        </a:rPr>
                        <a:t>E111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Mary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423,Tudor Avenue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Coven-try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Manager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30 000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B050"/>
                          </a:solidFill>
                        </a:rPr>
                        <a:t>E112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John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3,Merlin Close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London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Database Administrator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B050"/>
                          </a:solidFill>
                        </a:rPr>
                        <a:t>E113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Peter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10, Jardine Road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Man-chester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Programmer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50 000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34066E92-B626-49B7-8C76-38BBE3717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45023"/>
              </p:ext>
            </p:extLst>
          </p:nvPr>
        </p:nvGraphicFramePr>
        <p:xfrm>
          <a:off x="5088366" y="4326463"/>
          <a:ext cx="409866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84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701478">
                  <a:extLst>
                    <a:ext uri="{9D8B030D-6E8A-4147-A177-3AD203B41FA5}">
                      <a16:colId xmlns="" xmlns:a16="http://schemas.microsoft.com/office/drawing/2014/main" val="2241390490"/>
                    </a:ext>
                  </a:extLst>
                </a:gridCol>
                <a:gridCol w="866543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935916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623943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Department_Name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Project_Name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Project_Start_Date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Project_End_Date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Total_Hours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Finance Depratment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Project_XXX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6/1/2013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6/4/2013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420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Project_YYY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</a:rPr>
                        <a:t>10/5/2013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10/6/2013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Project_YYY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</a:rPr>
                        <a:t>10/5/2013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10/6/2013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Project_ZZZ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31/8/2015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CF0F6AF-043C-4DD0-A71C-E9E627491085}"/>
              </a:ext>
            </a:extLst>
          </p:cNvPr>
          <p:cNvSpPr/>
          <p:nvPr/>
        </p:nvSpPr>
        <p:spPr>
          <a:xfrm>
            <a:off x="757237" y="2848970"/>
            <a:ext cx="79063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Added </a:t>
            </a:r>
            <a:r>
              <a:rPr lang="en-US" sz="2200" b="1" dirty="0">
                <a:solidFill>
                  <a:srgbClr val="00B050"/>
                </a:solidFill>
              </a:rPr>
              <a:t>Employee_Id </a:t>
            </a:r>
            <a:r>
              <a:rPr lang="en-US" sz="2200" dirty="0"/>
              <a:t>as unique Key</a:t>
            </a:r>
            <a:endParaRPr lang="en-US" sz="2200" b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98BF1C-8E2A-4FE8-938B-F5FDF7C9D45B}"/>
              </a:ext>
            </a:extLst>
          </p:cNvPr>
          <p:cNvSpPr txBox="1"/>
          <p:nvPr/>
        </p:nvSpPr>
        <p:spPr>
          <a:xfrm>
            <a:off x="107577" y="3871595"/>
            <a:ext cx="145228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7857380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80">
            <a:extLst>
              <a:ext uri="{FF2B5EF4-FFF2-40B4-BE49-F238E27FC236}">
                <a16:creationId xmlns="" xmlns:a16="http://schemas.microsoft.com/office/drawing/2014/main" id="{821AF7C0-3A5E-431D-AA47-0019FDDD5D75}"/>
              </a:ext>
            </a:extLst>
          </p:cNvPr>
          <p:cNvSpPr/>
          <p:nvPr/>
        </p:nvSpPr>
        <p:spPr>
          <a:xfrm>
            <a:off x="560369" y="1062596"/>
            <a:ext cx="82169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2NF: </a:t>
            </a:r>
            <a:r>
              <a:rPr lang="en-US" dirty="0"/>
              <a:t>every non-primary attribute is functionally dependent on the primary key. Functional Dependencies violating this:</a:t>
            </a:r>
          </a:p>
        </p:txBody>
      </p:sp>
      <p:sp>
        <p:nvSpPr>
          <p:cNvPr id="9" name="Shape 364">
            <a:extLst>
              <a:ext uri="{FF2B5EF4-FFF2-40B4-BE49-F238E27FC236}">
                <a16:creationId xmlns="" xmlns:a16="http://schemas.microsoft.com/office/drawing/2014/main" id="{D6C95C63-B3F2-49D0-9C01-9573807E712F}"/>
              </a:ext>
            </a:extLst>
          </p:cNvPr>
          <p:cNvSpPr txBox="1">
            <a:spLocks/>
          </p:cNvSpPr>
          <p:nvPr/>
        </p:nvSpPr>
        <p:spPr>
          <a:xfrm>
            <a:off x="757237" y="-331788"/>
            <a:ext cx="77724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defTabSz="859536" hangingPunct="1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Normalization Example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8BDF8F1-DB54-453E-B06F-8D6B68EDFDFE}"/>
              </a:ext>
            </a:extLst>
          </p:cNvPr>
          <p:cNvSpPr/>
          <p:nvPr/>
        </p:nvSpPr>
        <p:spPr>
          <a:xfrm>
            <a:off x="840789" y="1912133"/>
            <a:ext cx="7906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0"/>
              </a:spcBef>
              <a:buSzPct val="100000"/>
            </a:pPr>
            <a:r>
              <a:rPr lang="en-US" sz="2000" dirty="0">
                <a:solidFill>
                  <a:srgbClr val="C00000"/>
                </a:solidFill>
              </a:rPr>
              <a:t>fd2:</a:t>
            </a:r>
            <a:r>
              <a:rPr lang="en-US" sz="2000" dirty="0">
                <a:solidFill>
                  <a:schemeClr val="tx1"/>
                </a:solidFill>
              </a:rPr>
              <a:t>	Project_Name ® Project_Start_Date, Project_End_Date, 				Total_Hours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42B905E5-0208-4E75-92AA-5E9CA305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69069"/>
              </p:ext>
            </p:extLst>
          </p:nvPr>
        </p:nvGraphicFramePr>
        <p:xfrm>
          <a:off x="-43030" y="4552375"/>
          <a:ext cx="513139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854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241390490"/>
                    </a:ext>
                  </a:extLst>
                </a:gridCol>
                <a:gridCol w="882127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666974">
                  <a:extLst>
                    <a:ext uri="{9D8B030D-6E8A-4147-A177-3AD203B41FA5}">
                      <a16:colId xmlns="" xmlns:a16="http://schemas.microsoft.com/office/drawing/2014/main" val="3588316006"/>
                    </a:ext>
                  </a:extLst>
                </a:gridCol>
                <a:gridCol w="1172583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645459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Employee_Name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Job_Role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Salary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12A,Plymouth Road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Devon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Accountant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40 000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Mary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423,Tudor Avenue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Coven-try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Manager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30 000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John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3,Merlin Close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Database Administrator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Peter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10, Jardine Road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Programmer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50 000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34066E92-B626-49B7-8C76-38BBE3717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5092"/>
              </p:ext>
            </p:extLst>
          </p:nvPr>
        </p:nvGraphicFramePr>
        <p:xfrm>
          <a:off x="5088366" y="4552375"/>
          <a:ext cx="409866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84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701478">
                  <a:extLst>
                    <a:ext uri="{9D8B030D-6E8A-4147-A177-3AD203B41FA5}">
                      <a16:colId xmlns="" xmlns:a16="http://schemas.microsoft.com/office/drawing/2014/main" val="2241390490"/>
                    </a:ext>
                  </a:extLst>
                </a:gridCol>
                <a:gridCol w="866543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935916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623943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Department_Name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Project_Name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Project_Start_Date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Project_End_Date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Total_Hours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Finance Depratment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Project_XXX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6/1/2013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6/4/2013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420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Project_YYY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C00000"/>
                          </a:solidFill>
                        </a:rPr>
                        <a:t>10/5/2013</a:t>
                      </a:r>
                      <a:endParaRPr 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10/6/2013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140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Project_YYY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C00000"/>
                          </a:solidFill>
                        </a:rPr>
                        <a:t>10/5/2013</a:t>
                      </a:r>
                      <a:endParaRPr 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10/6/2013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140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Project_ZZZ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31/8/2015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C00000"/>
                          </a:solidFill>
                        </a:rPr>
                        <a:t>100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9DE96A1-187B-44FB-A719-F87621C165F5}"/>
              </a:ext>
            </a:extLst>
          </p:cNvPr>
          <p:cNvSpPr/>
          <p:nvPr/>
        </p:nvSpPr>
        <p:spPr>
          <a:xfrm>
            <a:off x="840789" y="2501683"/>
            <a:ext cx="7283164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0"/>
              </a:spcBef>
              <a:buSzPct val="100000"/>
            </a:pPr>
            <a:r>
              <a:rPr lang="en-US" sz="2000" dirty="0">
                <a:solidFill>
                  <a:schemeClr val="tx1"/>
                </a:solidFill>
              </a:rPr>
              <a:t>We consider that:</a:t>
            </a:r>
          </a:p>
          <a:p>
            <a:pPr marL="342900" indent="-342900" algn="just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same address could be found in multiple cities</a:t>
            </a:r>
          </a:p>
          <a:p>
            <a:pPr marL="342900" indent="-342900" algn="just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Same job could be found in multiple Departments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4917AC-C108-4275-AD8A-ADB75E0DCF53}"/>
              </a:ext>
            </a:extLst>
          </p:cNvPr>
          <p:cNvSpPr txBox="1"/>
          <p:nvPr/>
        </p:nvSpPr>
        <p:spPr>
          <a:xfrm>
            <a:off x="10760" y="4119022"/>
            <a:ext cx="145228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615205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80">
            <a:extLst>
              <a:ext uri="{FF2B5EF4-FFF2-40B4-BE49-F238E27FC236}">
                <a16:creationId xmlns="" xmlns:a16="http://schemas.microsoft.com/office/drawing/2014/main" id="{821AF7C0-3A5E-431D-AA47-0019FDDD5D75}"/>
              </a:ext>
            </a:extLst>
          </p:cNvPr>
          <p:cNvSpPr/>
          <p:nvPr/>
        </p:nvSpPr>
        <p:spPr>
          <a:xfrm>
            <a:off x="355973" y="1062596"/>
            <a:ext cx="82169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2NF: </a:t>
            </a:r>
            <a:r>
              <a:rPr lang="en-US" dirty="0"/>
              <a:t>every non-primary attribute is functionally dependent on the primary key.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15ED5C8-2669-482E-979C-1E71E4E3B8EB}"/>
              </a:ext>
            </a:extLst>
          </p:cNvPr>
          <p:cNvSpPr txBox="1"/>
          <p:nvPr/>
        </p:nvSpPr>
        <p:spPr>
          <a:xfrm>
            <a:off x="107577" y="3710230"/>
            <a:ext cx="145228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Employee</a:t>
            </a:r>
          </a:p>
        </p:txBody>
      </p:sp>
      <p:sp>
        <p:nvSpPr>
          <p:cNvPr id="9" name="Shape 364">
            <a:extLst>
              <a:ext uri="{FF2B5EF4-FFF2-40B4-BE49-F238E27FC236}">
                <a16:creationId xmlns="" xmlns:a16="http://schemas.microsoft.com/office/drawing/2014/main" id="{D6C95C63-B3F2-49D0-9C01-9573807E712F}"/>
              </a:ext>
            </a:extLst>
          </p:cNvPr>
          <p:cNvSpPr txBox="1">
            <a:spLocks/>
          </p:cNvSpPr>
          <p:nvPr/>
        </p:nvSpPr>
        <p:spPr>
          <a:xfrm>
            <a:off x="757237" y="-331788"/>
            <a:ext cx="77724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defTabSz="859536" hangingPunct="1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Normalization Example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8BDF8F1-DB54-453E-B06F-8D6B68EDFDFE}"/>
              </a:ext>
            </a:extLst>
          </p:cNvPr>
          <p:cNvSpPr/>
          <p:nvPr/>
        </p:nvSpPr>
        <p:spPr>
          <a:xfrm>
            <a:off x="636393" y="1772282"/>
            <a:ext cx="790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 create table </a:t>
            </a:r>
            <a:r>
              <a:rPr lang="en-US" sz="2000" b="1" dirty="0">
                <a:solidFill>
                  <a:schemeClr val="tx1"/>
                </a:solidFill>
              </a:rPr>
              <a:t>Project </a:t>
            </a:r>
            <a:r>
              <a:rPr lang="en-US" sz="2000" dirty="0">
                <a:solidFill>
                  <a:schemeClr val="tx1"/>
                </a:solidFill>
              </a:rPr>
              <a:t> so satisfy 2NF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42B905E5-0208-4E75-92AA-5E9CA305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9649"/>
              </p:ext>
            </p:extLst>
          </p:nvPr>
        </p:nvGraphicFramePr>
        <p:xfrm>
          <a:off x="107577" y="4229645"/>
          <a:ext cx="701398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85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871369">
                  <a:extLst>
                    <a:ext uri="{9D8B030D-6E8A-4147-A177-3AD203B41FA5}">
                      <a16:colId xmlns="" xmlns:a16="http://schemas.microsoft.com/office/drawing/2014/main" val="2241390490"/>
                    </a:ext>
                  </a:extLst>
                </a:gridCol>
                <a:gridCol w="1054249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828339">
                  <a:extLst>
                    <a:ext uri="{9D8B030D-6E8A-4147-A177-3AD203B41FA5}">
                      <a16:colId xmlns="" xmlns:a16="http://schemas.microsoft.com/office/drawing/2014/main" val="3588316006"/>
                    </a:ext>
                  </a:extLst>
                </a:gridCol>
                <a:gridCol w="892885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666974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  <a:gridCol w="1118795">
                  <a:extLst>
                    <a:ext uri="{9D8B030D-6E8A-4147-A177-3AD203B41FA5}">
                      <a16:colId xmlns="" xmlns:a16="http://schemas.microsoft.com/office/drawing/2014/main" val="3345843393"/>
                    </a:ext>
                  </a:extLst>
                </a:gridCol>
                <a:gridCol w="688489">
                  <a:extLst>
                    <a:ext uri="{9D8B030D-6E8A-4147-A177-3AD203B41FA5}">
                      <a16:colId xmlns="" xmlns:a16="http://schemas.microsoft.com/office/drawing/2014/main" val="1948882030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Employee_Name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Job_Role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Salary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Department_Name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Project_Id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12A,Plymouth Road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Devon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Accountant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40 000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Finance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Mary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423,Tudor Avenue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Coventry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Manager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30 000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John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3,Merlin Close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Database Administrator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Peter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10, Jardine Road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Programmer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50 000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sp>
        <p:nvSpPr>
          <p:cNvPr id="14" name="Shape 280">
            <a:extLst>
              <a:ext uri="{FF2B5EF4-FFF2-40B4-BE49-F238E27FC236}">
                <a16:creationId xmlns="" xmlns:a16="http://schemas.microsoft.com/office/drawing/2014/main" id="{2216BA06-6887-4231-97AC-E2CE35344E7B}"/>
              </a:ext>
            </a:extLst>
          </p:cNvPr>
          <p:cNvSpPr/>
          <p:nvPr/>
        </p:nvSpPr>
        <p:spPr>
          <a:xfrm>
            <a:off x="295682" y="2157493"/>
            <a:ext cx="817058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1NF: </a:t>
            </a:r>
            <a:r>
              <a:rPr lang="en-US" dirty="0"/>
              <a:t>undefined unique key allows for duplicate entries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614C71B-7B44-4705-8278-44F9B6074CF5}"/>
              </a:ext>
            </a:extLst>
          </p:cNvPr>
          <p:cNvSpPr/>
          <p:nvPr/>
        </p:nvSpPr>
        <p:spPr>
          <a:xfrm>
            <a:off x="651466" y="2632753"/>
            <a:ext cx="3576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Added </a:t>
            </a:r>
            <a:r>
              <a:rPr lang="en-US" sz="2000" b="1" dirty="0">
                <a:solidFill>
                  <a:srgbClr val="00B050"/>
                </a:solidFill>
              </a:rPr>
              <a:t>Project_Id</a:t>
            </a:r>
            <a:r>
              <a:rPr lang="en-US" sz="2000" b="1" dirty="0"/>
              <a:t> </a:t>
            </a:r>
            <a:r>
              <a:rPr lang="en-US" sz="2000" dirty="0"/>
              <a:t>Key as </a:t>
            </a:r>
            <a:r>
              <a:rPr lang="en-US" sz="2000" b="1" dirty="0"/>
              <a:t>Project_Name </a:t>
            </a:r>
            <a:r>
              <a:rPr lang="en-US" sz="2000" dirty="0"/>
              <a:t>could be duplicate</a:t>
            </a:r>
            <a:endParaRPr lang="en-US" sz="2000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5328A6CE-57D0-4957-AF1B-C393550BE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856"/>
              </p:ext>
            </p:extLst>
          </p:nvPr>
        </p:nvGraphicFramePr>
        <p:xfrm>
          <a:off x="4783939" y="2892240"/>
          <a:ext cx="4098664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87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984875">
                  <a:extLst>
                    <a:ext uri="{9D8B030D-6E8A-4147-A177-3AD203B41FA5}">
                      <a16:colId xmlns="" xmlns:a16="http://schemas.microsoft.com/office/drawing/2014/main" val="2241390490"/>
                    </a:ext>
                  </a:extLst>
                </a:gridCol>
                <a:gridCol w="866543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935916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623943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Project_Id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Project_Name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Project_Start_Date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Project_End_Date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Total_Hours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Project_XXX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6/1/2013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6/4/2013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Project_YYY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10/5/2013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10/6/2013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Project_ZZZ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7D351AA-0085-4A5C-9988-5C57987271A7}"/>
              </a:ext>
            </a:extLst>
          </p:cNvPr>
          <p:cNvSpPr txBox="1"/>
          <p:nvPr/>
        </p:nvSpPr>
        <p:spPr>
          <a:xfrm>
            <a:off x="7897906" y="2466869"/>
            <a:ext cx="114927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1885693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80">
            <a:extLst>
              <a:ext uri="{FF2B5EF4-FFF2-40B4-BE49-F238E27FC236}">
                <a16:creationId xmlns="" xmlns:a16="http://schemas.microsoft.com/office/drawing/2014/main" id="{821AF7C0-3A5E-431D-AA47-0019FDDD5D75}"/>
              </a:ext>
            </a:extLst>
          </p:cNvPr>
          <p:cNvSpPr/>
          <p:nvPr/>
        </p:nvSpPr>
        <p:spPr>
          <a:xfrm>
            <a:off x="355973" y="1062596"/>
            <a:ext cx="82169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3NF: </a:t>
            </a:r>
            <a:r>
              <a:rPr lang="en-US" dirty="0"/>
              <a:t>every non-primary attribute should provide information only on the primary attribute.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15ED5C8-2669-482E-979C-1E71E4E3B8EB}"/>
              </a:ext>
            </a:extLst>
          </p:cNvPr>
          <p:cNvSpPr txBox="1"/>
          <p:nvPr/>
        </p:nvSpPr>
        <p:spPr>
          <a:xfrm>
            <a:off x="107577" y="3710230"/>
            <a:ext cx="145228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Employee</a:t>
            </a:r>
          </a:p>
        </p:txBody>
      </p:sp>
      <p:sp>
        <p:nvSpPr>
          <p:cNvPr id="9" name="Shape 364">
            <a:extLst>
              <a:ext uri="{FF2B5EF4-FFF2-40B4-BE49-F238E27FC236}">
                <a16:creationId xmlns="" xmlns:a16="http://schemas.microsoft.com/office/drawing/2014/main" id="{D6C95C63-B3F2-49D0-9C01-9573807E712F}"/>
              </a:ext>
            </a:extLst>
          </p:cNvPr>
          <p:cNvSpPr txBox="1">
            <a:spLocks/>
          </p:cNvSpPr>
          <p:nvPr/>
        </p:nvSpPr>
        <p:spPr>
          <a:xfrm>
            <a:off x="757237" y="-331788"/>
            <a:ext cx="77724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defTabSz="859536" hangingPunct="1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Normalization Example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8BDF8F1-DB54-453E-B06F-8D6B68EDFDFE}"/>
              </a:ext>
            </a:extLst>
          </p:cNvPr>
          <p:cNvSpPr/>
          <p:nvPr/>
        </p:nvSpPr>
        <p:spPr>
          <a:xfrm>
            <a:off x="636393" y="1772282"/>
            <a:ext cx="790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Job Role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dirty="0">
                <a:solidFill>
                  <a:schemeClr val="tx1"/>
                </a:solidFill>
              </a:rPr>
              <a:t>Department_Name </a:t>
            </a:r>
            <a:r>
              <a:rPr lang="en-US" sz="2000" dirty="0">
                <a:solidFill>
                  <a:schemeClr val="tx1"/>
                </a:solidFill>
              </a:rPr>
              <a:t>don’t satisfy this constraint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42B905E5-0208-4E75-92AA-5E9CA305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95019"/>
              </p:ext>
            </p:extLst>
          </p:nvPr>
        </p:nvGraphicFramePr>
        <p:xfrm>
          <a:off x="107577" y="4229645"/>
          <a:ext cx="701398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85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871369">
                  <a:extLst>
                    <a:ext uri="{9D8B030D-6E8A-4147-A177-3AD203B41FA5}">
                      <a16:colId xmlns="" xmlns:a16="http://schemas.microsoft.com/office/drawing/2014/main" val="2241390490"/>
                    </a:ext>
                  </a:extLst>
                </a:gridCol>
                <a:gridCol w="1054249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828339">
                  <a:extLst>
                    <a:ext uri="{9D8B030D-6E8A-4147-A177-3AD203B41FA5}">
                      <a16:colId xmlns="" xmlns:a16="http://schemas.microsoft.com/office/drawing/2014/main" val="3588316006"/>
                    </a:ext>
                  </a:extLst>
                </a:gridCol>
                <a:gridCol w="892885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666974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  <a:gridCol w="1118795">
                  <a:extLst>
                    <a:ext uri="{9D8B030D-6E8A-4147-A177-3AD203B41FA5}">
                      <a16:colId xmlns="" xmlns:a16="http://schemas.microsoft.com/office/drawing/2014/main" val="3345843393"/>
                    </a:ext>
                  </a:extLst>
                </a:gridCol>
                <a:gridCol w="688489">
                  <a:extLst>
                    <a:ext uri="{9D8B030D-6E8A-4147-A177-3AD203B41FA5}">
                      <a16:colId xmlns="" xmlns:a16="http://schemas.microsoft.com/office/drawing/2014/main" val="1948882030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Employee_Name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Job_Role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Salary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Department_Name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Project_Id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12A,Plymouth Road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Devon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Accountant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40 000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Finance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Mary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423,Tudor Avenue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Coventry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Manager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30 000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John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3,Merlin Close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Database Administrator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Peter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10, Jardine Road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Programmer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50 000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5328A6CE-57D0-4957-AF1B-C393550BE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13496"/>
              </p:ext>
            </p:extLst>
          </p:nvPr>
        </p:nvGraphicFramePr>
        <p:xfrm>
          <a:off x="4783939" y="2892240"/>
          <a:ext cx="4098664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87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984875">
                  <a:extLst>
                    <a:ext uri="{9D8B030D-6E8A-4147-A177-3AD203B41FA5}">
                      <a16:colId xmlns="" xmlns:a16="http://schemas.microsoft.com/office/drawing/2014/main" val="2241390490"/>
                    </a:ext>
                  </a:extLst>
                </a:gridCol>
                <a:gridCol w="866543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935916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623943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Project_Id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Project_Name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Project_Start_Date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Project_End_Date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Total_Hours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Project_XXX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6/1/2013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6/4/2013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Project_YYY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10/5/2013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10/6/2013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Project_ZZZ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7D351AA-0085-4A5C-9988-5C57987271A7}"/>
              </a:ext>
            </a:extLst>
          </p:cNvPr>
          <p:cNvSpPr txBox="1"/>
          <p:nvPr/>
        </p:nvSpPr>
        <p:spPr>
          <a:xfrm>
            <a:off x="7897906" y="2466869"/>
            <a:ext cx="114927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3708977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Part 3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3139112" y="2397951"/>
            <a:ext cx="5141860" cy="920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3600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Normalisation</a:t>
            </a:r>
            <a:endParaRPr lang="en-GB" sz="3600" b="1" i="1" dirty="0">
              <a:solidFill>
                <a:srgbClr val="002060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95486892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80">
            <a:extLst>
              <a:ext uri="{FF2B5EF4-FFF2-40B4-BE49-F238E27FC236}">
                <a16:creationId xmlns="" xmlns:a16="http://schemas.microsoft.com/office/drawing/2014/main" id="{821AF7C0-3A5E-431D-AA47-0019FDDD5D75}"/>
              </a:ext>
            </a:extLst>
          </p:cNvPr>
          <p:cNvSpPr/>
          <p:nvPr/>
        </p:nvSpPr>
        <p:spPr>
          <a:xfrm>
            <a:off x="355973" y="1062596"/>
            <a:ext cx="663824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3NF: </a:t>
            </a:r>
            <a:r>
              <a:rPr lang="en-US" dirty="0"/>
              <a:t>every non-primary attribute should provide information only on the primary attribute.</a:t>
            </a:r>
          </a:p>
        </p:txBody>
      </p:sp>
      <p:sp>
        <p:nvSpPr>
          <p:cNvPr id="9" name="Shape 364">
            <a:extLst>
              <a:ext uri="{FF2B5EF4-FFF2-40B4-BE49-F238E27FC236}">
                <a16:creationId xmlns="" xmlns:a16="http://schemas.microsoft.com/office/drawing/2014/main" id="{D6C95C63-B3F2-49D0-9C01-9573807E712F}"/>
              </a:ext>
            </a:extLst>
          </p:cNvPr>
          <p:cNvSpPr txBox="1">
            <a:spLocks/>
          </p:cNvSpPr>
          <p:nvPr/>
        </p:nvSpPr>
        <p:spPr>
          <a:xfrm>
            <a:off x="757237" y="-331788"/>
            <a:ext cx="77724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defTabSz="859536" hangingPunct="1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384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Normalization Example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8BDF8F1-DB54-453E-B06F-8D6B68EDFDFE}"/>
              </a:ext>
            </a:extLst>
          </p:cNvPr>
          <p:cNvSpPr/>
          <p:nvPr/>
        </p:nvSpPr>
        <p:spPr>
          <a:xfrm>
            <a:off x="636393" y="1772282"/>
            <a:ext cx="790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 create </a:t>
            </a:r>
            <a:r>
              <a:rPr lang="en-US" sz="2000" b="1" dirty="0">
                <a:solidFill>
                  <a:schemeClr val="tx1"/>
                </a:solidFill>
              </a:rPr>
              <a:t>Job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Department</a:t>
            </a:r>
            <a:r>
              <a:rPr lang="en-US" sz="2000" dirty="0">
                <a:solidFill>
                  <a:schemeClr val="tx1"/>
                </a:solidFill>
              </a:rPr>
              <a:t> Tables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42B905E5-0208-4E75-92AA-5E9CA305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52508"/>
              </p:ext>
            </p:extLst>
          </p:nvPr>
        </p:nvGraphicFramePr>
        <p:xfrm>
          <a:off x="263659" y="4401163"/>
          <a:ext cx="633625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85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871369">
                  <a:extLst>
                    <a:ext uri="{9D8B030D-6E8A-4147-A177-3AD203B41FA5}">
                      <a16:colId xmlns="" xmlns:a16="http://schemas.microsoft.com/office/drawing/2014/main" val="2241390490"/>
                    </a:ext>
                  </a:extLst>
                </a:gridCol>
                <a:gridCol w="1054249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828339">
                  <a:extLst>
                    <a:ext uri="{9D8B030D-6E8A-4147-A177-3AD203B41FA5}">
                      <a16:colId xmlns="" xmlns:a16="http://schemas.microsoft.com/office/drawing/2014/main" val="3588316006"/>
                    </a:ext>
                  </a:extLst>
                </a:gridCol>
                <a:gridCol w="527125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656216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  <a:gridCol w="828339">
                  <a:extLst>
                    <a:ext uri="{9D8B030D-6E8A-4147-A177-3AD203B41FA5}">
                      <a16:colId xmlns="" xmlns:a16="http://schemas.microsoft.com/office/drawing/2014/main" val="3345843393"/>
                    </a:ext>
                  </a:extLst>
                </a:gridCol>
                <a:gridCol w="677732">
                  <a:extLst>
                    <a:ext uri="{9D8B030D-6E8A-4147-A177-3AD203B41FA5}">
                      <a16:colId xmlns="" xmlns:a16="http://schemas.microsoft.com/office/drawing/2014/main" val="1948882030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Employee_Name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Job_Id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Salary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Department_Name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Project_Id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Ali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12A,Plymouth Road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Devon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40 000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Mary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423,Tudor Avenue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Coventry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30 000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John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3,Merlin Close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60 000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E113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Peter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10, Jardine Road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50 000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5328A6CE-57D0-4957-AF1B-C393550BE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10755"/>
              </p:ext>
            </p:extLst>
          </p:nvPr>
        </p:nvGraphicFramePr>
        <p:xfrm>
          <a:off x="4859245" y="3042849"/>
          <a:ext cx="4098664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87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984875">
                  <a:extLst>
                    <a:ext uri="{9D8B030D-6E8A-4147-A177-3AD203B41FA5}">
                      <a16:colId xmlns="" xmlns:a16="http://schemas.microsoft.com/office/drawing/2014/main" val="2241390490"/>
                    </a:ext>
                  </a:extLst>
                </a:gridCol>
                <a:gridCol w="866543">
                  <a:extLst>
                    <a:ext uri="{9D8B030D-6E8A-4147-A177-3AD203B41FA5}">
                      <a16:colId xmlns="" xmlns:a16="http://schemas.microsoft.com/office/drawing/2014/main" val="2878384290"/>
                    </a:ext>
                  </a:extLst>
                </a:gridCol>
                <a:gridCol w="935916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  <a:gridCol w="623943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Project_Id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Project_Name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Project_Start_Date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Project_End_Date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Total_Hours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Project_XXX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6/1/2013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6/4/2013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Project_YYY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10/5/2013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10/6/2013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Project_ZZZ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31/8/2015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sp>
        <p:nvSpPr>
          <p:cNvPr id="10" name="Shape 280">
            <a:extLst>
              <a:ext uri="{FF2B5EF4-FFF2-40B4-BE49-F238E27FC236}">
                <a16:creationId xmlns="" xmlns:a16="http://schemas.microsoft.com/office/drawing/2014/main" id="{7D20986E-604E-4008-8F35-7F9105731D34}"/>
              </a:ext>
            </a:extLst>
          </p:cNvPr>
          <p:cNvSpPr/>
          <p:nvPr/>
        </p:nvSpPr>
        <p:spPr>
          <a:xfrm>
            <a:off x="295683" y="2157493"/>
            <a:ext cx="669853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1NF: </a:t>
            </a:r>
            <a:r>
              <a:rPr lang="en-US" dirty="0"/>
              <a:t>undefined unique key allows for duplicate entries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67D019E-C1AA-4CA6-9055-2746F0DB435A}"/>
              </a:ext>
            </a:extLst>
          </p:cNvPr>
          <p:cNvSpPr/>
          <p:nvPr/>
        </p:nvSpPr>
        <p:spPr>
          <a:xfrm>
            <a:off x="636393" y="2988490"/>
            <a:ext cx="35762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2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Added </a:t>
            </a:r>
            <a:r>
              <a:rPr lang="en-US" sz="2000" b="1" dirty="0">
                <a:solidFill>
                  <a:srgbClr val="00B050"/>
                </a:solidFill>
              </a:rPr>
              <a:t>Job_Id </a:t>
            </a:r>
            <a:r>
              <a:rPr lang="en-US" sz="2000" dirty="0">
                <a:solidFill>
                  <a:schemeClr val="tx1"/>
                </a:solidFill>
              </a:rPr>
              <a:t>and</a:t>
            </a:r>
            <a:r>
              <a:rPr lang="en-US" sz="2000" b="1" dirty="0">
                <a:solidFill>
                  <a:srgbClr val="00B050"/>
                </a:solidFill>
              </a:rPr>
              <a:t> Department_Id </a:t>
            </a:r>
            <a:r>
              <a:rPr lang="en-US" sz="2000" dirty="0"/>
              <a:t>Keys as </a:t>
            </a:r>
            <a:r>
              <a:rPr lang="en-US" sz="2000" b="1" dirty="0"/>
              <a:t>Job </a:t>
            </a:r>
            <a:r>
              <a:rPr lang="en-US" sz="2000" dirty="0"/>
              <a:t>and</a:t>
            </a:r>
            <a:r>
              <a:rPr lang="en-US" sz="2000" b="1" dirty="0"/>
              <a:t> Department Name </a:t>
            </a:r>
            <a:r>
              <a:rPr lang="en-US" sz="2000" dirty="0"/>
              <a:t>could be duplicate</a:t>
            </a:r>
            <a:endParaRPr lang="en-US" sz="20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A0AC1AE5-8217-4384-966B-1ABA7CD19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66773"/>
              </p:ext>
            </p:extLst>
          </p:nvPr>
        </p:nvGraphicFramePr>
        <p:xfrm>
          <a:off x="7172139" y="1314062"/>
          <a:ext cx="1785770" cy="158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964">
                  <a:extLst>
                    <a:ext uri="{9D8B030D-6E8A-4147-A177-3AD203B41FA5}">
                      <a16:colId xmlns="" xmlns:a16="http://schemas.microsoft.com/office/drawing/2014/main" val="870039744"/>
                    </a:ext>
                  </a:extLst>
                </a:gridCol>
                <a:gridCol w="1135806">
                  <a:extLst>
                    <a:ext uri="{9D8B030D-6E8A-4147-A177-3AD203B41FA5}">
                      <a16:colId xmlns="" xmlns:a16="http://schemas.microsoft.com/office/drawing/2014/main" val="156827820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Job_Id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Job_Role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Accountant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Manager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Database Administrator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J4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Programmer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08620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DBD70C20-3AA8-4E72-9539-C353FB440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05867"/>
              </p:ext>
            </p:extLst>
          </p:nvPr>
        </p:nvGraphicFramePr>
        <p:xfrm>
          <a:off x="6967740" y="4390405"/>
          <a:ext cx="178576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562">
                  <a:extLst>
                    <a:ext uri="{9D8B030D-6E8A-4147-A177-3AD203B41FA5}">
                      <a16:colId xmlns="" xmlns:a16="http://schemas.microsoft.com/office/drawing/2014/main" val="3065241513"/>
                    </a:ext>
                  </a:extLst>
                </a:gridCol>
                <a:gridCol w="1038207">
                  <a:extLst>
                    <a:ext uri="{9D8B030D-6E8A-4147-A177-3AD203B41FA5}">
                      <a16:colId xmlns="" xmlns:a16="http://schemas.microsoft.com/office/drawing/2014/main" val="3345843393"/>
                    </a:ext>
                  </a:extLst>
                </a:gridCol>
              </a:tblGrid>
              <a:tr h="385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Department_Id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Department_Name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D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826428"/>
                  </a:ext>
                </a:extLst>
              </a:tr>
              <a:tr h="2581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Finance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8120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HR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3924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IT Department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3675324"/>
                  </a:ext>
                </a:extLst>
              </a:tr>
            </a:tbl>
          </a:graphicData>
        </a:graphic>
      </p:graphicFrame>
      <p:sp>
        <p:nvSpPr>
          <p:cNvPr id="17" name="Shape 311">
            <a:extLst>
              <a:ext uri="{FF2B5EF4-FFF2-40B4-BE49-F238E27FC236}">
                <a16:creationId xmlns="" xmlns:a16="http://schemas.microsoft.com/office/drawing/2014/main" id="{2C2737A4-5023-4428-AC30-9F2C171138C5}"/>
              </a:ext>
            </a:extLst>
          </p:cNvPr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27354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391083"/>
            <a:ext cx="7772401" cy="424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Normalisation is a design technique that is widely used as a guide in designing relational databases.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The objective of normalisation: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i="1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</a:t>
            </a:r>
            <a:r>
              <a:rPr lang="en-GB" sz="2716" i="1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“to create relations where every dependency is on the key, the whole key, and nothing but the key”.</a:t>
            </a:r>
          </a:p>
        </p:txBody>
      </p:sp>
    </p:spTree>
    <p:extLst>
      <p:ext uri="{BB962C8B-B14F-4D97-AF65-F5344CB8AC3E}">
        <p14:creationId xmlns:p14="http://schemas.microsoft.com/office/powerpoint/2010/main" val="24280726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 idx="4294967295"/>
          </p:nvPr>
        </p:nvSpPr>
        <p:spPr>
          <a:xfrm>
            <a:off x="747710" y="-221733"/>
            <a:ext cx="7772401" cy="1143001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859536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600" dirty="0"/>
              <a:t/>
            </a:r>
            <a:br>
              <a:rPr sz="3600" dirty="0"/>
            </a:br>
            <a:r>
              <a:rPr sz="3600" b="1" dirty="0">
                <a:latin typeface="Calibri" panose="020F0502020204030204" pitchFamily="34" charset="0"/>
                <a:cs typeface="Calibri" panose="020F0502020204030204" pitchFamily="34" charset="0"/>
              </a:rPr>
              <a:t>The Process of 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endParaRPr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30224" y="1051996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28" name="Shape 228"/>
          <p:cNvSpPr/>
          <p:nvPr/>
        </p:nvSpPr>
        <p:spPr>
          <a:xfrm>
            <a:off x="530224" y="1437760"/>
            <a:ext cx="8216901" cy="4052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  <a:defRPr sz="2300"/>
            </a:pP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Recalling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 as a formal technique for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 relations based on their primary key (or candidate keys) and functional dependencies (</a:t>
            </a:r>
            <a:r>
              <a:rPr sz="2800" i="1" dirty="0">
                <a:latin typeface="Calibri" panose="020F0502020204030204" pitchFamily="34" charset="0"/>
                <a:cs typeface="Calibri" panose="020F0502020204030204" pitchFamily="34" charset="0"/>
              </a:rPr>
              <a:t>Codd, </a:t>
            </a:r>
            <a:r>
              <a:rPr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1972</a:t>
            </a:r>
            <a:r>
              <a:rPr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GB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2000"/>
              </a:spcBef>
              <a:buSzPct val="100000"/>
              <a:defRPr sz="2300"/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  <a:defRPr sz="2300"/>
            </a:pP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The process of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 involves a series of rules used to test individual relations so that a database can be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normalized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 to any degree.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 idx="4294967295"/>
          </p:nvPr>
        </p:nvSpPr>
        <p:spPr>
          <a:xfrm>
            <a:off x="752473" y="-134671"/>
            <a:ext cx="7772401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59536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/>
            </a:r>
            <a:br>
              <a:rPr dirty="0"/>
            </a:b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The Process of </a:t>
            </a:r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endParaRPr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30224" y="1113506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28" name="Shape 228"/>
          <p:cNvSpPr/>
          <p:nvPr/>
        </p:nvSpPr>
        <p:spPr>
          <a:xfrm>
            <a:off x="530224" y="1437760"/>
            <a:ext cx="8216901" cy="4483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  <a:defRPr sz="2300"/>
            </a:pP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Relations violating requirement must be decomposed into relations that individually meet the requirement of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8612" indent="-328612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Three normal forms called First Normal Form (1NF), Second Normal Form (2NF), and Third Normal Form (3NF) were initially used. </a:t>
            </a:r>
            <a:endParaRPr lang="en-GB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8612" indent="-328612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Subsequently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, an introduction of Boyce–Codd Normal Form (BCNF) is as a result of stronger definition of the third normal form by R. Boyce and E. F. Codd. </a:t>
            </a:r>
          </a:p>
        </p:txBody>
      </p:sp>
    </p:spTree>
    <p:extLst>
      <p:ext uri="{BB962C8B-B14F-4D97-AF65-F5344CB8AC3E}">
        <p14:creationId xmlns:p14="http://schemas.microsoft.com/office/powerpoint/2010/main" val="209677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 idx="4294967295"/>
          </p:nvPr>
        </p:nvSpPr>
        <p:spPr>
          <a:xfrm>
            <a:off x="757236" y="-20520"/>
            <a:ext cx="7801137" cy="77053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859536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600" dirty="0"/>
              <a:t/>
            </a:r>
            <a:br>
              <a:rPr sz="3600" dirty="0"/>
            </a:br>
            <a:r>
              <a:rPr sz="3600" b="1" dirty="0">
                <a:latin typeface="Calibri" panose="020F0502020204030204" pitchFamily="34" charset="0"/>
                <a:cs typeface="Calibri" panose="020F0502020204030204" pitchFamily="34" charset="0"/>
              </a:rPr>
              <a:t>The Process of 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endParaRPr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50998" y="1024916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32" name="Shape 232"/>
          <p:cNvSpPr/>
          <p:nvPr/>
        </p:nvSpPr>
        <p:spPr>
          <a:xfrm>
            <a:off x="350998" y="1372845"/>
            <a:ext cx="8216901" cy="46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With the exception of 1NF, all these normal forms are based on functional dependencies among the attributes of a relation (</a:t>
            </a:r>
            <a:r>
              <a:rPr i="1" dirty="0">
                <a:latin typeface="Calibri" panose="020F0502020204030204" pitchFamily="34" charset="0"/>
                <a:cs typeface="Calibri" panose="020F0502020204030204" pitchFamily="34" charset="0"/>
              </a:rPr>
              <a:t>Maier, 1983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Higher normal forms that go beyond BCNF were introduced later such as Fourth Normal Form (4NF) and Fifth Normal Form (5NF) (</a:t>
            </a:r>
            <a:r>
              <a:rPr i="1" dirty="0">
                <a:latin typeface="Calibri" panose="020F0502020204030204" pitchFamily="34" charset="0"/>
                <a:cs typeface="Calibri" panose="020F0502020204030204" pitchFamily="34" charset="0"/>
              </a:rPr>
              <a:t>Fagin, 1977, 1979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). However, these later normal forms deal with situations that are very rare.  As such we shall not be covering them.</a:t>
            </a:r>
          </a:p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is often executed as a series of steps with each step corresponding to a specific normal form that has known properties.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creen Shot 2017-02-26 at 17.57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7069" y="4315280"/>
            <a:ext cx="5732737" cy="246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>
            <a:spLocks noGrp="1"/>
          </p:cNvSpPr>
          <p:nvPr>
            <p:ph type="title" idx="4294967295"/>
          </p:nvPr>
        </p:nvSpPr>
        <p:spPr>
          <a:xfrm>
            <a:off x="757237" y="112256"/>
            <a:ext cx="7708669" cy="73022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59536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/>
            </a:r>
            <a:br>
              <a:rPr dirty="0"/>
            </a:b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The Process of </a:t>
            </a:r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endParaRPr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92782" y="10095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37" name="Shape 237"/>
          <p:cNvSpPr/>
          <p:nvPr/>
        </p:nvSpPr>
        <p:spPr>
          <a:xfrm>
            <a:off x="534987" y="1395696"/>
            <a:ext cx="8216901" cy="2759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proceeds, the relations become progressively more restricted in format and also less vulnerable to update anomalies. </a:t>
            </a:r>
          </a:p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  <a:defRPr sz="2200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For the relational data model, it is important to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recognize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that it is only First Normal Form (1NF) that is critical in creating relations; all subsequent normal forms are optional. </a:t>
            </a:r>
          </a:p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  <a:defRPr sz="2200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 other to avoid the update anomalies, it is recommended that we proceed to at least Third Normal Form (3NF).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757238" y="112256"/>
            <a:ext cx="7677846" cy="740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59536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/>
            </a:r>
            <a:br>
              <a:rPr dirty="0"/>
            </a:b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The Process of </a:t>
            </a:r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endParaRPr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50024" y="1155883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pic>
        <p:nvPicPr>
          <p:cNvPr id="243" name="Screen Shot 2017-02-26 at 17.59.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8261" y="1437761"/>
            <a:ext cx="6507478" cy="5238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 idx="4294967295"/>
          </p:nvPr>
        </p:nvSpPr>
        <p:spPr>
          <a:xfrm>
            <a:off x="757237" y="-331788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/>
            </a:r>
            <a:br>
              <a:rPr dirty="0"/>
            </a:br>
            <a:r>
              <a:rPr dirty="0"/>
              <a:t>First Normal Form (1NF)</a:t>
            </a:r>
          </a:p>
        </p:txBody>
      </p:sp>
      <p:sp>
        <p:nvSpPr>
          <p:cNvPr id="254" name="Shape 254"/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0224" y="1223963"/>
            <a:ext cx="8216901" cy="5468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dirty="0"/>
              <a:t> </a:t>
            </a:r>
            <a:r>
              <a:rPr sz="2200" dirty="0"/>
              <a:t>Recalling that an </a:t>
            </a:r>
            <a:r>
              <a:rPr lang="en-GB" sz="2200" dirty="0"/>
              <a:t>Unnormalized</a:t>
            </a:r>
            <a:r>
              <a:rPr sz="2200" dirty="0"/>
              <a:t> form (UNF) is a table that contains one or more repeating groups. </a:t>
            </a:r>
          </a:p>
          <a:p>
            <a:pPr marL="314324" indent="-314324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sz="2200" dirty="0"/>
              <a:t>We could define 1NF as a relation in which the intersection of each row and column contains one and only one value. </a:t>
            </a:r>
          </a:p>
          <a:p>
            <a:pPr marL="314324" indent="-314324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sz="2200" dirty="0"/>
              <a:t>The process of </a:t>
            </a:r>
            <a:r>
              <a:rPr lang="en-GB" sz="2200" dirty="0"/>
              <a:t>normalization</a:t>
            </a:r>
            <a:r>
              <a:rPr sz="2200" dirty="0"/>
              <a:t> starts by first transferring the data from the source into table format with rows and columns.</a:t>
            </a:r>
          </a:p>
          <a:p>
            <a:pPr marL="771525" lvl="1" indent="-314325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sz="2200" dirty="0"/>
              <a:t>This format is referred to as the UNF </a:t>
            </a:r>
          </a:p>
          <a:p>
            <a:pPr marL="314324" indent="-314324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sz="2200" dirty="0"/>
              <a:t>To transform the table into 1NF, repeated groups within the table must be identified and removed. </a:t>
            </a:r>
          </a:p>
          <a:p>
            <a:pPr marL="771525" lvl="1" indent="-314325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sz="2200" dirty="0"/>
              <a:t>A repeating group is an attribute, or group of attributes, within a table that occurs with multiple values for a single occurrence of the nominated </a:t>
            </a:r>
            <a:r>
              <a:rPr sz="2200" dirty="0">
                <a:solidFill>
                  <a:srgbClr val="FF2600"/>
                </a:solidFill>
              </a:rPr>
              <a:t>key</a:t>
            </a:r>
            <a:r>
              <a:rPr sz="2200" dirty="0"/>
              <a:t> attribute(s) for that table.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 idx="4294967295"/>
          </p:nvPr>
        </p:nvSpPr>
        <p:spPr>
          <a:xfrm>
            <a:off x="757237" y="-331788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384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/>
            </a:r>
            <a:br>
              <a:rPr dirty="0"/>
            </a:br>
            <a:r>
              <a:rPr dirty="0"/>
              <a:t>First Normal Form (1NF)</a:t>
            </a:r>
          </a:p>
        </p:txBody>
      </p:sp>
      <p:sp>
        <p:nvSpPr>
          <p:cNvPr id="260" name="Shape 260"/>
          <p:cNvSpPr/>
          <p:nvPr/>
        </p:nvSpPr>
        <p:spPr>
          <a:xfrm>
            <a:off x="539750" y="9810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61" name="Shape 261"/>
          <p:cNvSpPr/>
          <p:nvPr/>
        </p:nvSpPr>
        <p:spPr>
          <a:xfrm>
            <a:off x="534987" y="1395696"/>
            <a:ext cx="8216901" cy="4555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dirty="0"/>
              <a:t> Two common approaches are employed to removing repeating groups from </a:t>
            </a:r>
            <a:r>
              <a:rPr lang="en-GB" dirty="0"/>
              <a:t>unnormalized</a:t>
            </a:r>
            <a:r>
              <a:rPr dirty="0"/>
              <a:t> tables: </a:t>
            </a:r>
          </a:p>
          <a:p>
            <a:pPr marL="800099" lvl="1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dirty="0"/>
              <a:t>Entering appropriate data in the empty columns of rows containing the repeating data. This process is also known as the Flattening process</a:t>
            </a:r>
          </a:p>
          <a:p>
            <a:pPr marL="800099" lvl="1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dirty="0"/>
              <a:t>Placing the repeating data, along with a copy of the original key attribute(s), in a separate relation.</a:t>
            </a:r>
          </a:p>
          <a:p>
            <a:pPr marL="800099" lvl="1" indent="-342899" algn="just">
              <a:spcBef>
                <a:spcPts val="2000"/>
              </a:spcBef>
              <a:buSzPct val="100000"/>
              <a:buFont typeface="Arial"/>
              <a:buChar char="►"/>
            </a:pPr>
            <a:r>
              <a:rPr dirty="0"/>
              <a:t>The resulting table used by either of the two approaches is referred to as the 1NF relations containing single values at the intersections of each row and column.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1652</Words>
  <Application>Microsoft Office PowerPoint</Application>
  <PresentationFormat>On-screen Show (4:3)</PresentationFormat>
  <Paragraphs>500</Paragraphs>
  <Slides>21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Helvetica</vt:lpstr>
      <vt:lpstr>Times</vt:lpstr>
      <vt:lpstr>Times New Roman</vt:lpstr>
      <vt:lpstr>Wingdings</vt:lpstr>
      <vt:lpstr>Default Design</vt:lpstr>
      <vt:lpstr>PowerPoint Presentation</vt:lpstr>
      <vt:lpstr>Part 3</vt:lpstr>
      <vt:lpstr> The Process of Normalization</vt:lpstr>
      <vt:lpstr> The Process of Normalization</vt:lpstr>
      <vt:lpstr> The Process of Normalization</vt:lpstr>
      <vt:lpstr> The Process of Normalization</vt:lpstr>
      <vt:lpstr> The Process of Normalization</vt:lpstr>
      <vt:lpstr> First Normal Form (1NF)</vt:lpstr>
      <vt:lpstr> First Normal Form (1NF)</vt:lpstr>
      <vt:lpstr> First Normal Form (1NF)</vt:lpstr>
      <vt:lpstr> First Normal Form (1NF)</vt:lpstr>
      <vt:lpstr> Second Normal Form (2NF)</vt:lpstr>
      <vt:lpstr> Third Normal Form (3NF)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Nandor</dc:creator>
  <cp:lastModifiedBy>Norlaily Yaacob</cp:lastModifiedBy>
  <cp:revision>48</cp:revision>
  <cp:lastPrinted>2018-02-12T21:44:42Z</cp:lastPrinted>
  <dcterms:modified xsi:type="dcterms:W3CDTF">2018-02-13T22:21:16Z</dcterms:modified>
</cp:coreProperties>
</file>