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132F-5F5B-4AB9-945E-88A0C25C3C47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C859-788F-437B-8A52-E4C88DEF660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8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93FE-FAE1-4A48-9B98-AA7FFC57D797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F69C7-F013-4F9C-9054-EC15B2DB62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74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0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72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18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2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73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7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9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9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42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3106-DA91-4E1D-9FE4-BCF5E31AC00B}" type="datetimeFigureOut">
              <a:rPr lang="en-GB" smtClean="0"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396E-CC66-4DD8-BDB0-37863D20DF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44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05" y="-171400"/>
            <a:ext cx="7772400" cy="147002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3399"/>
                </a:solidFill>
              </a:rPr>
              <a:t>Previously on SQL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221" y="206084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How to </a:t>
            </a:r>
            <a:r>
              <a:rPr lang="en-GB" sz="3200" b="1" dirty="0" smtClean="0"/>
              <a:t>CREATE</a:t>
            </a:r>
            <a:r>
              <a:rPr lang="en-GB" sz="3200" dirty="0" smtClean="0"/>
              <a:t> and </a:t>
            </a:r>
            <a:r>
              <a:rPr lang="en-GB" sz="3200" b="1" dirty="0" smtClean="0"/>
              <a:t>UPDATE</a:t>
            </a:r>
            <a:r>
              <a:rPr lang="en-GB" sz="3200" dirty="0" smtClean="0"/>
              <a:t>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How to </a:t>
            </a:r>
            <a:r>
              <a:rPr lang="en-GB" sz="3200" b="1" dirty="0" smtClean="0"/>
              <a:t>STORE</a:t>
            </a:r>
            <a:r>
              <a:rPr lang="en-GB" sz="3200" dirty="0" smtClean="0"/>
              <a:t> data in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How to </a:t>
            </a:r>
            <a:r>
              <a:rPr lang="en-GB" sz="3200" b="1" dirty="0" smtClean="0"/>
              <a:t>EXTRACT</a:t>
            </a:r>
            <a:r>
              <a:rPr lang="en-GB" sz="3200" dirty="0" smtClean="0"/>
              <a:t> data from tables using the </a:t>
            </a:r>
            <a:r>
              <a:rPr lang="en-GB" sz="3200" b="1" dirty="0" smtClean="0"/>
              <a:t>SELECT COMMAND</a:t>
            </a:r>
          </a:p>
        </p:txBody>
      </p:sp>
      <p:sp>
        <p:nvSpPr>
          <p:cNvPr id="5" name="Shape 32"/>
          <p:cNvSpPr/>
          <p:nvPr/>
        </p:nvSpPr>
        <p:spPr>
          <a:xfrm>
            <a:off x="539750" y="1124744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48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90" y="-11914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3399"/>
                </a:solidFill>
              </a:rPr>
              <a:t>Joining more than two </a:t>
            </a:r>
            <a:r>
              <a:rPr lang="en-GB" b="1" dirty="0" smtClean="0">
                <a:solidFill>
                  <a:srgbClr val="003399"/>
                </a:solidFill>
              </a:rPr>
              <a:t>tables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0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                                  </a:t>
            </a:r>
            <a:r>
              <a:rPr lang="en-GB" b="1" i="1" dirty="0" smtClean="0">
                <a:solidFill>
                  <a:srgbClr val="C00000"/>
                </a:solidFill>
              </a:rPr>
              <a:t>Query</a:t>
            </a:r>
          </a:p>
          <a:p>
            <a:pPr marL="0" indent="0">
              <a:buNone/>
            </a:pPr>
            <a:r>
              <a:rPr lang="en-GB" dirty="0" smtClean="0"/>
              <a:t>Produce </a:t>
            </a:r>
            <a:r>
              <a:rPr lang="en-GB" dirty="0"/>
              <a:t>a list of </a:t>
            </a:r>
            <a:r>
              <a:rPr lang="en-GB" dirty="0" smtClean="0"/>
              <a:t>employee </a:t>
            </a:r>
            <a:r>
              <a:rPr lang="en-GB" dirty="0"/>
              <a:t>showing for each </a:t>
            </a:r>
            <a:r>
              <a:rPr lang="en-GB" dirty="0" smtClean="0"/>
              <a:t>employee: ID</a:t>
            </a:r>
            <a:r>
              <a:rPr lang="en-GB" dirty="0"/>
              <a:t>, surname, dept code, dept name, grade </a:t>
            </a:r>
            <a:r>
              <a:rPr lang="en-GB" dirty="0" smtClean="0"/>
              <a:t>level and </a:t>
            </a:r>
            <a:r>
              <a:rPr lang="en-GB" dirty="0"/>
              <a:t>Salary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GB" dirty="0" smtClean="0"/>
              <a:t>mp_id, </a:t>
            </a:r>
            <a:r>
              <a:rPr lang="en-GB" dirty="0"/>
              <a:t>s</a:t>
            </a:r>
            <a:r>
              <a:rPr lang="en-GB" dirty="0" smtClean="0"/>
              <a:t>urname</a:t>
            </a:r>
            <a:r>
              <a:rPr lang="en-GB" dirty="0"/>
              <a:t>, </a:t>
            </a:r>
            <a:r>
              <a:rPr lang="en-GB" dirty="0" smtClean="0"/>
              <a:t>dept_id, </a:t>
            </a:r>
            <a:r>
              <a:rPr lang="en-GB" dirty="0"/>
              <a:t>salary in employees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ept_id </a:t>
            </a:r>
            <a:r>
              <a:rPr lang="en-GB" dirty="0"/>
              <a:t>and dept name in departments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/>
              <a:t>g</a:t>
            </a:r>
            <a:r>
              <a:rPr lang="en-GB" dirty="0" err="1" smtClean="0"/>
              <a:t>rade_level</a:t>
            </a:r>
            <a:r>
              <a:rPr lang="en-GB" dirty="0" smtClean="0"/>
              <a:t> </a:t>
            </a:r>
            <a:r>
              <a:rPr lang="en-GB" dirty="0"/>
              <a:t>in jobgrades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71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SELECT </a:t>
            </a:r>
            <a:r>
              <a:rPr lang="en-GB" sz="2800" dirty="0" err="1" smtClean="0"/>
              <a:t>em.emp_id</a:t>
            </a:r>
            <a:r>
              <a:rPr lang="en-GB" sz="2800" dirty="0" smtClean="0"/>
              <a:t>, </a:t>
            </a:r>
            <a:r>
              <a:rPr lang="en-GB" sz="2800" dirty="0" err="1" smtClean="0"/>
              <a:t>em.surname</a:t>
            </a:r>
            <a:r>
              <a:rPr lang="en-GB" sz="2800" dirty="0"/>
              <a:t>, </a:t>
            </a:r>
            <a:r>
              <a:rPr lang="en-GB" sz="2800" dirty="0" smtClean="0"/>
              <a:t>em.dept_id</a:t>
            </a:r>
            <a:r>
              <a:rPr lang="en-GB" sz="2800" dirty="0"/>
              <a:t>, </a:t>
            </a:r>
            <a:r>
              <a:rPr lang="en-GB" sz="2800" dirty="0" err="1" smtClean="0"/>
              <a:t>d.dept_name</a:t>
            </a:r>
            <a:r>
              <a:rPr lang="en-GB" sz="2800" dirty="0" smtClean="0"/>
              <a:t>,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</a:t>
            </a:r>
            <a:r>
              <a:rPr lang="en-GB" sz="2800" dirty="0" err="1" smtClean="0"/>
              <a:t>j.grade_level</a:t>
            </a:r>
            <a:r>
              <a:rPr lang="en-GB" sz="2800" dirty="0"/>
              <a:t>, </a:t>
            </a:r>
            <a:r>
              <a:rPr lang="en-GB" sz="2800" dirty="0" smtClean="0"/>
              <a:t>em.salary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FROM employees </a:t>
            </a:r>
            <a:r>
              <a:rPr lang="en-GB" sz="2800" dirty="0" smtClean="0"/>
              <a:t>em, </a:t>
            </a:r>
            <a:r>
              <a:rPr lang="en-GB" sz="2800" dirty="0"/>
              <a:t>departments d, jobgrades j</a:t>
            </a:r>
          </a:p>
          <a:p>
            <a:pPr marL="0" indent="0">
              <a:buNone/>
            </a:pPr>
            <a:r>
              <a:rPr lang="en-GB" sz="2800" dirty="0"/>
              <a:t>WHERE </a:t>
            </a:r>
            <a:r>
              <a:rPr lang="en-GB" sz="2800" dirty="0" smtClean="0"/>
              <a:t>em.dept_id </a:t>
            </a:r>
            <a:r>
              <a:rPr lang="en-GB" sz="2800" dirty="0"/>
              <a:t>= d.dept_id</a:t>
            </a:r>
          </a:p>
          <a:p>
            <a:pPr marL="0" indent="0">
              <a:buNone/>
            </a:pPr>
            <a:r>
              <a:rPr lang="en-GB" sz="2800" dirty="0"/>
              <a:t>AND (</a:t>
            </a:r>
            <a:r>
              <a:rPr lang="en-GB" sz="2800" dirty="0" smtClean="0"/>
              <a:t>em.salary </a:t>
            </a:r>
            <a:r>
              <a:rPr lang="en-GB" sz="2800" dirty="0"/>
              <a:t>BETWEEN </a:t>
            </a:r>
            <a:r>
              <a:rPr lang="en-GB" sz="2800" dirty="0" smtClean="0"/>
              <a:t>j.min_sal and </a:t>
            </a:r>
            <a:r>
              <a:rPr lang="en-GB" sz="2800" dirty="0"/>
              <a:t>j.max_sal)</a:t>
            </a:r>
          </a:p>
          <a:p>
            <a:pPr marL="0" indent="0">
              <a:buNone/>
            </a:pPr>
            <a:r>
              <a:rPr lang="en-GB" sz="2800" dirty="0"/>
              <a:t>ORDER BY </a:t>
            </a:r>
            <a:r>
              <a:rPr lang="en-GB" sz="2800" dirty="0" smtClean="0"/>
              <a:t>em.dept_id</a:t>
            </a:r>
            <a:r>
              <a:rPr lang="en-GB" sz="2800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707904" y="139279"/>
            <a:ext cx="21731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003399"/>
                </a:solidFill>
              </a:rPr>
              <a:t>Example</a:t>
            </a:r>
            <a:endParaRPr lang="en-GB" sz="4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9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510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Natural Join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 Looks </a:t>
            </a:r>
            <a:r>
              <a:rPr lang="en-GB" dirty="0"/>
              <a:t>at all columns in the two tables with 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the </a:t>
            </a:r>
            <a:r>
              <a:rPr lang="en-GB" dirty="0"/>
              <a:t>same name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Retrieves rows from  the two tables </a:t>
            </a:r>
            <a:r>
              <a:rPr lang="en-GB" dirty="0" smtClean="0"/>
              <a:t>with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equal </a:t>
            </a:r>
            <a:r>
              <a:rPr lang="en-GB" dirty="0"/>
              <a:t>values in all matched </a:t>
            </a:r>
            <a:r>
              <a:rPr lang="en-GB" dirty="0" smtClean="0"/>
              <a:t>columns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Columns with the same names but different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data </a:t>
            </a:r>
            <a:r>
              <a:rPr lang="en-GB" dirty="0"/>
              <a:t>types  will generate an error.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86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636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Natural Join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SELECT emp_id , surname,</a:t>
            </a:r>
          </a:p>
          <a:p>
            <a:pPr marL="0" indent="0">
              <a:buNone/>
            </a:pPr>
            <a:r>
              <a:rPr lang="en-GB" dirty="0" smtClean="0"/>
              <a:t>             dept_id</a:t>
            </a:r>
            <a:r>
              <a:rPr lang="en-GB" dirty="0"/>
              <a:t>, dept_name</a:t>
            </a:r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NATURAL JOIN departments;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06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74" y="9188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The USING Join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USING clause to match only one column when more than one column </a:t>
            </a:r>
            <a:r>
              <a:rPr lang="en-GB" dirty="0" smtClean="0"/>
              <a:t>matches. columns </a:t>
            </a:r>
            <a:r>
              <a:rPr lang="en-GB" dirty="0"/>
              <a:t>have the same names but different data </a:t>
            </a:r>
            <a:r>
              <a:rPr lang="en-GB" dirty="0" smtClean="0"/>
              <a:t>types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SELECT emp_id, surname, dept_id</a:t>
            </a:r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JOIN departments USING (dept_id);</a:t>
            </a:r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30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Join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 smtClean="0"/>
              <a:t>em.emp_id</a:t>
            </a:r>
            <a:r>
              <a:rPr lang="en-GB" dirty="0" smtClean="0"/>
              <a:t> </a:t>
            </a:r>
            <a:r>
              <a:rPr lang="en-GB" dirty="0"/>
              <a:t>, </a:t>
            </a:r>
            <a:r>
              <a:rPr lang="en-GB" dirty="0" err="1" smtClean="0"/>
              <a:t>em.surname</a:t>
            </a:r>
            <a:r>
              <a:rPr lang="en-GB" dirty="0"/>
              <a:t>, </a:t>
            </a:r>
            <a:r>
              <a:rPr lang="en-GB" dirty="0" smtClean="0"/>
              <a:t>em.dept_id,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</a:t>
            </a:r>
            <a:r>
              <a:rPr lang="en-GB" smtClean="0"/>
              <a:t>d.dept_name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employees </a:t>
            </a:r>
            <a:r>
              <a:rPr lang="en-GB" dirty="0" smtClean="0"/>
              <a:t>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JOIN departments </a:t>
            </a:r>
            <a:r>
              <a:rPr lang="en-GB" dirty="0" smtClean="0"/>
              <a:t>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ON </a:t>
            </a:r>
            <a:r>
              <a:rPr lang="en-GB" dirty="0" smtClean="0"/>
              <a:t>em.dept_id </a:t>
            </a:r>
            <a:r>
              <a:rPr lang="en-GB" dirty="0"/>
              <a:t>= </a:t>
            </a:r>
            <a:r>
              <a:rPr lang="en-GB" dirty="0" smtClean="0"/>
              <a:t>d.dept_id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ORDER BY emp_id;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14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7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CONCATENATION</a:t>
            </a:r>
            <a:r>
              <a:rPr lang="en-GB" dirty="0">
                <a:solidFill>
                  <a:srgbClr val="003399"/>
                </a:solidFill>
              </a:rPr>
              <a:t> </a:t>
            </a:r>
            <a:r>
              <a:rPr lang="en-GB" b="1" dirty="0">
                <a:solidFill>
                  <a:srgbClr val="003399"/>
                </a:solidFill>
              </a:rPr>
              <a:t>Operator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Links character strings or columns to other columns to create a </a:t>
            </a:r>
            <a:r>
              <a:rPr lang="en-GB" dirty="0" smtClean="0"/>
              <a:t>character expression</a:t>
            </a:r>
            <a:endParaRPr lang="en-GB" dirty="0"/>
          </a:p>
          <a:p>
            <a:r>
              <a:rPr lang="en-GB" dirty="0"/>
              <a:t>Column(s) on each side of II are combined to form a single output column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Example:</a:t>
            </a:r>
          </a:p>
          <a:p>
            <a:pPr marL="0" indent="0">
              <a:buNone/>
            </a:pPr>
            <a:r>
              <a:rPr lang="en-GB" sz="2800" dirty="0" smtClean="0"/>
              <a:t>Produce </a:t>
            </a:r>
            <a:r>
              <a:rPr lang="en-GB" sz="2800" dirty="0"/>
              <a:t>a list of staff names by combining a </a:t>
            </a:r>
            <a:r>
              <a:rPr lang="en-GB" sz="2800" dirty="0" smtClean="0"/>
              <a:t>staff’s </a:t>
            </a:r>
            <a:r>
              <a:rPr lang="en-GB" sz="2800" dirty="0"/>
              <a:t>first name with his/her surname. The list should be titled "Staff  </a:t>
            </a:r>
            <a:r>
              <a:rPr lang="en-GB" sz="2800" dirty="0" smtClean="0"/>
              <a:t>Name“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/>
              <a:t>first_namell' 'llsurname as "Staff  Name" FROM employees;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6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7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The LIKE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Pattern matching </a:t>
            </a:r>
            <a:r>
              <a:rPr lang="en-GB" dirty="0" smtClean="0"/>
              <a:t>operator for </a:t>
            </a:r>
            <a:r>
              <a:rPr lang="en-GB" dirty="0"/>
              <a:t>performing wildcard searches</a:t>
            </a:r>
          </a:p>
          <a:p>
            <a:r>
              <a:rPr lang="en-GB" dirty="0"/>
              <a:t>Search criteria can contain numbers or character values (literals)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Two special pattern </a:t>
            </a:r>
            <a:r>
              <a:rPr lang="en-GB" dirty="0"/>
              <a:t>matching symbols used:</a:t>
            </a:r>
          </a:p>
          <a:p>
            <a:pPr marL="0" indent="0">
              <a:buNone/>
            </a:pPr>
            <a:r>
              <a:rPr lang="en-GB" sz="2800" dirty="0" smtClean="0">
                <a:sym typeface="Wingdings" panose="05000000000000000000" pitchFamily="2" charset="2"/>
              </a:rPr>
              <a:t> </a:t>
            </a:r>
            <a:r>
              <a:rPr lang="en-GB" sz="2800" dirty="0" smtClean="0"/>
              <a:t>“%" </a:t>
            </a:r>
            <a:r>
              <a:rPr lang="en-GB" sz="2800" dirty="0"/>
              <a:t>means a sequence of zero or more characters;</a:t>
            </a:r>
          </a:p>
          <a:p>
            <a:pPr marL="0" indent="0">
              <a:buNone/>
            </a:pPr>
            <a:r>
              <a:rPr lang="en-GB" sz="2800" dirty="0" smtClean="0">
                <a:sym typeface="Wingdings" panose="05000000000000000000" pitchFamily="2" charset="2"/>
              </a:rPr>
              <a:t></a:t>
            </a:r>
            <a:r>
              <a:rPr lang="en-GB" sz="2800" dirty="0" smtClean="0"/>
              <a:t> </a:t>
            </a:r>
            <a:r>
              <a:rPr lang="en-GB" sz="2800" dirty="0"/>
              <a:t>"_"(underscore) denotes any single character.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67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7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Example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    </a:t>
            </a:r>
            <a:r>
              <a:rPr lang="en-GB" b="1" i="1" dirty="0" smtClean="0">
                <a:solidFill>
                  <a:srgbClr val="C00000"/>
                </a:solidFill>
              </a:rPr>
              <a:t>Query</a:t>
            </a:r>
          </a:p>
          <a:p>
            <a:pPr marL="0" indent="0">
              <a:buNone/>
            </a:pPr>
            <a:r>
              <a:rPr lang="en-GB" dirty="0" smtClean="0"/>
              <a:t>List </a:t>
            </a:r>
            <a:r>
              <a:rPr lang="en-GB" dirty="0"/>
              <a:t>staff members whose surnames start with </a:t>
            </a:r>
            <a:r>
              <a:rPr lang="en-GB" dirty="0" smtClean="0"/>
              <a:t>“K"</a:t>
            </a:r>
            <a:r>
              <a:rPr lang="en-GB" dirty="0" smtClean="0">
                <a:effectLst/>
              </a:rPr>
              <a:t> 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surname</a:t>
            </a:r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WHERE surname </a:t>
            </a:r>
            <a:r>
              <a:rPr lang="en-GB" dirty="0" smtClean="0"/>
              <a:t>LIKE ‘K%’;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Your </a:t>
            </a:r>
            <a:r>
              <a:rPr lang="en-GB" dirty="0"/>
              <a:t>turn:</a:t>
            </a:r>
          </a:p>
          <a:p>
            <a:pPr marL="0" indent="0">
              <a:buNone/>
            </a:pPr>
            <a:r>
              <a:rPr lang="en-GB" dirty="0"/>
              <a:t>List all staff ids </a:t>
            </a:r>
            <a:r>
              <a:rPr lang="en-GB" dirty="0" smtClean="0"/>
              <a:t>and surname with </a:t>
            </a:r>
            <a:r>
              <a:rPr lang="en-GB" dirty="0"/>
              <a:t>"au" in their surnames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17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066"/>
            <a:ext cx="8229600" cy="1143000"/>
          </a:xfrm>
        </p:spPr>
        <p:txBody>
          <a:bodyPr/>
          <a:lstStyle/>
          <a:p>
            <a:r>
              <a:rPr lang="en-GB" b="1" i="1" dirty="0" smtClean="0">
                <a:solidFill>
                  <a:srgbClr val="003399"/>
                </a:solidFill>
              </a:rPr>
              <a:t>Answer</a:t>
            </a:r>
            <a:endParaRPr lang="en-GB" b="1" i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SELECT emp_  id, surname</a:t>
            </a:r>
            <a:r>
              <a:rPr lang="en-GB" dirty="0" smtClean="0">
                <a:effectLst/>
              </a:rPr>
              <a:t> </a:t>
            </a: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WHERE surname </a:t>
            </a:r>
            <a:r>
              <a:rPr lang="en-GB" dirty="0" smtClean="0"/>
              <a:t>LIKE ‘%au%’;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05" y="-171400"/>
            <a:ext cx="7772400" cy="147002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3399"/>
                </a:solidFill>
              </a:rPr>
              <a:t>SQL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221" y="1556792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Relational database functions, also known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algn="ctr"/>
            <a:r>
              <a:rPr lang="en-GB" sz="3200" b="1" i="1" dirty="0" smtClean="0">
                <a:solidFill>
                  <a:srgbClr val="C00000"/>
                </a:solidFill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Delete</a:t>
            </a:r>
          </a:p>
        </p:txBody>
      </p:sp>
      <p:sp>
        <p:nvSpPr>
          <p:cNvPr id="5" name="Shape 32"/>
          <p:cNvSpPr/>
          <p:nvPr/>
        </p:nvSpPr>
        <p:spPr>
          <a:xfrm>
            <a:off x="539750" y="1124744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6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36" y="-1367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More </a:t>
            </a:r>
            <a:r>
              <a:rPr lang="en-GB" b="1" dirty="0" smtClean="0">
                <a:solidFill>
                  <a:srgbClr val="003399"/>
                </a:solidFill>
              </a:rPr>
              <a:t>Examples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List all staff whose surnames have "</a:t>
            </a:r>
            <a:r>
              <a:rPr lang="en-GB" dirty="0" smtClean="0"/>
              <a:t>a” </a:t>
            </a:r>
            <a:r>
              <a:rPr lang="en-GB" dirty="0"/>
              <a:t>as the second letter and "w" as the third letter</a:t>
            </a:r>
            <a:r>
              <a:rPr lang="en-GB" dirty="0" smtClean="0"/>
              <a:t>:</a:t>
            </a:r>
            <a:endParaRPr lang="en-GB" dirty="0"/>
          </a:p>
          <a:p>
            <a:pPr marL="800100" lvl="2" indent="0">
              <a:buNone/>
            </a:pPr>
            <a:r>
              <a:rPr lang="en-GB" dirty="0"/>
              <a:t>SELECT surname</a:t>
            </a:r>
          </a:p>
          <a:p>
            <a:pPr marL="800100" lvl="2" indent="0">
              <a:buNone/>
            </a:pPr>
            <a:r>
              <a:rPr lang="en-GB" dirty="0"/>
              <a:t>FROM employees</a:t>
            </a:r>
          </a:p>
          <a:p>
            <a:pPr marL="800100" lvl="2" indent="0">
              <a:buNone/>
            </a:pPr>
            <a:r>
              <a:rPr lang="en-GB" dirty="0"/>
              <a:t>WHERE surname </a:t>
            </a:r>
            <a:r>
              <a:rPr lang="en-GB" b="1" dirty="0" smtClean="0"/>
              <a:t>LIKE</a:t>
            </a:r>
            <a:r>
              <a:rPr lang="en-GB" dirty="0" smtClean="0"/>
              <a:t> '_aw%';</a:t>
            </a:r>
            <a:endParaRPr lang="en-GB" dirty="0"/>
          </a:p>
          <a:p>
            <a:r>
              <a:rPr lang="en-GB" dirty="0"/>
              <a:t>List all staff whose surnames does not have "</a:t>
            </a:r>
            <a:r>
              <a:rPr lang="en-GB" dirty="0" smtClean="0"/>
              <a:t>a” </a:t>
            </a:r>
            <a:r>
              <a:rPr lang="en-GB" dirty="0"/>
              <a:t>as the second letter and "w" as the third letter</a:t>
            </a:r>
            <a:r>
              <a:rPr lang="en-GB" dirty="0" smtClean="0"/>
              <a:t>:</a:t>
            </a:r>
            <a:r>
              <a:rPr lang="en-GB" dirty="0"/>
              <a:t> </a:t>
            </a:r>
          </a:p>
          <a:p>
            <a:pPr marL="800100" lvl="2" indent="0">
              <a:buNone/>
            </a:pPr>
            <a:r>
              <a:rPr lang="en-GB" dirty="0"/>
              <a:t>SELECT surname</a:t>
            </a:r>
          </a:p>
          <a:p>
            <a:pPr marL="800100" lvl="2" indent="0">
              <a:buNone/>
            </a:pPr>
            <a:r>
              <a:rPr lang="en-GB" dirty="0"/>
              <a:t>FROM employees</a:t>
            </a:r>
          </a:p>
          <a:p>
            <a:pPr marL="800100" lvl="2" indent="0">
              <a:buNone/>
            </a:pPr>
            <a:r>
              <a:rPr lang="en-GB" dirty="0"/>
              <a:t>WHERE surname </a:t>
            </a:r>
            <a:r>
              <a:rPr lang="en-GB" b="1" dirty="0"/>
              <a:t>NOT </a:t>
            </a:r>
            <a:r>
              <a:rPr lang="en-GB" b="1" dirty="0" smtClean="0"/>
              <a:t>LIKE </a:t>
            </a:r>
            <a:r>
              <a:rPr lang="en-GB" dirty="0" smtClean="0"/>
              <a:t>'_aw%';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80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88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Sub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7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</a:t>
            </a:r>
            <a:r>
              <a:rPr lang="en-GB" dirty="0"/>
              <a:t>need two queries - main query and inner query</a:t>
            </a:r>
          </a:p>
          <a:p>
            <a:pPr marL="0" indent="0">
              <a:buNone/>
            </a:pPr>
            <a:r>
              <a:rPr lang="en-GB" dirty="0" smtClean="0"/>
              <a:t>	• Inner </a:t>
            </a:r>
            <a:r>
              <a:rPr lang="en-GB" dirty="0"/>
              <a:t>Query (subquery) returns a list that 	</a:t>
            </a:r>
            <a:r>
              <a:rPr lang="en-GB" dirty="0" smtClean="0"/>
              <a:t>    is </a:t>
            </a:r>
            <a:r>
              <a:rPr lang="en-GB" dirty="0"/>
              <a:t>used by main query</a:t>
            </a:r>
          </a:p>
          <a:p>
            <a:r>
              <a:rPr lang="en-GB" dirty="0" smtClean="0"/>
              <a:t>Subquery </a:t>
            </a:r>
            <a:r>
              <a:rPr lang="en-GB" dirty="0"/>
              <a:t>- SELECT statement embedded in the clause </a:t>
            </a:r>
            <a:r>
              <a:rPr lang="en-GB" dirty="0" smtClean="0"/>
              <a:t>of another </a:t>
            </a:r>
            <a:r>
              <a:rPr lang="en-GB" dirty="0"/>
              <a:t>SELECT statement</a:t>
            </a:r>
          </a:p>
          <a:p>
            <a:r>
              <a:rPr lang="en-GB" dirty="0" smtClean="0"/>
              <a:t>Can </a:t>
            </a:r>
            <a:r>
              <a:rPr lang="en-GB" dirty="0"/>
              <a:t>be placed in a number of </a:t>
            </a:r>
            <a:r>
              <a:rPr lang="en-GB" dirty="0" smtClean="0"/>
              <a:t>SQL clauses including FROM clause </a:t>
            </a:r>
            <a:r>
              <a:rPr lang="en-GB" dirty="0"/>
              <a:t>WHERE clause HAVING clause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49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16" y="0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Back to our tables!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 a list of </a:t>
            </a:r>
            <a:r>
              <a:rPr lang="en-GB" dirty="0" smtClean="0"/>
              <a:t>employee </a:t>
            </a:r>
            <a:r>
              <a:rPr lang="en-GB" dirty="0"/>
              <a:t>who are not managers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Departments table has the list of managers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84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Step 1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Produce </a:t>
            </a:r>
            <a:r>
              <a:rPr lang="en-GB" dirty="0"/>
              <a:t>a list of staff that are managers from </a:t>
            </a:r>
            <a:r>
              <a:rPr lang="en-GB" dirty="0" smtClean="0"/>
              <a:t>Departments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/>
              <a:t>manager_id FROM departments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43478" y="980728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33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Step 2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Produce </a:t>
            </a:r>
            <a:r>
              <a:rPr lang="en-GB" dirty="0"/>
              <a:t>a list of staff who are not in the list in S</a:t>
            </a:r>
            <a:r>
              <a:rPr lang="en-GB" dirty="0" smtClean="0"/>
              <a:t>tep 1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List </a:t>
            </a:r>
            <a:r>
              <a:rPr lang="en-GB" dirty="0"/>
              <a:t>does not have a user defined </a:t>
            </a:r>
            <a:r>
              <a:rPr lang="en-GB" dirty="0" smtClean="0"/>
              <a:t>name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the list in another Select </a:t>
            </a:r>
            <a:r>
              <a:rPr lang="en-GB" dirty="0" smtClean="0"/>
              <a:t>statement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 is, use of sub-query is required.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55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b="1" i="1" dirty="0" smtClean="0">
                <a:solidFill>
                  <a:srgbClr val="003399"/>
                </a:solidFill>
              </a:rPr>
              <a:t>Answer</a:t>
            </a:r>
            <a:endParaRPr lang="en-GB" b="1" i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emp_id, first_name, surname</a:t>
            </a:r>
            <a:r>
              <a:rPr lang="en-GB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FROM    employees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WHERE emp_id NOT IN (SELECT manager_id FROM departments);</a:t>
            </a:r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94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3399"/>
                </a:solidFill>
              </a:rPr>
              <a:t>The Rules</a:t>
            </a:r>
            <a:r>
              <a:rPr lang="en-GB" b="1" dirty="0" smtClean="0">
                <a:solidFill>
                  <a:srgbClr val="003399"/>
                </a:solidFill>
              </a:rPr>
              <a:t>!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Subquery </a:t>
            </a:r>
            <a:r>
              <a:rPr lang="en-GB" dirty="0"/>
              <a:t>must be enclosed in "()"</a:t>
            </a:r>
          </a:p>
          <a:p>
            <a:r>
              <a:rPr lang="en-GB" dirty="0" smtClean="0"/>
              <a:t>Single-row </a:t>
            </a:r>
            <a:r>
              <a:rPr lang="en-GB" dirty="0"/>
              <a:t>operators must be used with single-row subqueries (return a value or row)</a:t>
            </a:r>
          </a:p>
          <a:p>
            <a:r>
              <a:rPr lang="en-GB" dirty="0" smtClean="0"/>
              <a:t>Multiple-row </a:t>
            </a:r>
            <a:r>
              <a:rPr lang="en-GB" dirty="0"/>
              <a:t>operators must be used with multiple-row subqueries (return a set of values or more than one row)</a:t>
            </a:r>
          </a:p>
          <a:p>
            <a:r>
              <a:rPr lang="en-GB" dirty="0" smtClean="0"/>
              <a:t>For </a:t>
            </a:r>
            <a:r>
              <a:rPr lang="en-GB" dirty="0"/>
              <a:t>readability subquery should be placed on the right hand side of the comparison operator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66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36" y="-25102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Example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Produce a list of staff that earn more than Smith. The list should show the staff number and his/her </a:t>
            </a:r>
            <a:r>
              <a:rPr lang="en-GB" dirty="0" smtClean="0"/>
              <a:t>annual salary.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smtClean="0"/>
              <a:t>emp_id, salary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WHERE </a:t>
            </a:r>
            <a:r>
              <a:rPr lang="en-GB" dirty="0" smtClean="0"/>
              <a:t>salary &gt; </a:t>
            </a:r>
            <a:r>
              <a:rPr lang="en-GB" dirty="0"/>
              <a:t>(SELECT salary</a:t>
            </a:r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WHERE surname= 'Smith');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90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08" y="-28530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What would this produce?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/>
              <a:t>dept_id,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MIN(salary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HAVING MIN(salary) &gt;(SELECT MIN(salary)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FROM employees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WHERE </a:t>
            </a:r>
            <a:r>
              <a:rPr lang="en-GB" dirty="0"/>
              <a:t>dept_id = 'Sal1')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GROUP </a:t>
            </a:r>
            <a:r>
              <a:rPr lang="en-GB" dirty="0"/>
              <a:t>BY dept_id;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75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72"/>
            <a:ext cx="8229600" cy="1143000"/>
          </a:xfrm>
        </p:spPr>
        <p:txBody>
          <a:bodyPr/>
          <a:lstStyle/>
          <a:p>
            <a:r>
              <a:rPr lang="en-GB" b="1" i="1" dirty="0" smtClean="0">
                <a:solidFill>
                  <a:srgbClr val="003399"/>
                </a:solidFill>
              </a:rPr>
              <a:t>Answer</a:t>
            </a:r>
            <a:endParaRPr lang="en-GB" b="1" i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Produce </a:t>
            </a:r>
            <a:r>
              <a:rPr lang="en-GB" dirty="0"/>
              <a:t>a list of</a:t>
            </a:r>
            <a:r>
              <a:rPr lang="en-GB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all </a:t>
            </a:r>
            <a:r>
              <a:rPr lang="en-GB" dirty="0"/>
              <a:t>the departments where the minimum salary that is more </a:t>
            </a:r>
            <a:r>
              <a:rPr lang="en-GB" dirty="0" smtClean="0"/>
              <a:t>than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the minimum salary of the Sal1 department</a:t>
            </a:r>
            <a:r>
              <a:rPr lang="en-GB" dirty="0" smtClean="0"/>
              <a:t>.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list should include the department code and the minimum salary i</a:t>
            </a:r>
            <a:r>
              <a:rPr lang="en-GB" dirty="0" smtClean="0"/>
              <a:t>n </a:t>
            </a:r>
            <a:r>
              <a:rPr lang="en-GB" dirty="0"/>
              <a:t>that </a:t>
            </a:r>
            <a:r>
              <a:rPr lang="en-GB" dirty="0" smtClean="0"/>
              <a:t>department.</a:t>
            </a:r>
            <a:endParaRPr lang="en-GB" dirty="0"/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5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19" y="-20706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Today? The conclusion!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with a little practice be able to: </a:t>
            </a:r>
            <a:endParaRPr lang="en-GB" dirty="0" smtClean="0"/>
          </a:p>
          <a:p>
            <a:r>
              <a:rPr lang="en-GB" dirty="0" smtClean="0"/>
              <a:t>Connect </a:t>
            </a:r>
            <a:r>
              <a:rPr lang="en-GB" dirty="0"/>
              <a:t>more than one </a:t>
            </a:r>
            <a:r>
              <a:rPr lang="en-GB" dirty="0" smtClean="0"/>
              <a:t>table</a:t>
            </a:r>
          </a:p>
          <a:p>
            <a:r>
              <a:rPr lang="en-GB" dirty="0" smtClean="0"/>
              <a:t>The LIKE command</a:t>
            </a:r>
          </a:p>
          <a:p>
            <a:r>
              <a:rPr lang="en-GB" dirty="0"/>
              <a:t>Use sub queries</a:t>
            </a:r>
          </a:p>
          <a:p>
            <a:r>
              <a:rPr lang="en-GB" dirty="0"/>
              <a:t>Aggregate operations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495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36" y="0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Aggregate Functions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Group (or Aggregate) </a:t>
            </a:r>
            <a:r>
              <a:rPr lang="en-GB" dirty="0" smtClean="0"/>
              <a:t>functions act </a:t>
            </a:r>
            <a:r>
              <a:rPr lang="en-GB" dirty="0"/>
              <a:t>on sets of rows to produce one result per group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AVG</a:t>
            </a:r>
          </a:p>
          <a:p>
            <a:pPr marL="0" indent="0">
              <a:buNone/>
            </a:pPr>
            <a:r>
              <a:rPr lang="en-GB" dirty="0"/>
              <a:t>Returns average value of the values of a specified column excluding null values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 smtClean="0"/>
              <a:t>SUM</a:t>
            </a:r>
          </a:p>
          <a:p>
            <a:pPr marL="0" indent="0">
              <a:buNone/>
            </a:pPr>
            <a:r>
              <a:rPr lang="en-GB" dirty="0" smtClean="0"/>
              <a:t>Returns </a:t>
            </a:r>
            <a:r>
              <a:rPr lang="en-GB" dirty="0"/>
              <a:t>the sum of the values of a specified column excluding null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AVG &amp; SUM are for numeric columns only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45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102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COUNT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COUNT</a:t>
            </a:r>
            <a:r>
              <a:rPr lang="en-GB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Returns </a:t>
            </a:r>
            <a:r>
              <a:rPr lang="en-GB" dirty="0"/>
              <a:t>the number rows excluding null values</a:t>
            </a:r>
          </a:p>
          <a:p>
            <a:pPr marL="0" indent="0">
              <a:buNone/>
            </a:pPr>
            <a:r>
              <a:rPr lang="en-GB" dirty="0"/>
              <a:t>COUNT(*)</a:t>
            </a:r>
          </a:p>
          <a:p>
            <a:pPr marL="0" indent="0">
              <a:buNone/>
            </a:pPr>
            <a:r>
              <a:rPr lang="en-GB" dirty="0"/>
              <a:t>Returns the number of rows including null values</a:t>
            </a:r>
          </a:p>
          <a:p>
            <a:pPr marL="0" indent="0">
              <a:buNone/>
            </a:pPr>
            <a:r>
              <a:rPr lang="en-GB" dirty="0"/>
              <a:t>MIN</a:t>
            </a:r>
          </a:p>
          <a:p>
            <a:pPr marL="0" indent="0">
              <a:buNone/>
            </a:pPr>
            <a:r>
              <a:rPr lang="en-GB" dirty="0"/>
              <a:t>Returns the smallest value in a specified column</a:t>
            </a:r>
          </a:p>
          <a:p>
            <a:pPr marL="0" indent="0">
              <a:buNone/>
            </a:pPr>
            <a:r>
              <a:rPr lang="en-GB" dirty="0"/>
              <a:t>MAX</a:t>
            </a:r>
          </a:p>
          <a:p>
            <a:pPr marL="0" indent="0">
              <a:buNone/>
            </a:pPr>
            <a:r>
              <a:rPr lang="en-GB" dirty="0"/>
              <a:t>Returns the largest value in a specified column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41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42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3399"/>
                </a:solidFill>
              </a:rPr>
              <a:t>Example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i="1" dirty="0" smtClean="0"/>
              <a:t>                                           </a:t>
            </a:r>
            <a:r>
              <a:rPr lang="en-GB" b="1" i="1" dirty="0" smtClean="0">
                <a:solidFill>
                  <a:srgbClr val="C00000"/>
                </a:solidFill>
              </a:rPr>
              <a:t>Query </a:t>
            </a:r>
          </a:p>
          <a:p>
            <a:pPr marL="0" indent="0">
              <a:buNone/>
            </a:pPr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many staff are in a </a:t>
            </a:r>
            <a:r>
              <a:rPr lang="en-GB" dirty="0" smtClean="0"/>
              <a:t>Company?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COUNT(*) AS "Number of staff" FROM employees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many staff members are entitled to bonuses?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/>
              <a:t>COUNT(comm_pct) AS "Number of staff </a:t>
            </a:r>
            <a:r>
              <a:rPr lang="en-GB" dirty="0" smtClean="0"/>
              <a:t>with bonuses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FROM employees;</a:t>
            </a:r>
          </a:p>
          <a:p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57200" y="90872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31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62" y="992485"/>
            <a:ext cx="8229600" cy="58655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/>
              <a:t>is the average salary, the minimum salary and the total salary budget?</a:t>
            </a:r>
            <a:r>
              <a:rPr lang="en-GB" dirty="0" smtClean="0">
                <a:effectLst/>
              </a:rPr>
              <a:t> 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SELECT  AVG(salary</a:t>
            </a:r>
            <a:r>
              <a:rPr lang="en-GB" dirty="0"/>
              <a:t>) </a:t>
            </a:r>
            <a:r>
              <a:rPr lang="en-GB" dirty="0" smtClean="0"/>
              <a:t> AS </a:t>
            </a:r>
            <a:r>
              <a:rPr lang="en-GB" dirty="0"/>
              <a:t>"Average </a:t>
            </a:r>
            <a:r>
              <a:rPr lang="en-GB" dirty="0" smtClean="0"/>
              <a:t> Salary”,  MIN(salary</a:t>
            </a:r>
            <a:r>
              <a:rPr lang="en-GB" dirty="0"/>
              <a:t>) AS "Minimum </a:t>
            </a:r>
            <a:r>
              <a:rPr lang="en-GB" dirty="0" smtClean="0"/>
              <a:t>Salary”, SUM(salary</a:t>
            </a:r>
            <a:r>
              <a:rPr lang="en-GB" dirty="0"/>
              <a:t>) AS "</a:t>
            </a:r>
            <a:r>
              <a:rPr lang="en-GB" dirty="0" smtClean="0"/>
              <a:t>Total Salary </a:t>
            </a:r>
            <a:r>
              <a:rPr lang="en-GB" dirty="0"/>
              <a:t>Budget" FROM employees;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 smtClean="0"/>
              <a:t>List </a:t>
            </a:r>
            <a:r>
              <a:rPr lang="en-GB" dirty="0"/>
              <a:t>dept_id and the average salary of each department with an average salary above 30000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SELECT dept_id, AVG(salary)</a:t>
            </a:r>
          </a:p>
          <a:p>
            <a:pPr marL="0" indent="0">
              <a:buNone/>
            </a:pPr>
            <a:r>
              <a:rPr lang="en-GB" dirty="0"/>
              <a:t>FROM employees</a:t>
            </a:r>
          </a:p>
          <a:p>
            <a:pPr marL="0" indent="0">
              <a:buNone/>
            </a:pPr>
            <a:r>
              <a:rPr lang="en-GB" dirty="0"/>
              <a:t>WHERE AVG(salary) &gt;30000</a:t>
            </a:r>
          </a:p>
          <a:p>
            <a:pPr marL="0" indent="0">
              <a:buNone/>
            </a:pPr>
            <a:r>
              <a:rPr lang="en-GB" dirty="0"/>
              <a:t>GROUP BY dept_id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439475" y="691678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0"/>
            <a:ext cx="314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3399"/>
                </a:solidFill>
              </a:rPr>
              <a:t>More Examples</a:t>
            </a:r>
            <a:endParaRPr lang="en-GB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7" y="24254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3399"/>
                </a:solidFill>
              </a:rPr>
              <a:t>Data from different </a:t>
            </a:r>
            <a:r>
              <a:rPr lang="en-GB" b="1" dirty="0" smtClean="0">
                <a:solidFill>
                  <a:srgbClr val="003399"/>
                </a:solidFill>
              </a:rPr>
              <a:t>tables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GB" dirty="0"/>
              <a:t>List the table names separated by commas in FROM clause.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Use </a:t>
            </a:r>
            <a:r>
              <a:rPr lang="en-GB" dirty="0"/>
              <a:t>WHERE clause to specify join column(s) and conditions</a:t>
            </a:r>
          </a:p>
        </p:txBody>
      </p:sp>
      <p:sp>
        <p:nvSpPr>
          <p:cNvPr id="4" name="Shape 32"/>
          <p:cNvSpPr/>
          <p:nvPr/>
        </p:nvSpPr>
        <p:spPr>
          <a:xfrm>
            <a:off x="466437" y="980728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3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207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3399"/>
                </a:solidFill>
              </a:rPr>
              <a:t>Join</a:t>
            </a:r>
            <a:endParaRPr lang="en-GB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Prefix column names with table names to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resolve ambiguity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speed up </a:t>
            </a:r>
            <a:r>
              <a:rPr lang="en-GB" dirty="0" smtClean="0"/>
              <a:t>processing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Use table </a:t>
            </a:r>
            <a:r>
              <a:rPr lang="en-GB" dirty="0">
                <a:solidFill>
                  <a:srgbClr val="C00000"/>
                </a:solidFill>
              </a:rPr>
              <a:t>aliases</a:t>
            </a:r>
            <a:r>
              <a:rPr lang="en-GB" dirty="0"/>
              <a:t> for qualifying column names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59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49" y="0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Join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29" y="126876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 smtClean="0"/>
              <a:t>			</a:t>
            </a:r>
            <a:r>
              <a:rPr lang="en-GB" sz="2800" b="1" dirty="0" smtClean="0"/>
              <a:t>          </a:t>
            </a:r>
            <a:r>
              <a:rPr lang="en-GB" sz="2800" b="1" i="1" dirty="0" smtClean="0">
                <a:solidFill>
                  <a:srgbClr val="C00000"/>
                </a:solidFill>
              </a:rPr>
              <a:t>Query</a:t>
            </a:r>
          </a:p>
          <a:p>
            <a:pPr marL="0" indent="0">
              <a:buNone/>
            </a:pPr>
            <a:r>
              <a:rPr lang="en-GB" sz="2800" dirty="0" smtClean="0"/>
              <a:t>Produce </a:t>
            </a:r>
            <a:r>
              <a:rPr lang="en-GB" sz="2800" dirty="0"/>
              <a:t>a </a:t>
            </a:r>
            <a:r>
              <a:rPr lang="en-GB" sz="2800" dirty="0" smtClean="0"/>
              <a:t>list </a:t>
            </a:r>
            <a:r>
              <a:rPr lang="en-GB" sz="2800" dirty="0"/>
              <a:t>of </a:t>
            </a:r>
            <a:r>
              <a:rPr lang="en-GB" sz="2800" dirty="0" smtClean="0"/>
              <a:t>employee </a:t>
            </a:r>
            <a:r>
              <a:rPr lang="en-GB" sz="2800" dirty="0"/>
              <a:t>showing for each </a:t>
            </a:r>
            <a:r>
              <a:rPr lang="en-GB" sz="2800" dirty="0" smtClean="0"/>
              <a:t>employee:  emp_id, </a:t>
            </a:r>
            <a:r>
              <a:rPr lang="en-GB" sz="2800" dirty="0"/>
              <a:t>s</a:t>
            </a:r>
            <a:r>
              <a:rPr lang="en-GB" sz="2800" dirty="0" smtClean="0"/>
              <a:t>urname</a:t>
            </a:r>
            <a:r>
              <a:rPr lang="en-GB" sz="2800" dirty="0"/>
              <a:t>, d</a:t>
            </a:r>
            <a:r>
              <a:rPr lang="en-GB" sz="2800" dirty="0" smtClean="0"/>
              <a:t>ept id, </a:t>
            </a:r>
            <a:r>
              <a:rPr lang="en-GB" sz="2800" dirty="0"/>
              <a:t>and </a:t>
            </a:r>
            <a:r>
              <a:rPr lang="en-GB" sz="2800" dirty="0" smtClean="0"/>
              <a:t>department </a:t>
            </a:r>
            <a:r>
              <a:rPr lang="en-GB" sz="2800" dirty="0"/>
              <a:t>n</a:t>
            </a:r>
            <a:r>
              <a:rPr lang="en-GB" sz="2800" dirty="0" smtClean="0"/>
              <a:t>ame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What </a:t>
            </a:r>
            <a:r>
              <a:rPr lang="en-GB" sz="2800" dirty="0"/>
              <a:t>tables do you need</a:t>
            </a:r>
            <a:r>
              <a:rPr lang="en-GB" sz="2800" dirty="0" smtClean="0"/>
              <a:t>?</a:t>
            </a:r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Tables</a:t>
            </a:r>
            <a:r>
              <a:rPr lang="en-GB" sz="2800" dirty="0"/>
              <a:t>: employees and departments 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employees</a:t>
            </a:r>
            <a:r>
              <a:rPr lang="en-GB" sz="2800" dirty="0"/>
              <a:t>: </a:t>
            </a:r>
            <a:r>
              <a:rPr lang="en-GB" sz="2800" dirty="0" smtClean="0"/>
              <a:t>emp_id, </a:t>
            </a:r>
            <a:r>
              <a:rPr lang="en-GB" sz="2800" dirty="0"/>
              <a:t>s</a:t>
            </a:r>
            <a:r>
              <a:rPr lang="en-GB" sz="2800" dirty="0" smtClean="0"/>
              <a:t>urname </a:t>
            </a:r>
            <a:r>
              <a:rPr lang="en-GB" sz="2800" dirty="0"/>
              <a:t>and </a:t>
            </a:r>
            <a:r>
              <a:rPr lang="en-GB" sz="2800" dirty="0" smtClean="0"/>
              <a:t>dept_id</a:t>
            </a:r>
          </a:p>
          <a:p>
            <a:pPr marL="0" indent="0">
              <a:buNone/>
            </a:pPr>
            <a:r>
              <a:rPr lang="en-GB" sz="2800" dirty="0" smtClean="0"/>
              <a:t>departments: dept_id and dept_name</a:t>
            </a: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3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21"/>
            <a:ext cx="8229600" cy="1143000"/>
          </a:xfrm>
        </p:spPr>
        <p:txBody>
          <a:bodyPr>
            <a:normAutofit/>
          </a:bodyPr>
          <a:lstStyle/>
          <a:p>
            <a:r>
              <a:rPr lang="en-GB" b="1" i="1" dirty="0" smtClean="0">
                <a:solidFill>
                  <a:srgbClr val="003399"/>
                </a:solidFill>
              </a:rPr>
              <a:t>Answer</a:t>
            </a:r>
            <a:endParaRPr lang="en-GB" b="1" i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SELECT em.emp_id, em.surname,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em.dept_id</a:t>
            </a:r>
            <a:r>
              <a:rPr lang="en-GB" dirty="0"/>
              <a:t>, d.dept_name</a:t>
            </a:r>
          </a:p>
          <a:p>
            <a:pPr marL="0" indent="0">
              <a:buNone/>
            </a:pPr>
            <a:r>
              <a:rPr lang="en-GB" dirty="0"/>
              <a:t>FROM  employees em, departments d</a:t>
            </a:r>
          </a:p>
          <a:p>
            <a:pPr marL="0" indent="0">
              <a:buNone/>
            </a:pPr>
            <a:r>
              <a:rPr lang="en-GB" dirty="0"/>
              <a:t>WHERE em.dept_id = d.dept_id;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3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98" y="5671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003399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Produce </a:t>
            </a:r>
            <a:r>
              <a:rPr lang="en-GB" dirty="0"/>
              <a:t>a list of staff showing for each staff: 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ID</a:t>
            </a:r>
            <a:r>
              <a:rPr lang="en-GB" dirty="0"/>
              <a:t>, Family Name, Grade and AnnualSalary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</a:t>
            </a:r>
            <a:endParaRPr lang="en-GB" dirty="0"/>
          </a:p>
        </p:txBody>
      </p:sp>
      <p:sp>
        <p:nvSpPr>
          <p:cNvPr id="4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13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 smtClean="0"/>
              <a:t>em.emp_id</a:t>
            </a:r>
            <a:r>
              <a:rPr lang="en-GB" dirty="0"/>
              <a:t>, </a:t>
            </a:r>
            <a:r>
              <a:rPr lang="en-GB" dirty="0" err="1" smtClean="0"/>
              <a:t>em.surname</a:t>
            </a:r>
            <a:r>
              <a:rPr lang="en-GB" dirty="0"/>
              <a:t>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</a:t>
            </a:r>
            <a:r>
              <a:rPr lang="en-GB" dirty="0" err="1" smtClean="0"/>
              <a:t>j.grade_level</a:t>
            </a:r>
            <a:r>
              <a:rPr lang="en-GB" dirty="0"/>
              <a:t>, </a:t>
            </a:r>
            <a:r>
              <a:rPr lang="en-GB" dirty="0" err="1" smtClean="0"/>
              <a:t>em.salary</a:t>
            </a:r>
            <a:r>
              <a:rPr lang="en-GB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FROM </a:t>
            </a:r>
            <a:r>
              <a:rPr lang="en-GB" dirty="0"/>
              <a:t>employees </a:t>
            </a:r>
            <a:r>
              <a:rPr lang="en-GB" dirty="0" smtClean="0"/>
              <a:t>em, </a:t>
            </a:r>
            <a:r>
              <a:rPr lang="en-GB" dirty="0"/>
              <a:t>jobgrades </a:t>
            </a:r>
            <a:r>
              <a:rPr lang="en-GB" dirty="0" smtClean="0"/>
              <a:t>j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WHERE </a:t>
            </a:r>
            <a:r>
              <a:rPr lang="en-GB" dirty="0" smtClean="0"/>
              <a:t>em.salary </a:t>
            </a:r>
            <a:r>
              <a:rPr lang="en-GB" dirty="0"/>
              <a:t>BETWEEN </a:t>
            </a:r>
            <a:r>
              <a:rPr lang="en-GB" dirty="0" smtClean="0"/>
              <a:t>j.min_sal </a:t>
            </a:r>
            <a:r>
              <a:rPr lang="en-GB" dirty="0"/>
              <a:t>AND 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j.max_sal</a:t>
            </a:r>
            <a:r>
              <a:rPr lang="en-GB" dirty="0"/>
              <a:t>;</a:t>
            </a:r>
          </a:p>
        </p:txBody>
      </p:sp>
      <p:sp>
        <p:nvSpPr>
          <p:cNvPr id="4" name="Shape 32"/>
          <p:cNvSpPr/>
          <p:nvPr/>
        </p:nvSpPr>
        <p:spPr>
          <a:xfrm>
            <a:off x="489769" y="783363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495764" y="0"/>
            <a:ext cx="21731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003399"/>
                </a:solidFill>
              </a:rPr>
              <a:t>Example</a:t>
            </a:r>
            <a:endParaRPr lang="en-GB" sz="4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942</Words>
  <Application>Microsoft Office PowerPoint</Application>
  <PresentationFormat>On-screen Show (4:3)</PresentationFormat>
  <Paragraphs>235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Previously on SQL</vt:lpstr>
      <vt:lpstr>SQL</vt:lpstr>
      <vt:lpstr>Today? The conclusion!</vt:lpstr>
      <vt:lpstr>Data from different tables</vt:lpstr>
      <vt:lpstr>Join</vt:lpstr>
      <vt:lpstr>Join</vt:lpstr>
      <vt:lpstr>Answer</vt:lpstr>
      <vt:lpstr>Example</vt:lpstr>
      <vt:lpstr>PowerPoint Presentation</vt:lpstr>
      <vt:lpstr>Joining more than two tables</vt:lpstr>
      <vt:lpstr>PowerPoint Presentation</vt:lpstr>
      <vt:lpstr>Natural Join</vt:lpstr>
      <vt:lpstr>Natural Join</vt:lpstr>
      <vt:lpstr>The USING Join</vt:lpstr>
      <vt:lpstr>Join ON</vt:lpstr>
      <vt:lpstr>CONCATENATION Operator</vt:lpstr>
      <vt:lpstr>The LIKE operation</vt:lpstr>
      <vt:lpstr>Example</vt:lpstr>
      <vt:lpstr>Answer</vt:lpstr>
      <vt:lpstr>More Examples</vt:lpstr>
      <vt:lpstr>Sub Queries</vt:lpstr>
      <vt:lpstr>Back to our tables!</vt:lpstr>
      <vt:lpstr>Step 1</vt:lpstr>
      <vt:lpstr>Step 2</vt:lpstr>
      <vt:lpstr>Answer</vt:lpstr>
      <vt:lpstr>The Rules!</vt:lpstr>
      <vt:lpstr>Example</vt:lpstr>
      <vt:lpstr>What would this produce?</vt:lpstr>
      <vt:lpstr>Answer</vt:lpstr>
      <vt:lpstr>Aggregate Functions</vt:lpstr>
      <vt:lpstr>COUNT</vt:lpstr>
      <vt:lpstr>Example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Yahaya Isah SHEHU</dc:creator>
  <cp:lastModifiedBy>Norlaily Yaacob</cp:lastModifiedBy>
  <cp:revision>31</cp:revision>
  <cp:lastPrinted>2018-02-12T20:51:13Z</cp:lastPrinted>
  <dcterms:created xsi:type="dcterms:W3CDTF">2018-01-25T12:31:39Z</dcterms:created>
  <dcterms:modified xsi:type="dcterms:W3CDTF">2018-02-14T12:12:33Z</dcterms:modified>
</cp:coreProperties>
</file>