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9"/>
  </p:notesMasterIdLst>
  <p:sldIdLst>
    <p:sldId id="256" r:id="rId2"/>
    <p:sldId id="258" r:id="rId3"/>
    <p:sldId id="325" r:id="rId4"/>
    <p:sldId id="324"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332" r:id="rId42"/>
    <p:sldId id="295" r:id="rId43"/>
    <p:sldId id="296" r:id="rId44"/>
    <p:sldId id="297" r:id="rId45"/>
    <p:sldId id="298" r:id="rId46"/>
    <p:sldId id="299" r:id="rId47"/>
    <p:sldId id="300" r:id="rId48"/>
    <p:sldId id="301" r:id="rId49"/>
    <p:sldId id="326" r:id="rId50"/>
    <p:sldId id="302" r:id="rId51"/>
    <p:sldId id="303" r:id="rId52"/>
    <p:sldId id="304" r:id="rId53"/>
    <p:sldId id="305" r:id="rId54"/>
    <p:sldId id="306" r:id="rId55"/>
    <p:sldId id="327" r:id="rId56"/>
    <p:sldId id="307" r:id="rId57"/>
    <p:sldId id="308" r:id="rId58"/>
    <p:sldId id="309" r:id="rId59"/>
    <p:sldId id="328" r:id="rId60"/>
    <p:sldId id="310" r:id="rId61"/>
    <p:sldId id="329" r:id="rId62"/>
    <p:sldId id="311" r:id="rId63"/>
    <p:sldId id="312" r:id="rId64"/>
    <p:sldId id="313" r:id="rId65"/>
    <p:sldId id="330" r:id="rId66"/>
    <p:sldId id="314" r:id="rId67"/>
    <p:sldId id="331" r:id="rId68"/>
    <p:sldId id="315" r:id="rId69"/>
    <p:sldId id="316" r:id="rId70"/>
    <p:sldId id="317" r:id="rId71"/>
    <p:sldId id="318" r:id="rId72"/>
    <p:sldId id="319" r:id="rId73"/>
    <p:sldId id="320" r:id="rId74"/>
    <p:sldId id="321" r:id="rId75"/>
    <p:sldId id="333" r:id="rId76"/>
    <p:sldId id="322" r:id="rId77"/>
    <p:sldId id="323" r:id="rId78"/>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258" autoAdjust="0"/>
  </p:normalViewPr>
  <p:slideViewPr>
    <p:cSldViewPr snapToGrid="0">
      <p:cViewPr varScale="1">
        <p:scale>
          <a:sx n="58" d="100"/>
          <a:sy n="58" d="100"/>
        </p:scale>
        <p:origin x="174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Times New Roman"/>
      </a:defRPr>
    </a:lvl1pPr>
    <a:lvl2pPr indent="228600" latinLnBrk="0">
      <a:spcBef>
        <a:spcPts val="400"/>
      </a:spcBef>
      <a:defRPr sz="1200">
        <a:latin typeface="+mj-lt"/>
        <a:ea typeface="+mj-ea"/>
        <a:cs typeface="+mj-cs"/>
        <a:sym typeface="Times New Roman"/>
      </a:defRPr>
    </a:lvl2pPr>
    <a:lvl3pPr indent="457200" latinLnBrk="0">
      <a:spcBef>
        <a:spcPts val="400"/>
      </a:spcBef>
      <a:defRPr sz="1200">
        <a:latin typeface="+mj-lt"/>
        <a:ea typeface="+mj-ea"/>
        <a:cs typeface="+mj-cs"/>
        <a:sym typeface="Times New Roman"/>
      </a:defRPr>
    </a:lvl3pPr>
    <a:lvl4pPr indent="685800" latinLnBrk="0">
      <a:spcBef>
        <a:spcPts val="400"/>
      </a:spcBef>
      <a:defRPr sz="1200">
        <a:latin typeface="+mj-lt"/>
        <a:ea typeface="+mj-ea"/>
        <a:cs typeface="+mj-cs"/>
        <a:sym typeface="Times New Roman"/>
      </a:defRPr>
    </a:lvl4pPr>
    <a:lvl5pPr indent="914400" latinLnBrk="0">
      <a:spcBef>
        <a:spcPts val="400"/>
      </a:spcBef>
      <a:defRPr sz="1200">
        <a:latin typeface="+mj-lt"/>
        <a:ea typeface="+mj-ea"/>
        <a:cs typeface="+mj-cs"/>
        <a:sym typeface="Times New Roman"/>
      </a:defRPr>
    </a:lvl5pPr>
    <a:lvl6pPr indent="1143000" latinLnBrk="0">
      <a:spcBef>
        <a:spcPts val="400"/>
      </a:spcBef>
      <a:defRPr sz="1200">
        <a:latin typeface="+mj-lt"/>
        <a:ea typeface="+mj-ea"/>
        <a:cs typeface="+mj-cs"/>
        <a:sym typeface="Times New Roman"/>
      </a:defRPr>
    </a:lvl6pPr>
    <a:lvl7pPr indent="1371600" latinLnBrk="0">
      <a:spcBef>
        <a:spcPts val="400"/>
      </a:spcBef>
      <a:defRPr sz="1200">
        <a:latin typeface="+mj-lt"/>
        <a:ea typeface="+mj-ea"/>
        <a:cs typeface="+mj-cs"/>
        <a:sym typeface="Times New Roman"/>
      </a:defRPr>
    </a:lvl7pPr>
    <a:lvl8pPr indent="1600200" latinLnBrk="0">
      <a:spcBef>
        <a:spcPts val="400"/>
      </a:spcBef>
      <a:defRPr sz="1200">
        <a:latin typeface="+mj-lt"/>
        <a:ea typeface="+mj-ea"/>
        <a:cs typeface="+mj-cs"/>
        <a:sym typeface="Times New Roman"/>
      </a:defRPr>
    </a:lvl8pPr>
    <a:lvl9pPr indent="1828800" latinLnBrk="0">
      <a:spcBef>
        <a:spcPts val="400"/>
      </a:spcBef>
      <a:defRPr sz="1200">
        <a:latin typeface="+mj-lt"/>
        <a:ea typeface="+mj-ea"/>
        <a:cs typeface="+mj-cs"/>
        <a:sym typeface="Times New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noRot="1" noChangeAspect="1"/>
          </p:cNvSpPr>
          <p:nvPr>
            <p:ph type="sldImg"/>
          </p:nvPr>
        </p:nvSpPr>
        <p:spPr>
          <a:prstGeom prst="rect">
            <a:avLst/>
          </a:prstGeom>
        </p:spPr>
        <p:txBody>
          <a:bodyPr/>
          <a:lstStyle/>
          <a:p>
            <a:endParaRPr dirty="0"/>
          </a:p>
        </p:txBody>
      </p:sp>
      <p:sp>
        <p:nvSpPr>
          <p:cNvPr id="34" name="Shape 34"/>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hape 94"/>
          <p:cNvSpPr>
            <a:spLocks noGrp="1" noRot="1" noChangeAspect="1"/>
          </p:cNvSpPr>
          <p:nvPr>
            <p:ph type="sldImg"/>
          </p:nvPr>
        </p:nvSpPr>
        <p:spPr>
          <a:prstGeom prst="rect">
            <a:avLst/>
          </a:prstGeom>
        </p:spPr>
        <p:txBody>
          <a:bodyPr/>
          <a:lstStyle/>
          <a:p>
            <a:endParaRPr dirty="0"/>
          </a:p>
        </p:txBody>
      </p:sp>
      <p:sp>
        <p:nvSpPr>
          <p:cNvPr id="95" name="Shape 95"/>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hape 100"/>
          <p:cNvSpPr>
            <a:spLocks noGrp="1" noRot="1" noChangeAspect="1"/>
          </p:cNvSpPr>
          <p:nvPr>
            <p:ph type="sldImg"/>
          </p:nvPr>
        </p:nvSpPr>
        <p:spPr>
          <a:prstGeom prst="rect">
            <a:avLst/>
          </a:prstGeom>
        </p:spPr>
        <p:txBody>
          <a:bodyPr/>
          <a:lstStyle/>
          <a:p>
            <a:endParaRPr dirty="0"/>
          </a:p>
        </p:txBody>
      </p:sp>
      <p:sp>
        <p:nvSpPr>
          <p:cNvPr id="101" name="Shape 101"/>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prstGeom prst="rect">
            <a:avLst/>
          </a:prstGeom>
        </p:spPr>
        <p:txBody>
          <a:bodyPr/>
          <a:lstStyle/>
          <a:p>
            <a:endParaRPr dirty="0"/>
          </a:p>
        </p:txBody>
      </p:sp>
      <p:sp>
        <p:nvSpPr>
          <p:cNvPr id="107" name="Shape 107"/>
          <p:cNvSpPr>
            <a:spLocks noGrp="1"/>
          </p:cNvSpPr>
          <p:nvPr>
            <p:ph type="body" sz="quarter" idx="1"/>
          </p:nvPr>
        </p:nvSpPr>
        <p:spPr>
          <a:prstGeom prst="rect">
            <a:avLst/>
          </a:prstGeom>
        </p:spPr>
        <p:txBody>
          <a:bodyPr/>
          <a:lstStyle/>
          <a:p>
            <a:endParaRPr dirty="0"/>
          </a:p>
          <a:p>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a:spLocks noGrp="1" noRot="1" noChangeAspect="1"/>
          </p:cNvSpPr>
          <p:nvPr>
            <p:ph type="sldImg"/>
          </p:nvPr>
        </p:nvSpPr>
        <p:spPr>
          <a:prstGeom prst="rect">
            <a:avLst/>
          </a:prstGeom>
        </p:spPr>
        <p:txBody>
          <a:bodyPr/>
          <a:lstStyle/>
          <a:p>
            <a:endParaRPr dirty="0"/>
          </a:p>
        </p:txBody>
      </p:sp>
      <p:sp>
        <p:nvSpPr>
          <p:cNvPr id="118" name="Shape 118"/>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prstGeom prst="rect">
            <a:avLst/>
          </a:prstGeom>
        </p:spPr>
        <p:txBody>
          <a:bodyPr/>
          <a:lstStyle/>
          <a:p>
            <a:endParaRPr dirty="0"/>
          </a:p>
        </p:txBody>
      </p:sp>
      <p:sp>
        <p:nvSpPr>
          <p:cNvPr id="124" name="Shape 124"/>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prstGeom prst="rect">
            <a:avLst/>
          </a:prstGeom>
        </p:spPr>
        <p:txBody>
          <a:bodyPr/>
          <a:lstStyle/>
          <a:p>
            <a:endParaRPr dirty="0"/>
          </a:p>
        </p:txBody>
      </p:sp>
      <p:sp>
        <p:nvSpPr>
          <p:cNvPr id="132" name="Shape 132"/>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prstGeom prst="rect">
            <a:avLst/>
          </a:prstGeom>
        </p:spPr>
        <p:txBody>
          <a:bodyPr/>
          <a:lstStyle/>
          <a:p>
            <a:endParaRPr dirty="0"/>
          </a:p>
        </p:txBody>
      </p:sp>
      <p:sp>
        <p:nvSpPr>
          <p:cNvPr id="138" name="Shape 138"/>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dirty="0"/>
          </a:p>
        </p:txBody>
      </p:sp>
      <p:sp>
        <p:nvSpPr>
          <p:cNvPr id="144" name="Shape 144"/>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noRot="1" noChangeAspect="1"/>
          </p:cNvSpPr>
          <p:nvPr>
            <p:ph type="sldImg"/>
          </p:nvPr>
        </p:nvSpPr>
        <p:spPr>
          <a:prstGeom prst="rect">
            <a:avLst/>
          </a:prstGeom>
        </p:spPr>
        <p:txBody>
          <a:bodyPr/>
          <a:lstStyle/>
          <a:p>
            <a:endParaRPr dirty="0"/>
          </a:p>
        </p:txBody>
      </p:sp>
      <p:sp>
        <p:nvSpPr>
          <p:cNvPr id="150" name="Shape 150"/>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noRot="1" noChangeAspect="1"/>
          </p:cNvSpPr>
          <p:nvPr>
            <p:ph type="sldImg"/>
          </p:nvPr>
        </p:nvSpPr>
        <p:spPr>
          <a:prstGeom prst="rect">
            <a:avLst/>
          </a:prstGeom>
        </p:spPr>
        <p:txBody>
          <a:bodyPr/>
          <a:lstStyle/>
          <a:p>
            <a:endParaRPr dirty="0"/>
          </a:p>
        </p:txBody>
      </p:sp>
      <p:sp>
        <p:nvSpPr>
          <p:cNvPr id="156" name="Shape 156"/>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noRot="1" noChangeAspect="1"/>
          </p:cNvSpPr>
          <p:nvPr>
            <p:ph type="sldImg"/>
          </p:nvPr>
        </p:nvSpPr>
        <p:spPr>
          <a:prstGeom prst="rect">
            <a:avLst/>
          </a:prstGeom>
        </p:spPr>
        <p:txBody>
          <a:bodyPr/>
          <a:lstStyle/>
          <a:p>
            <a:endParaRPr dirty="0"/>
          </a:p>
        </p:txBody>
      </p:sp>
      <p:sp>
        <p:nvSpPr>
          <p:cNvPr id="34" name="Shape 3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557382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noRot="1" noChangeAspect="1"/>
          </p:cNvSpPr>
          <p:nvPr>
            <p:ph type="sldImg"/>
          </p:nvPr>
        </p:nvSpPr>
        <p:spPr>
          <a:prstGeom prst="rect">
            <a:avLst/>
          </a:prstGeom>
        </p:spPr>
        <p:txBody>
          <a:bodyPr/>
          <a:lstStyle/>
          <a:p>
            <a:endParaRPr dirty="0"/>
          </a:p>
        </p:txBody>
      </p:sp>
      <p:sp>
        <p:nvSpPr>
          <p:cNvPr id="162" name="Shape 162"/>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noRot="1" noChangeAspect="1"/>
          </p:cNvSpPr>
          <p:nvPr>
            <p:ph type="sldImg"/>
          </p:nvPr>
        </p:nvSpPr>
        <p:spPr>
          <a:prstGeom prst="rect">
            <a:avLst/>
          </a:prstGeom>
        </p:spPr>
        <p:txBody>
          <a:bodyPr/>
          <a:lstStyle/>
          <a:p>
            <a:endParaRPr dirty="0"/>
          </a:p>
        </p:txBody>
      </p:sp>
      <p:sp>
        <p:nvSpPr>
          <p:cNvPr id="168" name="Shape 168"/>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noRot="1" noChangeAspect="1"/>
          </p:cNvSpPr>
          <p:nvPr>
            <p:ph type="sldImg"/>
          </p:nvPr>
        </p:nvSpPr>
        <p:spPr>
          <a:prstGeom prst="rect">
            <a:avLst/>
          </a:prstGeom>
        </p:spPr>
        <p:txBody>
          <a:bodyPr/>
          <a:lstStyle/>
          <a:p>
            <a:endParaRPr dirty="0"/>
          </a:p>
        </p:txBody>
      </p:sp>
      <p:sp>
        <p:nvSpPr>
          <p:cNvPr id="174" name="Shape 174"/>
          <p:cNvSpPr>
            <a:spLocks noGrp="1"/>
          </p:cNvSpPr>
          <p:nvPr>
            <p:ph type="body" sz="quarter" idx="1"/>
          </p:nvPr>
        </p:nvSpPr>
        <p:spPr>
          <a:prstGeom prst="rect">
            <a:avLst/>
          </a:prstGeom>
        </p:spPr>
        <p:txBody>
          <a:bodyPr/>
          <a:lstStyle/>
          <a:p>
            <a:endParaRPr dirty="0"/>
          </a:p>
          <a:p>
            <a:r>
              <a:rPr dirty="0"/>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noRot="1" noChangeAspect="1"/>
          </p:cNvSpPr>
          <p:nvPr>
            <p:ph type="sldImg"/>
          </p:nvPr>
        </p:nvSpPr>
        <p:spPr>
          <a:prstGeom prst="rect">
            <a:avLst/>
          </a:prstGeom>
        </p:spPr>
        <p:txBody>
          <a:bodyPr/>
          <a:lstStyle/>
          <a:p>
            <a:endParaRPr dirty="0"/>
          </a:p>
        </p:txBody>
      </p:sp>
      <p:sp>
        <p:nvSpPr>
          <p:cNvPr id="180" name="Shape 180"/>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dirty="0"/>
          </a:p>
        </p:txBody>
      </p:sp>
      <p:sp>
        <p:nvSpPr>
          <p:cNvPr id="186" name="Shape 186"/>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prstGeom prst="rect">
            <a:avLst/>
          </a:prstGeom>
        </p:spPr>
        <p:txBody>
          <a:bodyPr/>
          <a:lstStyle/>
          <a:p>
            <a:endParaRPr dirty="0"/>
          </a:p>
        </p:txBody>
      </p:sp>
      <p:sp>
        <p:nvSpPr>
          <p:cNvPr id="239" name="Shape 239"/>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noRot="1" noChangeAspect="1"/>
          </p:cNvSpPr>
          <p:nvPr>
            <p:ph type="sldImg"/>
          </p:nvPr>
        </p:nvSpPr>
        <p:spPr>
          <a:prstGeom prst="rect">
            <a:avLst/>
          </a:prstGeom>
        </p:spPr>
        <p:txBody>
          <a:bodyPr/>
          <a:lstStyle/>
          <a:p>
            <a:endParaRPr dirty="0"/>
          </a:p>
        </p:txBody>
      </p:sp>
      <p:sp>
        <p:nvSpPr>
          <p:cNvPr id="245" name="Shape 245"/>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noRot="1" noChangeAspect="1"/>
          </p:cNvSpPr>
          <p:nvPr>
            <p:ph type="sldImg"/>
          </p:nvPr>
        </p:nvSpPr>
        <p:spPr>
          <a:prstGeom prst="rect">
            <a:avLst/>
          </a:prstGeom>
        </p:spPr>
        <p:txBody>
          <a:bodyPr/>
          <a:lstStyle/>
          <a:p>
            <a:endParaRPr dirty="0"/>
          </a:p>
        </p:txBody>
      </p:sp>
      <p:sp>
        <p:nvSpPr>
          <p:cNvPr id="251" name="Shape 251"/>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hape 256"/>
          <p:cNvSpPr>
            <a:spLocks noGrp="1" noRot="1" noChangeAspect="1"/>
          </p:cNvSpPr>
          <p:nvPr>
            <p:ph type="sldImg"/>
          </p:nvPr>
        </p:nvSpPr>
        <p:spPr>
          <a:prstGeom prst="rect">
            <a:avLst/>
          </a:prstGeom>
        </p:spPr>
        <p:txBody>
          <a:bodyPr/>
          <a:lstStyle/>
          <a:p>
            <a:endParaRPr dirty="0"/>
          </a:p>
        </p:txBody>
      </p:sp>
      <p:sp>
        <p:nvSpPr>
          <p:cNvPr id="257" name="Shape 257"/>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Shape 262"/>
          <p:cNvSpPr>
            <a:spLocks noGrp="1" noRot="1" noChangeAspect="1"/>
          </p:cNvSpPr>
          <p:nvPr>
            <p:ph type="sldImg"/>
          </p:nvPr>
        </p:nvSpPr>
        <p:spPr>
          <a:prstGeom prst="rect">
            <a:avLst/>
          </a:prstGeom>
        </p:spPr>
        <p:txBody>
          <a:bodyPr/>
          <a:lstStyle/>
          <a:p>
            <a:endParaRPr dirty="0"/>
          </a:p>
        </p:txBody>
      </p:sp>
      <p:sp>
        <p:nvSpPr>
          <p:cNvPr id="263" name="Shape 263"/>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noRot="1" noChangeAspect="1"/>
          </p:cNvSpPr>
          <p:nvPr>
            <p:ph type="sldImg"/>
          </p:nvPr>
        </p:nvSpPr>
        <p:spPr>
          <a:prstGeom prst="rect">
            <a:avLst/>
          </a:prstGeom>
        </p:spPr>
        <p:txBody>
          <a:bodyPr/>
          <a:lstStyle/>
          <a:p>
            <a:endParaRPr dirty="0"/>
          </a:p>
        </p:txBody>
      </p:sp>
      <p:sp>
        <p:nvSpPr>
          <p:cNvPr id="34" name="Shape 3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5482336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noRot="1" noChangeAspect="1"/>
          </p:cNvSpPr>
          <p:nvPr>
            <p:ph type="sldImg"/>
          </p:nvPr>
        </p:nvSpPr>
        <p:spPr>
          <a:prstGeom prst="rect">
            <a:avLst/>
          </a:prstGeom>
        </p:spPr>
        <p:txBody>
          <a:bodyPr/>
          <a:lstStyle/>
          <a:p>
            <a:endParaRPr dirty="0"/>
          </a:p>
        </p:txBody>
      </p:sp>
      <p:sp>
        <p:nvSpPr>
          <p:cNvPr id="269" name="Shape 269"/>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noRot="1" noChangeAspect="1"/>
          </p:cNvSpPr>
          <p:nvPr>
            <p:ph type="sldImg"/>
          </p:nvPr>
        </p:nvSpPr>
        <p:spPr>
          <a:prstGeom prst="rect">
            <a:avLst/>
          </a:prstGeom>
        </p:spPr>
        <p:txBody>
          <a:bodyPr/>
          <a:lstStyle/>
          <a:p>
            <a:endParaRPr dirty="0"/>
          </a:p>
        </p:txBody>
      </p:sp>
      <p:sp>
        <p:nvSpPr>
          <p:cNvPr id="269" name="Shape 26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9576360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a:spLocks noGrp="1" noRot="1" noChangeAspect="1"/>
          </p:cNvSpPr>
          <p:nvPr>
            <p:ph type="sldImg"/>
          </p:nvPr>
        </p:nvSpPr>
        <p:spPr>
          <a:prstGeom prst="rect">
            <a:avLst/>
          </a:prstGeom>
        </p:spPr>
        <p:txBody>
          <a:bodyPr/>
          <a:lstStyle/>
          <a:p>
            <a:endParaRPr dirty="0"/>
          </a:p>
        </p:txBody>
      </p:sp>
      <p:sp>
        <p:nvSpPr>
          <p:cNvPr id="276" name="Shape 276"/>
          <p:cNvSpPr>
            <a:spLocks noGrp="1"/>
          </p:cNvSpPr>
          <p:nvPr>
            <p:ph type="body" sz="quarter" idx="1"/>
          </p:nvPr>
        </p:nvSpPr>
        <p:spPr>
          <a:prstGeom prst="rect">
            <a:avLst/>
          </a:prstGeom>
        </p:spPr>
        <p:txBody>
          <a:bodyPr/>
          <a:lstStyle/>
          <a:p>
            <a:endParaRPr dirty="0"/>
          </a:p>
          <a:p>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Shape 282"/>
          <p:cNvSpPr>
            <a:spLocks noGrp="1" noRot="1" noChangeAspect="1"/>
          </p:cNvSpPr>
          <p:nvPr>
            <p:ph type="sldImg"/>
          </p:nvPr>
        </p:nvSpPr>
        <p:spPr>
          <a:prstGeom prst="rect">
            <a:avLst/>
          </a:prstGeom>
        </p:spPr>
        <p:txBody>
          <a:bodyPr/>
          <a:lstStyle/>
          <a:p>
            <a:endParaRPr dirty="0"/>
          </a:p>
        </p:txBody>
      </p:sp>
      <p:sp>
        <p:nvSpPr>
          <p:cNvPr id="283" name="Shape 283"/>
          <p:cNvSpPr>
            <a:spLocks noGrp="1"/>
          </p:cNvSpPr>
          <p:nvPr>
            <p:ph type="body" sz="quarter" idx="1"/>
          </p:nvPr>
        </p:nvSpPr>
        <p:spPr>
          <a:prstGeom prst="rect">
            <a:avLst/>
          </a:prstGeom>
        </p:spPr>
        <p:txBody>
          <a:bodyPr/>
          <a:lstStyle/>
          <a:p>
            <a:endParaRPr dirty="0"/>
          </a:p>
          <a:p>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Shape 288"/>
          <p:cNvSpPr>
            <a:spLocks noGrp="1" noRot="1" noChangeAspect="1"/>
          </p:cNvSpPr>
          <p:nvPr>
            <p:ph type="sldImg"/>
          </p:nvPr>
        </p:nvSpPr>
        <p:spPr>
          <a:prstGeom prst="rect">
            <a:avLst/>
          </a:prstGeom>
        </p:spPr>
        <p:txBody>
          <a:bodyPr/>
          <a:lstStyle/>
          <a:p>
            <a:endParaRPr dirty="0"/>
          </a:p>
        </p:txBody>
      </p:sp>
      <p:sp>
        <p:nvSpPr>
          <p:cNvPr id="289" name="Shape 289"/>
          <p:cNvSpPr>
            <a:spLocks noGrp="1"/>
          </p:cNvSpPr>
          <p:nvPr>
            <p:ph type="body" sz="quarter" idx="1"/>
          </p:nvPr>
        </p:nvSpPr>
        <p:spPr>
          <a:prstGeom prst="rect">
            <a:avLst/>
          </a:prstGeom>
        </p:spPr>
        <p:txBody>
          <a:bodyPr/>
          <a:lstStyle/>
          <a:p>
            <a:endParaRPr dirty="0"/>
          </a:p>
          <a:p>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a:spLocks noGrp="1" noRot="1" noChangeAspect="1"/>
          </p:cNvSpPr>
          <p:nvPr>
            <p:ph type="sldImg"/>
          </p:nvPr>
        </p:nvSpPr>
        <p:spPr>
          <a:prstGeom prst="rect">
            <a:avLst/>
          </a:prstGeom>
        </p:spPr>
        <p:txBody>
          <a:bodyPr/>
          <a:lstStyle/>
          <a:p>
            <a:endParaRPr dirty="0"/>
          </a:p>
        </p:txBody>
      </p:sp>
      <p:sp>
        <p:nvSpPr>
          <p:cNvPr id="334" name="Shape 334"/>
          <p:cNvSpPr>
            <a:spLocks noGrp="1"/>
          </p:cNvSpPr>
          <p:nvPr>
            <p:ph type="body" sz="quarter" idx="1"/>
          </p:nvPr>
        </p:nvSpPr>
        <p:spPr>
          <a:prstGeom prst="rect">
            <a:avLst/>
          </a:prstGeom>
        </p:spPr>
        <p:txBody>
          <a:bodyPr/>
          <a:lstStyle/>
          <a:p>
            <a:endParaRPr dirty="0"/>
          </a:p>
          <a:p>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a:spLocks noGrp="1" noRot="1" noChangeAspect="1"/>
          </p:cNvSpPr>
          <p:nvPr>
            <p:ph type="sldImg"/>
          </p:nvPr>
        </p:nvSpPr>
        <p:spPr>
          <a:prstGeom prst="rect">
            <a:avLst/>
          </a:prstGeom>
        </p:spPr>
        <p:txBody>
          <a:bodyPr/>
          <a:lstStyle/>
          <a:p>
            <a:endParaRPr dirty="0"/>
          </a:p>
        </p:txBody>
      </p:sp>
      <p:sp>
        <p:nvSpPr>
          <p:cNvPr id="334" name="Shape 334"/>
          <p:cNvSpPr>
            <a:spLocks noGrp="1"/>
          </p:cNvSpPr>
          <p:nvPr>
            <p:ph type="body" sz="quarter" idx="1"/>
          </p:nvPr>
        </p:nvSpPr>
        <p:spPr>
          <a:prstGeom prst="rect">
            <a:avLst/>
          </a:prstGeom>
        </p:spPr>
        <p:txBody>
          <a:bodyPr/>
          <a:lstStyle/>
          <a:p>
            <a:endParaRPr dirty="0"/>
          </a:p>
          <a:p>
            <a:endParaRPr dirty="0"/>
          </a:p>
        </p:txBody>
      </p:sp>
    </p:spTree>
    <p:extLst>
      <p:ext uri="{BB962C8B-B14F-4D97-AF65-F5344CB8AC3E}">
        <p14:creationId xmlns:p14="http://schemas.microsoft.com/office/powerpoint/2010/main" val="31446998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Shape 343"/>
          <p:cNvSpPr>
            <a:spLocks noGrp="1" noRot="1" noChangeAspect="1"/>
          </p:cNvSpPr>
          <p:nvPr>
            <p:ph type="sldImg"/>
          </p:nvPr>
        </p:nvSpPr>
        <p:spPr>
          <a:prstGeom prst="rect">
            <a:avLst/>
          </a:prstGeom>
        </p:spPr>
        <p:txBody>
          <a:bodyPr/>
          <a:lstStyle/>
          <a:p>
            <a:endParaRPr dirty="0"/>
          </a:p>
        </p:txBody>
      </p:sp>
      <p:sp>
        <p:nvSpPr>
          <p:cNvPr id="344" name="Shape 344"/>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Shape 360"/>
          <p:cNvSpPr>
            <a:spLocks noGrp="1" noRot="1" noChangeAspect="1"/>
          </p:cNvSpPr>
          <p:nvPr>
            <p:ph type="sldImg"/>
          </p:nvPr>
        </p:nvSpPr>
        <p:spPr>
          <a:prstGeom prst="rect">
            <a:avLst/>
          </a:prstGeom>
        </p:spPr>
        <p:txBody>
          <a:bodyPr/>
          <a:lstStyle/>
          <a:p>
            <a:endParaRPr dirty="0"/>
          </a:p>
        </p:txBody>
      </p:sp>
      <p:sp>
        <p:nvSpPr>
          <p:cNvPr id="361" name="Shape 361"/>
          <p:cNvSpPr>
            <a:spLocks noGrp="1"/>
          </p:cNvSpPr>
          <p:nvPr>
            <p:ph type="body" sz="quarter" idx="1"/>
          </p:nvPr>
        </p:nvSpPr>
        <p:spPr>
          <a:prstGeom prst="rect">
            <a:avLst/>
          </a:prstGeom>
        </p:spPr>
        <p:txBody>
          <a:bodyPr/>
          <a:lstStyle/>
          <a:p>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39"/>
          <p:cNvSpPr>
            <a:spLocks noGrp="1" noRot="1" noChangeAspect="1"/>
          </p:cNvSpPr>
          <p:nvPr>
            <p:ph type="sldImg"/>
          </p:nvPr>
        </p:nvSpPr>
        <p:spPr>
          <a:prstGeom prst="rect">
            <a:avLst/>
          </a:prstGeom>
        </p:spPr>
        <p:txBody>
          <a:bodyPr/>
          <a:lstStyle/>
          <a:p>
            <a:endParaRPr dirty="0"/>
          </a:p>
        </p:txBody>
      </p:sp>
      <p:sp>
        <p:nvSpPr>
          <p:cNvPr id="40" name="Shape 40"/>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prstGeom prst="rect">
            <a:avLst/>
          </a:prstGeom>
        </p:spPr>
        <p:txBody>
          <a:bodyPr/>
          <a:lstStyle/>
          <a:p>
            <a:endParaRPr dirty="0"/>
          </a:p>
        </p:txBody>
      </p:sp>
      <p:sp>
        <p:nvSpPr>
          <p:cNvPr id="46" name="Shape 46"/>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a:spLocks noGrp="1" noRot="1" noChangeAspect="1"/>
          </p:cNvSpPr>
          <p:nvPr>
            <p:ph type="sldImg"/>
          </p:nvPr>
        </p:nvSpPr>
        <p:spPr>
          <a:prstGeom prst="rect">
            <a:avLst/>
          </a:prstGeom>
        </p:spPr>
        <p:txBody>
          <a:bodyPr/>
          <a:lstStyle/>
          <a:p>
            <a:endParaRPr dirty="0"/>
          </a:p>
        </p:txBody>
      </p:sp>
      <p:sp>
        <p:nvSpPr>
          <p:cNvPr id="52" name="Shape 52"/>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noRot="1" noChangeAspect="1"/>
          </p:cNvSpPr>
          <p:nvPr>
            <p:ph type="sldImg"/>
          </p:nvPr>
        </p:nvSpPr>
        <p:spPr>
          <a:prstGeom prst="rect">
            <a:avLst/>
          </a:prstGeom>
        </p:spPr>
        <p:txBody>
          <a:bodyPr/>
          <a:lstStyle/>
          <a:p>
            <a:endParaRPr dirty="0"/>
          </a:p>
        </p:txBody>
      </p:sp>
      <p:sp>
        <p:nvSpPr>
          <p:cNvPr id="77" name="Shape 77"/>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noRot="1" noChangeAspect="1"/>
          </p:cNvSpPr>
          <p:nvPr>
            <p:ph type="sldImg"/>
          </p:nvPr>
        </p:nvSpPr>
        <p:spPr>
          <a:prstGeom prst="rect">
            <a:avLst/>
          </a:prstGeom>
        </p:spPr>
        <p:txBody>
          <a:bodyPr/>
          <a:lstStyle/>
          <a:p>
            <a:endParaRPr dirty="0"/>
          </a:p>
        </p:txBody>
      </p:sp>
      <p:sp>
        <p:nvSpPr>
          <p:cNvPr id="83" name="Shape 83"/>
          <p:cNvSpPr>
            <a:spLocks noGrp="1"/>
          </p:cNvSpPr>
          <p:nvPr>
            <p:ph type="body" sz="quarter" idx="1"/>
          </p:nvPr>
        </p:nvSpPr>
        <p:spPr>
          <a:prstGeom prst="rect">
            <a:avLst/>
          </a:prstGeom>
        </p:spPr>
        <p:txBody>
          <a:bodyPr/>
          <a:lstStyle/>
          <a:p>
            <a:br>
              <a:rPr dirty="0"/>
            </a:b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hape 88"/>
          <p:cNvSpPr>
            <a:spLocks noGrp="1" noRot="1" noChangeAspect="1"/>
          </p:cNvSpPr>
          <p:nvPr>
            <p:ph type="sldImg"/>
          </p:nvPr>
        </p:nvSpPr>
        <p:spPr>
          <a:prstGeom prst="rect">
            <a:avLst/>
          </a:prstGeom>
        </p:spPr>
        <p:txBody>
          <a:bodyPr/>
          <a:lstStyle/>
          <a:p>
            <a:endParaRPr dirty="0"/>
          </a:p>
        </p:txBody>
      </p:sp>
      <p:sp>
        <p:nvSpPr>
          <p:cNvPr id="89" name="Shape 89"/>
          <p:cNvSpPr>
            <a:spLocks noGrp="1"/>
          </p:cNvSpPr>
          <p:nvPr>
            <p:ph type="body" sz="quarter" idx="1"/>
          </p:nvPr>
        </p:nvSpPr>
        <p:spPr>
          <a:prstGeom prst="rect">
            <a:avLst/>
          </a:prstGeom>
        </p:spPr>
        <p:txBody>
          <a:bodyPr/>
          <a:lstStyle/>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lstStyle/>
          <a:p>
            <a:r>
              <a:t>Title Text</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8176259" y="6248400"/>
            <a:ext cx="281941" cy="287087"/>
          </a:xfrm>
          <a:prstGeom prst="rect">
            <a:avLst/>
          </a:prstGeom>
          <a:ln w="12700">
            <a:miter lim="400000"/>
          </a:ln>
        </p:spPr>
        <p:txBody>
          <a:bodyPr wrap="none" lIns="45719" rIns="45719">
            <a:spAutoFit/>
          </a:bodyPr>
          <a:lstStyle>
            <a:lvl1pPr algn="r">
              <a:defRPr sz="1400"/>
            </a:lvl1pPr>
          </a:lstStyle>
          <a:p>
            <a:fld id="{86CB4B4D-7CA3-9044-876B-883B54F8677D}" type="slidenum">
              <a:t>‹#›</a:t>
            </a:fld>
            <a:endParaRPr dirty="0"/>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Times New Roman"/>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Times New Roman"/>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Times New Roman"/>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Times New Roman"/>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Times New Roman"/>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Times New Roman"/>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Times New Roman"/>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Times New Roman"/>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Times New Roman"/>
        </a:defRPr>
      </a:lvl9pPr>
    </p:titleStyle>
    <p:body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4pPr>
      <a:lvl5pPr marL="22352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20"/>
          <p:cNvSpPr/>
          <p:nvPr/>
        </p:nvSpPr>
        <p:spPr>
          <a:xfrm>
            <a:off x="423862" y="969962"/>
            <a:ext cx="8207376" cy="73026"/>
          </a:xfrm>
          <a:prstGeom prst="rect">
            <a:avLst/>
          </a:prstGeom>
          <a:solidFill>
            <a:srgbClr val="969696"/>
          </a:solidFill>
          <a:ln>
            <a:solidFill>
              <a:srgbClr val="000000"/>
            </a:solidFill>
          </a:ln>
        </p:spPr>
        <p:txBody>
          <a:bodyPr lIns="45719" rIns="45719" anchor="ctr"/>
          <a:lstStyle/>
          <a:p>
            <a:pPr>
              <a:defRPr>
                <a:latin typeface="Arial"/>
                <a:ea typeface="Arial"/>
                <a:cs typeface="Arial"/>
                <a:sym typeface="Arial"/>
              </a:defRPr>
            </a:pPr>
            <a:endParaRPr dirty="0"/>
          </a:p>
        </p:txBody>
      </p:sp>
      <p:sp>
        <p:nvSpPr>
          <p:cNvPr id="21" name="Shape 21"/>
          <p:cNvSpPr/>
          <p:nvPr/>
        </p:nvSpPr>
        <p:spPr>
          <a:xfrm>
            <a:off x="971550" y="222250"/>
            <a:ext cx="7760678" cy="62484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a:solidFill>
                  <a:srgbClr val="C00000"/>
                </a:solidFill>
                <a:latin typeface="Calibri"/>
                <a:ea typeface="Calibri"/>
                <a:cs typeface="Calibri"/>
                <a:sym typeface="Calibri"/>
              </a:defRPr>
            </a:lvl1pPr>
          </a:lstStyle>
          <a:p>
            <a:r>
              <a:rPr dirty="0"/>
              <a:t>104KM Enterprise Information System</a:t>
            </a:r>
          </a:p>
        </p:txBody>
      </p:sp>
      <p:sp>
        <p:nvSpPr>
          <p:cNvPr id="22" name="Shape 22"/>
          <p:cNvSpPr/>
          <p:nvPr/>
        </p:nvSpPr>
        <p:spPr>
          <a:xfrm>
            <a:off x="467702" y="1165860"/>
            <a:ext cx="8264526" cy="569386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2800">
                <a:solidFill>
                  <a:srgbClr val="808080"/>
                </a:solidFill>
                <a:effectLst>
                  <a:outerShdw blurRad="12700" dist="25400" dir="2700000" rotWithShape="0">
                    <a:srgbClr val="DDDDDD"/>
                  </a:outerShdw>
                </a:effectLst>
                <a:latin typeface="Calibri"/>
                <a:ea typeface="Calibri"/>
                <a:cs typeface="Calibri"/>
                <a:sym typeface="Calibri"/>
              </a:defRPr>
            </a:pPr>
            <a:r>
              <a:rPr dirty="0"/>
              <a:t>Topic: Systems Analysis and Design – Part </a:t>
            </a:r>
            <a:r>
              <a:rPr lang="en-GB" dirty="0"/>
              <a:t>2</a:t>
            </a:r>
            <a:endParaRPr dirty="0"/>
          </a:p>
          <a:p>
            <a:pPr>
              <a:defRPr sz="2800">
                <a:solidFill>
                  <a:srgbClr val="808080"/>
                </a:solidFill>
                <a:effectLst>
                  <a:outerShdw blurRad="12700" dist="25400" dir="2700000" rotWithShape="0">
                    <a:srgbClr val="DDDDDD"/>
                  </a:outerShdw>
                </a:effectLst>
                <a:latin typeface="Calibri"/>
                <a:ea typeface="Calibri"/>
                <a:cs typeface="Calibri"/>
                <a:sym typeface="Calibri"/>
              </a:defRPr>
            </a:pPr>
            <a:endParaRPr dirty="0"/>
          </a:p>
          <a:p>
            <a:pPr>
              <a:defRPr sz="2800">
                <a:solidFill>
                  <a:srgbClr val="808080"/>
                </a:solidFill>
                <a:effectLst>
                  <a:outerShdw blurRad="12700" dist="25400" dir="2700000" rotWithShape="0">
                    <a:srgbClr val="DDDDDD"/>
                  </a:outerShdw>
                </a:effectLst>
                <a:latin typeface="Calibri"/>
                <a:ea typeface="Calibri"/>
                <a:cs typeface="Calibri"/>
                <a:sym typeface="Calibri"/>
              </a:defRPr>
            </a:pPr>
            <a:r>
              <a:rPr dirty="0"/>
              <a:t>Learning outcomes for today</a:t>
            </a:r>
          </a:p>
          <a:p>
            <a:pPr>
              <a:defRPr sz="2800">
                <a:solidFill>
                  <a:srgbClr val="808080"/>
                </a:solidFill>
                <a:effectLst>
                  <a:outerShdw blurRad="12700" dist="25400" dir="2700000" rotWithShape="0">
                    <a:srgbClr val="DDDDDD"/>
                  </a:outerShdw>
                </a:effectLst>
                <a:latin typeface="Calibri"/>
                <a:ea typeface="Calibri"/>
                <a:cs typeface="Calibri"/>
                <a:sym typeface="Calibri"/>
              </a:defRPr>
            </a:pPr>
            <a:endParaRPr dirty="0"/>
          </a:p>
          <a:p>
            <a:pPr>
              <a:buSzPct val="100000"/>
              <a:buChar char="•"/>
              <a:defRPr sz="2800">
                <a:solidFill>
                  <a:srgbClr val="808080"/>
                </a:solidFill>
                <a:effectLst>
                  <a:outerShdw blurRad="12700" dist="25400" dir="2700000" rotWithShape="0">
                    <a:srgbClr val="DDDDDD"/>
                  </a:outerShdw>
                </a:effectLst>
                <a:latin typeface="Calibri"/>
                <a:ea typeface="Calibri"/>
                <a:cs typeface="Calibri"/>
                <a:sym typeface="Calibri"/>
              </a:defRPr>
            </a:pPr>
            <a:r>
              <a:rPr dirty="0"/>
              <a:t> </a:t>
            </a:r>
            <a:r>
              <a:rPr lang="en-GB" dirty="0"/>
              <a:t>Normalization</a:t>
            </a:r>
            <a:r>
              <a:rPr dirty="0"/>
              <a:t> </a:t>
            </a:r>
            <a:br>
              <a:rPr dirty="0"/>
            </a:br>
            <a:endParaRPr dirty="0"/>
          </a:p>
          <a:p>
            <a:pPr>
              <a:buSzPct val="100000"/>
              <a:buChar char="•"/>
              <a:defRPr sz="2800">
                <a:solidFill>
                  <a:srgbClr val="808080"/>
                </a:solidFill>
                <a:effectLst>
                  <a:outerShdw blurRad="12700" dist="25400" dir="2700000" rotWithShape="0">
                    <a:srgbClr val="DDDDDD"/>
                  </a:outerShdw>
                </a:effectLst>
                <a:latin typeface="Calibri"/>
                <a:ea typeface="Calibri"/>
                <a:cs typeface="Calibri"/>
                <a:sym typeface="Calibri"/>
              </a:defRPr>
            </a:pPr>
            <a:r>
              <a:rPr dirty="0"/>
              <a:t> Data Redundancy </a:t>
            </a:r>
          </a:p>
          <a:p>
            <a:pPr>
              <a:defRPr sz="2800">
                <a:solidFill>
                  <a:srgbClr val="808080"/>
                </a:solidFill>
                <a:effectLst>
                  <a:outerShdw blurRad="12700" dist="25400" dir="2700000" rotWithShape="0">
                    <a:srgbClr val="DDDDDD"/>
                  </a:outerShdw>
                </a:effectLst>
                <a:latin typeface="Calibri"/>
                <a:ea typeface="Calibri"/>
                <a:cs typeface="Calibri"/>
                <a:sym typeface="Calibri"/>
              </a:defRPr>
            </a:pPr>
            <a:endParaRPr dirty="0"/>
          </a:p>
          <a:p>
            <a:pPr>
              <a:buSzPct val="100000"/>
              <a:buChar char="•"/>
              <a:defRPr sz="2800">
                <a:solidFill>
                  <a:srgbClr val="808080"/>
                </a:solidFill>
                <a:effectLst>
                  <a:outerShdw blurRad="12700" dist="25400" dir="2700000" rotWithShape="0">
                    <a:srgbClr val="DDDDDD"/>
                  </a:outerShdw>
                </a:effectLst>
                <a:latin typeface="Calibri"/>
                <a:ea typeface="Calibri"/>
                <a:cs typeface="Calibri"/>
                <a:sym typeface="Calibri"/>
              </a:defRPr>
            </a:pPr>
            <a:r>
              <a:rPr dirty="0"/>
              <a:t>  Functional Dependency</a:t>
            </a:r>
          </a:p>
          <a:p>
            <a:pPr>
              <a:defRPr sz="2800">
                <a:solidFill>
                  <a:srgbClr val="808080"/>
                </a:solidFill>
                <a:effectLst>
                  <a:outerShdw blurRad="12700" dist="25400" dir="2700000" rotWithShape="0">
                    <a:srgbClr val="DDDDDD"/>
                  </a:outerShdw>
                </a:effectLst>
                <a:latin typeface="Calibri"/>
                <a:ea typeface="Calibri"/>
                <a:cs typeface="Calibri"/>
                <a:sym typeface="Calibri"/>
              </a:defRPr>
            </a:pPr>
            <a:endParaRPr dirty="0"/>
          </a:p>
          <a:p>
            <a:pPr>
              <a:buSzPct val="100000"/>
              <a:buChar char="•"/>
              <a:defRPr sz="2800">
                <a:solidFill>
                  <a:srgbClr val="808080"/>
                </a:solidFill>
                <a:effectLst>
                  <a:outerShdw blurRad="12700" dist="25400" dir="2700000" rotWithShape="0">
                    <a:srgbClr val="DDDDDD"/>
                  </a:outerShdw>
                </a:effectLst>
                <a:latin typeface="Calibri"/>
                <a:ea typeface="Calibri"/>
                <a:cs typeface="Calibri"/>
                <a:sym typeface="Calibri"/>
              </a:defRPr>
            </a:pPr>
            <a:r>
              <a:rPr dirty="0"/>
              <a:t>  Process of </a:t>
            </a:r>
            <a:r>
              <a:rPr lang="en-GB" dirty="0"/>
              <a:t>Normalization</a:t>
            </a:r>
            <a:endParaRPr dirty="0"/>
          </a:p>
          <a:p>
            <a:pPr>
              <a:buSzPct val="100000"/>
              <a:buChar char="•"/>
              <a:defRPr sz="2800">
                <a:solidFill>
                  <a:srgbClr val="808080"/>
                </a:solidFill>
                <a:effectLst>
                  <a:outerShdw blurRad="12700" dist="25400" dir="2700000" rotWithShape="0">
                    <a:srgbClr val="DDDDDD"/>
                  </a:outerShdw>
                </a:effectLst>
                <a:latin typeface="Calibri"/>
                <a:ea typeface="Calibri"/>
                <a:cs typeface="Calibri"/>
                <a:sym typeface="Calibri"/>
              </a:defRPr>
            </a:pPr>
            <a:endParaRPr dirty="0"/>
          </a:p>
          <a:p>
            <a:pPr>
              <a:buSzPct val="100000"/>
              <a:buChar char="•"/>
              <a:defRPr sz="2800">
                <a:solidFill>
                  <a:srgbClr val="808080"/>
                </a:solidFill>
                <a:effectLst>
                  <a:outerShdw blurRad="12700" dist="25400" dir="2700000" rotWithShape="0">
                    <a:srgbClr val="DDDDDD"/>
                  </a:outerShdw>
                </a:effectLst>
                <a:latin typeface="Calibri"/>
                <a:ea typeface="Calibri"/>
                <a:cs typeface="Calibri"/>
                <a:sym typeface="Calibri"/>
              </a:defRPr>
            </a:pPr>
            <a:r>
              <a:rPr dirty="0"/>
              <a:t>  Summary</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Example *</a:t>
            </a:r>
          </a:p>
        </p:txBody>
      </p:sp>
      <p:sp>
        <p:nvSpPr>
          <p:cNvPr id="65" name="Shape 65"/>
          <p:cNvSpPr>
            <a:spLocks noGrp="1"/>
          </p:cNvSpPr>
          <p:nvPr>
            <p:ph type="body" idx="4294967295"/>
          </p:nvPr>
        </p:nvSpPr>
        <p:spPr>
          <a:xfrm>
            <a:off x="405090" y="1425137"/>
            <a:ext cx="8333820" cy="5199433"/>
          </a:xfrm>
          <a:prstGeom prst="rect">
            <a:avLst/>
          </a:prstGeom>
        </p:spPr>
        <p:txBody>
          <a:bodyPr>
            <a:normAutofit/>
          </a:bodyPr>
          <a:lstStyle>
            <a:lvl1pPr>
              <a:spcBef>
                <a:spcPts val="2000"/>
              </a:spcBef>
              <a:buFont typeface="Arial"/>
              <a:buChar char="►"/>
            </a:lvl1pPr>
          </a:lstStyle>
          <a:p>
            <a:pPr algn="just"/>
            <a:r>
              <a:rPr dirty="0"/>
              <a:t> The problem associated with unwanted data redundancy can be illustrated by comparing the staff and Branch relations with the StaffBranch relation below</a:t>
            </a:r>
          </a:p>
        </p:txBody>
      </p:sp>
      <p:sp>
        <p:nvSpPr>
          <p:cNvPr id="66" name="Shape 66"/>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pic>
        <p:nvPicPr>
          <p:cNvPr id="67" name="Screen Shot 2017-02-25 at 18.58.41.png"/>
          <p:cNvPicPr>
            <a:picLocks noChangeAspect="1"/>
          </p:cNvPicPr>
          <p:nvPr/>
        </p:nvPicPr>
        <p:blipFill>
          <a:blip r:embed="rId2">
            <a:extLst/>
          </a:blip>
          <a:stretch>
            <a:fillRect/>
          </a:stretch>
        </p:blipFill>
        <p:spPr>
          <a:xfrm>
            <a:off x="1733289" y="3577503"/>
            <a:ext cx="5850096" cy="2414545"/>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Example *</a:t>
            </a:r>
          </a:p>
        </p:txBody>
      </p:sp>
      <p:sp>
        <p:nvSpPr>
          <p:cNvPr id="70" name="Shape 70"/>
          <p:cNvSpPr>
            <a:spLocks noGrp="1"/>
          </p:cNvSpPr>
          <p:nvPr>
            <p:ph type="body" idx="4294967295"/>
          </p:nvPr>
        </p:nvSpPr>
        <p:spPr>
          <a:xfrm>
            <a:off x="405090" y="1425137"/>
            <a:ext cx="8333820" cy="5199433"/>
          </a:xfrm>
          <a:prstGeom prst="rect">
            <a:avLst/>
          </a:prstGeom>
        </p:spPr>
        <p:txBody>
          <a:bodyPr>
            <a:normAutofit/>
          </a:bodyPr>
          <a:lstStyle/>
          <a:p>
            <a:pPr marL="257175" indent="-257175" algn="just" defTabSz="685800">
              <a:spcBef>
                <a:spcPts val="1500"/>
              </a:spcBef>
              <a:buFont typeface="Arial"/>
              <a:buChar char="►"/>
              <a:defRPr sz="2400"/>
            </a:pPr>
            <a:r>
              <a:rPr dirty="0"/>
              <a:t> In the </a:t>
            </a:r>
            <a:r>
              <a:rPr b="1" i="1" dirty="0"/>
              <a:t>StaffBranch</a:t>
            </a:r>
            <a:r>
              <a:rPr dirty="0"/>
              <a:t> relation there is redundant data; </a:t>
            </a:r>
          </a:p>
          <a:p>
            <a:pPr marL="600075" lvl="1" indent="-257175" algn="just" defTabSz="685800">
              <a:spcBef>
                <a:spcPts val="1500"/>
              </a:spcBef>
              <a:buFont typeface="Arial"/>
              <a:buChar char="►"/>
              <a:defRPr sz="2400"/>
            </a:pPr>
            <a:r>
              <a:rPr dirty="0"/>
              <a:t>The details of a branch are repeated for every member of staff located at that branch. </a:t>
            </a:r>
          </a:p>
          <a:p>
            <a:pPr marL="600075" lvl="1" indent="-257175" algn="just" defTabSz="685800">
              <a:spcBef>
                <a:spcPts val="1500"/>
              </a:spcBef>
              <a:buFont typeface="Arial"/>
              <a:buChar char="►"/>
              <a:defRPr sz="2400"/>
            </a:pPr>
            <a:r>
              <a:rPr dirty="0"/>
              <a:t>In contrast; </a:t>
            </a:r>
          </a:p>
          <a:p>
            <a:pPr marL="942975" lvl="2" indent="-257175" algn="just" defTabSz="685800">
              <a:spcBef>
                <a:spcPts val="1500"/>
              </a:spcBef>
              <a:buFont typeface="Arial"/>
              <a:buChar char="►"/>
              <a:defRPr sz="2400"/>
            </a:pPr>
            <a:r>
              <a:rPr dirty="0"/>
              <a:t>The branch details appear only once for each branch in the </a:t>
            </a:r>
            <a:r>
              <a:rPr b="1" i="1" dirty="0"/>
              <a:t>Branch</a:t>
            </a:r>
            <a:r>
              <a:rPr dirty="0"/>
              <a:t> relation.</a:t>
            </a:r>
          </a:p>
          <a:p>
            <a:pPr marL="942975" lvl="2" indent="-257175" algn="just" defTabSz="685800">
              <a:spcBef>
                <a:spcPts val="1500"/>
              </a:spcBef>
              <a:buFont typeface="Arial"/>
              <a:buChar char="►"/>
              <a:defRPr sz="2400"/>
            </a:pPr>
            <a:r>
              <a:rPr dirty="0"/>
              <a:t>Only the branch number </a:t>
            </a:r>
            <a:r>
              <a:rPr b="1" i="1" dirty="0"/>
              <a:t>branchNo</a:t>
            </a:r>
            <a:r>
              <a:rPr dirty="0"/>
              <a:t> is repeated in the Staff relation to represent where each member of staff is located. </a:t>
            </a:r>
          </a:p>
          <a:p>
            <a:pPr marL="257175" indent="-257175" algn="just" defTabSz="685800">
              <a:spcBef>
                <a:spcPts val="1500"/>
              </a:spcBef>
              <a:buFont typeface="Arial"/>
              <a:buChar char="►"/>
              <a:defRPr sz="2400"/>
            </a:pPr>
            <a:r>
              <a:rPr dirty="0"/>
              <a:t>Relations that have redundant data may have problems called </a:t>
            </a:r>
            <a:r>
              <a:rPr b="1" dirty="0"/>
              <a:t>update anomalies</a:t>
            </a:r>
            <a:r>
              <a:rPr dirty="0"/>
              <a:t>, which are classified as insertion, deletion, or modification anomalies. </a:t>
            </a:r>
          </a:p>
        </p:txBody>
      </p:sp>
      <p:sp>
        <p:nvSpPr>
          <p:cNvPr id="71" name="Shape 71"/>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Insertion Anomalies</a:t>
            </a:r>
          </a:p>
        </p:txBody>
      </p:sp>
      <p:sp>
        <p:nvSpPr>
          <p:cNvPr id="74" name="Shape 74"/>
          <p:cNvSpPr>
            <a:spLocks noGrp="1"/>
          </p:cNvSpPr>
          <p:nvPr>
            <p:ph type="body" idx="4294967295"/>
          </p:nvPr>
        </p:nvSpPr>
        <p:spPr>
          <a:xfrm>
            <a:off x="491427" y="1409372"/>
            <a:ext cx="8333820" cy="5199433"/>
          </a:xfrm>
          <a:prstGeom prst="rect">
            <a:avLst/>
          </a:prstGeom>
        </p:spPr>
        <p:txBody>
          <a:bodyPr>
            <a:normAutofit/>
          </a:bodyPr>
          <a:lstStyle/>
          <a:p>
            <a:pPr marL="277749" indent="-277749" algn="just" defTabSz="740663">
              <a:spcBef>
                <a:spcPts val="1600"/>
              </a:spcBef>
              <a:buFont typeface="Arial"/>
              <a:buChar char="►"/>
              <a:defRPr sz="2592"/>
            </a:pPr>
            <a:r>
              <a:rPr dirty="0"/>
              <a:t>Insertion Anomaly occurs when certain attributes cannot be inserted into the database without the presence of another. </a:t>
            </a:r>
            <a:endParaRPr dirty="0">
              <a:solidFill>
                <a:srgbClr val="FF2600"/>
              </a:solidFill>
            </a:endParaRPr>
          </a:p>
          <a:p>
            <a:pPr marL="277749" indent="-277749" algn="just" defTabSz="740663">
              <a:spcBef>
                <a:spcPts val="1600"/>
              </a:spcBef>
              <a:buFont typeface="Arial"/>
              <a:buChar char="►"/>
              <a:defRPr sz="2592"/>
            </a:pPr>
            <a:r>
              <a:rPr dirty="0"/>
              <a:t>There are two main types of insertion anomaly, illustrated using the StaffBranch relation.</a:t>
            </a:r>
          </a:p>
          <a:p>
            <a:pPr marL="648080" lvl="1" indent="-277749" algn="just" defTabSz="740663">
              <a:spcBef>
                <a:spcPts val="1600"/>
              </a:spcBef>
              <a:buFont typeface="Arial"/>
              <a:buChar char="►"/>
              <a:defRPr sz="2592"/>
            </a:pPr>
            <a:r>
              <a:rPr dirty="0"/>
              <a:t>Inserting the details of a new staff member requires inclusion of the branch which the staff would be based.</a:t>
            </a:r>
          </a:p>
          <a:p>
            <a:pPr marL="648080" lvl="1" indent="-277749" algn="just" defTabSz="740663">
              <a:spcBef>
                <a:spcPts val="1600"/>
              </a:spcBef>
              <a:buFont typeface="Arial"/>
              <a:buChar char="►"/>
              <a:defRPr sz="2592"/>
            </a:pPr>
            <a:r>
              <a:rPr dirty="0"/>
              <a:t>Inserting details of a new branch that currently has no staff requires entering nulls into the attributes for staff. However, as staffNo is the primary key for the StaffBranch relation, attempting to enter nulls for staffNo violates entity integrity, and is not allowed.</a:t>
            </a:r>
          </a:p>
        </p:txBody>
      </p:sp>
      <p:sp>
        <p:nvSpPr>
          <p:cNvPr id="75" name="Shape 75"/>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Deletion Anomalies</a:t>
            </a:r>
          </a:p>
        </p:txBody>
      </p:sp>
      <p:sp>
        <p:nvSpPr>
          <p:cNvPr id="80" name="Shape 80"/>
          <p:cNvSpPr>
            <a:spLocks noGrp="1"/>
          </p:cNvSpPr>
          <p:nvPr>
            <p:ph type="body" idx="4294967295"/>
          </p:nvPr>
        </p:nvSpPr>
        <p:spPr>
          <a:xfrm>
            <a:off x="491427" y="1409372"/>
            <a:ext cx="8333820" cy="5199433"/>
          </a:xfrm>
          <a:prstGeom prst="rect">
            <a:avLst/>
          </a:prstGeom>
        </p:spPr>
        <p:txBody>
          <a:bodyPr>
            <a:normAutofit/>
          </a:bodyPr>
          <a:lstStyle/>
          <a:p>
            <a:pPr marL="336042" indent="-336042" algn="just" defTabSz="896111">
              <a:spcBef>
                <a:spcPts val="1900"/>
              </a:spcBef>
              <a:buFont typeface="Arial"/>
              <a:buChar char="►"/>
              <a:defRPr sz="3136"/>
            </a:pPr>
            <a:r>
              <a:rPr dirty="0"/>
              <a:t>Deletion Anomaly occurs when certain attributes are lost because of deletion of another attribute.</a:t>
            </a:r>
          </a:p>
          <a:p>
            <a:pPr marL="784098" lvl="1" indent="-336042" algn="just" defTabSz="896111">
              <a:spcBef>
                <a:spcPts val="1900"/>
              </a:spcBef>
              <a:buFont typeface="Arial"/>
              <a:buChar char="►"/>
              <a:defRPr sz="3136"/>
            </a:pPr>
            <a:r>
              <a:rPr dirty="0"/>
              <a:t>Deleting tuple from </a:t>
            </a:r>
            <a:r>
              <a:rPr b="1" i="1" dirty="0"/>
              <a:t>StaffBranch </a:t>
            </a:r>
            <a:r>
              <a:rPr dirty="0"/>
              <a:t>relation that represents the last member of staff located at a branch, the details about that branch are also lost from the database. E.g. deleting the tuple for SA9 (Mary Howe) from the StaffBranch relation, the details relating to branch number B007 are lost from the database.</a:t>
            </a:r>
            <a:br>
              <a:rPr dirty="0"/>
            </a:br>
            <a:endParaRPr dirty="0"/>
          </a:p>
        </p:txBody>
      </p:sp>
      <p:sp>
        <p:nvSpPr>
          <p:cNvPr id="81" name="Shape 81"/>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Modification Anomalies</a:t>
            </a:r>
          </a:p>
        </p:txBody>
      </p:sp>
      <p:sp>
        <p:nvSpPr>
          <p:cNvPr id="86" name="Shape 86"/>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sp>
        <p:nvSpPr>
          <p:cNvPr id="87" name="Shape 87"/>
          <p:cNvSpPr/>
          <p:nvPr/>
        </p:nvSpPr>
        <p:spPr>
          <a:xfrm>
            <a:off x="207150" y="1489990"/>
            <a:ext cx="8511332" cy="527323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marL="342900" indent="-342900" algn="just">
              <a:spcBef>
                <a:spcPts val="2000"/>
              </a:spcBef>
              <a:buSzPct val="100000"/>
              <a:buFont typeface="Arial"/>
              <a:buChar char="►"/>
              <a:defRPr sz="3200"/>
            </a:lvl1pPr>
            <a:lvl2pPr marL="800100" indent="-342900" algn="just">
              <a:spcBef>
                <a:spcPts val="2000"/>
              </a:spcBef>
              <a:buSzPct val="100000"/>
              <a:buFont typeface="Arial"/>
              <a:buChar char="►"/>
              <a:defRPr sz="3200"/>
            </a:lvl2pPr>
          </a:lstStyle>
          <a:p>
            <a:r>
              <a:rPr dirty="0"/>
              <a:t>Modification Anomaly occurs when there is a change (addition, substitution or deletion) of data from the database.</a:t>
            </a:r>
          </a:p>
          <a:p>
            <a:pPr lvl="1"/>
            <a:r>
              <a:rPr dirty="0"/>
              <a:t>Changing one attribute of a particular branch in the StaffBranch relation (</a:t>
            </a:r>
            <a:r>
              <a:rPr lang="en-GB" dirty="0"/>
              <a:t>e.g.</a:t>
            </a:r>
            <a:r>
              <a:rPr dirty="0"/>
              <a:t> address for branch B003), we must update the tuples of all staff located at that branch. Failure to do would result in inconsistence in the database (e.g. branch B003 may appear to have multiple addresses).</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hape 91"/>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Anomalies</a:t>
            </a:r>
          </a:p>
        </p:txBody>
      </p:sp>
      <p:sp>
        <p:nvSpPr>
          <p:cNvPr id="92" name="Shape 92"/>
          <p:cNvSpPr>
            <a:spLocks noGrp="1"/>
          </p:cNvSpPr>
          <p:nvPr>
            <p:ph type="body" idx="4294967295"/>
          </p:nvPr>
        </p:nvSpPr>
        <p:spPr>
          <a:xfrm>
            <a:off x="491427" y="1409372"/>
            <a:ext cx="8333820" cy="5199433"/>
          </a:xfrm>
          <a:prstGeom prst="rect">
            <a:avLst/>
          </a:prstGeom>
        </p:spPr>
        <p:txBody>
          <a:bodyPr>
            <a:normAutofit/>
          </a:bodyPr>
          <a:lstStyle/>
          <a:p>
            <a:pPr algn="just">
              <a:spcBef>
                <a:spcPts val="2000"/>
              </a:spcBef>
              <a:buFont typeface="Arial"/>
              <a:buChar char="►"/>
            </a:pPr>
            <a:r>
              <a:rPr dirty="0"/>
              <a:t>The examples illustrated by the three anomalies shows that Staff and Branch relations of </a:t>
            </a:r>
            <a:r>
              <a:rPr b="1" i="1" dirty="0"/>
              <a:t>Staff</a:t>
            </a:r>
            <a:r>
              <a:rPr dirty="0"/>
              <a:t> </a:t>
            </a:r>
            <a:r>
              <a:rPr b="1" i="1" dirty="0"/>
              <a:t>Branch</a:t>
            </a:r>
            <a:r>
              <a:rPr dirty="0"/>
              <a:t> have more desirable properties than the </a:t>
            </a:r>
            <a:r>
              <a:rPr b="1" i="1" dirty="0"/>
              <a:t>StaffBranch</a:t>
            </a:r>
            <a:r>
              <a:rPr dirty="0"/>
              <a:t> relation (i.e. StaffBranch relation is subjected to update anomalies)</a:t>
            </a:r>
          </a:p>
          <a:p>
            <a:pPr algn="just">
              <a:spcBef>
                <a:spcPts val="2000"/>
              </a:spcBef>
              <a:buFont typeface="Arial"/>
              <a:buChar char="►"/>
            </a:pPr>
            <a:r>
              <a:rPr dirty="0"/>
              <a:t>This updates anomalies can be avoided by decomposing the original relation into the Staff and Branch relations. </a:t>
            </a:r>
          </a:p>
        </p:txBody>
      </p:sp>
      <p:sp>
        <p:nvSpPr>
          <p:cNvPr id="93" name="Shape 93"/>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hape 97"/>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Anomalies</a:t>
            </a:r>
          </a:p>
        </p:txBody>
      </p:sp>
      <p:sp>
        <p:nvSpPr>
          <p:cNvPr id="98" name="Shape 98"/>
          <p:cNvSpPr>
            <a:spLocks noGrp="1"/>
          </p:cNvSpPr>
          <p:nvPr>
            <p:ph type="body" idx="4294967295"/>
          </p:nvPr>
        </p:nvSpPr>
        <p:spPr>
          <a:xfrm>
            <a:off x="491427" y="1409372"/>
            <a:ext cx="8333820" cy="5199433"/>
          </a:xfrm>
          <a:prstGeom prst="rect">
            <a:avLst/>
          </a:prstGeom>
        </p:spPr>
        <p:txBody>
          <a:bodyPr>
            <a:normAutofit lnSpcReduction="10000"/>
          </a:bodyPr>
          <a:lstStyle/>
          <a:p>
            <a:pPr marL="315468" indent="-315468" algn="just" defTabSz="841247">
              <a:spcBef>
                <a:spcPts val="1800"/>
              </a:spcBef>
              <a:buFont typeface="Arial"/>
              <a:buChar char="►"/>
              <a:defRPr sz="2944"/>
            </a:pPr>
            <a:r>
              <a:rPr dirty="0"/>
              <a:t>Two important factors are associated with decomposition of a larger relation into smaller relations:</a:t>
            </a:r>
          </a:p>
          <a:p>
            <a:pPr marL="736092" lvl="1" indent="-315468" algn="just" defTabSz="841247">
              <a:spcBef>
                <a:spcPts val="1800"/>
              </a:spcBef>
              <a:buFont typeface="Arial"/>
              <a:buChar char="►"/>
              <a:defRPr sz="2944"/>
            </a:pPr>
            <a:r>
              <a:rPr dirty="0"/>
              <a:t>The lossless-join property: ensures that any instance of the original relation can be identified from corresponding instances in the smaller relations.</a:t>
            </a:r>
          </a:p>
          <a:p>
            <a:pPr marL="736092" lvl="1" indent="-315468" algn="just" defTabSz="841247">
              <a:spcBef>
                <a:spcPts val="1800"/>
              </a:spcBef>
              <a:buFont typeface="Arial"/>
              <a:buChar char="►"/>
              <a:defRPr sz="2944"/>
            </a:pPr>
            <a:r>
              <a:rPr dirty="0"/>
              <a:t>The dependency Preservation property: ensures that a constraint on the original relation can be maintained by simply enforcing some constraint on each of the smaller relations.</a:t>
            </a:r>
          </a:p>
        </p:txBody>
      </p:sp>
      <p:sp>
        <p:nvSpPr>
          <p:cNvPr id="99" name="Shape 99"/>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Shape 103"/>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Functional Dependencies</a:t>
            </a:r>
          </a:p>
        </p:txBody>
      </p:sp>
      <p:sp>
        <p:nvSpPr>
          <p:cNvPr id="104" name="Shape 104"/>
          <p:cNvSpPr>
            <a:spLocks noGrp="1"/>
          </p:cNvSpPr>
          <p:nvPr>
            <p:ph type="body" idx="4294967295"/>
          </p:nvPr>
        </p:nvSpPr>
        <p:spPr>
          <a:xfrm>
            <a:off x="491427" y="1409372"/>
            <a:ext cx="8333820" cy="5199433"/>
          </a:xfrm>
          <a:prstGeom prst="rect">
            <a:avLst/>
          </a:prstGeom>
        </p:spPr>
        <p:txBody>
          <a:bodyPr>
            <a:normAutofit/>
          </a:bodyPr>
          <a:lstStyle/>
          <a:p>
            <a:pPr marL="284606" indent="-284606" algn="just" defTabSz="758951">
              <a:spcBef>
                <a:spcPts val="1600"/>
              </a:spcBef>
              <a:buFont typeface="Arial"/>
              <a:buChar char="►"/>
              <a:defRPr sz="2656"/>
            </a:pPr>
            <a:r>
              <a:rPr sz="2800" dirty="0"/>
              <a:t>Is an important concept associated </a:t>
            </a:r>
            <a:r>
              <a:rPr lang="en-GB" sz="2800" dirty="0"/>
              <a:t>with normalization</a:t>
            </a:r>
            <a:r>
              <a:rPr sz="2800" dirty="0"/>
              <a:t>ion that by describing the relationship between attributes in a relation.</a:t>
            </a:r>
          </a:p>
          <a:p>
            <a:pPr marL="284606" indent="-284606" algn="just" defTabSz="758951">
              <a:spcBef>
                <a:spcPts val="1600"/>
              </a:spcBef>
              <a:buFont typeface="Arial"/>
              <a:buChar char="►"/>
              <a:defRPr sz="2656"/>
            </a:pPr>
            <a:r>
              <a:rPr sz="2800" dirty="0"/>
              <a:t>It is a property of the meaning of the attributes in a relation. The semantics indicates how attributes relate to one another, and specify the functional dependencies between attributes.</a:t>
            </a:r>
          </a:p>
          <a:p>
            <a:pPr marL="284606" indent="-284606" algn="just" defTabSz="758951">
              <a:spcBef>
                <a:spcPts val="1600"/>
              </a:spcBef>
              <a:buFont typeface="Arial"/>
              <a:buChar char="►"/>
              <a:defRPr sz="2656"/>
            </a:pPr>
            <a:r>
              <a:rPr sz="2800" dirty="0"/>
              <a:t>When a functional dependency is present, the dependency is specified as a </a:t>
            </a:r>
            <a:r>
              <a:rPr sz="2800" b="1" dirty="0"/>
              <a:t>constraint</a:t>
            </a:r>
            <a:r>
              <a:rPr sz="2800" dirty="0"/>
              <a:t> between attributes.</a:t>
            </a:r>
          </a:p>
          <a:p>
            <a:pPr marL="0" lvl="1" indent="189737" defTabSz="758951">
              <a:spcBef>
                <a:spcPts val="300"/>
              </a:spcBef>
              <a:buSzTx/>
              <a:buNone/>
              <a:defRPr sz="996"/>
            </a:pPr>
            <a:endParaRPr dirty="0"/>
          </a:p>
          <a:p>
            <a:pPr marL="0" indent="0" defTabSz="758951">
              <a:spcBef>
                <a:spcPts val="300"/>
              </a:spcBef>
              <a:buSzTx/>
              <a:buNone/>
              <a:defRPr sz="996"/>
            </a:pPr>
            <a:endParaRPr dirty="0"/>
          </a:p>
          <a:p>
            <a:pPr marL="0" indent="0" defTabSz="379475">
              <a:lnSpc>
                <a:spcPts val="2500"/>
              </a:lnSpc>
              <a:spcBef>
                <a:spcPts val="900"/>
              </a:spcBef>
              <a:buSzTx/>
              <a:buNone/>
              <a:defRPr sz="1106">
                <a:latin typeface="Times"/>
                <a:ea typeface="Times"/>
                <a:cs typeface="Times"/>
                <a:sym typeface="Times"/>
              </a:defRPr>
            </a:pPr>
            <a:endParaRPr sz="996" dirty="0"/>
          </a:p>
        </p:txBody>
      </p:sp>
      <p:sp>
        <p:nvSpPr>
          <p:cNvPr id="105" name="Shape 105"/>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Characteristics of Functional Dependencies</a:t>
            </a:r>
          </a:p>
        </p:txBody>
      </p:sp>
      <p:sp>
        <p:nvSpPr>
          <p:cNvPr id="110" name="Shape 110"/>
          <p:cNvSpPr>
            <a:spLocks noGrp="1"/>
          </p:cNvSpPr>
          <p:nvPr>
            <p:ph type="body" idx="4294967295"/>
          </p:nvPr>
        </p:nvSpPr>
        <p:spPr>
          <a:xfrm>
            <a:off x="491427" y="1409372"/>
            <a:ext cx="8333820" cy="5199433"/>
          </a:xfrm>
          <a:prstGeom prst="rect">
            <a:avLst/>
          </a:prstGeom>
        </p:spPr>
        <p:txBody>
          <a:bodyPr>
            <a:normAutofit/>
          </a:bodyPr>
          <a:lstStyle/>
          <a:p>
            <a:pPr marL="339470" indent="-339470" algn="just" defTabSz="905255">
              <a:spcBef>
                <a:spcPts val="1900"/>
              </a:spcBef>
              <a:buFont typeface="Arial"/>
              <a:buChar char="►"/>
              <a:defRPr sz="3168"/>
            </a:pPr>
            <a:r>
              <a:rPr dirty="0"/>
              <a:t> Let’s assume that a relational model has attributes with unique names (A, B, C, …… Z) and the database is described by a single </a:t>
            </a:r>
            <a:r>
              <a:rPr b="1" dirty="0"/>
              <a:t>universal relation </a:t>
            </a:r>
            <a:r>
              <a:rPr dirty="0"/>
              <a:t>called R = (A, B, C, …… Z). </a:t>
            </a:r>
            <a:r>
              <a:rPr b="1" dirty="0"/>
              <a:t> </a:t>
            </a:r>
          </a:p>
          <a:p>
            <a:pPr marL="141442" indent="-141442" defTabSz="452627">
              <a:lnSpc>
                <a:spcPts val="3000"/>
              </a:lnSpc>
              <a:spcBef>
                <a:spcPts val="1100"/>
              </a:spcBef>
              <a:tabLst>
                <a:tab pos="127000" algn="l"/>
                <a:tab pos="444500" algn="l"/>
              </a:tabLst>
              <a:defRPr sz="1319">
                <a:latin typeface="Times"/>
                <a:ea typeface="Times"/>
                <a:cs typeface="Times"/>
                <a:sym typeface="Times"/>
              </a:defRPr>
            </a:pPr>
            <a:endParaRPr b="1" dirty="0"/>
          </a:p>
          <a:p>
            <a:pPr marL="339470" indent="-339470" algn="just" defTabSz="905255">
              <a:spcBef>
                <a:spcPts val="1900"/>
              </a:spcBef>
              <a:buFont typeface="Arial"/>
              <a:buChar char="►"/>
              <a:defRPr sz="3168"/>
            </a:pPr>
            <a:r>
              <a:rPr dirty="0"/>
              <a:t>If A and B are attributes of relation R, B is functionally dependent on A (denoted by A ® B), if each value of A is associated with exactly one value of B. (A and B may each consist of one or more attributes.) </a:t>
            </a:r>
          </a:p>
        </p:txBody>
      </p:sp>
      <p:sp>
        <p:nvSpPr>
          <p:cNvPr id="111" name="Shape 111"/>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 name="Screen Shot 2017-02-25 at 21.25.06.png"/>
          <p:cNvPicPr>
            <a:picLocks noChangeAspect="1"/>
          </p:cNvPicPr>
          <p:nvPr/>
        </p:nvPicPr>
        <p:blipFill>
          <a:blip r:embed="rId3">
            <a:extLst/>
          </a:blip>
          <a:stretch>
            <a:fillRect/>
          </a:stretch>
        </p:blipFill>
        <p:spPr>
          <a:xfrm>
            <a:off x="2213497" y="4042586"/>
            <a:ext cx="5541034" cy="1215636"/>
          </a:xfrm>
          <a:prstGeom prst="rect">
            <a:avLst/>
          </a:prstGeom>
          <a:ln w="12700">
            <a:miter lim="400000"/>
          </a:ln>
        </p:spPr>
      </p:pic>
      <p:sp>
        <p:nvSpPr>
          <p:cNvPr id="114" name="Shape 114"/>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Characteristics of Functional Dependencies</a:t>
            </a:r>
          </a:p>
        </p:txBody>
      </p:sp>
      <p:sp>
        <p:nvSpPr>
          <p:cNvPr id="115" name="Shape 115"/>
          <p:cNvSpPr>
            <a:spLocks noGrp="1"/>
          </p:cNvSpPr>
          <p:nvPr>
            <p:ph type="body" idx="4294967295"/>
          </p:nvPr>
        </p:nvSpPr>
        <p:spPr>
          <a:xfrm>
            <a:off x="491427" y="1352840"/>
            <a:ext cx="8333820" cy="5199433"/>
          </a:xfrm>
          <a:prstGeom prst="rect">
            <a:avLst/>
          </a:prstGeom>
        </p:spPr>
        <p:txBody>
          <a:bodyPr>
            <a:normAutofit/>
          </a:bodyPr>
          <a:lstStyle/>
          <a:p>
            <a:pPr marL="342899" indent="-342899" algn="just">
              <a:spcBef>
                <a:spcPts val="2000"/>
              </a:spcBef>
              <a:buFont typeface="Arial"/>
              <a:buChar char="►"/>
              <a:defRPr sz="2800"/>
            </a:pPr>
            <a:r>
              <a:rPr dirty="0"/>
              <a:t>Assuming we know the value of A and we examine the relation  that holds the dependency,  we find only one value of B in a all the tuples that have a given value of A, at any moment in time. Therefore, two tuples with the same value of A also have the same value of B. However,  for a given value of B, there may be several different values of A </a:t>
            </a:r>
          </a:p>
          <a:p>
            <a:pPr marL="342899" indent="-342899" algn="just">
              <a:spcBef>
                <a:spcPts val="2000"/>
              </a:spcBef>
              <a:buFont typeface="Arial"/>
              <a:buChar char="►"/>
              <a:defRPr sz="2800"/>
            </a:pPr>
            <a:endParaRPr dirty="0"/>
          </a:p>
          <a:p>
            <a:pPr marL="342899" indent="-342899" algn="just">
              <a:spcBef>
                <a:spcPts val="2000"/>
              </a:spcBef>
              <a:buFont typeface="Arial"/>
              <a:buChar char="►"/>
              <a:defRPr sz="2800"/>
            </a:pPr>
            <a:r>
              <a:rPr dirty="0"/>
              <a:t>The dependency between attributes A and B is represented as shown above.</a:t>
            </a:r>
          </a:p>
        </p:txBody>
      </p:sp>
      <p:sp>
        <p:nvSpPr>
          <p:cNvPr id="116" name="Shape 116"/>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a:spLocks noGrp="1"/>
          </p:cNvSpPr>
          <p:nvPr>
            <p:ph type="title" idx="4294967295"/>
          </p:nvPr>
        </p:nvSpPr>
        <p:spPr>
          <a:xfrm>
            <a:off x="304800" y="-1"/>
            <a:ext cx="8540750" cy="1143002"/>
          </a:xfrm>
          <a:prstGeom prst="rect">
            <a:avLst/>
          </a:prstGeom>
        </p:spPr>
        <p:txBody>
          <a:bodyPr>
            <a:normAutofit/>
          </a:bodyPr>
          <a:lstStyle>
            <a:lvl1pPr>
              <a:defRPr sz="3600">
                <a:solidFill>
                  <a:srgbClr val="C00000"/>
                </a:solidFill>
              </a:defRPr>
            </a:lvl1pPr>
          </a:lstStyle>
          <a:p>
            <a:r>
              <a:rPr lang="en-GB" dirty="0"/>
              <a:t>Normalization</a:t>
            </a:r>
            <a:endParaRPr dirty="0"/>
          </a:p>
        </p:txBody>
      </p:sp>
      <p:sp>
        <p:nvSpPr>
          <p:cNvPr id="32" name="Shape 32"/>
          <p:cNvSpPr/>
          <p:nvPr/>
        </p:nvSpPr>
        <p:spPr>
          <a:xfrm>
            <a:off x="539750" y="908050"/>
            <a:ext cx="8207375" cy="73026"/>
          </a:xfrm>
          <a:prstGeom prst="rect">
            <a:avLst/>
          </a:prstGeom>
          <a:solidFill>
            <a:srgbClr val="969696"/>
          </a:solidFill>
          <a:ln>
            <a:solidFill>
              <a:srgbClr val="000000"/>
            </a:solidFill>
          </a:ln>
        </p:spPr>
        <p:txBody>
          <a:bodyPr lIns="45719" rIns="45719" anchor="ctr"/>
          <a:lstStyle/>
          <a:p>
            <a:endParaRPr dirty="0"/>
          </a:p>
        </p:txBody>
      </p:sp>
      <p:sp>
        <p:nvSpPr>
          <p:cNvPr id="5" name="Shape 25"/>
          <p:cNvSpPr txBox="1">
            <a:spLocks/>
          </p:cNvSpPr>
          <p:nvPr/>
        </p:nvSpPr>
        <p:spPr>
          <a:xfrm>
            <a:off x="539750" y="1391083"/>
            <a:ext cx="7772401" cy="4244947"/>
          </a:xfrm>
          <a:prstGeom prst="rect">
            <a:avLst/>
          </a:prstGeom>
          <a:ln w="12700">
            <a:miter lim="400000"/>
          </a:ln>
          <a:extLst>
            <a:ext uri="{C572A759-6A51-4108-AA02-DFA0A04FC94B}">
              <ma14:wrappingTextBoxFlag xmlns:ma14="http://schemas.microsoft.com/office/mac/drawingml/2011/main" xmlns="" val="1"/>
            </a:ext>
          </a:extLst>
        </p:spPr>
        <p:txBody>
          <a:bodyPr lIns="45719" rIns="45719">
            <a:noAutofit/>
          </a:bodyPr>
          <a:lst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4pPr>
            <a:lvl5pPr marL="22352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mj-lt"/>
                <a:ea typeface="+mj-ea"/>
                <a:cs typeface="+mj-cs"/>
                <a:sym typeface="Times New Roman"/>
              </a:defRPr>
            </a:lvl9pPr>
          </a:lstStyle>
          <a:p>
            <a:pPr marL="138585" indent="-138585" algn="just" defTabSz="443484" hangingPunct="1">
              <a:spcBef>
                <a:spcPts val="1100"/>
              </a:spcBef>
              <a:buFont typeface="Arial"/>
              <a:buChar char="►"/>
              <a:defRPr sz="2716">
                <a:latin typeface="Times"/>
                <a:ea typeface="Times"/>
                <a:cs typeface="Times"/>
                <a:sym typeface="Times"/>
              </a:defRPr>
            </a:pPr>
            <a:r>
              <a:rPr lang="en-GB" sz="2716" dirty="0">
                <a:latin typeface="Times"/>
                <a:ea typeface="Times"/>
                <a:cs typeface="Times"/>
                <a:sym typeface="Times"/>
              </a:rPr>
              <a:t> Is a database technique that starts by examining the functional dependencies (Relationship) between attributes. </a:t>
            </a:r>
          </a:p>
          <a:p>
            <a:pPr marL="138585" indent="-138585" algn="just" defTabSz="443484" hangingPunct="1">
              <a:spcBef>
                <a:spcPts val="1100"/>
              </a:spcBef>
              <a:buFont typeface="Arial"/>
              <a:buChar char="►"/>
              <a:defRPr sz="2716">
                <a:latin typeface="Times"/>
                <a:ea typeface="Times"/>
                <a:cs typeface="Times"/>
                <a:sym typeface="Times"/>
              </a:defRPr>
            </a:pPr>
            <a:r>
              <a:rPr lang="en-GB" sz="2716" dirty="0">
                <a:latin typeface="Times"/>
                <a:ea typeface="Times"/>
                <a:cs typeface="Times"/>
                <a:sym typeface="Times"/>
              </a:rPr>
              <a:t> It employs a series of test (called normal forms) to identify the optimal grouping of attributes that support the enterprise’s data requirement.</a:t>
            </a:r>
          </a:p>
          <a:p>
            <a:pPr marL="124729" indent="-124729" algn="just" defTabSz="443484" hangingPunct="1">
              <a:spcBef>
                <a:spcPts val="1100"/>
              </a:spcBef>
              <a:buFont typeface="Arial"/>
              <a:buChar char="►"/>
              <a:defRPr sz="2716">
                <a:latin typeface="Times"/>
                <a:ea typeface="Times"/>
                <a:cs typeface="Times"/>
                <a:sym typeface="Times"/>
              </a:defRPr>
            </a:pPr>
            <a:r>
              <a:rPr lang="en-GB" sz="2716" dirty="0">
                <a:latin typeface="Times"/>
                <a:ea typeface="Times"/>
                <a:cs typeface="Times"/>
                <a:sym typeface="Times"/>
              </a:rPr>
              <a:t> </a:t>
            </a:r>
            <a:r>
              <a:rPr lang="en-GB" sz="2716" dirty="0">
                <a:solidFill>
                  <a:srgbClr val="0433FF"/>
                </a:solidFill>
                <a:latin typeface="Times"/>
                <a:ea typeface="Times"/>
                <a:cs typeface="Times"/>
                <a:sym typeface="Times"/>
              </a:rPr>
              <a:t>Normalization is a technique for producing </a:t>
            </a:r>
            <a:r>
              <a:rPr lang="en-GB" sz="2716" dirty="0">
                <a:solidFill>
                  <a:srgbClr val="FF2600"/>
                </a:solidFill>
                <a:latin typeface="Times"/>
                <a:ea typeface="Times"/>
                <a:cs typeface="Times"/>
                <a:sym typeface="Times"/>
              </a:rPr>
              <a:t>a set of relations</a:t>
            </a:r>
            <a:r>
              <a:rPr lang="en-GB" sz="2716" dirty="0">
                <a:solidFill>
                  <a:srgbClr val="0433FF"/>
                </a:solidFill>
                <a:latin typeface="Times"/>
                <a:ea typeface="Times"/>
                <a:cs typeface="Times"/>
                <a:sym typeface="Times"/>
              </a:rPr>
              <a:t> with desirable properties, given the data requirement of an enterprise </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Determinant</a:t>
            </a:r>
          </a:p>
        </p:txBody>
      </p:sp>
      <p:sp>
        <p:nvSpPr>
          <p:cNvPr id="121" name="Shape 121"/>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sp>
        <p:nvSpPr>
          <p:cNvPr id="122" name="Shape 122"/>
          <p:cNvSpPr/>
          <p:nvPr/>
        </p:nvSpPr>
        <p:spPr>
          <a:xfrm>
            <a:off x="403324" y="1515027"/>
            <a:ext cx="8337352" cy="236233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marL="342899" indent="-342899" algn="just">
              <a:spcBef>
                <a:spcPts val="2000"/>
              </a:spcBef>
              <a:buSzPct val="100000"/>
              <a:buFont typeface="Arial"/>
              <a:buChar char="►"/>
              <a:defRPr sz="2800"/>
            </a:lvl1pPr>
            <a:lvl2pPr marL="800100" indent="-342900" algn="just">
              <a:spcBef>
                <a:spcPts val="2000"/>
              </a:spcBef>
              <a:buSzPct val="100000"/>
              <a:buFont typeface="Arial"/>
              <a:buChar char="►"/>
              <a:defRPr sz="2800"/>
            </a:lvl2pPr>
          </a:lstStyle>
          <a:p>
            <a:r>
              <a:rPr dirty="0"/>
              <a:t>In a functional dependency, the attribute or group of attributes on the left-hand side is referred to as the Determinant.</a:t>
            </a:r>
          </a:p>
          <a:p>
            <a:pPr lvl="1"/>
            <a:r>
              <a:rPr dirty="0"/>
              <a:t>A is the determinant of B in the functional dependency above</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 name="Screen Shot 2017-02-25 at 22.06.49.png"/>
          <p:cNvPicPr>
            <a:picLocks noChangeAspect="1"/>
          </p:cNvPicPr>
          <p:nvPr/>
        </p:nvPicPr>
        <p:blipFill>
          <a:blip r:embed="rId3">
            <a:extLst/>
          </a:blip>
          <a:stretch>
            <a:fillRect/>
          </a:stretch>
        </p:blipFill>
        <p:spPr>
          <a:xfrm>
            <a:off x="4750152" y="5270829"/>
            <a:ext cx="4261443" cy="1587171"/>
          </a:xfrm>
          <a:prstGeom prst="rect">
            <a:avLst/>
          </a:prstGeom>
          <a:ln w="12700">
            <a:miter lim="400000"/>
          </a:ln>
        </p:spPr>
      </p:pic>
      <p:pic>
        <p:nvPicPr>
          <p:cNvPr id="127" name="Screen Shot 2017-02-25 at 22.05.37.png"/>
          <p:cNvPicPr>
            <a:picLocks noChangeAspect="1"/>
          </p:cNvPicPr>
          <p:nvPr/>
        </p:nvPicPr>
        <p:blipFill>
          <a:blip r:embed="rId4">
            <a:extLst/>
          </a:blip>
          <a:srcRect/>
          <a:stretch>
            <a:fillRect/>
          </a:stretch>
        </p:blipFill>
        <p:spPr>
          <a:xfrm>
            <a:off x="2402681" y="3093161"/>
            <a:ext cx="4338649" cy="1552038"/>
          </a:xfrm>
          <a:prstGeom prst="rect">
            <a:avLst/>
          </a:prstGeom>
          <a:ln w="12700">
            <a:miter lim="400000"/>
          </a:ln>
        </p:spPr>
      </p:pic>
      <p:sp>
        <p:nvSpPr>
          <p:cNvPr id="128" name="Shape 128"/>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Example of Functional Dependency*</a:t>
            </a:r>
          </a:p>
        </p:txBody>
      </p:sp>
      <p:sp>
        <p:nvSpPr>
          <p:cNvPr id="129" name="Shape 129"/>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sp>
        <p:nvSpPr>
          <p:cNvPr id="130" name="Shape 130"/>
          <p:cNvSpPr/>
          <p:nvPr/>
        </p:nvSpPr>
        <p:spPr>
          <a:xfrm>
            <a:off x="458787" y="1343026"/>
            <a:ext cx="8216901" cy="491929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700"/>
            </a:pPr>
            <a:r>
              <a:rPr dirty="0"/>
              <a:t>Consider the attribute </a:t>
            </a:r>
            <a:r>
              <a:rPr b="1" i="1" dirty="0"/>
              <a:t>staffNo </a:t>
            </a:r>
            <a:r>
              <a:rPr dirty="0"/>
              <a:t>and </a:t>
            </a:r>
            <a:r>
              <a:rPr b="1" i="1" dirty="0"/>
              <a:t>position </a:t>
            </a:r>
            <a:r>
              <a:rPr dirty="0"/>
              <a:t>of the Staff in the </a:t>
            </a:r>
            <a:r>
              <a:rPr b="1" i="1" dirty="0"/>
              <a:t>Staff</a:t>
            </a:r>
            <a:r>
              <a:rPr dirty="0"/>
              <a:t> and </a:t>
            </a:r>
            <a:r>
              <a:rPr b="1" i="1" dirty="0"/>
              <a:t>Branch</a:t>
            </a:r>
            <a:r>
              <a:rPr dirty="0"/>
              <a:t> relation. For a specific </a:t>
            </a:r>
            <a:r>
              <a:rPr b="1" i="1" dirty="0"/>
              <a:t>staffNo</a:t>
            </a:r>
            <a:r>
              <a:rPr dirty="0"/>
              <a:t>, we can determine the corresponding position of that staff. (i.e. </a:t>
            </a:r>
            <a:r>
              <a:rPr b="1" i="1" dirty="0"/>
              <a:t>staffNo </a:t>
            </a:r>
            <a:r>
              <a:rPr dirty="0"/>
              <a:t>functionally determines position)</a:t>
            </a:r>
          </a:p>
          <a:p>
            <a:pPr algn="just">
              <a:spcBef>
                <a:spcPts val="2000"/>
              </a:spcBef>
              <a:defRPr sz="2700"/>
            </a:pPr>
            <a:endParaRPr dirty="0"/>
          </a:p>
          <a:p>
            <a:pPr algn="just">
              <a:spcBef>
                <a:spcPts val="2000"/>
              </a:spcBef>
              <a:defRPr sz="2800"/>
            </a:pPr>
            <a:endParaRPr dirty="0"/>
          </a:p>
          <a:p>
            <a:pPr marL="342899" indent="-342899" algn="just">
              <a:spcBef>
                <a:spcPts val="2000"/>
              </a:spcBef>
              <a:buSzPct val="100000"/>
              <a:buFont typeface="Arial"/>
              <a:buChar char="►"/>
              <a:defRPr sz="2800"/>
            </a:pPr>
            <a:r>
              <a:rPr dirty="0"/>
              <a:t> The opposite is not true as position does not functionally determine </a:t>
            </a:r>
            <a:r>
              <a:rPr b="1" i="1" dirty="0"/>
              <a:t>staffNo</a:t>
            </a:r>
          </a:p>
          <a:p>
            <a:pPr algn="just">
              <a:spcBef>
                <a:spcPts val="2000"/>
              </a:spcBef>
              <a:defRPr sz="2800"/>
            </a:pPr>
            <a:endParaRPr b="1" i="1" dirty="0"/>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Example of Functional Dependency*</a:t>
            </a:r>
          </a:p>
        </p:txBody>
      </p:sp>
      <p:sp>
        <p:nvSpPr>
          <p:cNvPr id="135" name="Shape 135"/>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sp>
        <p:nvSpPr>
          <p:cNvPr id="136" name="Shape 136"/>
          <p:cNvSpPr/>
          <p:nvPr/>
        </p:nvSpPr>
        <p:spPr>
          <a:xfrm>
            <a:off x="463550" y="1495755"/>
            <a:ext cx="8216901" cy="392928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700"/>
            </a:pPr>
            <a:r>
              <a:rPr dirty="0"/>
              <a:t>The relationship between </a:t>
            </a:r>
            <a:r>
              <a:rPr b="1" i="1" dirty="0"/>
              <a:t>staffNo</a:t>
            </a:r>
            <a:r>
              <a:rPr dirty="0"/>
              <a:t> and </a:t>
            </a:r>
            <a:r>
              <a:rPr b="1" i="1" dirty="0"/>
              <a:t>position</a:t>
            </a:r>
            <a:r>
              <a:rPr dirty="0"/>
              <a:t> is one-to-one (1:1) ( i.e. for each staff number there is only one position).</a:t>
            </a:r>
          </a:p>
          <a:p>
            <a:pPr marL="342899" indent="-342899" algn="just">
              <a:spcBef>
                <a:spcPts val="2000"/>
              </a:spcBef>
              <a:buSzPct val="100000"/>
              <a:buFont typeface="Arial"/>
              <a:buChar char="►"/>
              <a:defRPr sz="2700"/>
            </a:pPr>
            <a:r>
              <a:rPr dirty="0"/>
              <a:t>The relationship between </a:t>
            </a:r>
            <a:r>
              <a:rPr b="1" i="1" dirty="0"/>
              <a:t>position</a:t>
            </a:r>
            <a:r>
              <a:rPr dirty="0"/>
              <a:t> and </a:t>
            </a:r>
            <a:r>
              <a:rPr b="1" i="1" dirty="0"/>
              <a:t>staffNo</a:t>
            </a:r>
            <a:r>
              <a:rPr dirty="0"/>
              <a:t> is one-to-many (1:*) (i.e. Several staff numbers associated with a given position).</a:t>
            </a:r>
          </a:p>
          <a:p>
            <a:pPr marL="342899" indent="-342899" algn="just">
              <a:spcBef>
                <a:spcPts val="2000"/>
              </a:spcBef>
              <a:buSzPct val="100000"/>
              <a:buFont typeface="Arial"/>
              <a:buChar char="►"/>
              <a:defRPr sz="2700"/>
            </a:pPr>
            <a:r>
              <a:rPr b="1" i="1" dirty="0"/>
              <a:t>StaffNo</a:t>
            </a:r>
            <a:r>
              <a:rPr dirty="0"/>
              <a:t> is the determinant of this functional dependency.</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Example of Functional Dependency*</a:t>
            </a:r>
          </a:p>
        </p:txBody>
      </p:sp>
      <p:sp>
        <p:nvSpPr>
          <p:cNvPr id="141" name="Shape 141"/>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sp>
        <p:nvSpPr>
          <p:cNvPr id="142" name="Shape 142"/>
          <p:cNvSpPr/>
          <p:nvPr/>
        </p:nvSpPr>
        <p:spPr>
          <a:xfrm>
            <a:off x="463550" y="1495755"/>
            <a:ext cx="8216901" cy="392928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700"/>
            </a:pPr>
            <a:r>
              <a:rPr dirty="0"/>
              <a:t>The relationship between </a:t>
            </a:r>
            <a:r>
              <a:rPr lang="en-GB" b="1" i="1" dirty="0"/>
              <a:t>staffNo</a:t>
            </a:r>
            <a:r>
              <a:rPr dirty="0"/>
              <a:t> and </a:t>
            </a:r>
            <a:r>
              <a:rPr b="1" i="1" dirty="0"/>
              <a:t>position</a:t>
            </a:r>
            <a:r>
              <a:rPr dirty="0"/>
              <a:t> is one-to-one (1:1) ( i.e. for each staff number there is only one position).</a:t>
            </a:r>
          </a:p>
          <a:p>
            <a:pPr marL="342899" indent="-342899" algn="just">
              <a:spcBef>
                <a:spcPts val="2000"/>
              </a:spcBef>
              <a:buSzPct val="100000"/>
              <a:buFont typeface="Arial"/>
              <a:buChar char="►"/>
              <a:defRPr sz="2700"/>
            </a:pPr>
            <a:r>
              <a:rPr dirty="0"/>
              <a:t>The relationship between </a:t>
            </a:r>
            <a:r>
              <a:rPr b="1" i="1" dirty="0"/>
              <a:t>position</a:t>
            </a:r>
            <a:r>
              <a:rPr dirty="0"/>
              <a:t> and </a:t>
            </a:r>
            <a:r>
              <a:rPr b="1" i="1" dirty="0"/>
              <a:t>staffNo</a:t>
            </a:r>
            <a:r>
              <a:rPr dirty="0"/>
              <a:t> is one-to-many (1:*) (i.e. Several staff numbers associated with a given position).</a:t>
            </a:r>
          </a:p>
          <a:p>
            <a:pPr marL="342899" indent="-342899" algn="just">
              <a:spcBef>
                <a:spcPts val="2000"/>
              </a:spcBef>
              <a:buSzPct val="100000"/>
              <a:buFont typeface="Arial"/>
              <a:buChar char="►"/>
              <a:defRPr sz="2700"/>
            </a:pPr>
            <a:r>
              <a:rPr b="1" i="1" dirty="0"/>
              <a:t>StaffNo</a:t>
            </a:r>
            <a:r>
              <a:rPr dirty="0"/>
              <a:t> is the determinant of this functional dependency.</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title" idx="4294967295"/>
          </p:nvPr>
        </p:nvSpPr>
        <p:spPr>
          <a:xfrm>
            <a:off x="305079" y="200024"/>
            <a:ext cx="8706516" cy="1143002"/>
          </a:xfrm>
          <a:prstGeom prst="rect">
            <a:avLst/>
          </a:prstGeom>
        </p:spPr>
        <p:txBody>
          <a:bodyPr>
            <a:normAutofit fontScale="90000"/>
          </a:bodyPr>
          <a:lstStyle>
            <a:lvl1pPr>
              <a:defRPr sz="3600">
                <a:solidFill>
                  <a:srgbClr val="C00000"/>
                </a:solidFill>
              </a:defRPr>
            </a:lvl1pPr>
          </a:lstStyle>
          <a:p>
            <a:r>
              <a:rPr dirty="0"/>
              <a:t>Example of Functional Dependency that holds for a long time*</a:t>
            </a:r>
          </a:p>
        </p:txBody>
      </p:sp>
      <p:sp>
        <p:nvSpPr>
          <p:cNvPr id="147" name="Shape 147"/>
          <p:cNvSpPr/>
          <p:nvPr/>
        </p:nvSpPr>
        <p:spPr>
          <a:xfrm>
            <a:off x="468312" y="1253507"/>
            <a:ext cx="8207376" cy="73026"/>
          </a:xfrm>
          <a:prstGeom prst="rect">
            <a:avLst/>
          </a:prstGeom>
          <a:solidFill>
            <a:srgbClr val="969696"/>
          </a:solidFill>
          <a:ln>
            <a:solidFill>
              <a:srgbClr val="000000"/>
            </a:solidFill>
          </a:ln>
        </p:spPr>
        <p:txBody>
          <a:bodyPr lIns="45719" rIns="45719" anchor="ctr"/>
          <a:lstStyle/>
          <a:p>
            <a:endParaRPr dirty="0"/>
          </a:p>
        </p:txBody>
      </p:sp>
      <p:sp>
        <p:nvSpPr>
          <p:cNvPr id="148" name="Shape 148"/>
          <p:cNvSpPr/>
          <p:nvPr/>
        </p:nvSpPr>
        <p:spPr>
          <a:xfrm>
            <a:off x="458787" y="1556422"/>
            <a:ext cx="8216901" cy="496546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700"/>
            </a:pPr>
            <a:r>
              <a:rPr sz="2500" dirty="0"/>
              <a:t>Considering the values for </a:t>
            </a:r>
            <a:r>
              <a:rPr sz="2500" b="1" i="1" dirty="0"/>
              <a:t>staffNo</a:t>
            </a:r>
            <a:r>
              <a:rPr sz="2500" dirty="0"/>
              <a:t> an </a:t>
            </a:r>
            <a:r>
              <a:rPr sz="2500" b="1" i="1" dirty="0"/>
              <a:t>sName </a:t>
            </a:r>
            <a:r>
              <a:rPr sz="2500" dirty="0"/>
              <a:t>attributes, for a specific </a:t>
            </a:r>
            <a:r>
              <a:rPr sz="2500" b="1" i="1" dirty="0"/>
              <a:t>staffNo</a:t>
            </a:r>
            <a:r>
              <a:rPr sz="2500" dirty="0"/>
              <a:t> we can determine the name for that staff. </a:t>
            </a:r>
          </a:p>
          <a:p>
            <a:pPr marL="342899" indent="-342899" algn="just">
              <a:spcBef>
                <a:spcPts val="2000"/>
              </a:spcBef>
              <a:buSzPct val="100000"/>
              <a:buFont typeface="Arial"/>
              <a:buChar char="►"/>
              <a:defRPr sz="2700"/>
            </a:pPr>
            <a:r>
              <a:rPr sz="2500" dirty="0"/>
              <a:t>Therefore, we can conclude that </a:t>
            </a:r>
            <a:r>
              <a:rPr sz="2500" b="1" i="1" dirty="0"/>
              <a:t>staffNo</a:t>
            </a:r>
            <a:r>
              <a:rPr sz="2500" dirty="0"/>
              <a:t> attributes formally determines the </a:t>
            </a:r>
            <a:r>
              <a:rPr sz="2500" b="1" i="1" dirty="0"/>
              <a:t>sName </a:t>
            </a:r>
            <a:r>
              <a:rPr sz="2500" dirty="0"/>
              <a:t>attribute and/or </a:t>
            </a:r>
            <a:r>
              <a:rPr sz="2500" b="1" i="1" dirty="0"/>
              <a:t>sName </a:t>
            </a:r>
            <a:r>
              <a:rPr sz="2500" dirty="0"/>
              <a:t>attribute functionally determines the </a:t>
            </a:r>
            <a:r>
              <a:rPr sz="2500" b="1" i="1" dirty="0"/>
              <a:t>staffNo </a:t>
            </a:r>
            <a:r>
              <a:rPr sz="2500" dirty="0"/>
              <a:t>attribute.</a:t>
            </a:r>
            <a:endParaRPr sz="2500" b="1" i="1" dirty="0"/>
          </a:p>
          <a:p>
            <a:pPr marL="342899" indent="-342899" algn="just">
              <a:spcBef>
                <a:spcPts val="2000"/>
              </a:spcBef>
              <a:buSzPct val="100000"/>
              <a:buFont typeface="Arial"/>
              <a:buChar char="►"/>
              <a:defRPr sz="2700"/>
            </a:pPr>
            <a:r>
              <a:rPr sz="2500" dirty="0"/>
              <a:t>Assuming the </a:t>
            </a:r>
            <a:r>
              <a:rPr sz="2500" b="1" i="1" dirty="0"/>
              <a:t>staffBranch </a:t>
            </a:r>
            <a:r>
              <a:rPr sz="2500" dirty="0"/>
              <a:t>relation shows all possible values for </a:t>
            </a:r>
            <a:r>
              <a:rPr sz="2500" b="1" i="1" dirty="0"/>
              <a:t>staffNo </a:t>
            </a:r>
            <a:r>
              <a:rPr sz="2500" dirty="0"/>
              <a:t>and</a:t>
            </a:r>
            <a:r>
              <a:rPr sz="2500" b="1" i="1" dirty="0"/>
              <a:t> sName</a:t>
            </a:r>
            <a:r>
              <a:rPr sz="2500" dirty="0"/>
              <a:t>, then the following functional dependency holds</a:t>
            </a:r>
          </a:p>
          <a:p>
            <a:pPr lvl="3" indent="685800" algn="just">
              <a:spcBef>
                <a:spcPts val="2000"/>
              </a:spcBef>
              <a:defRPr sz="2700"/>
            </a:pPr>
            <a:r>
              <a:rPr sz="2500" b="1" i="1" dirty="0"/>
              <a:t>staffNo</a:t>
            </a:r>
            <a:r>
              <a:rPr sz="2500" dirty="0"/>
              <a:t> ® </a:t>
            </a:r>
            <a:r>
              <a:rPr sz="2500" b="1" i="1" dirty="0"/>
              <a:t>sName</a:t>
            </a:r>
          </a:p>
          <a:p>
            <a:pPr lvl="3" indent="685800" algn="just">
              <a:spcBef>
                <a:spcPts val="2000"/>
              </a:spcBef>
              <a:defRPr sz="2700"/>
            </a:pPr>
            <a:r>
              <a:rPr sz="2500" b="1" i="1" dirty="0"/>
              <a:t>sName ® staffNo</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p:cNvSpPr>
          <p:nvPr>
            <p:ph type="title" idx="4294967295"/>
          </p:nvPr>
        </p:nvSpPr>
        <p:spPr>
          <a:xfrm>
            <a:off x="305079" y="200024"/>
            <a:ext cx="8706516" cy="1143002"/>
          </a:xfrm>
          <a:prstGeom prst="rect">
            <a:avLst/>
          </a:prstGeom>
        </p:spPr>
        <p:txBody>
          <a:bodyPr>
            <a:normAutofit fontScale="90000"/>
          </a:bodyPr>
          <a:lstStyle>
            <a:lvl1pPr>
              <a:defRPr sz="3600">
                <a:solidFill>
                  <a:srgbClr val="C00000"/>
                </a:solidFill>
              </a:defRPr>
            </a:lvl1pPr>
          </a:lstStyle>
          <a:p>
            <a:r>
              <a:rPr dirty="0"/>
              <a:t>Example of Functional Dependency that holds for a long time*</a:t>
            </a:r>
          </a:p>
        </p:txBody>
      </p:sp>
      <p:sp>
        <p:nvSpPr>
          <p:cNvPr id="153" name="Shape 153"/>
          <p:cNvSpPr/>
          <p:nvPr/>
        </p:nvSpPr>
        <p:spPr>
          <a:xfrm>
            <a:off x="468312" y="1253507"/>
            <a:ext cx="8207376" cy="73026"/>
          </a:xfrm>
          <a:prstGeom prst="rect">
            <a:avLst/>
          </a:prstGeom>
          <a:solidFill>
            <a:srgbClr val="969696"/>
          </a:solidFill>
          <a:ln>
            <a:solidFill>
              <a:srgbClr val="000000"/>
            </a:solidFill>
          </a:ln>
        </p:spPr>
        <p:txBody>
          <a:bodyPr lIns="45719" rIns="45719" anchor="ctr"/>
          <a:lstStyle/>
          <a:p>
            <a:endParaRPr dirty="0"/>
          </a:p>
        </p:txBody>
      </p:sp>
      <p:sp>
        <p:nvSpPr>
          <p:cNvPr id="154" name="Shape 154"/>
          <p:cNvSpPr/>
          <p:nvPr/>
        </p:nvSpPr>
        <p:spPr>
          <a:xfrm>
            <a:off x="463550" y="1340291"/>
            <a:ext cx="8216901" cy="392928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700"/>
            </a:pPr>
            <a:r>
              <a:rPr dirty="0"/>
              <a:t>However, if the values represents a set off values for staffNo and sName attributes at a given moment in time,  The</a:t>
            </a:r>
            <a:r>
              <a:rPr lang="en-GB" dirty="0"/>
              <a:t>n</a:t>
            </a:r>
            <a:r>
              <a:rPr dirty="0"/>
              <a:t> such relationship isn’t of interest.</a:t>
            </a:r>
          </a:p>
          <a:p>
            <a:pPr marL="800100" lvl="1" indent="-342900" algn="just">
              <a:spcBef>
                <a:spcPts val="2000"/>
              </a:spcBef>
              <a:buSzPct val="100000"/>
              <a:buFont typeface="Arial"/>
              <a:buChar char="►"/>
              <a:defRPr sz="2700"/>
            </a:pPr>
            <a:r>
              <a:rPr dirty="0"/>
              <a:t>As the functional dependency wouldn’t hold for all possible values for attributes of the relation. This is known as integrity constraints.</a:t>
            </a:r>
          </a:p>
          <a:p>
            <a:pPr marL="342899" indent="-342899" algn="just">
              <a:spcBef>
                <a:spcPts val="2000"/>
              </a:spcBef>
              <a:buSzPct val="100000"/>
              <a:buFont typeface="Arial"/>
              <a:buChar char="►"/>
              <a:defRPr sz="2700"/>
            </a:pPr>
            <a:r>
              <a:rPr dirty="0"/>
              <a:t>Integrity constraints indicates the limitations on the values a relation can legitimately assume.</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p:cNvSpPr>
          <p:nvPr>
            <p:ph type="title" idx="4294967295"/>
          </p:nvPr>
        </p:nvSpPr>
        <p:spPr>
          <a:xfrm>
            <a:off x="305079" y="200024"/>
            <a:ext cx="8706516" cy="1143002"/>
          </a:xfrm>
          <a:prstGeom prst="rect">
            <a:avLst/>
          </a:prstGeom>
        </p:spPr>
        <p:txBody>
          <a:bodyPr>
            <a:normAutofit fontScale="90000"/>
          </a:bodyPr>
          <a:lstStyle>
            <a:lvl1pPr>
              <a:defRPr sz="3600">
                <a:solidFill>
                  <a:srgbClr val="C00000"/>
                </a:solidFill>
              </a:defRPr>
            </a:lvl1pPr>
          </a:lstStyle>
          <a:p>
            <a:r>
              <a:rPr dirty="0"/>
              <a:t>Example of Functional Dependency that holds for a long time*</a:t>
            </a:r>
          </a:p>
        </p:txBody>
      </p:sp>
      <p:sp>
        <p:nvSpPr>
          <p:cNvPr id="159" name="Shape 159"/>
          <p:cNvSpPr/>
          <p:nvPr/>
        </p:nvSpPr>
        <p:spPr>
          <a:xfrm>
            <a:off x="468312" y="1253507"/>
            <a:ext cx="8207376" cy="73026"/>
          </a:xfrm>
          <a:prstGeom prst="rect">
            <a:avLst/>
          </a:prstGeom>
          <a:solidFill>
            <a:srgbClr val="969696"/>
          </a:solidFill>
          <a:ln>
            <a:solidFill>
              <a:srgbClr val="000000"/>
            </a:solidFill>
          </a:ln>
        </p:spPr>
        <p:txBody>
          <a:bodyPr lIns="45719" rIns="45719" anchor="ctr"/>
          <a:lstStyle/>
          <a:p>
            <a:endParaRPr dirty="0"/>
          </a:p>
        </p:txBody>
      </p:sp>
      <p:sp>
        <p:nvSpPr>
          <p:cNvPr id="160" name="Shape 160"/>
          <p:cNvSpPr/>
          <p:nvPr/>
        </p:nvSpPr>
        <p:spPr>
          <a:xfrm>
            <a:off x="463550" y="1340291"/>
            <a:ext cx="8216901" cy="392928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700"/>
            </a:pPr>
            <a:r>
              <a:rPr dirty="0"/>
              <a:t>In this case, the relationship between staffNo and sName is one-to-one (1:1): for each staff number there is only one name. On the other hand, the relationship between sName and staffNo is one-to-many (1:*): there can be several staff numbers associated with a given name. </a:t>
            </a:r>
          </a:p>
          <a:p>
            <a:pPr marL="342899" indent="-342899" algn="just">
              <a:spcBef>
                <a:spcPts val="2000"/>
              </a:spcBef>
              <a:buSzPct val="100000"/>
              <a:buFont typeface="Arial"/>
              <a:buChar char="►"/>
              <a:defRPr sz="2700"/>
            </a:pPr>
            <a:r>
              <a:rPr dirty="0"/>
              <a:t>The functional dependency that holds is </a:t>
            </a:r>
          </a:p>
          <a:p>
            <a:pPr lvl="3" indent="685800" algn="just">
              <a:spcBef>
                <a:spcPts val="2000"/>
              </a:spcBef>
              <a:defRPr sz="2700"/>
            </a:pPr>
            <a:r>
              <a:rPr b="1" i="1" dirty="0"/>
              <a:t>staffNo</a:t>
            </a:r>
            <a:r>
              <a:rPr dirty="0"/>
              <a:t> ® </a:t>
            </a:r>
            <a:r>
              <a:rPr b="1" i="1" dirty="0"/>
              <a:t>sName</a:t>
            </a:r>
            <a:r>
              <a:rPr dirty="0"/>
              <a:t> </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Full and Partial Functional Dependency</a:t>
            </a:r>
          </a:p>
        </p:txBody>
      </p:sp>
      <p:sp>
        <p:nvSpPr>
          <p:cNvPr id="165" name="Shape 165"/>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sp>
        <p:nvSpPr>
          <p:cNvPr id="166" name="Shape 166"/>
          <p:cNvSpPr/>
          <p:nvPr/>
        </p:nvSpPr>
        <p:spPr>
          <a:xfrm>
            <a:off x="463550" y="1340291"/>
            <a:ext cx="8216901" cy="57759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pPr>
            <a:r>
              <a:rPr dirty="0"/>
              <a:t>Additional characteristics of functional dependency necessary for </a:t>
            </a:r>
            <a:r>
              <a:rPr lang="en-GB" dirty="0"/>
              <a:t>normalization</a:t>
            </a:r>
            <a:r>
              <a:rPr dirty="0"/>
              <a:t> is that their determinant should have the minimal number of attributes necessary to maintain the functional dependency.  This is called full functional dependency.</a:t>
            </a:r>
          </a:p>
          <a:p>
            <a:pPr marL="342899" indent="-342899" algn="just">
              <a:spcBef>
                <a:spcPts val="2000"/>
              </a:spcBef>
              <a:buSzPct val="100000"/>
              <a:buFont typeface="Arial"/>
              <a:buChar char="►"/>
            </a:pPr>
            <a:r>
              <a:rPr dirty="0"/>
              <a:t>Full functional dependency indicates that if A and B are attributes of a relation, B is fully functionally dependent on A if B is functionally dependent on A, but not on any proper subset of A. (i.e. removal of any attribute from A results in the dependency no longer existing). </a:t>
            </a:r>
          </a:p>
          <a:p>
            <a:pPr marL="342899" indent="-342899" algn="just">
              <a:spcBef>
                <a:spcPts val="2000"/>
              </a:spcBef>
              <a:buSzPct val="100000"/>
              <a:buFont typeface="Arial"/>
              <a:buChar char="►"/>
            </a:pPr>
            <a:r>
              <a:rPr dirty="0"/>
              <a:t>Partial functional dependency indicates that if A and B are attributes of a relation, B is partial functional dependent on A if there is some attribute that can be removed from A and yet the dependency still holds.</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p:cNvSpPr>
          <p:nvPr>
            <p:ph type="title" idx="4294967295"/>
          </p:nvPr>
        </p:nvSpPr>
        <p:spPr>
          <a:xfrm>
            <a:off x="305079" y="200024"/>
            <a:ext cx="8706516" cy="1143002"/>
          </a:xfrm>
          <a:prstGeom prst="rect">
            <a:avLst/>
          </a:prstGeom>
        </p:spPr>
        <p:txBody>
          <a:bodyPr>
            <a:normAutofit fontScale="90000"/>
          </a:bodyPr>
          <a:lstStyle>
            <a:lvl1pPr>
              <a:defRPr sz="3600">
                <a:solidFill>
                  <a:srgbClr val="C00000"/>
                </a:solidFill>
              </a:defRPr>
            </a:lvl1pPr>
          </a:lstStyle>
          <a:p>
            <a:r>
              <a:rPr dirty="0"/>
              <a:t>Example of Partial and Full Functional Dependency</a:t>
            </a:r>
          </a:p>
        </p:txBody>
      </p:sp>
      <p:sp>
        <p:nvSpPr>
          <p:cNvPr id="171" name="Shape 171"/>
          <p:cNvSpPr/>
          <p:nvPr/>
        </p:nvSpPr>
        <p:spPr>
          <a:xfrm>
            <a:off x="468312" y="1324172"/>
            <a:ext cx="8207376" cy="73026"/>
          </a:xfrm>
          <a:prstGeom prst="rect">
            <a:avLst/>
          </a:prstGeom>
          <a:solidFill>
            <a:srgbClr val="969696"/>
          </a:solidFill>
          <a:ln>
            <a:solidFill>
              <a:srgbClr val="000000"/>
            </a:solidFill>
          </a:ln>
        </p:spPr>
        <p:txBody>
          <a:bodyPr lIns="45719" rIns="45719" anchor="ctr"/>
          <a:lstStyle/>
          <a:p>
            <a:endParaRPr dirty="0"/>
          </a:p>
        </p:txBody>
      </p:sp>
      <p:sp>
        <p:nvSpPr>
          <p:cNvPr id="172" name="Shape 172"/>
          <p:cNvSpPr/>
          <p:nvPr/>
        </p:nvSpPr>
        <p:spPr>
          <a:xfrm>
            <a:off x="463550" y="1340291"/>
            <a:ext cx="8216901" cy="687367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700"/>
            </a:pPr>
            <a:r>
              <a:rPr dirty="0"/>
              <a:t> Let’s consider the functional dependency below </a:t>
            </a:r>
          </a:p>
          <a:p>
            <a:pPr lvl="2" indent="457200" algn="just">
              <a:spcBef>
                <a:spcPts val="2000"/>
              </a:spcBef>
              <a:defRPr sz="2700" b="1" i="1"/>
            </a:pPr>
            <a:r>
              <a:rPr dirty="0"/>
              <a:t>staffNo, sName</a:t>
            </a:r>
            <a:r>
              <a:rPr b="0" i="0" dirty="0"/>
              <a:t> ® </a:t>
            </a:r>
            <a:r>
              <a:rPr dirty="0"/>
              <a:t>branchNo</a:t>
            </a:r>
          </a:p>
          <a:p>
            <a:pPr marL="342899" indent="-342899" algn="just">
              <a:spcBef>
                <a:spcPts val="2000"/>
              </a:spcBef>
              <a:buSzPct val="100000"/>
              <a:buFont typeface="Arial"/>
              <a:buChar char="►"/>
              <a:defRPr sz="2700"/>
            </a:pPr>
            <a:r>
              <a:rPr dirty="0"/>
              <a:t>Each value of (</a:t>
            </a:r>
            <a:r>
              <a:rPr b="1" i="1" dirty="0"/>
              <a:t>staffNo, sName</a:t>
            </a:r>
            <a:r>
              <a:rPr dirty="0"/>
              <a:t>) is associated with a single value of  branchNo</a:t>
            </a:r>
          </a:p>
          <a:p>
            <a:pPr marL="342899" indent="-342899" algn="just">
              <a:spcBef>
                <a:spcPts val="2000"/>
              </a:spcBef>
              <a:buSzPct val="100000"/>
              <a:buFont typeface="Arial"/>
              <a:buChar char="►"/>
              <a:defRPr sz="2700"/>
            </a:pPr>
            <a:r>
              <a:rPr dirty="0"/>
              <a:t>However, It is not a full functional dependency as branchNo is also functionally dependent on a subset of (</a:t>
            </a:r>
            <a:r>
              <a:rPr b="1" i="1" dirty="0"/>
              <a:t>staffNo, sName</a:t>
            </a:r>
            <a:r>
              <a:rPr dirty="0"/>
              <a:t>) namely </a:t>
            </a:r>
            <a:r>
              <a:rPr b="1" i="1" dirty="0"/>
              <a:t>staffNo. </a:t>
            </a:r>
            <a:r>
              <a:rPr dirty="0"/>
              <a:t>This is an example of partial functional dependency.</a:t>
            </a:r>
            <a:r>
              <a:rPr i="1" dirty="0"/>
              <a:t> </a:t>
            </a:r>
          </a:p>
          <a:p>
            <a:pPr marL="342899" indent="-342899" algn="just">
              <a:spcBef>
                <a:spcPts val="2000"/>
              </a:spcBef>
              <a:buSzPct val="100000"/>
              <a:buFont typeface="Arial"/>
              <a:buChar char="►"/>
              <a:defRPr sz="2700"/>
            </a:pPr>
            <a:r>
              <a:rPr i="1" dirty="0"/>
              <a:t>The functional dependency would be </a:t>
            </a:r>
          </a:p>
          <a:p>
            <a:pPr lvl="2" indent="457200" algn="just">
              <a:spcBef>
                <a:spcPts val="2000"/>
              </a:spcBef>
              <a:defRPr sz="2700" b="1" i="1"/>
            </a:pPr>
            <a:r>
              <a:rPr dirty="0"/>
              <a:t>staffNo </a:t>
            </a:r>
            <a:r>
              <a:rPr b="0" i="0" dirty="0"/>
              <a:t>® </a:t>
            </a:r>
            <a:r>
              <a:rPr dirty="0"/>
              <a:t>branchNo</a:t>
            </a:r>
          </a:p>
          <a:p>
            <a:pPr lvl="2" indent="457200" algn="just">
              <a:spcBef>
                <a:spcPts val="2000"/>
              </a:spcBef>
              <a:defRPr sz="2700"/>
            </a:pPr>
            <a:endParaRPr dirty="0"/>
          </a:p>
          <a:p>
            <a:pPr lvl="1" indent="228600" algn="just">
              <a:spcBef>
                <a:spcPts val="2000"/>
              </a:spcBef>
              <a:defRPr sz="2700" b="1" i="1"/>
            </a:pPr>
            <a:endParaRPr dirty="0"/>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Transitive Dependency</a:t>
            </a:r>
          </a:p>
        </p:txBody>
      </p:sp>
      <p:sp>
        <p:nvSpPr>
          <p:cNvPr id="177" name="Shape 177"/>
          <p:cNvSpPr/>
          <p:nvPr/>
        </p:nvSpPr>
        <p:spPr>
          <a:xfrm>
            <a:off x="468312" y="1324172"/>
            <a:ext cx="8207376" cy="73026"/>
          </a:xfrm>
          <a:prstGeom prst="rect">
            <a:avLst/>
          </a:prstGeom>
          <a:solidFill>
            <a:srgbClr val="969696"/>
          </a:solidFill>
          <a:ln>
            <a:solidFill>
              <a:srgbClr val="000000"/>
            </a:solidFill>
          </a:ln>
        </p:spPr>
        <p:txBody>
          <a:bodyPr lIns="45719" rIns="45719" anchor="ctr"/>
          <a:lstStyle/>
          <a:p>
            <a:endParaRPr dirty="0"/>
          </a:p>
        </p:txBody>
      </p:sp>
      <p:sp>
        <p:nvSpPr>
          <p:cNvPr id="178" name="Shape 178"/>
          <p:cNvSpPr/>
          <p:nvPr/>
        </p:nvSpPr>
        <p:spPr>
          <a:xfrm>
            <a:off x="463550" y="1340291"/>
            <a:ext cx="8216901" cy="498341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700"/>
            </a:pPr>
            <a:r>
              <a:rPr dirty="0"/>
              <a:t> </a:t>
            </a:r>
            <a:r>
              <a:rPr sz="2300" dirty="0"/>
              <a:t>A condition where </a:t>
            </a:r>
            <a:r>
              <a:rPr sz="2300" dirty="0">
                <a:latin typeface="Gill Sans"/>
                <a:ea typeface="Gill Sans"/>
                <a:cs typeface="Gill Sans"/>
                <a:sym typeface="Gill Sans"/>
              </a:rPr>
              <a:t>A</a:t>
            </a:r>
            <a:r>
              <a:rPr sz="2300" dirty="0"/>
              <a:t>, </a:t>
            </a:r>
            <a:r>
              <a:rPr sz="2300" dirty="0">
                <a:latin typeface="Gill Sans"/>
                <a:ea typeface="Gill Sans"/>
                <a:cs typeface="Gill Sans"/>
                <a:sym typeface="Gill Sans"/>
              </a:rPr>
              <a:t>B</a:t>
            </a:r>
            <a:r>
              <a:rPr sz="2300" dirty="0"/>
              <a:t>, and </a:t>
            </a:r>
            <a:r>
              <a:rPr sz="2300" dirty="0">
                <a:latin typeface="Gill Sans"/>
                <a:ea typeface="Gill Sans"/>
                <a:cs typeface="Gill Sans"/>
                <a:sym typeface="Gill Sans"/>
              </a:rPr>
              <a:t>C </a:t>
            </a:r>
            <a:r>
              <a:rPr sz="2300" dirty="0"/>
              <a:t>are attributes of a relation such that if A</a:t>
            </a:r>
            <a:r>
              <a:rPr sz="2300" dirty="0">
                <a:latin typeface="Gill Sans"/>
                <a:ea typeface="Gill Sans"/>
                <a:cs typeface="Gill Sans"/>
                <a:sym typeface="Gill Sans"/>
              </a:rPr>
              <a:t> </a:t>
            </a:r>
            <a:r>
              <a:rPr sz="2300" dirty="0">
                <a:latin typeface="Symbol"/>
                <a:ea typeface="Symbol"/>
                <a:cs typeface="Symbol"/>
                <a:sym typeface="Symbol"/>
              </a:rPr>
              <a:t>® </a:t>
            </a:r>
            <a:r>
              <a:rPr sz="2300" dirty="0">
                <a:latin typeface="Gill Sans"/>
                <a:ea typeface="Gill Sans"/>
                <a:cs typeface="Gill Sans"/>
                <a:sym typeface="Gill Sans"/>
              </a:rPr>
              <a:t>B </a:t>
            </a:r>
            <a:r>
              <a:rPr sz="2300" dirty="0"/>
              <a:t>and </a:t>
            </a:r>
            <a:r>
              <a:rPr sz="2300" dirty="0">
                <a:latin typeface="Gill Sans"/>
                <a:ea typeface="Gill Sans"/>
                <a:cs typeface="Gill Sans"/>
                <a:sym typeface="Gill Sans"/>
              </a:rPr>
              <a:t>B </a:t>
            </a:r>
            <a:r>
              <a:rPr sz="2300" dirty="0">
                <a:latin typeface="Symbol"/>
                <a:ea typeface="Symbol"/>
                <a:cs typeface="Symbol"/>
                <a:sym typeface="Symbol"/>
              </a:rPr>
              <a:t>® </a:t>
            </a:r>
            <a:r>
              <a:rPr sz="2300" dirty="0">
                <a:latin typeface="Gill Sans"/>
                <a:ea typeface="Gill Sans"/>
                <a:cs typeface="Gill Sans"/>
                <a:sym typeface="Gill Sans"/>
              </a:rPr>
              <a:t>C</a:t>
            </a:r>
            <a:r>
              <a:rPr sz="2300" dirty="0"/>
              <a:t>, then </a:t>
            </a:r>
            <a:r>
              <a:rPr sz="2300" dirty="0">
                <a:latin typeface="Gill Sans"/>
                <a:ea typeface="Gill Sans"/>
                <a:cs typeface="Gill Sans"/>
                <a:sym typeface="Gill Sans"/>
              </a:rPr>
              <a:t>C </a:t>
            </a:r>
            <a:r>
              <a:rPr sz="2300" dirty="0"/>
              <a:t>is transitively dependent on A</a:t>
            </a:r>
            <a:r>
              <a:rPr sz="2300" dirty="0">
                <a:latin typeface="Gill Sans"/>
                <a:ea typeface="Gill Sans"/>
                <a:cs typeface="Gill Sans"/>
                <a:sym typeface="Gill Sans"/>
              </a:rPr>
              <a:t> </a:t>
            </a:r>
            <a:r>
              <a:rPr sz="2300" dirty="0"/>
              <a:t>via </a:t>
            </a:r>
            <a:r>
              <a:rPr sz="2300" dirty="0">
                <a:latin typeface="Gill Sans"/>
                <a:ea typeface="Gill Sans"/>
                <a:cs typeface="Gill Sans"/>
                <a:sym typeface="Gill Sans"/>
              </a:rPr>
              <a:t>B </a:t>
            </a:r>
            <a:r>
              <a:rPr sz="2300" dirty="0"/>
              <a:t>(provided that A</a:t>
            </a:r>
            <a:r>
              <a:rPr sz="2300" dirty="0">
                <a:latin typeface="Gill Sans"/>
                <a:ea typeface="Gill Sans"/>
                <a:cs typeface="Gill Sans"/>
                <a:sym typeface="Gill Sans"/>
              </a:rPr>
              <a:t> </a:t>
            </a:r>
            <a:r>
              <a:rPr sz="2300" dirty="0"/>
              <a:t>is not functionally dependent on </a:t>
            </a:r>
            <a:r>
              <a:rPr sz="2300" dirty="0">
                <a:latin typeface="Gill Sans"/>
                <a:ea typeface="Gill Sans"/>
                <a:cs typeface="Gill Sans"/>
                <a:sym typeface="Gill Sans"/>
              </a:rPr>
              <a:t>B </a:t>
            </a:r>
            <a:r>
              <a:rPr sz="2300" dirty="0"/>
              <a:t>or </a:t>
            </a:r>
            <a:r>
              <a:rPr sz="2300" dirty="0">
                <a:latin typeface="Gill Sans"/>
                <a:ea typeface="Gill Sans"/>
                <a:cs typeface="Gill Sans"/>
                <a:sym typeface="Gill Sans"/>
              </a:rPr>
              <a:t>C</a:t>
            </a:r>
            <a:r>
              <a:rPr sz="2300" dirty="0"/>
              <a:t>). </a:t>
            </a:r>
          </a:p>
          <a:p>
            <a:pPr marL="342899" indent="-342899" algn="just">
              <a:spcBef>
                <a:spcPts val="2000"/>
              </a:spcBef>
              <a:buSzPct val="100000"/>
              <a:buFont typeface="Arial"/>
              <a:buChar char="►"/>
              <a:defRPr sz="2300"/>
            </a:pPr>
            <a:r>
              <a:rPr dirty="0"/>
              <a:t>Let’s consider the functional dependency below </a:t>
            </a:r>
          </a:p>
          <a:p>
            <a:pPr algn="just">
              <a:spcBef>
                <a:spcPts val="2000"/>
              </a:spcBef>
              <a:defRPr sz="2300"/>
            </a:pPr>
            <a:r>
              <a:rPr b="1" i="1" dirty="0"/>
              <a:t>staffNo ® sName, position, salary, branchNo, bAddress branchNo ® bAddress </a:t>
            </a:r>
          </a:p>
          <a:p>
            <a:pPr marL="342899" indent="-342899" algn="just">
              <a:spcBef>
                <a:spcPts val="3300"/>
              </a:spcBef>
              <a:buSzPct val="100000"/>
              <a:buFont typeface="Arial"/>
              <a:buChar char="►"/>
              <a:defRPr sz="2300"/>
            </a:pPr>
            <a:r>
              <a:rPr dirty="0"/>
              <a:t>The transitive dependency </a:t>
            </a:r>
            <a:r>
              <a:rPr b="1" i="1" dirty="0">
                <a:latin typeface="+mn-lt"/>
                <a:ea typeface="+mn-ea"/>
                <a:cs typeface="+mn-cs"/>
                <a:sym typeface="Helvetica"/>
              </a:rPr>
              <a:t>branchNo </a:t>
            </a:r>
            <a:r>
              <a:rPr dirty="0">
                <a:latin typeface="Symbol"/>
                <a:ea typeface="Symbol"/>
                <a:cs typeface="Symbol"/>
                <a:sym typeface="Symbol"/>
              </a:rPr>
              <a:t>® </a:t>
            </a:r>
            <a:r>
              <a:rPr b="1" i="1" dirty="0">
                <a:latin typeface="+mn-lt"/>
                <a:ea typeface="+mn-ea"/>
                <a:cs typeface="+mn-cs"/>
                <a:sym typeface="Helvetica"/>
              </a:rPr>
              <a:t>bAddress</a:t>
            </a:r>
            <a:r>
              <a:rPr dirty="0">
                <a:latin typeface="+mn-lt"/>
                <a:ea typeface="+mn-ea"/>
                <a:cs typeface="+mn-cs"/>
                <a:sym typeface="Helvetica"/>
              </a:rPr>
              <a:t> </a:t>
            </a:r>
            <a:r>
              <a:rPr dirty="0"/>
              <a:t>exists on </a:t>
            </a:r>
            <a:r>
              <a:rPr b="1" i="1" dirty="0">
                <a:latin typeface="+mn-lt"/>
                <a:ea typeface="+mn-ea"/>
                <a:cs typeface="+mn-cs"/>
                <a:sym typeface="Helvetica"/>
              </a:rPr>
              <a:t>staffNo </a:t>
            </a:r>
            <a:r>
              <a:rPr dirty="0"/>
              <a:t>via</a:t>
            </a:r>
            <a:r>
              <a:rPr b="1" i="1" dirty="0"/>
              <a:t> </a:t>
            </a:r>
            <a:r>
              <a:rPr b="1" i="1" dirty="0">
                <a:latin typeface="+mn-lt"/>
                <a:ea typeface="+mn-ea"/>
                <a:cs typeface="+mn-cs"/>
                <a:sym typeface="Helvetica"/>
              </a:rPr>
              <a:t>branchNo</a:t>
            </a:r>
            <a:r>
              <a:rPr b="1" i="1" dirty="0"/>
              <a:t>.</a:t>
            </a:r>
            <a:r>
              <a:rPr dirty="0"/>
              <a:t> In other words, the </a:t>
            </a:r>
            <a:r>
              <a:rPr b="1" i="1" dirty="0">
                <a:latin typeface="+mn-lt"/>
                <a:ea typeface="+mn-ea"/>
                <a:cs typeface="+mn-cs"/>
                <a:sym typeface="Helvetica"/>
              </a:rPr>
              <a:t>staffNo</a:t>
            </a:r>
            <a:r>
              <a:rPr dirty="0">
                <a:latin typeface="+mn-lt"/>
                <a:ea typeface="+mn-ea"/>
                <a:cs typeface="+mn-cs"/>
                <a:sym typeface="Helvetica"/>
              </a:rPr>
              <a:t> </a:t>
            </a:r>
            <a:r>
              <a:rPr dirty="0"/>
              <a:t>attribute functionally determines the </a:t>
            </a:r>
            <a:r>
              <a:rPr b="1" i="1" dirty="0">
                <a:latin typeface="+mn-lt"/>
                <a:ea typeface="+mn-ea"/>
                <a:cs typeface="+mn-cs"/>
                <a:sym typeface="Helvetica"/>
              </a:rPr>
              <a:t>bAddress</a:t>
            </a:r>
            <a:r>
              <a:rPr dirty="0">
                <a:latin typeface="+mn-lt"/>
                <a:ea typeface="+mn-ea"/>
                <a:cs typeface="+mn-cs"/>
                <a:sym typeface="Helvetica"/>
              </a:rPr>
              <a:t> </a:t>
            </a:r>
            <a:r>
              <a:rPr dirty="0"/>
              <a:t>via the </a:t>
            </a:r>
            <a:r>
              <a:rPr b="1" i="1" dirty="0">
                <a:latin typeface="+mn-lt"/>
                <a:ea typeface="+mn-ea"/>
                <a:cs typeface="+mn-cs"/>
                <a:sym typeface="Helvetica"/>
              </a:rPr>
              <a:t>branchNo</a:t>
            </a:r>
            <a:r>
              <a:rPr dirty="0">
                <a:latin typeface="+mn-lt"/>
                <a:ea typeface="+mn-ea"/>
                <a:cs typeface="+mn-cs"/>
                <a:sym typeface="Helvetica"/>
              </a:rPr>
              <a:t> </a:t>
            </a:r>
            <a:r>
              <a:rPr dirty="0"/>
              <a:t>attribute and neither </a:t>
            </a:r>
            <a:r>
              <a:rPr b="1" i="1" dirty="0">
                <a:latin typeface="+mn-lt"/>
                <a:ea typeface="+mn-ea"/>
                <a:cs typeface="+mn-cs"/>
                <a:sym typeface="Helvetica"/>
              </a:rPr>
              <a:t>branchNo</a:t>
            </a:r>
            <a:r>
              <a:rPr dirty="0">
                <a:latin typeface="+mn-lt"/>
                <a:ea typeface="+mn-ea"/>
                <a:cs typeface="+mn-cs"/>
                <a:sym typeface="Helvetica"/>
              </a:rPr>
              <a:t> </a:t>
            </a:r>
            <a:r>
              <a:rPr dirty="0"/>
              <a:t>nor </a:t>
            </a:r>
            <a:r>
              <a:rPr b="1" i="1" dirty="0">
                <a:latin typeface="+mn-lt"/>
                <a:ea typeface="+mn-ea"/>
                <a:cs typeface="+mn-cs"/>
                <a:sym typeface="Helvetica"/>
              </a:rPr>
              <a:t>bAddress</a:t>
            </a:r>
            <a:r>
              <a:rPr dirty="0">
                <a:latin typeface="+mn-lt"/>
                <a:ea typeface="+mn-ea"/>
                <a:cs typeface="+mn-cs"/>
                <a:sym typeface="Helvetica"/>
              </a:rPr>
              <a:t> </a:t>
            </a:r>
            <a:r>
              <a:rPr dirty="0"/>
              <a:t>functionally determines </a:t>
            </a:r>
            <a:r>
              <a:rPr b="1" i="1" dirty="0">
                <a:latin typeface="+mn-lt"/>
                <a:ea typeface="+mn-ea"/>
                <a:cs typeface="+mn-cs"/>
                <a:sym typeface="Helvetica"/>
              </a:rPr>
              <a:t>staffNo</a:t>
            </a:r>
            <a:r>
              <a:rPr b="1" i="1" dirty="0"/>
              <a: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a:spLocks noGrp="1"/>
          </p:cNvSpPr>
          <p:nvPr>
            <p:ph type="title" idx="4294967295"/>
          </p:nvPr>
        </p:nvSpPr>
        <p:spPr>
          <a:xfrm>
            <a:off x="304800" y="-1"/>
            <a:ext cx="8540750" cy="1143002"/>
          </a:xfrm>
          <a:prstGeom prst="rect">
            <a:avLst/>
          </a:prstGeom>
        </p:spPr>
        <p:txBody>
          <a:bodyPr>
            <a:normAutofit/>
          </a:bodyPr>
          <a:lstStyle>
            <a:lvl1pPr>
              <a:defRPr sz="3600">
                <a:solidFill>
                  <a:srgbClr val="C00000"/>
                </a:solidFill>
              </a:defRPr>
            </a:lvl1pPr>
          </a:lstStyle>
          <a:p>
            <a:r>
              <a:rPr dirty="0"/>
              <a:t>Purpose of </a:t>
            </a:r>
            <a:r>
              <a:rPr lang="en-GB" dirty="0"/>
              <a:t>Normalization</a:t>
            </a:r>
            <a:endParaRPr dirty="0"/>
          </a:p>
        </p:txBody>
      </p:sp>
      <p:sp>
        <p:nvSpPr>
          <p:cNvPr id="31" name="Shape 31"/>
          <p:cNvSpPr>
            <a:spLocks noGrp="1"/>
          </p:cNvSpPr>
          <p:nvPr>
            <p:ph type="body" idx="4294967295"/>
          </p:nvPr>
        </p:nvSpPr>
        <p:spPr>
          <a:xfrm>
            <a:off x="304800" y="1142999"/>
            <a:ext cx="8540750" cy="4609408"/>
          </a:xfrm>
          <a:prstGeom prst="rect">
            <a:avLst/>
          </a:prstGeom>
        </p:spPr>
        <p:txBody>
          <a:bodyPr>
            <a:noAutofit/>
          </a:bodyPr>
          <a:lstStyle/>
          <a:p>
            <a:pPr marL="93868" indent="-93868" algn="just" defTabSz="333756">
              <a:lnSpc>
                <a:spcPts val="3200"/>
              </a:lnSpc>
              <a:spcBef>
                <a:spcPts val="1800"/>
              </a:spcBef>
              <a:buFont typeface="Arial"/>
              <a:buChar char="►"/>
              <a:defRPr sz="2044">
                <a:latin typeface="Times"/>
                <a:ea typeface="Times"/>
                <a:cs typeface="Times"/>
                <a:sym typeface="Times"/>
              </a:defRPr>
            </a:pPr>
            <a:r>
              <a:rPr sz="2800" dirty="0"/>
              <a:t> Recalling that </a:t>
            </a:r>
            <a:r>
              <a:rPr lang="en-GB" sz="2800" dirty="0"/>
              <a:t>normalization</a:t>
            </a:r>
            <a:r>
              <a:rPr sz="2800" dirty="0"/>
              <a:t> is a technique for producing a set of relations with desirable properties, given the data requirement of an enterprise. </a:t>
            </a:r>
            <a:r>
              <a:rPr sz="2800" dirty="0">
                <a:solidFill>
                  <a:srgbClr val="0433FF"/>
                </a:solidFill>
              </a:rPr>
              <a:t>We could say it’s purpose is to identify a suitable set of relations that supports the data requirement of an enterprise.</a:t>
            </a:r>
            <a:endParaRPr lang="en-GB" sz="2800" dirty="0">
              <a:solidFill>
                <a:srgbClr val="0433FF"/>
              </a:solidFill>
            </a:endParaRPr>
          </a:p>
          <a:p>
            <a:pPr marL="0" indent="0" algn="just" defTabSz="333756">
              <a:lnSpc>
                <a:spcPts val="3200"/>
              </a:lnSpc>
              <a:spcBef>
                <a:spcPts val="1800"/>
              </a:spcBef>
              <a:buNone/>
              <a:defRPr sz="2044">
                <a:latin typeface="Times"/>
                <a:ea typeface="Times"/>
                <a:cs typeface="Times"/>
                <a:sym typeface="Times"/>
              </a:defRPr>
            </a:pPr>
            <a:endParaRPr sz="2800" dirty="0">
              <a:solidFill>
                <a:srgbClr val="0433FF"/>
              </a:solidFill>
            </a:endParaRPr>
          </a:p>
          <a:p>
            <a:pPr marL="93868" indent="-93868" algn="just" defTabSz="333756">
              <a:lnSpc>
                <a:spcPts val="3400"/>
              </a:lnSpc>
              <a:spcBef>
                <a:spcPts val="1800"/>
              </a:spcBef>
              <a:buFont typeface="Arial"/>
              <a:buChar char="►"/>
              <a:defRPr sz="2044">
                <a:latin typeface="Times"/>
                <a:ea typeface="Times"/>
                <a:cs typeface="Times"/>
                <a:sym typeface="Times"/>
              </a:defRPr>
            </a:pPr>
            <a:r>
              <a:rPr sz="2800" dirty="0"/>
              <a:t>A database with a suitable set of relations is easier for the user to access and maintain the data whilst taking minimal storage space on the computer.</a:t>
            </a:r>
          </a:p>
        </p:txBody>
      </p:sp>
      <p:sp>
        <p:nvSpPr>
          <p:cNvPr id="32" name="Shape 32"/>
          <p:cNvSpPr/>
          <p:nvPr/>
        </p:nvSpPr>
        <p:spPr>
          <a:xfrm>
            <a:off x="539750" y="908050"/>
            <a:ext cx="8207375" cy="73026"/>
          </a:xfrm>
          <a:prstGeom prst="rect">
            <a:avLst/>
          </a:prstGeom>
          <a:solidFill>
            <a:srgbClr val="969696"/>
          </a:solidFill>
          <a:ln>
            <a:solidFill>
              <a:srgbClr val="000000"/>
            </a:solidFill>
          </a:ln>
        </p:spPr>
        <p:txBody>
          <a:bodyPr lIns="45719" rIns="45719" anchor="ctr"/>
          <a:lstStyle/>
          <a:p>
            <a:endParaRPr dirty="0"/>
          </a:p>
        </p:txBody>
      </p:sp>
    </p:spTree>
    <p:extLst>
      <p:ext uri="{BB962C8B-B14F-4D97-AF65-F5344CB8AC3E}">
        <p14:creationId xmlns:p14="http://schemas.microsoft.com/office/powerpoint/2010/main" val="388347704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p:cNvSpPr>
          <p:nvPr>
            <p:ph type="title" idx="4294967295"/>
          </p:nvPr>
        </p:nvSpPr>
        <p:spPr>
          <a:xfrm>
            <a:off x="757237" y="-331788"/>
            <a:ext cx="7772401" cy="1143001"/>
          </a:xfrm>
          <a:prstGeom prst="rect">
            <a:avLst/>
          </a:prstGeom>
        </p:spPr>
        <p:txBody>
          <a:bodyPr>
            <a:normAutofit/>
          </a:bodyPr>
          <a:lstStyle>
            <a:lvl1pPr>
              <a:defRPr sz="3600">
                <a:solidFill>
                  <a:srgbClr val="C00000"/>
                </a:solidFill>
                <a:latin typeface="Times"/>
                <a:ea typeface="Times"/>
                <a:cs typeface="Times"/>
                <a:sym typeface="Times"/>
              </a:defRPr>
            </a:lvl1pPr>
          </a:lstStyle>
          <a:p>
            <a:r>
              <a:rPr dirty="0"/>
              <a:t>Identifying Functional Dependency</a:t>
            </a:r>
          </a:p>
        </p:txBody>
      </p:sp>
      <p:sp>
        <p:nvSpPr>
          <p:cNvPr id="183" name="Shape 183"/>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184" name="Shape 184"/>
          <p:cNvSpPr/>
          <p:nvPr/>
        </p:nvSpPr>
        <p:spPr>
          <a:xfrm>
            <a:off x="463550" y="1340291"/>
            <a:ext cx="8216901" cy="237773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700"/>
            </a:pPr>
            <a:r>
              <a:rPr dirty="0"/>
              <a:t> </a:t>
            </a:r>
            <a:r>
              <a:rPr sz="2300" dirty="0"/>
              <a:t>Identifying all functional dependencies between a set of attributes  can be achieved if the meaning of each attributes and the relationship between them are well understood through user requirement specification.</a:t>
            </a:r>
          </a:p>
          <a:p>
            <a:pPr marL="292099" indent="-292099" algn="just">
              <a:spcBef>
                <a:spcPts val="2000"/>
              </a:spcBef>
              <a:buSzPct val="100000"/>
              <a:buFont typeface="Arial"/>
              <a:buChar char="►"/>
              <a:defRPr sz="2700"/>
            </a:pPr>
            <a:r>
              <a:rPr sz="2300" dirty="0"/>
              <a:t>However, it may be necessary to for databases designer to provide missing information not provided by user specification.</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p:cNvSpPr>
          <p:nvPr>
            <p:ph type="title" idx="4294967295"/>
          </p:nvPr>
        </p:nvSpPr>
        <p:spPr>
          <a:xfrm>
            <a:off x="757237" y="-77393"/>
            <a:ext cx="7772401" cy="1143001"/>
          </a:xfrm>
          <a:prstGeom prst="rect">
            <a:avLst/>
          </a:prstGeom>
        </p:spPr>
        <p:txBody>
          <a:bodyPr>
            <a:normAutofit/>
          </a:bodyPr>
          <a:lstStyle>
            <a:lvl1pPr defTabSz="850391">
              <a:defRPr sz="3348">
                <a:solidFill>
                  <a:srgbClr val="C00000"/>
                </a:solidFill>
                <a:latin typeface="Times"/>
                <a:ea typeface="Times"/>
                <a:cs typeface="Times"/>
                <a:sym typeface="Times"/>
              </a:defRPr>
            </a:lvl1pPr>
          </a:lstStyle>
          <a:p>
            <a:r>
              <a:rPr dirty="0"/>
              <a:t>Example - Identifying Function Dependency using Meaning and Relationship *</a:t>
            </a:r>
          </a:p>
        </p:txBody>
      </p:sp>
      <p:sp>
        <p:nvSpPr>
          <p:cNvPr id="189" name="Shape 189"/>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190" name="Shape 190"/>
          <p:cNvSpPr/>
          <p:nvPr/>
        </p:nvSpPr>
        <p:spPr>
          <a:xfrm>
            <a:off x="530224" y="1065608"/>
            <a:ext cx="8216901" cy="58990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700"/>
            </a:pPr>
            <a:r>
              <a:rPr dirty="0"/>
              <a:t> A</a:t>
            </a:r>
            <a:r>
              <a:rPr sz="2300" dirty="0"/>
              <a:t>ssuming that the position held and the branch determine a member of staff’s salary. We identify the functional dependencies based on our understanding of the attributes in the </a:t>
            </a:r>
            <a:r>
              <a:rPr sz="2300" b="1" i="1" dirty="0"/>
              <a:t>staffBranch</a:t>
            </a:r>
            <a:r>
              <a:rPr sz="2300" dirty="0"/>
              <a:t> relation as: </a:t>
            </a:r>
          </a:p>
          <a:p>
            <a:pPr lvl="3" indent="685800" algn="just">
              <a:spcBef>
                <a:spcPts val="400"/>
              </a:spcBef>
              <a:defRPr i="1"/>
            </a:pPr>
            <a:r>
              <a:rPr b="1" dirty="0"/>
              <a:t>staffNo ® sName, position, salary, branchNo, bAddress </a:t>
            </a:r>
          </a:p>
          <a:p>
            <a:pPr lvl="3" indent="685800" algn="just">
              <a:spcBef>
                <a:spcPts val="400"/>
              </a:spcBef>
              <a:defRPr i="1"/>
            </a:pPr>
            <a:r>
              <a:rPr b="1" dirty="0"/>
              <a:t>branchNo ® bAddress</a:t>
            </a:r>
          </a:p>
          <a:p>
            <a:pPr lvl="3" indent="685800" algn="just">
              <a:spcBef>
                <a:spcPts val="400"/>
              </a:spcBef>
              <a:defRPr i="1"/>
            </a:pPr>
            <a:r>
              <a:rPr b="1" dirty="0"/>
              <a:t>bAddress ® branchNo</a:t>
            </a:r>
          </a:p>
          <a:p>
            <a:pPr lvl="3" indent="685800" algn="just">
              <a:spcBef>
                <a:spcPts val="400"/>
              </a:spcBef>
              <a:defRPr i="1"/>
            </a:pPr>
            <a:r>
              <a:rPr b="1" dirty="0"/>
              <a:t>branchNo, position ® salary </a:t>
            </a:r>
            <a:endParaRPr lang="en-GB" b="1" dirty="0"/>
          </a:p>
          <a:p>
            <a:pPr lvl="3" indent="685800" algn="just">
              <a:spcBef>
                <a:spcPts val="400"/>
              </a:spcBef>
              <a:defRPr i="1"/>
            </a:pPr>
            <a:r>
              <a:rPr b="1" dirty="0"/>
              <a:t>bAddress, position ® salary </a:t>
            </a:r>
            <a:endParaRPr lang="en-GB" b="1" dirty="0"/>
          </a:p>
          <a:p>
            <a:pPr lvl="3" indent="685800" algn="just">
              <a:spcBef>
                <a:spcPts val="400"/>
              </a:spcBef>
              <a:defRPr i="1"/>
            </a:pPr>
            <a:endParaRPr lang="en-GB" sz="2300" b="1" dirty="0"/>
          </a:p>
          <a:p>
            <a:pPr algn="just">
              <a:spcBef>
                <a:spcPts val="400"/>
              </a:spcBef>
              <a:defRPr sz="1200"/>
            </a:pPr>
            <a:r>
              <a:rPr lang="en-GB" sz="2300" dirty="0"/>
              <a:t>We identify five functional dependencies with staffNo, branchNo, bAddress, (branchNo, position), and (bAddress, position) as determinants. For each functional dependency, we ensure that all the attributes on the right-hand side are functionally dependent on the determinant on the left-hand side. </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p:cNvSpPr>
          <p:nvPr>
            <p:ph type="title" idx="4294967295"/>
          </p:nvPr>
        </p:nvSpPr>
        <p:spPr>
          <a:xfrm>
            <a:off x="757237" y="-126936"/>
            <a:ext cx="7772401" cy="1143001"/>
          </a:xfrm>
          <a:prstGeom prst="rect">
            <a:avLst/>
          </a:prstGeom>
        </p:spPr>
        <p:txBody>
          <a:bodyPr>
            <a:normAutofit/>
          </a:bodyPr>
          <a:lstStyle>
            <a:lvl1pPr defTabSz="859536">
              <a:defRPr sz="3384">
                <a:solidFill>
                  <a:srgbClr val="C00000"/>
                </a:solidFill>
                <a:latin typeface="Times"/>
                <a:ea typeface="Times"/>
                <a:cs typeface="Times"/>
                <a:sym typeface="Times"/>
              </a:defRPr>
            </a:lvl1pPr>
          </a:lstStyle>
          <a:p>
            <a:r>
              <a:rPr dirty="0"/>
              <a:t>Identifying Function Dependency using Sample data*</a:t>
            </a:r>
          </a:p>
        </p:txBody>
      </p:sp>
      <p:sp>
        <p:nvSpPr>
          <p:cNvPr id="193" name="Shape 193"/>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194" name="Shape 194"/>
          <p:cNvSpPr/>
          <p:nvPr/>
        </p:nvSpPr>
        <p:spPr>
          <a:xfrm>
            <a:off x="463550" y="1340291"/>
            <a:ext cx="8216901" cy="258532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700"/>
            </a:pPr>
            <a:r>
              <a:rPr dirty="0"/>
              <a:t>In a case where</a:t>
            </a:r>
            <a:r>
              <a:rPr lang="en-GB" dirty="0"/>
              <a:t> </a:t>
            </a:r>
            <a:r>
              <a:rPr dirty="0"/>
              <a:t>functional dependencies are to be identified in the absence of appropriate information about the meaning of attributes and their relationships, it may be possible to identify functional dependencies if sample data is available that is a true representation of all</a:t>
            </a:r>
            <a:r>
              <a:rPr i="1" dirty="0"/>
              <a:t> </a:t>
            </a:r>
            <a:r>
              <a:rPr dirty="0"/>
              <a:t>possible data values that the database may hold. </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6" name="Screen Shot 2017-02-26 at 14.20.22.png"/>
          <p:cNvPicPr>
            <a:picLocks noChangeAspect="1"/>
          </p:cNvPicPr>
          <p:nvPr/>
        </p:nvPicPr>
        <p:blipFill>
          <a:blip r:embed="rId2">
            <a:extLst/>
          </a:blip>
          <a:stretch>
            <a:fillRect/>
          </a:stretch>
        </p:blipFill>
        <p:spPr>
          <a:xfrm>
            <a:off x="2001042" y="2282084"/>
            <a:ext cx="5284791" cy="1827189"/>
          </a:xfrm>
          <a:prstGeom prst="rect">
            <a:avLst/>
          </a:prstGeom>
          <a:ln w="12700">
            <a:miter lim="400000"/>
          </a:ln>
        </p:spPr>
      </p:pic>
      <p:sp>
        <p:nvSpPr>
          <p:cNvPr id="197" name="Shape 197"/>
          <p:cNvSpPr>
            <a:spLocks noGrp="1"/>
          </p:cNvSpPr>
          <p:nvPr>
            <p:ph type="title" idx="4294967295"/>
          </p:nvPr>
        </p:nvSpPr>
        <p:spPr>
          <a:xfrm>
            <a:off x="757237" y="-71067"/>
            <a:ext cx="7772401" cy="1143001"/>
          </a:xfrm>
          <a:prstGeom prst="rect">
            <a:avLst/>
          </a:prstGeom>
        </p:spPr>
        <p:txBody>
          <a:bodyPr>
            <a:normAutofit/>
          </a:bodyPr>
          <a:lstStyle>
            <a:lvl1pPr defTabSz="859536">
              <a:defRPr sz="3384">
                <a:solidFill>
                  <a:srgbClr val="C00000"/>
                </a:solidFill>
                <a:latin typeface="Times"/>
                <a:ea typeface="Times"/>
                <a:cs typeface="Times"/>
                <a:sym typeface="Times"/>
              </a:defRPr>
            </a:lvl1pPr>
          </a:lstStyle>
          <a:p>
            <a:r>
              <a:rPr dirty="0"/>
              <a:t>Example - Identifying Function Dependency using Sample data*</a:t>
            </a:r>
          </a:p>
        </p:txBody>
      </p:sp>
      <p:sp>
        <p:nvSpPr>
          <p:cNvPr id="198" name="Shape 198"/>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199" name="Shape 199"/>
          <p:cNvSpPr/>
          <p:nvPr/>
        </p:nvSpPr>
        <p:spPr>
          <a:xfrm>
            <a:off x="463550" y="1340291"/>
            <a:ext cx="8216901" cy="428617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700"/>
            </a:pPr>
            <a:r>
              <a:rPr dirty="0"/>
              <a:t>Consider the data for attributes denoted </a:t>
            </a:r>
            <a:r>
              <a:rPr dirty="0">
                <a:latin typeface="Gill Sans"/>
                <a:ea typeface="Gill Sans"/>
                <a:cs typeface="Gill Sans"/>
                <a:sym typeface="Gill Sans"/>
              </a:rPr>
              <a:t>A</a:t>
            </a:r>
            <a:r>
              <a:rPr dirty="0"/>
              <a:t>, </a:t>
            </a:r>
            <a:r>
              <a:rPr dirty="0">
                <a:latin typeface="Gill Sans"/>
                <a:ea typeface="Gill Sans"/>
                <a:cs typeface="Gill Sans"/>
                <a:sym typeface="Gill Sans"/>
              </a:rPr>
              <a:t>B</a:t>
            </a:r>
            <a:r>
              <a:rPr dirty="0"/>
              <a:t>, </a:t>
            </a:r>
            <a:r>
              <a:rPr dirty="0">
                <a:latin typeface="Gill Sans"/>
                <a:ea typeface="Gill Sans"/>
                <a:cs typeface="Gill Sans"/>
                <a:sym typeface="Gill Sans"/>
              </a:rPr>
              <a:t>C</a:t>
            </a:r>
            <a:r>
              <a:rPr dirty="0"/>
              <a:t>, </a:t>
            </a:r>
            <a:r>
              <a:rPr dirty="0">
                <a:latin typeface="Gill Sans"/>
                <a:ea typeface="Gill Sans"/>
                <a:cs typeface="Gill Sans"/>
                <a:sym typeface="Gill Sans"/>
              </a:rPr>
              <a:t>D</a:t>
            </a:r>
            <a:r>
              <a:rPr dirty="0"/>
              <a:t>, and A</a:t>
            </a:r>
            <a:r>
              <a:rPr dirty="0">
                <a:latin typeface="Gill Sans"/>
                <a:ea typeface="Gill Sans"/>
                <a:cs typeface="Gill Sans"/>
                <a:sym typeface="Gill Sans"/>
              </a:rPr>
              <a:t> </a:t>
            </a:r>
            <a:r>
              <a:rPr dirty="0"/>
              <a:t>in the </a:t>
            </a:r>
            <a:r>
              <a:rPr b="1" i="1" dirty="0"/>
              <a:t>Sample</a:t>
            </a:r>
            <a:r>
              <a:rPr dirty="0"/>
              <a:t> relation below </a:t>
            </a:r>
          </a:p>
          <a:p>
            <a:pPr algn="just">
              <a:spcBef>
                <a:spcPts val="2000"/>
              </a:spcBef>
              <a:defRPr sz="2700"/>
            </a:pPr>
            <a:endParaRPr dirty="0"/>
          </a:p>
          <a:p>
            <a:pPr marL="342899" indent="-342899" algn="just">
              <a:spcBef>
                <a:spcPts val="2000"/>
              </a:spcBef>
              <a:buSzPct val="100000"/>
              <a:buFont typeface="Arial"/>
              <a:buChar char="►"/>
              <a:defRPr sz="2700"/>
            </a:pPr>
            <a:endParaRPr dirty="0"/>
          </a:p>
          <a:p>
            <a:pPr marL="342899" indent="-342899" algn="just">
              <a:spcBef>
                <a:spcPts val="2000"/>
              </a:spcBef>
              <a:buSzPct val="100000"/>
              <a:buFont typeface="Arial"/>
              <a:buChar char="►"/>
              <a:defRPr sz="2700"/>
            </a:pPr>
            <a:endParaRPr dirty="0"/>
          </a:p>
          <a:p>
            <a:pPr marL="342899" indent="-342899" algn="just">
              <a:spcBef>
                <a:spcPts val="2000"/>
              </a:spcBef>
              <a:buSzPct val="100000"/>
              <a:buFont typeface="Arial"/>
              <a:buChar char="►"/>
              <a:defRPr sz="2700"/>
            </a:pPr>
            <a:r>
              <a:rPr dirty="0"/>
              <a:t>First, it is important to establish that the data values shown in this relation are representative of all possible values that can be held by attributes </a:t>
            </a:r>
            <a:r>
              <a:rPr dirty="0">
                <a:latin typeface="Gill Sans"/>
                <a:ea typeface="Gill Sans"/>
                <a:cs typeface="Gill Sans"/>
                <a:sym typeface="Gill Sans"/>
              </a:rPr>
              <a:t>A</a:t>
            </a:r>
            <a:r>
              <a:rPr dirty="0"/>
              <a:t>, </a:t>
            </a:r>
            <a:r>
              <a:rPr dirty="0">
                <a:latin typeface="Gill Sans"/>
                <a:ea typeface="Gill Sans"/>
                <a:cs typeface="Gill Sans"/>
                <a:sym typeface="Gill Sans"/>
              </a:rPr>
              <a:t>B</a:t>
            </a:r>
            <a:r>
              <a:rPr dirty="0"/>
              <a:t>, </a:t>
            </a:r>
            <a:r>
              <a:rPr dirty="0">
                <a:latin typeface="Gill Sans"/>
                <a:ea typeface="Gill Sans"/>
                <a:cs typeface="Gill Sans"/>
                <a:sym typeface="Gill Sans"/>
              </a:rPr>
              <a:t>C</a:t>
            </a:r>
            <a:r>
              <a:rPr dirty="0"/>
              <a:t>, </a:t>
            </a:r>
            <a:r>
              <a:rPr dirty="0">
                <a:latin typeface="Gill Sans"/>
                <a:ea typeface="Gill Sans"/>
                <a:cs typeface="Gill Sans"/>
                <a:sym typeface="Gill Sans"/>
              </a:rPr>
              <a:t>D</a:t>
            </a:r>
            <a:r>
              <a:rPr dirty="0"/>
              <a:t>, and </a:t>
            </a:r>
            <a:r>
              <a:rPr dirty="0">
                <a:latin typeface="Gill Sans"/>
                <a:ea typeface="Gill Sans"/>
                <a:cs typeface="Gill Sans"/>
                <a:sym typeface="Gill Sans"/>
              </a:rPr>
              <a:t>E</a:t>
            </a:r>
            <a:r>
              <a:rPr dirty="0"/>
              <a:t>.</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 name="Screen Shot 2017-02-26 at 14.29.27.png"/>
          <p:cNvPicPr>
            <a:picLocks noChangeAspect="1"/>
          </p:cNvPicPr>
          <p:nvPr/>
        </p:nvPicPr>
        <p:blipFill>
          <a:blip r:embed="rId2">
            <a:extLst/>
          </a:blip>
          <a:stretch>
            <a:fillRect/>
          </a:stretch>
        </p:blipFill>
        <p:spPr>
          <a:xfrm>
            <a:off x="757237" y="3507971"/>
            <a:ext cx="7555489" cy="3243231"/>
          </a:xfrm>
          <a:prstGeom prst="rect">
            <a:avLst/>
          </a:prstGeom>
          <a:ln w="12700">
            <a:miter lim="400000"/>
          </a:ln>
        </p:spPr>
      </p:pic>
      <p:sp>
        <p:nvSpPr>
          <p:cNvPr id="202" name="Shape 202"/>
          <p:cNvSpPr>
            <a:spLocks noGrp="1"/>
          </p:cNvSpPr>
          <p:nvPr>
            <p:ph type="title" idx="4294967295"/>
          </p:nvPr>
        </p:nvSpPr>
        <p:spPr>
          <a:xfrm>
            <a:off x="757237" y="40402"/>
            <a:ext cx="7772401" cy="1143001"/>
          </a:xfrm>
          <a:prstGeom prst="rect">
            <a:avLst/>
          </a:prstGeom>
        </p:spPr>
        <p:txBody>
          <a:bodyPr>
            <a:normAutofit/>
          </a:bodyPr>
          <a:lstStyle>
            <a:lvl1pPr defTabSz="859536">
              <a:defRPr sz="3384">
                <a:solidFill>
                  <a:srgbClr val="C00000"/>
                </a:solidFill>
                <a:latin typeface="Times"/>
                <a:ea typeface="Times"/>
                <a:cs typeface="Times"/>
                <a:sym typeface="Times"/>
              </a:defRPr>
            </a:lvl1pPr>
          </a:lstStyle>
          <a:p>
            <a:r>
              <a:rPr dirty="0"/>
              <a:t>Example - Identifying Function Dependency using Sample data*</a:t>
            </a:r>
          </a:p>
        </p:txBody>
      </p:sp>
      <p:sp>
        <p:nvSpPr>
          <p:cNvPr id="203" name="Shape 203"/>
          <p:cNvSpPr/>
          <p:nvPr/>
        </p:nvSpPr>
        <p:spPr>
          <a:xfrm>
            <a:off x="539750" y="1225334"/>
            <a:ext cx="8207375" cy="73026"/>
          </a:xfrm>
          <a:prstGeom prst="rect">
            <a:avLst/>
          </a:prstGeom>
          <a:solidFill>
            <a:srgbClr val="969696"/>
          </a:solidFill>
          <a:ln>
            <a:solidFill>
              <a:srgbClr val="000000"/>
            </a:solidFill>
          </a:ln>
        </p:spPr>
        <p:txBody>
          <a:bodyPr lIns="45719" rIns="45719" anchor="ctr"/>
          <a:lstStyle/>
          <a:p>
            <a:endParaRPr dirty="0"/>
          </a:p>
        </p:txBody>
      </p:sp>
      <p:sp>
        <p:nvSpPr>
          <p:cNvPr id="204" name="Shape 204"/>
          <p:cNvSpPr/>
          <p:nvPr/>
        </p:nvSpPr>
        <p:spPr>
          <a:xfrm>
            <a:off x="368577" y="675520"/>
            <a:ext cx="8216901" cy="3037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defTabSz="457200">
              <a:lnSpc>
                <a:spcPts val="2700"/>
              </a:lnSpc>
              <a:spcBef>
                <a:spcPts val="1200"/>
              </a:spcBef>
              <a:defRPr sz="1200">
                <a:latin typeface="Times"/>
                <a:ea typeface="Times"/>
                <a:cs typeface="Times"/>
                <a:sym typeface="Times"/>
              </a:defRPr>
            </a:pPr>
            <a:endParaRPr lang="en-GB" dirty="0"/>
          </a:p>
          <a:p>
            <a:pPr marL="342899" indent="-342899" algn="just">
              <a:spcBef>
                <a:spcPts val="2000"/>
              </a:spcBef>
              <a:buSzPct val="100000"/>
              <a:buFont typeface="Arial"/>
              <a:buChar char="►"/>
              <a:defRPr sz="2700"/>
            </a:pPr>
            <a:r>
              <a:rPr dirty="0"/>
              <a:t>Let’s assume that the values represents all possible values that can be held by attributes </a:t>
            </a:r>
            <a:r>
              <a:rPr dirty="0">
                <a:latin typeface="Gill Sans"/>
                <a:ea typeface="Gill Sans"/>
                <a:cs typeface="Gill Sans"/>
                <a:sym typeface="Gill Sans"/>
              </a:rPr>
              <a:t>A</a:t>
            </a:r>
            <a:r>
              <a:rPr dirty="0"/>
              <a:t>, </a:t>
            </a:r>
            <a:r>
              <a:rPr dirty="0">
                <a:latin typeface="Gill Sans"/>
                <a:ea typeface="Gill Sans"/>
                <a:cs typeface="Gill Sans"/>
                <a:sym typeface="Gill Sans"/>
              </a:rPr>
              <a:t>B</a:t>
            </a:r>
            <a:r>
              <a:rPr dirty="0"/>
              <a:t>, </a:t>
            </a:r>
            <a:r>
              <a:rPr dirty="0">
                <a:latin typeface="Gill Sans"/>
                <a:ea typeface="Gill Sans"/>
                <a:cs typeface="Gill Sans"/>
                <a:sym typeface="Gill Sans"/>
              </a:rPr>
              <a:t>C</a:t>
            </a:r>
            <a:r>
              <a:rPr dirty="0"/>
              <a:t>, </a:t>
            </a:r>
            <a:r>
              <a:rPr dirty="0">
                <a:latin typeface="Gill Sans"/>
                <a:ea typeface="Gill Sans"/>
                <a:cs typeface="Gill Sans"/>
                <a:sym typeface="Gill Sans"/>
              </a:rPr>
              <a:t>D</a:t>
            </a:r>
            <a:r>
              <a:rPr dirty="0"/>
              <a:t>, and </a:t>
            </a:r>
            <a:r>
              <a:rPr dirty="0">
                <a:latin typeface="Gill Sans"/>
                <a:ea typeface="Gill Sans"/>
                <a:cs typeface="Gill Sans"/>
                <a:sym typeface="Gill Sans"/>
              </a:rPr>
              <a:t>E. </a:t>
            </a:r>
            <a:r>
              <a:rPr dirty="0"/>
              <a:t> The process of identifying the functional dependencies (denoted fd1 to fd5) that exist between the attributes of the </a:t>
            </a:r>
            <a:r>
              <a:rPr b="1" i="1" dirty="0"/>
              <a:t>Sample </a:t>
            </a:r>
            <a:r>
              <a:rPr dirty="0"/>
              <a:t>relation is shown below</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p:cNvSpPr>
          <p:nvPr>
            <p:ph type="title" idx="4294967295"/>
          </p:nvPr>
        </p:nvSpPr>
        <p:spPr>
          <a:xfrm>
            <a:off x="757237" y="40402"/>
            <a:ext cx="7772401" cy="1143001"/>
          </a:xfrm>
          <a:prstGeom prst="rect">
            <a:avLst/>
          </a:prstGeom>
        </p:spPr>
        <p:txBody>
          <a:bodyPr>
            <a:normAutofit/>
          </a:bodyPr>
          <a:lstStyle>
            <a:lvl1pPr defTabSz="859536">
              <a:defRPr sz="3384">
                <a:solidFill>
                  <a:srgbClr val="C00000"/>
                </a:solidFill>
                <a:latin typeface="Times"/>
                <a:ea typeface="Times"/>
                <a:cs typeface="Times"/>
                <a:sym typeface="Times"/>
              </a:defRPr>
            </a:lvl1pPr>
          </a:lstStyle>
          <a:p>
            <a:r>
              <a:rPr dirty="0"/>
              <a:t>Example - Identifying Function Dependency using Sample data*</a:t>
            </a:r>
          </a:p>
        </p:txBody>
      </p:sp>
      <p:sp>
        <p:nvSpPr>
          <p:cNvPr id="207" name="Shape 207"/>
          <p:cNvSpPr/>
          <p:nvPr/>
        </p:nvSpPr>
        <p:spPr>
          <a:xfrm>
            <a:off x="539750" y="1225334"/>
            <a:ext cx="8207375" cy="73026"/>
          </a:xfrm>
          <a:prstGeom prst="rect">
            <a:avLst/>
          </a:prstGeom>
          <a:solidFill>
            <a:srgbClr val="969696"/>
          </a:solidFill>
          <a:ln>
            <a:solidFill>
              <a:srgbClr val="000000"/>
            </a:solidFill>
          </a:ln>
        </p:spPr>
        <p:txBody>
          <a:bodyPr lIns="45719" rIns="45719" anchor="ctr"/>
          <a:lstStyle/>
          <a:p>
            <a:endParaRPr dirty="0"/>
          </a:p>
        </p:txBody>
      </p:sp>
      <p:sp>
        <p:nvSpPr>
          <p:cNvPr id="208" name="Shape 208"/>
          <p:cNvSpPr/>
          <p:nvPr/>
        </p:nvSpPr>
        <p:spPr>
          <a:xfrm>
            <a:off x="463550" y="1340291"/>
            <a:ext cx="8216901" cy="533479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700"/>
            </a:pPr>
            <a:r>
              <a:rPr dirty="0"/>
              <a:t>To identify the functional dependency, Starting with the first column on the left-hand side and working towards the right-hand side, we examine the Sample relation and identify when values in one column are consistent with the presence of particular values in other columns.</a:t>
            </a:r>
          </a:p>
          <a:p>
            <a:pPr marL="342899" indent="-342899" algn="just">
              <a:spcBef>
                <a:spcPts val="2000"/>
              </a:spcBef>
              <a:buSzPct val="100000"/>
              <a:buFont typeface="Arial"/>
              <a:buChar char="►"/>
              <a:defRPr sz="2700"/>
            </a:pPr>
            <a:r>
              <a:rPr dirty="0"/>
              <a:t>For example, when the value “a” appears in column </a:t>
            </a:r>
            <a:r>
              <a:rPr dirty="0">
                <a:latin typeface="Gill Sans"/>
                <a:ea typeface="Gill Sans"/>
                <a:cs typeface="Gill Sans"/>
                <a:sym typeface="Gill Sans"/>
              </a:rPr>
              <a:t>A</a:t>
            </a:r>
            <a:r>
              <a:rPr dirty="0"/>
              <a:t>, the value “z” appears in column </a:t>
            </a:r>
            <a:r>
              <a:rPr dirty="0">
                <a:latin typeface="Gill Sans"/>
                <a:ea typeface="Gill Sans"/>
                <a:cs typeface="Gill Sans"/>
                <a:sym typeface="Gill Sans"/>
              </a:rPr>
              <a:t>C</a:t>
            </a:r>
            <a:r>
              <a:rPr dirty="0"/>
              <a:t>, and when “e” appears in column </a:t>
            </a:r>
            <a:r>
              <a:rPr dirty="0">
                <a:latin typeface="Gill Sans"/>
                <a:ea typeface="Gill Sans"/>
                <a:cs typeface="Gill Sans"/>
                <a:sym typeface="Gill Sans"/>
              </a:rPr>
              <a:t>A</a:t>
            </a:r>
            <a:r>
              <a:rPr dirty="0"/>
              <a:t>, the value “r” appears in column </a:t>
            </a:r>
            <a:r>
              <a:rPr dirty="0">
                <a:latin typeface="Gill Sans"/>
                <a:ea typeface="Gill Sans"/>
                <a:cs typeface="Gill Sans"/>
                <a:sym typeface="Gill Sans"/>
              </a:rPr>
              <a:t>C</a:t>
            </a:r>
            <a:r>
              <a:rPr dirty="0"/>
              <a:t>. We can therefore conclude that there is a one-to-one (1:1) relationship between attributes </a:t>
            </a:r>
            <a:r>
              <a:rPr dirty="0">
                <a:latin typeface="Gill Sans"/>
                <a:ea typeface="Gill Sans"/>
                <a:cs typeface="Gill Sans"/>
                <a:sym typeface="Gill Sans"/>
              </a:rPr>
              <a:t>a </a:t>
            </a:r>
            <a:r>
              <a:rPr dirty="0"/>
              <a:t>and </a:t>
            </a:r>
            <a:r>
              <a:rPr dirty="0">
                <a:latin typeface="Gill Sans"/>
                <a:ea typeface="Gill Sans"/>
                <a:cs typeface="Gill Sans"/>
                <a:sym typeface="Gill Sans"/>
              </a:rPr>
              <a:t>C</a:t>
            </a:r>
            <a:r>
              <a:rPr dirty="0"/>
              <a:t>. In other words, attribute </a:t>
            </a:r>
            <a:r>
              <a:rPr dirty="0">
                <a:latin typeface="Gill Sans"/>
                <a:ea typeface="Gill Sans"/>
                <a:cs typeface="Gill Sans"/>
                <a:sym typeface="Gill Sans"/>
              </a:rPr>
              <a:t>a </a:t>
            </a:r>
            <a:r>
              <a:rPr dirty="0"/>
              <a:t>functionally determines attribute </a:t>
            </a:r>
            <a:r>
              <a:rPr dirty="0">
                <a:latin typeface="Gill Sans"/>
                <a:ea typeface="Gill Sans"/>
                <a:cs typeface="Gill Sans"/>
                <a:sym typeface="Gill Sans"/>
              </a:rPr>
              <a:t>C </a:t>
            </a:r>
            <a:r>
              <a:rPr dirty="0"/>
              <a:t>and this is shown as functional dependency 1 (fd1) </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a:spLocks noGrp="1"/>
          </p:cNvSpPr>
          <p:nvPr>
            <p:ph type="title" idx="4294967295"/>
          </p:nvPr>
        </p:nvSpPr>
        <p:spPr>
          <a:xfrm>
            <a:off x="757237" y="40402"/>
            <a:ext cx="7772401" cy="1143001"/>
          </a:xfrm>
          <a:prstGeom prst="rect">
            <a:avLst/>
          </a:prstGeom>
        </p:spPr>
        <p:txBody>
          <a:bodyPr>
            <a:normAutofit/>
          </a:bodyPr>
          <a:lstStyle>
            <a:lvl1pPr defTabSz="859536">
              <a:defRPr sz="3384">
                <a:solidFill>
                  <a:srgbClr val="C00000"/>
                </a:solidFill>
                <a:latin typeface="Times"/>
                <a:ea typeface="Times"/>
                <a:cs typeface="Times"/>
                <a:sym typeface="Times"/>
              </a:defRPr>
            </a:lvl1pPr>
          </a:lstStyle>
          <a:p>
            <a:r>
              <a:rPr dirty="0"/>
              <a:t>Example - Identifying Function Dependency using Sample data*</a:t>
            </a:r>
          </a:p>
        </p:txBody>
      </p:sp>
      <p:sp>
        <p:nvSpPr>
          <p:cNvPr id="211" name="Shape 211"/>
          <p:cNvSpPr/>
          <p:nvPr/>
        </p:nvSpPr>
        <p:spPr>
          <a:xfrm>
            <a:off x="539750" y="1225334"/>
            <a:ext cx="8207375" cy="73026"/>
          </a:xfrm>
          <a:prstGeom prst="rect">
            <a:avLst/>
          </a:prstGeom>
          <a:solidFill>
            <a:srgbClr val="969696"/>
          </a:solidFill>
          <a:ln>
            <a:solidFill>
              <a:srgbClr val="000000"/>
            </a:solidFill>
          </a:ln>
        </p:spPr>
        <p:txBody>
          <a:bodyPr lIns="45719" rIns="45719" anchor="ctr"/>
          <a:lstStyle/>
          <a:p>
            <a:endParaRPr dirty="0"/>
          </a:p>
        </p:txBody>
      </p:sp>
      <p:sp>
        <p:nvSpPr>
          <p:cNvPr id="212" name="Shape 212"/>
          <p:cNvSpPr/>
          <p:nvPr/>
        </p:nvSpPr>
        <p:spPr>
          <a:xfrm>
            <a:off x="463550" y="1340291"/>
            <a:ext cx="8216901" cy="493468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700"/>
            </a:pPr>
            <a:r>
              <a:rPr dirty="0"/>
              <a:t>In summary, we describe the function dependencies between attributes A</a:t>
            </a:r>
            <a:r>
              <a:rPr dirty="0">
                <a:latin typeface="Gill Sans"/>
                <a:ea typeface="Gill Sans"/>
                <a:cs typeface="Gill Sans"/>
                <a:sym typeface="Gill Sans"/>
              </a:rPr>
              <a:t> </a:t>
            </a:r>
            <a:r>
              <a:rPr dirty="0"/>
              <a:t>to E</a:t>
            </a:r>
            <a:r>
              <a:rPr dirty="0">
                <a:latin typeface="Gill Sans"/>
                <a:ea typeface="Gill Sans"/>
                <a:cs typeface="Gill Sans"/>
                <a:sym typeface="Gill Sans"/>
              </a:rPr>
              <a:t> </a:t>
            </a:r>
            <a:r>
              <a:rPr dirty="0"/>
              <a:t>in the </a:t>
            </a:r>
            <a:r>
              <a:rPr b="1" i="1" dirty="0"/>
              <a:t>Sample</a:t>
            </a:r>
            <a:r>
              <a:rPr dirty="0"/>
              <a:t> relation as shown below: </a:t>
            </a:r>
            <a:endParaRPr lang="en-GB" dirty="0"/>
          </a:p>
          <a:p>
            <a:pPr algn="just">
              <a:spcBef>
                <a:spcPts val="2000"/>
              </a:spcBef>
              <a:buSzPct val="100000"/>
              <a:defRPr sz="2700"/>
            </a:pPr>
            <a:endParaRPr dirty="0"/>
          </a:p>
          <a:p>
            <a:pPr lvl="6" indent="1371600" defTabSz="457200">
              <a:spcBef>
                <a:spcPts val="1200"/>
              </a:spcBef>
              <a:defRPr sz="2800" b="1" i="1">
                <a:latin typeface="Times"/>
                <a:ea typeface="Times"/>
                <a:cs typeface="Times"/>
                <a:sym typeface="Times"/>
              </a:defRPr>
            </a:pPr>
            <a:r>
              <a:rPr dirty="0">
                <a:ea typeface="Gill Sans"/>
                <a:cs typeface="Gill Sans"/>
                <a:sym typeface="Gill Sans"/>
              </a:rPr>
              <a:t>A</a:t>
            </a:r>
            <a:r>
              <a:rPr b="0" dirty="0">
                <a:ea typeface="Symbol"/>
                <a:cs typeface="Symbol"/>
                <a:sym typeface="Symbol"/>
              </a:rPr>
              <a:t>®</a:t>
            </a:r>
            <a:r>
              <a:rPr dirty="0">
                <a:ea typeface="Gill Sans"/>
                <a:cs typeface="Gill Sans"/>
                <a:sym typeface="Gill Sans"/>
              </a:rPr>
              <a:t>C </a:t>
            </a:r>
            <a:r>
              <a:rPr dirty="0"/>
              <a:t>(fd</a:t>
            </a:r>
            <a:r>
              <a:rPr lang="en-GB" dirty="0"/>
              <a:t>1</a:t>
            </a:r>
            <a:r>
              <a:rPr dirty="0"/>
              <a:t>) </a:t>
            </a:r>
          </a:p>
          <a:p>
            <a:pPr lvl="6" indent="1371600" defTabSz="457200">
              <a:spcBef>
                <a:spcPts val="1200"/>
              </a:spcBef>
              <a:defRPr sz="2800" b="1" i="1">
                <a:latin typeface="Times"/>
                <a:ea typeface="Times"/>
                <a:cs typeface="Times"/>
                <a:sym typeface="Times"/>
              </a:defRPr>
            </a:pPr>
            <a:r>
              <a:rPr dirty="0">
                <a:ea typeface="Gill Sans"/>
                <a:cs typeface="Gill Sans"/>
                <a:sym typeface="Gill Sans"/>
              </a:rPr>
              <a:t>C</a:t>
            </a:r>
            <a:r>
              <a:rPr b="0" dirty="0">
                <a:ea typeface="Symbol"/>
                <a:cs typeface="Symbol"/>
                <a:sym typeface="Symbol"/>
              </a:rPr>
              <a:t>®A</a:t>
            </a:r>
            <a:r>
              <a:rPr dirty="0">
                <a:ea typeface="Gill Sans"/>
                <a:cs typeface="Gill Sans"/>
                <a:sym typeface="Gill Sans"/>
              </a:rPr>
              <a:t> </a:t>
            </a:r>
            <a:r>
              <a:rPr dirty="0"/>
              <a:t>(fd2) </a:t>
            </a:r>
          </a:p>
          <a:p>
            <a:pPr lvl="6" indent="1371600" defTabSz="457200">
              <a:spcBef>
                <a:spcPts val="1200"/>
              </a:spcBef>
              <a:defRPr sz="2800" b="1" i="1">
                <a:latin typeface="Times"/>
                <a:ea typeface="Times"/>
                <a:cs typeface="Times"/>
                <a:sym typeface="Times"/>
              </a:defRPr>
            </a:pPr>
            <a:r>
              <a:rPr dirty="0">
                <a:ea typeface="Gill Sans"/>
                <a:cs typeface="Gill Sans"/>
                <a:sym typeface="Gill Sans"/>
              </a:rPr>
              <a:t>B</a:t>
            </a:r>
            <a:r>
              <a:rPr b="0" dirty="0">
                <a:ea typeface="Symbol"/>
                <a:cs typeface="Symbol"/>
                <a:sym typeface="Symbol"/>
              </a:rPr>
              <a:t>®</a:t>
            </a:r>
            <a:r>
              <a:rPr dirty="0">
                <a:ea typeface="Gill Sans"/>
                <a:cs typeface="Gill Sans"/>
                <a:sym typeface="Gill Sans"/>
              </a:rPr>
              <a:t>D </a:t>
            </a:r>
            <a:r>
              <a:rPr dirty="0"/>
              <a:t>(fd3) </a:t>
            </a:r>
          </a:p>
          <a:p>
            <a:pPr lvl="6" indent="1371600" defTabSz="457200">
              <a:spcBef>
                <a:spcPts val="1200"/>
              </a:spcBef>
              <a:defRPr sz="2800" b="1" i="1">
                <a:latin typeface="Times"/>
                <a:ea typeface="Times"/>
                <a:cs typeface="Times"/>
                <a:sym typeface="Times"/>
              </a:defRPr>
            </a:pPr>
            <a:r>
              <a:rPr dirty="0">
                <a:ea typeface="Gill Sans"/>
                <a:cs typeface="Gill Sans"/>
                <a:sym typeface="Gill Sans"/>
              </a:rPr>
              <a:t>A</a:t>
            </a:r>
            <a:r>
              <a:rPr dirty="0">
                <a:ea typeface="+mn-ea"/>
                <a:cs typeface="+mn-cs"/>
                <a:sym typeface="Helvetica"/>
              </a:rPr>
              <a:t>,</a:t>
            </a:r>
            <a:r>
              <a:rPr dirty="0">
                <a:ea typeface="Gill Sans"/>
                <a:cs typeface="Gill Sans"/>
                <a:sym typeface="Gill Sans"/>
              </a:rPr>
              <a:t>B</a:t>
            </a:r>
            <a:r>
              <a:rPr b="0" dirty="0">
                <a:ea typeface="Symbol"/>
                <a:cs typeface="Symbol"/>
                <a:sym typeface="Symbol"/>
              </a:rPr>
              <a:t>®E</a:t>
            </a:r>
            <a:r>
              <a:rPr dirty="0">
                <a:ea typeface="Gill Sans"/>
                <a:cs typeface="Gill Sans"/>
                <a:sym typeface="Gill Sans"/>
              </a:rPr>
              <a:t> </a:t>
            </a:r>
            <a:r>
              <a:rPr dirty="0"/>
              <a:t>(fd4) </a:t>
            </a:r>
          </a:p>
          <a:p>
            <a:pPr lvl="6" indent="1371600" defTabSz="457200">
              <a:spcBef>
                <a:spcPts val="1200"/>
              </a:spcBef>
              <a:defRPr sz="1333">
                <a:latin typeface="Times"/>
                <a:ea typeface="Times"/>
                <a:cs typeface="Times"/>
                <a:sym typeface="Times"/>
              </a:defRPr>
            </a:pPr>
            <a:r>
              <a:rPr sz="2800" b="1" dirty="0">
                <a:ea typeface="Gill Sans"/>
                <a:cs typeface="Gill Sans"/>
                <a:sym typeface="Gill Sans"/>
              </a:rPr>
              <a:t>B</a:t>
            </a:r>
            <a:r>
              <a:rPr sz="2800" b="1" dirty="0">
                <a:ea typeface="+mn-ea"/>
                <a:cs typeface="+mn-cs"/>
                <a:sym typeface="Helvetica"/>
              </a:rPr>
              <a:t>,</a:t>
            </a:r>
            <a:r>
              <a:rPr sz="2800" b="1" dirty="0">
                <a:ea typeface="Gill Sans"/>
                <a:cs typeface="Gill Sans"/>
                <a:sym typeface="Gill Sans"/>
              </a:rPr>
              <a:t>C</a:t>
            </a:r>
            <a:r>
              <a:rPr sz="2800" dirty="0">
                <a:ea typeface="Symbol"/>
                <a:cs typeface="Symbol"/>
                <a:sym typeface="Symbol"/>
              </a:rPr>
              <a:t>®E</a:t>
            </a:r>
            <a:r>
              <a:rPr sz="2800" b="1" dirty="0">
                <a:ea typeface="Gill Sans"/>
                <a:cs typeface="Gill Sans"/>
                <a:sym typeface="Gill Sans"/>
              </a:rPr>
              <a:t> </a:t>
            </a:r>
            <a:r>
              <a:rPr sz="2800" b="1" dirty="0"/>
              <a:t>(fd5)</a:t>
            </a:r>
            <a:r>
              <a:rPr dirty="0"/>
              <a:t> </a:t>
            </a:r>
            <a:endParaRPr sz="1200" dirty="0"/>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a:spLocks noGrp="1"/>
          </p:cNvSpPr>
          <p:nvPr>
            <p:ph type="title" idx="4294967295"/>
          </p:nvPr>
        </p:nvSpPr>
        <p:spPr>
          <a:xfrm>
            <a:off x="757237" y="-1070"/>
            <a:ext cx="7772401" cy="1143001"/>
          </a:xfrm>
          <a:prstGeom prst="rect">
            <a:avLst/>
          </a:prstGeom>
        </p:spPr>
        <p:txBody>
          <a:bodyPr>
            <a:normAutofit/>
          </a:bodyPr>
          <a:lstStyle>
            <a:lvl1pPr defTabSz="859536">
              <a:defRPr sz="3384">
                <a:solidFill>
                  <a:srgbClr val="C00000"/>
                </a:solidFill>
                <a:latin typeface="Times"/>
                <a:ea typeface="Times"/>
                <a:cs typeface="Times"/>
                <a:sym typeface="Times"/>
              </a:defRPr>
            </a:lvl1pPr>
          </a:lstStyle>
          <a:p>
            <a:r>
              <a:rPr dirty="0"/>
              <a:t>Identifying Relation’s Primary Key using Functional Dependency </a:t>
            </a:r>
          </a:p>
        </p:txBody>
      </p:sp>
      <p:sp>
        <p:nvSpPr>
          <p:cNvPr id="215" name="Shape 215"/>
          <p:cNvSpPr/>
          <p:nvPr/>
        </p:nvSpPr>
        <p:spPr>
          <a:xfrm>
            <a:off x="539750" y="1041205"/>
            <a:ext cx="8207375" cy="73026"/>
          </a:xfrm>
          <a:prstGeom prst="rect">
            <a:avLst/>
          </a:prstGeom>
          <a:solidFill>
            <a:srgbClr val="969696"/>
          </a:solidFill>
          <a:ln>
            <a:solidFill>
              <a:srgbClr val="000000"/>
            </a:solidFill>
          </a:ln>
        </p:spPr>
        <p:txBody>
          <a:bodyPr lIns="45719" rIns="45719" anchor="ctr"/>
          <a:lstStyle/>
          <a:p>
            <a:endParaRPr dirty="0"/>
          </a:p>
        </p:txBody>
      </p:sp>
      <p:sp>
        <p:nvSpPr>
          <p:cNvPr id="216" name="Shape 216"/>
          <p:cNvSpPr/>
          <p:nvPr/>
        </p:nvSpPr>
        <p:spPr>
          <a:xfrm>
            <a:off x="463550" y="1340291"/>
            <a:ext cx="8216901" cy="269307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700"/>
            </a:pPr>
            <a:r>
              <a:rPr dirty="0"/>
              <a:t>Recalling that the aim of identifying a set of functional dependencies for a relation is to specify the set of integrity constraints that must hold on a relation. </a:t>
            </a:r>
          </a:p>
          <a:p>
            <a:pPr marL="342899" indent="-342899" algn="just">
              <a:spcBef>
                <a:spcPts val="2000"/>
              </a:spcBef>
              <a:buSzPct val="100000"/>
              <a:buFont typeface="Arial"/>
              <a:buChar char="►"/>
              <a:defRPr sz="2700"/>
            </a:pPr>
            <a:r>
              <a:rPr dirty="0"/>
              <a:t>The first integrity constraint to consider is the identification of candidate keys, one of which is selected to be the primary key for the relation.</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p:cNvSpPr>
          <p:nvPr>
            <p:ph type="title" idx="4294967295"/>
          </p:nvPr>
        </p:nvSpPr>
        <p:spPr>
          <a:xfrm>
            <a:off x="757237" y="-1070"/>
            <a:ext cx="7772401" cy="1143001"/>
          </a:xfrm>
          <a:prstGeom prst="rect">
            <a:avLst/>
          </a:prstGeom>
        </p:spPr>
        <p:txBody>
          <a:bodyPr>
            <a:normAutofit/>
          </a:bodyPr>
          <a:lstStyle>
            <a:lvl1pPr defTabSz="859536">
              <a:defRPr sz="3384">
                <a:solidFill>
                  <a:srgbClr val="C00000"/>
                </a:solidFill>
                <a:latin typeface="Times"/>
                <a:ea typeface="Times"/>
                <a:cs typeface="Times"/>
                <a:sym typeface="Times"/>
              </a:defRPr>
            </a:lvl1pPr>
          </a:lstStyle>
          <a:p>
            <a:r>
              <a:rPr dirty="0"/>
              <a:t>Example - Identifying Relation’s Primary Key using Functional Dependency </a:t>
            </a:r>
          </a:p>
        </p:txBody>
      </p:sp>
      <p:sp>
        <p:nvSpPr>
          <p:cNvPr id="219" name="Shape 219"/>
          <p:cNvSpPr/>
          <p:nvPr/>
        </p:nvSpPr>
        <p:spPr>
          <a:xfrm>
            <a:off x="539750" y="1041205"/>
            <a:ext cx="8207375" cy="73026"/>
          </a:xfrm>
          <a:prstGeom prst="rect">
            <a:avLst/>
          </a:prstGeom>
          <a:solidFill>
            <a:srgbClr val="969696"/>
          </a:solidFill>
          <a:ln>
            <a:solidFill>
              <a:srgbClr val="000000"/>
            </a:solidFill>
          </a:ln>
        </p:spPr>
        <p:txBody>
          <a:bodyPr lIns="45719" rIns="45719" anchor="ctr"/>
          <a:lstStyle/>
          <a:p>
            <a:endParaRPr dirty="0"/>
          </a:p>
        </p:txBody>
      </p:sp>
      <p:sp>
        <p:nvSpPr>
          <p:cNvPr id="220" name="Shape 220"/>
          <p:cNvSpPr/>
          <p:nvPr/>
        </p:nvSpPr>
        <p:spPr>
          <a:xfrm>
            <a:off x="463550" y="1340291"/>
            <a:ext cx="8216901" cy="507574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700"/>
              </a:spcBef>
              <a:buSzPct val="100000"/>
              <a:buFont typeface="Arial"/>
              <a:buChar char="►"/>
            </a:pPr>
            <a:r>
              <a:rPr dirty="0"/>
              <a:t>Recalling the determinants functional dependencies identified earlier for the </a:t>
            </a:r>
            <a:r>
              <a:rPr b="1" i="1" dirty="0"/>
              <a:t>staffBranch</a:t>
            </a:r>
            <a:r>
              <a:rPr dirty="0"/>
              <a:t> relation </a:t>
            </a:r>
            <a:r>
              <a:rPr b="1" i="1" dirty="0"/>
              <a:t>staffNo, branchNo, bAddress, (branchNo, position), </a:t>
            </a:r>
            <a:r>
              <a:rPr dirty="0"/>
              <a:t>and</a:t>
            </a:r>
            <a:r>
              <a:rPr b="1" i="1" dirty="0"/>
              <a:t> (bAddress, position).</a:t>
            </a:r>
            <a:endParaRPr sz="2800" b="1" i="1" dirty="0"/>
          </a:p>
          <a:p>
            <a:pPr algn="r">
              <a:spcBef>
                <a:spcPts val="700"/>
              </a:spcBef>
              <a:defRPr sz="2700"/>
            </a:pPr>
            <a:r>
              <a:rPr sz="2800" b="1" i="1" dirty="0"/>
              <a:t>   </a:t>
            </a:r>
            <a:r>
              <a:rPr sz="1000" b="1" i="1" dirty="0"/>
              <a:t>  (Slide 31)</a:t>
            </a:r>
          </a:p>
          <a:p>
            <a:pPr marL="342899" indent="-342899" algn="just">
              <a:spcBef>
                <a:spcPts val="2000"/>
              </a:spcBef>
              <a:buSzPct val="100000"/>
              <a:buFont typeface="Arial"/>
              <a:buChar char="►"/>
            </a:pPr>
            <a:r>
              <a:rPr dirty="0"/>
              <a:t>Identifying the candidate key(s) for the </a:t>
            </a:r>
            <a:r>
              <a:rPr b="1" i="1" dirty="0"/>
              <a:t>StaffBranch</a:t>
            </a:r>
            <a:r>
              <a:rPr dirty="0">
                <a:latin typeface="+mn-lt"/>
                <a:ea typeface="+mn-ea"/>
                <a:cs typeface="+mn-cs"/>
                <a:sym typeface="Helvetica"/>
              </a:rPr>
              <a:t> </a:t>
            </a:r>
            <a:r>
              <a:rPr dirty="0"/>
              <a:t>relation, requires identifying the attribute (or group of attributes) that uniquely identifies each tuple in this relation. </a:t>
            </a:r>
          </a:p>
          <a:p>
            <a:pPr marL="342899" indent="-342899" algn="just">
              <a:spcBef>
                <a:spcPts val="2000"/>
              </a:spcBef>
              <a:buSzPct val="100000"/>
              <a:buFont typeface="Arial"/>
              <a:buChar char="►"/>
            </a:pPr>
            <a:r>
              <a:rPr dirty="0"/>
              <a:t>For relation with more than one candidate key, we identify the candidate key that is to act as the primary key for the relation. </a:t>
            </a:r>
          </a:p>
          <a:p>
            <a:pPr marL="342899" indent="-342899" algn="just">
              <a:spcBef>
                <a:spcPts val="2000"/>
              </a:spcBef>
              <a:buSzPct val="100000"/>
              <a:buFont typeface="Arial"/>
              <a:buChar char="►"/>
            </a:pPr>
            <a:r>
              <a:rPr dirty="0"/>
              <a:t>All attributes that are not part of the primary key (non-primary-key attributes) should be functionally dependent on the key. </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p:cNvSpPr>
          <p:nvPr>
            <p:ph type="title" idx="4294967295"/>
          </p:nvPr>
        </p:nvSpPr>
        <p:spPr>
          <a:xfrm>
            <a:off x="757237" y="-1070"/>
            <a:ext cx="7772401" cy="1143001"/>
          </a:xfrm>
          <a:prstGeom prst="rect">
            <a:avLst/>
          </a:prstGeom>
        </p:spPr>
        <p:txBody>
          <a:bodyPr>
            <a:normAutofit/>
          </a:bodyPr>
          <a:lstStyle>
            <a:lvl1pPr defTabSz="859536">
              <a:defRPr sz="3384">
                <a:solidFill>
                  <a:srgbClr val="C00000"/>
                </a:solidFill>
                <a:latin typeface="Times"/>
                <a:ea typeface="Times"/>
                <a:cs typeface="Times"/>
                <a:sym typeface="Times"/>
              </a:defRPr>
            </a:lvl1pPr>
          </a:lstStyle>
          <a:p>
            <a:r>
              <a:rPr dirty="0"/>
              <a:t>Example - Identifying Relation’s Primary Key using Functional Dependency </a:t>
            </a:r>
          </a:p>
        </p:txBody>
      </p:sp>
      <p:sp>
        <p:nvSpPr>
          <p:cNvPr id="223" name="Shape 223"/>
          <p:cNvSpPr/>
          <p:nvPr/>
        </p:nvSpPr>
        <p:spPr>
          <a:xfrm>
            <a:off x="539750" y="1041205"/>
            <a:ext cx="8207375" cy="73026"/>
          </a:xfrm>
          <a:prstGeom prst="rect">
            <a:avLst/>
          </a:prstGeom>
          <a:solidFill>
            <a:srgbClr val="969696"/>
          </a:solidFill>
          <a:ln>
            <a:solidFill>
              <a:srgbClr val="000000"/>
            </a:solidFill>
          </a:ln>
        </p:spPr>
        <p:txBody>
          <a:bodyPr lIns="45719" rIns="45719" anchor="ctr"/>
          <a:lstStyle/>
          <a:p>
            <a:endParaRPr dirty="0"/>
          </a:p>
        </p:txBody>
      </p:sp>
      <p:sp>
        <p:nvSpPr>
          <p:cNvPr id="224" name="Shape 224"/>
          <p:cNvSpPr/>
          <p:nvPr/>
        </p:nvSpPr>
        <p:spPr>
          <a:xfrm>
            <a:off x="463550" y="1340291"/>
            <a:ext cx="8216901" cy="268791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pPr>
            <a:r>
              <a:rPr dirty="0"/>
              <a:t> The only candidate key of the </a:t>
            </a:r>
            <a:r>
              <a:rPr sz="2500" b="1" i="1" dirty="0"/>
              <a:t>StaffBranch</a:t>
            </a:r>
            <a:r>
              <a:rPr sz="1066" dirty="0">
                <a:latin typeface="+mn-lt"/>
                <a:ea typeface="+mn-ea"/>
                <a:cs typeface="+mn-cs"/>
                <a:sym typeface="Helvetica"/>
              </a:rPr>
              <a:t> </a:t>
            </a:r>
            <a:r>
              <a:rPr dirty="0"/>
              <a:t>relation, and therefore the primary key, is </a:t>
            </a:r>
            <a:r>
              <a:rPr sz="2800" b="1" i="1" dirty="0"/>
              <a:t>staffNo</a:t>
            </a:r>
            <a:r>
              <a:rPr dirty="0"/>
              <a:t>, as all</a:t>
            </a:r>
            <a:r>
              <a:rPr i="1" dirty="0"/>
              <a:t> </a:t>
            </a:r>
            <a:r>
              <a:rPr dirty="0"/>
              <a:t>other attributes of the relation are functionally dependent on </a:t>
            </a:r>
            <a:r>
              <a:rPr sz="2500" b="1" i="1" dirty="0"/>
              <a:t>staffNo.</a:t>
            </a:r>
            <a:r>
              <a:rPr dirty="0"/>
              <a:t> </a:t>
            </a:r>
          </a:p>
          <a:p>
            <a:pPr marL="342899" indent="-342899" algn="just">
              <a:spcBef>
                <a:spcPts val="2000"/>
              </a:spcBef>
              <a:buSzPct val="100000"/>
              <a:buFont typeface="Arial"/>
              <a:buChar char="►"/>
            </a:pPr>
            <a:r>
              <a:rPr dirty="0"/>
              <a:t>Although </a:t>
            </a:r>
            <a:r>
              <a:rPr sz="2500" b="1" i="1" dirty="0"/>
              <a:t>branchNo, bAddress, (branchNo, position), </a:t>
            </a:r>
            <a:r>
              <a:rPr sz="2500" dirty="0"/>
              <a:t>and</a:t>
            </a:r>
            <a:r>
              <a:rPr sz="2500" b="1" i="1" dirty="0"/>
              <a:t> (bAddress, position) </a:t>
            </a:r>
            <a:r>
              <a:rPr dirty="0"/>
              <a:t>are determinants in this relation, they are not candidate keys for the relation.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a:spLocks noGrp="1"/>
          </p:cNvSpPr>
          <p:nvPr>
            <p:ph type="title" idx="4294967295"/>
          </p:nvPr>
        </p:nvSpPr>
        <p:spPr>
          <a:xfrm>
            <a:off x="304800" y="-1"/>
            <a:ext cx="8540750" cy="1143002"/>
          </a:xfrm>
          <a:prstGeom prst="rect">
            <a:avLst/>
          </a:prstGeom>
        </p:spPr>
        <p:txBody>
          <a:bodyPr>
            <a:normAutofit/>
          </a:bodyPr>
          <a:lstStyle>
            <a:lvl1pPr>
              <a:defRPr sz="3600">
                <a:solidFill>
                  <a:srgbClr val="C00000"/>
                </a:solidFill>
              </a:defRPr>
            </a:lvl1pPr>
          </a:lstStyle>
          <a:p>
            <a:r>
              <a:rPr dirty="0"/>
              <a:t>Purpose of </a:t>
            </a:r>
            <a:r>
              <a:rPr lang="en-GB" dirty="0"/>
              <a:t>Normalization</a:t>
            </a:r>
            <a:endParaRPr dirty="0"/>
          </a:p>
        </p:txBody>
      </p:sp>
      <p:sp>
        <p:nvSpPr>
          <p:cNvPr id="31" name="Shape 31"/>
          <p:cNvSpPr>
            <a:spLocks noGrp="1"/>
          </p:cNvSpPr>
          <p:nvPr>
            <p:ph type="body" idx="4294967295"/>
          </p:nvPr>
        </p:nvSpPr>
        <p:spPr>
          <a:xfrm>
            <a:off x="304800" y="1142999"/>
            <a:ext cx="8540750" cy="5484112"/>
          </a:xfrm>
          <a:prstGeom prst="rect">
            <a:avLst/>
          </a:prstGeom>
        </p:spPr>
        <p:txBody>
          <a:bodyPr>
            <a:noAutofit/>
          </a:bodyPr>
          <a:lstStyle/>
          <a:p>
            <a:pPr marL="93868" indent="-93868" algn="just" defTabSz="333756">
              <a:lnSpc>
                <a:spcPts val="3400"/>
              </a:lnSpc>
              <a:spcBef>
                <a:spcPts val="800"/>
              </a:spcBef>
              <a:buFont typeface="Arial"/>
              <a:buChar char="►"/>
              <a:defRPr sz="2044">
                <a:latin typeface="Times"/>
                <a:ea typeface="Times"/>
                <a:cs typeface="Times"/>
                <a:sym typeface="Times"/>
              </a:defRPr>
            </a:pPr>
            <a:r>
              <a:rPr sz="2400" dirty="0"/>
              <a:t>The characteristics used to identify a set of relations includes the following:</a:t>
            </a:r>
          </a:p>
          <a:p>
            <a:pPr marL="427624" lvl="1" indent="-93868" algn="just" defTabSz="333756">
              <a:lnSpc>
                <a:spcPts val="3400"/>
              </a:lnSpc>
              <a:spcBef>
                <a:spcPts val="1400"/>
              </a:spcBef>
              <a:buFont typeface="Arial"/>
              <a:buChar char="►"/>
              <a:defRPr sz="2044">
                <a:latin typeface="Times"/>
                <a:ea typeface="Times"/>
                <a:cs typeface="Times"/>
                <a:sym typeface="Times"/>
              </a:defRPr>
            </a:pPr>
            <a:r>
              <a:rPr sz="2400" dirty="0"/>
              <a:t>  The </a:t>
            </a:r>
            <a:r>
              <a:rPr sz="2400" i="1" dirty="0"/>
              <a:t>minimal </a:t>
            </a:r>
            <a:r>
              <a:rPr sz="2400" dirty="0"/>
              <a:t>number of attributes necessary to support the data requirements of the enterprise; </a:t>
            </a:r>
          </a:p>
          <a:p>
            <a:pPr marL="427624" lvl="1" indent="-93868" algn="just" defTabSz="333756">
              <a:lnSpc>
                <a:spcPts val="3400"/>
              </a:lnSpc>
              <a:spcBef>
                <a:spcPts val="1400"/>
              </a:spcBef>
              <a:buFont typeface="Arial"/>
              <a:buChar char="►"/>
              <a:defRPr sz="2044">
                <a:latin typeface="Times"/>
                <a:ea typeface="Times"/>
                <a:cs typeface="Times"/>
                <a:sym typeface="Times"/>
              </a:defRPr>
            </a:pPr>
            <a:r>
              <a:rPr sz="2400" dirty="0"/>
              <a:t>Attributes with a close logical relationship (described as functional dependency) are found in the same relation; </a:t>
            </a:r>
          </a:p>
          <a:p>
            <a:pPr marL="427624" lvl="1" indent="-93868" algn="just" defTabSz="333756">
              <a:lnSpc>
                <a:spcPts val="3400"/>
              </a:lnSpc>
              <a:spcBef>
                <a:spcPts val="1400"/>
              </a:spcBef>
              <a:buFont typeface="Arial"/>
              <a:buChar char="►"/>
              <a:defRPr sz="2044">
                <a:latin typeface="Times"/>
                <a:ea typeface="Times"/>
                <a:cs typeface="Times"/>
                <a:sym typeface="Times"/>
              </a:defRPr>
            </a:pPr>
            <a:r>
              <a:rPr sz="2400" i="1" dirty="0"/>
              <a:t>Minimal </a:t>
            </a:r>
            <a:r>
              <a:rPr sz="2400" dirty="0"/>
              <a:t>redundancy, with each attribute represented only once, with the important exception of attributes that form all or part of foreign keys, which are essential for the joining of related relations. </a:t>
            </a:r>
          </a:p>
        </p:txBody>
      </p:sp>
      <p:sp>
        <p:nvSpPr>
          <p:cNvPr id="32" name="Shape 32"/>
          <p:cNvSpPr/>
          <p:nvPr/>
        </p:nvSpPr>
        <p:spPr>
          <a:xfrm>
            <a:off x="539750" y="908050"/>
            <a:ext cx="8207375" cy="73026"/>
          </a:xfrm>
          <a:prstGeom prst="rect">
            <a:avLst/>
          </a:prstGeom>
          <a:solidFill>
            <a:srgbClr val="969696"/>
          </a:solidFill>
          <a:ln>
            <a:solidFill>
              <a:srgbClr val="000000"/>
            </a:solidFill>
          </a:ln>
        </p:spPr>
        <p:txBody>
          <a:bodyPr lIns="45719" rIns="45719" anchor="ctr"/>
          <a:lstStyle/>
          <a:p>
            <a:endParaRPr dirty="0"/>
          </a:p>
        </p:txBody>
      </p:sp>
    </p:spTree>
    <p:extLst>
      <p:ext uri="{BB962C8B-B14F-4D97-AF65-F5344CB8AC3E}">
        <p14:creationId xmlns:p14="http://schemas.microsoft.com/office/powerpoint/2010/main" val="910329536"/>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p:cNvSpPr>
          <p:nvPr>
            <p:ph type="title" idx="4294967295"/>
          </p:nvPr>
        </p:nvSpPr>
        <p:spPr>
          <a:xfrm>
            <a:off x="757237" y="112255"/>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br>
              <a:rPr dirty="0"/>
            </a:br>
            <a:r>
              <a:rPr dirty="0"/>
              <a:t>The Process of </a:t>
            </a:r>
            <a:r>
              <a:rPr lang="en-GB" dirty="0"/>
              <a:t>Normalization</a:t>
            </a:r>
            <a:endParaRPr dirty="0"/>
          </a:p>
        </p:txBody>
      </p:sp>
      <p:sp>
        <p:nvSpPr>
          <p:cNvPr id="227" name="Shape 227"/>
          <p:cNvSpPr/>
          <p:nvPr/>
        </p:nvSpPr>
        <p:spPr>
          <a:xfrm>
            <a:off x="539750" y="1309995"/>
            <a:ext cx="8207375" cy="73026"/>
          </a:xfrm>
          <a:prstGeom prst="rect">
            <a:avLst/>
          </a:prstGeom>
          <a:solidFill>
            <a:srgbClr val="969696"/>
          </a:solidFill>
          <a:ln>
            <a:solidFill>
              <a:srgbClr val="000000"/>
            </a:solidFill>
          </a:ln>
        </p:spPr>
        <p:txBody>
          <a:bodyPr lIns="45719" rIns="45719" anchor="ctr"/>
          <a:lstStyle/>
          <a:p>
            <a:endParaRPr dirty="0"/>
          </a:p>
        </p:txBody>
      </p:sp>
      <p:sp>
        <p:nvSpPr>
          <p:cNvPr id="228" name="Shape 228"/>
          <p:cNvSpPr/>
          <p:nvPr/>
        </p:nvSpPr>
        <p:spPr>
          <a:xfrm>
            <a:off x="530224" y="1437760"/>
            <a:ext cx="8216901" cy="379591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300"/>
            </a:pPr>
            <a:r>
              <a:rPr sz="3200" dirty="0"/>
              <a:t>Recalling </a:t>
            </a:r>
            <a:r>
              <a:rPr lang="en-GB" sz="3200" dirty="0"/>
              <a:t>normalization</a:t>
            </a:r>
            <a:r>
              <a:rPr sz="3200" dirty="0"/>
              <a:t> as a formal technique for </a:t>
            </a:r>
            <a:r>
              <a:rPr lang="en-GB" sz="3200" dirty="0"/>
              <a:t>analyzing</a:t>
            </a:r>
            <a:r>
              <a:rPr sz="3200" dirty="0"/>
              <a:t> relations based on their primary key (or candidate keys) and functional dependencies (Codd, 1972b).</a:t>
            </a:r>
          </a:p>
          <a:p>
            <a:pPr marL="342899" indent="-342899" algn="just">
              <a:spcBef>
                <a:spcPts val="2000"/>
              </a:spcBef>
              <a:buSzPct val="100000"/>
              <a:buFont typeface="Arial"/>
              <a:buChar char="►"/>
              <a:defRPr sz="2300"/>
            </a:pPr>
            <a:r>
              <a:rPr sz="3200" dirty="0"/>
              <a:t>The process of </a:t>
            </a:r>
            <a:r>
              <a:rPr lang="en-GB" sz="3200" dirty="0"/>
              <a:t>normalization</a:t>
            </a:r>
            <a:r>
              <a:rPr sz="3200" dirty="0"/>
              <a:t> involves a series of rules used to test individual relations so that a database can be </a:t>
            </a:r>
            <a:r>
              <a:rPr lang="en-GB" sz="3200" dirty="0"/>
              <a:t>normalized</a:t>
            </a:r>
            <a:r>
              <a:rPr sz="3200" dirty="0"/>
              <a:t> to any degree. </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p:cNvSpPr>
          <p:nvPr>
            <p:ph type="title" idx="4294967295"/>
          </p:nvPr>
        </p:nvSpPr>
        <p:spPr>
          <a:xfrm>
            <a:off x="757237" y="112255"/>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br>
              <a:rPr dirty="0"/>
            </a:br>
            <a:r>
              <a:rPr dirty="0"/>
              <a:t>The Process of </a:t>
            </a:r>
            <a:r>
              <a:rPr lang="en-GB" dirty="0"/>
              <a:t>Normalization</a:t>
            </a:r>
            <a:endParaRPr dirty="0"/>
          </a:p>
        </p:txBody>
      </p:sp>
      <p:sp>
        <p:nvSpPr>
          <p:cNvPr id="227" name="Shape 227"/>
          <p:cNvSpPr/>
          <p:nvPr/>
        </p:nvSpPr>
        <p:spPr>
          <a:xfrm>
            <a:off x="539750" y="1309995"/>
            <a:ext cx="8207375" cy="73026"/>
          </a:xfrm>
          <a:prstGeom prst="rect">
            <a:avLst/>
          </a:prstGeom>
          <a:solidFill>
            <a:srgbClr val="969696"/>
          </a:solidFill>
          <a:ln>
            <a:solidFill>
              <a:srgbClr val="000000"/>
            </a:solidFill>
          </a:ln>
        </p:spPr>
        <p:txBody>
          <a:bodyPr lIns="45719" rIns="45719" anchor="ctr"/>
          <a:lstStyle/>
          <a:p>
            <a:endParaRPr dirty="0"/>
          </a:p>
        </p:txBody>
      </p:sp>
      <p:sp>
        <p:nvSpPr>
          <p:cNvPr id="228" name="Shape 228"/>
          <p:cNvSpPr/>
          <p:nvPr/>
        </p:nvSpPr>
        <p:spPr>
          <a:xfrm>
            <a:off x="530224" y="1437760"/>
            <a:ext cx="8216901" cy="527323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300"/>
            </a:pPr>
            <a:r>
              <a:rPr sz="3200" dirty="0"/>
              <a:t>Relations violating requirement must be decomposed into relations that individually meet the requirement of </a:t>
            </a:r>
            <a:r>
              <a:rPr lang="en-GB" sz="3200" dirty="0"/>
              <a:t>normalization</a:t>
            </a:r>
            <a:r>
              <a:rPr sz="3200" dirty="0"/>
              <a:t>.</a:t>
            </a:r>
          </a:p>
          <a:p>
            <a:pPr marL="328612" indent="-328612" algn="just">
              <a:spcBef>
                <a:spcPts val="2000"/>
              </a:spcBef>
              <a:buSzPct val="100000"/>
              <a:buFont typeface="Arial"/>
              <a:buChar char="►"/>
            </a:pPr>
            <a:r>
              <a:rPr sz="3200" dirty="0"/>
              <a:t>Three normal forms called First Normal Form (1NF), Second Normal Form (2NF), and Third Normal Form (3NF) were initially used. Subsequently, an introduction of Boyce–Codd Normal Form (BCNF) is as a result of stronger definition of the third normal form by R. Boyce and E. F. Codd. </a:t>
            </a:r>
          </a:p>
        </p:txBody>
      </p:sp>
    </p:spTree>
    <p:extLst>
      <p:ext uri="{BB962C8B-B14F-4D97-AF65-F5344CB8AC3E}">
        <p14:creationId xmlns:p14="http://schemas.microsoft.com/office/powerpoint/2010/main" val="20967720"/>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hape 230"/>
          <p:cNvSpPr>
            <a:spLocks noGrp="1"/>
          </p:cNvSpPr>
          <p:nvPr>
            <p:ph type="title" idx="4294967295"/>
          </p:nvPr>
        </p:nvSpPr>
        <p:spPr>
          <a:xfrm>
            <a:off x="757237" y="112255"/>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br>
              <a:rPr dirty="0"/>
            </a:br>
            <a:r>
              <a:rPr dirty="0"/>
              <a:t>The Process of </a:t>
            </a:r>
            <a:r>
              <a:rPr lang="en-GB" dirty="0"/>
              <a:t>Normalization</a:t>
            </a:r>
            <a:endParaRPr dirty="0"/>
          </a:p>
        </p:txBody>
      </p:sp>
      <p:sp>
        <p:nvSpPr>
          <p:cNvPr id="231" name="Shape 231"/>
          <p:cNvSpPr/>
          <p:nvPr/>
        </p:nvSpPr>
        <p:spPr>
          <a:xfrm>
            <a:off x="539750" y="1309995"/>
            <a:ext cx="8207375" cy="73026"/>
          </a:xfrm>
          <a:prstGeom prst="rect">
            <a:avLst/>
          </a:prstGeom>
          <a:solidFill>
            <a:srgbClr val="969696"/>
          </a:solidFill>
          <a:ln>
            <a:solidFill>
              <a:srgbClr val="000000"/>
            </a:solidFill>
          </a:ln>
        </p:spPr>
        <p:txBody>
          <a:bodyPr lIns="45719" rIns="45719" anchor="ctr"/>
          <a:lstStyle/>
          <a:p>
            <a:endParaRPr dirty="0"/>
          </a:p>
        </p:txBody>
      </p:sp>
      <p:sp>
        <p:nvSpPr>
          <p:cNvPr id="232" name="Shape 232"/>
          <p:cNvSpPr/>
          <p:nvPr/>
        </p:nvSpPr>
        <p:spPr>
          <a:xfrm>
            <a:off x="534987" y="1570535"/>
            <a:ext cx="8216901" cy="466794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pPr>
            <a:r>
              <a:rPr dirty="0"/>
              <a:t> With the exception of 1NF, all these normal forms are based on functional dependencies among the attributes of a relation (Maier, 1983). </a:t>
            </a:r>
          </a:p>
          <a:p>
            <a:pPr marL="342899" indent="-342899" algn="just">
              <a:spcBef>
                <a:spcPts val="2000"/>
              </a:spcBef>
              <a:buSzPct val="100000"/>
              <a:buFont typeface="Arial"/>
              <a:buChar char="►"/>
            </a:pPr>
            <a:r>
              <a:rPr dirty="0"/>
              <a:t>Higher normal forms that go beyond BCNF were introduced later such as Fourth Normal Form (4NF) and Fifth Normal Form (5NF) (Fagin, 1977, 1979). However, these later normal forms deal with situations that are very rare.  As such we shall not be covering them.</a:t>
            </a:r>
          </a:p>
          <a:p>
            <a:pPr marL="342899" indent="-342899" algn="just">
              <a:spcBef>
                <a:spcPts val="2000"/>
              </a:spcBef>
              <a:buSzPct val="100000"/>
              <a:buFont typeface="Arial"/>
              <a:buChar char="►"/>
            </a:pPr>
            <a:r>
              <a:rPr lang="en-GB" dirty="0"/>
              <a:t>Normalization</a:t>
            </a:r>
            <a:r>
              <a:rPr dirty="0"/>
              <a:t> is often executed as a series of steps with each step corresponding to a specific normal form that has known properties.</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 name="Screen Shot 2017-02-26 at 17.57.21.png"/>
          <p:cNvPicPr>
            <a:picLocks noChangeAspect="1"/>
          </p:cNvPicPr>
          <p:nvPr/>
        </p:nvPicPr>
        <p:blipFill>
          <a:blip r:embed="rId3">
            <a:extLst/>
          </a:blip>
          <a:stretch>
            <a:fillRect/>
          </a:stretch>
        </p:blipFill>
        <p:spPr>
          <a:xfrm>
            <a:off x="1777069" y="4315280"/>
            <a:ext cx="5732737" cy="2464072"/>
          </a:xfrm>
          <a:prstGeom prst="rect">
            <a:avLst/>
          </a:prstGeom>
          <a:ln w="12700">
            <a:miter lim="400000"/>
          </a:ln>
        </p:spPr>
      </p:pic>
      <p:sp>
        <p:nvSpPr>
          <p:cNvPr id="235" name="Shape 235"/>
          <p:cNvSpPr>
            <a:spLocks noGrp="1"/>
          </p:cNvSpPr>
          <p:nvPr>
            <p:ph type="title" idx="4294967295"/>
          </p:nvPr>
        </p:nvSpPr>
        <p:spPr>
          <a:xfrm>
            <a:off x="757237" y="112255"/>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br>
              <a:rPr dirty="0"/>
            </a:br>
            <a:r>
              <a:rPr dirty="0"/>
              <a:t>The Process of </a:t>
            </a:r>
            <a:r>
              <a:rPr lang="en-GB" dirty="0"/>
              <a:t>Normalization</a:t>
            </a:r>
            <a:endParaRPr dirty="0"/>
          </a:p>
        </p:txBody>
      </p:sp>
      <p:sp>
        <p:nvSpPr>
          <p:cNvPr id="236" name="Shape 236"/>
          <p:cNvSpPr/>
          <p:nvPr/>
        </p:nvSpPr>
        <p:spPr>
          <a:xfrm>
            <a:off x="539750" y="1309995"/>
            <a:ext cx="8207375" cy="73026"/>
          </a:xfrm>
          <a:prstGeom prst="rect">
            <a:avLst/>
          </a:prstGeom>
          <a:solidFill>
            <a:srgbClr val="969696"/>
          </a:solidFill>
          <a:ln>
            <a:solidFill>
              <a:srgbClr val="000000"/>
            </a:solidFill>
          </a:ln>
        </p:spPr>
        <p:txBody>
          <a:bodyPr lIns="45719" rIns="45719" anchor="ctr"/>
          <a:lstStyle/>
          <a:p>
            <a:endParaRPr dirty="0"/>
          </a:p>
        </p:txBody>
      </p:sp>
      <p:sp>
        <p:nvSpPr>
          <p:cNvPr id="237" name="Shape 237"/>
          <p:cNvSpPr/>
          <p:nvPr/>
        </p:nvSpPr>
        <p:spPr>
          <a:xfrm>
            <a:off x="534987" y="1395696"/>
            <a:ext cx="8216901" cy="300595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pPr>
            <a:r>
              <a:rPr dirty="0"/>
              <a:t> </a:t>
            </a:r>
            <a:r>
              <a:rPr sz="2200" dirty="0"/>
              <a:t>As </a:t>
            </a:r>
            <a:r>
              <a:rPr lang="en-GB" sz="2200" dirty="0"/>
              <a:t>normalization</a:t>
            </a:r>
            <a:r>
              <a:rPr sz="2200" dirty="0"/>
              <a:t> proceeds, the relations become progressively more restricted in format and also less vulnerable to update anomalies. </a:t>
            </a:r>
          </a:p>
          <a:p>
            <a:pPr marL="342899" indent="-342899" algn="just">
              <a:spcBef>
                <a:spcPts val="2000"/>
              </a:spcBef>
              <a:buSzPct val="100000"/>
              <a:buFont typeface="Arial"/>
              <a:buChar char="►"/>
              <a:defRPr sz="2200"/>
            </a:pPr>
            <a:r>
              <a:rPr dirty="0"/>
              <a:t>For the relational data model, it is important to </a:t>
            </a:r>
            <a:r>
              <a:rPr lang="en-GB" dirty="0"/>
              <a:t>recognize</a:t>
            </a:r>
            <a:r>
              <a:rPr dirty="0"/>
              <a:t> that it is only First Normal Form (1NF) that is critical in creating relations; all subsequent normal forms are optional. </a:t>
            </a:r>
          </a:p>
          <a:p>
            <a:pPr marL="342899" indent="-342899" algn="just">
              <a:spcBef>
                <a:spcPts val="2000"/>
              </a:spcBef>
              <a:buSzPct val="100000"/>
              <a:buFont typeface="Arial"/>
              <a:buChar char="►"/>
              <a:defRPr sz="2200"/>
            </a:pPr>
            <a:r>
              <a:rPr dirty="0"/>
              <a:t>In other to avoid the update anomalies, it is recommended that we proceed to at least Third Normal Form (3NF).</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p:cNvSpPr>
          <p:nvPr>
            <p:ph type="title" idx="4294967295"/>
          </p:nvPr>
        </p:nvSpPr>
        <p:spPr>
          <a:xfrm>
            <a:off x="757237" y="112255"/>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br>
              <a:rPr dirty="0"/>
            </a:br>
            <a:r>
              <a:rPr dirty="0"/>
              <a:t>The Process of </a:t>
            </a:r>
            <a:r>
              <a:rPr lang="en-GB" dirty="0"/>
              <a:t>Normalization</a:t>
            </a:r>
            <a:endParaRPr dirty="0"/>
          </a:p>
        </p:txBody>
      </p:sp>
      <p:sp>
        <p:nvSpPr>
          <p:cNvPr id="242" name="Shape 242"/>
          <p:cNvSpPr/>
          <p:nvPr/>
        </p:nvSpPr>
        <p:spPr>
          <a:xfrm>
            <a:off x="539750" y="1309995"/>
            <a:ext cx="8207375" cy="73026"/>
          </a:xfrm>
          <a:prstGeom prst="rect">
            <a:avLst/>
          </a:prstGeom>
          <a:solidFill>
            <a:srgbClr val="969696"/>
          </a:solidFill>
          <a:ln>
            <a:solidFill>
              <a:srgbClr val="000000"/>
            </a:solidFill>
          </a:ln>
        </p:spPr>
        <p:txBody>
          <a:bodyPr lIns="45719" rIns="45719" anchor="ctr"/>
          <a:lstStyle/>
          <a:p>
            <a:endParaRPr dirty="0"/>
          </a:p>
        </p:txBody>
      </p:sp>
      <p:pic>
        <p:nvPicPr>
          <p:cNvPr id="243" name="Screen Shot 2017-02-26 at 17.59.25.png"/>
          <p:cNvPicPr>
            <a:picLocks noChangeAspect="1"/>
          </p:cNvPicPr>
          <p:nvPr/>
        </p:nvPicPr>
        <p:blipFill>
          <a:blip r:embed="rId3">
            <a:extLst/>
          </a:blip>
          <a:stretch>
            <a:fillRect/>
          </a:stretch>
        </p:blipFill>
        <p:spPr>
          <a:xfrm>
            <a:off x="1318261" y="1437761"/>
            <a:ext cx="6507478" cy="5238579"/>
          </a:xfrm>
          <a:prstGeom prst="rect">
            <a:avLst/>
          </a:prstGeom>
          <a:ln w="12700">
            <a:miter lim="400000"/>
          </a:ln>
        </p:spPr>
      </p:pic>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47"/>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br>
              <a:rPr dirty="0"/>
            </a:br>
            <a:r>
              <a:rPr dirty="0"/>
              <a:t>Part 2</a:t>
            </a:r>
          </a:p>
        </p:txBody>
      </p:sp>
      <p:sp>
        <p:nvSpPr>
          <p:cNvPr id="248" name="Shape 248"/>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249" name="Shape 249"/>
          <p:cNvSpPr>
            <a:spLocks noGrp="1"/>
          </p:cNvSpPr>
          <p:nvPr>
            <p:ph type="body" sz="quarter" idx="4294967295"/>
          </p:nvPr>
        </p:nvSpPr>
        <p:spPr>
          <a:xfrm>
            <a:off x="2051050" y="2991050"/>
            <a:ext cx="5184775" cy="1160463"/>
          </a:xfrm>
          <a:prstGeom prst="rect">
            <a:avLst/>
          </a:prstGeom>
        </p:spPr>
        <p:txBody>
          <a:bodyPr>
            <a:normAutofit/>
          </a:bodyPr>
          <a:lstStyle>
            <a:lvl1pPr marL="0" indent="0" algn="ctr">
              <a:buSzTx/>
              <a:buNone/>
              <a:defRPr b="1" i="1">
                <a:solidFill>
                  <a:srgbClr val="C00000"/>
                </a:solidFill>
              </a:defRPr>
            </a:lvl1pPr>
          </a:lstStyle>
          <a:p>
            <a:r>
              <a:rPr dirty="0"/>
              <a:t>Normal Form</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br>
              <a:rPr dirty="0"/>
            </a:br>
            <a:r>
              <a:rPr dirty="0"/>
              <a:t>First Normal Form (1NF)</a:t>
            </a:r>
          </a:p>
        </p:txBody>
      </p:sp>
      <p:sp>
        <p:nvSpPr>
          <p:cNvPr id="254" name="Shape 254"/>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255" name="Shape 255"/>
          <p:cNvSpPr/>
          <p:nvPr/>
        </p:nvSpPr>
        <p:spPr>
          <a:xfrm>
            <a:off x="530224" y="1223963"/>
            <a:ext cx="8216901" cy="546816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pPr>
            <a:r>
              <a:rPr dirty="0"/>
              <a:t> </a:t>
            </a:r>
            <a:r>
              <a:rPr sz="2200" dirty="0"/>
              <a:t>Recalling that an </a:t>
            </a:r>
            <a:r>
              <a:rPr lang="en-GB" sz="2200" dirty="0"/>
              <a:t>Unnormalized</a:t>
            </a:r>
            <a:r>
              <a:rPr sz="2200" dirty="0"/>
              <a:t> form (UNF) is a table that contains one or more repeating groups. </a:t>
            </a:r>
          </a:p>
          <a:p>
            <a:pPr marL="314324" indent="-314324" algn="just">
              <a:spcBef>
                <a:spcPts val="2000"/>
              </a:spcBef>
              <a:buSzPct val="100000"/>
              <a:buFont typeface="Arial"/>
              <a:buChar char="►"/>
            </a:pPr>
            <a:r>
              <a:rPr sz="2200" dirty="0"/>
              <a:t>We could define 1NF as a relation in which the intersection of each row and column contains one and only one value. </a:t>
            </a:r>
          </a:p>
          <a:p>
            <a:pPr marL="314324" indent="-314324" algn="just">
              <a:spcBef>
                <a:spcPts val="2000"/>
              </a:spcBef>
              <a:buSzPct val="100000"/>
              <a:buFont typeface="Arial"/>
              <a:buChar char="►"/>
            </a:pPr>
            <a:r>
              <a:rPr sz="2200" dirty="0"/>
              <a:t>The process of </a:t>
            </a:r>
            <a:r>
              <a:rPr lang="en-GB" sz="2200" dirty="0"/>
              <a:t>normalization</a:t>
            </a:r>
            <a:r>
              <a:rPr sz="2200" dirty="0"/>
              <a:t> starts by first transferring the data from the source into table format with rows and columns.</a:t>
            </a:r>
          </a:p>
          <a:p>
            <a:pPr marL="771525" lvl="1" indent="-314325" algn="just">
              <a:spcBef>
                <a:spcPts val="2000"/>
              </a:spcBef>
              <a:buSzPct val="100000"/>
              <a:buFont typeface="Arial"/>
              <a:buChar char="►"/>
            </a:pPr>
            <a:r>
              <a:rPr sz="2200" dirty="0"/>
              <a:t>This format is referred to as the UNF </a:t>
            </a:r>
          </a:p>
          <a:p>
            <a:pPr marL="314324" indent="-314324" algn="just">
              <a:spcBef>
                <a:spcPts val="2000"/>
              </a:spcBef>
              <a:buSzPct val="100000"/>
              <a:buFont typeface="Arial"/>
              <a:buChar char="►"/>
            </a:pPr>
            <a:r>
              <a:rPr sz="2200" dirty="0"/>
              <a:t>To transform the table into 1NF, repeated groups within the table must be identified and removed. </a:t>
            </a:r>
          </a:p>
          <a:p>
            <a:pPr marL="771525" lvl="1" indent="-314325" algn="just">
              <a:spcBef>
                <a:spcPts val="2000"/>
              </a:spcBef>
              <a:buSzPct val="100000"/>
              <a:buFont typeface="Arial"/>
              <a:buChar char="►"/>
            </a:pPr>
            <a:r>
              <a:rPr sz="2200" dirty="0"/>
              <a:t>A repeating group is an attribute, or group of attributes, within a table that occurs with multiple values for a single occurrence of the nominated </a:t>
            </a:r>
            <a:r>
              <a:rPr sz="2200" dirty="0">
                <a:solidFill>
                  <a:srgbClr val="FF2600"/>
                </a:solidFill>
              </a:rPr>
              <a:t>key</a:t>
            </a:r>
            <a:r>
              <a:rPr sz="2200" dirty="0"/>
              <a:t> attribute(s) for that table.</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br>
              <a:rPr dirty="0"/>
            </a:br>
            <a:r>
              <a:rPr dirty="0"/>
              <a:t>First Normal Form (1NF)</a:t>
            </a:r>
          </a:p>
        </p:txBody>
      </p:sp>
      <p:sp>
        <p:nvSpPr>
          <p:cNvPr id="260" name="Shape 260"/>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261" name="Shape 261"/>
          <p:cNvSpPr/>
          <p:nvPr/>
        </p:nvSpPr>
        <p:spPr>
          <a:xfrm>
            <a:off x="534987" y="1395696"/>
            <a:ext cx="8216901" cy="455509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pPr>
            <a:r>
              <a:rPr dirty="0"/>
              <a:t> Two common approaches are employed to removing repeating groups from </a:t>
            </a:r>
            <a:r>
              <a:rPr lang="en-GB" dirty="0"/>
              <a:t>unnormalized</a:t>
            </a:r>
            <a:r>
              <a:rPr dirty="0"/>
              <a:t> tables: </a:t>
            </a:r>
          </a:p>
          <a:p>
            <a:pPr marL="800099" lvl="1" indent="-342899" algn="just">
              <a:spcBef>
                <a:spcPts val="2000"/>
              </a:spcBef>
              <a:buSzPct val="100000"/>
              <a:buFont typeface="Arial"/>
              <a:buChar char="►"/>
            </a:pPr>
            <a:r>
              <a:rPr dirty="0"/>
              <a:t>Entering appropriate data in the empty columns of rows containing the repeating data. This process is also known as the Flattening process</a:t>
            </a:r>
          </a:p>
          <a:p>
            <a:pPr marL="800099" lvl="1" indent="-342899" algn="just">
              <a:spcBef>
                <a:spcPts val="2000"/>
              </a:spcBef>
              <a:buSzPct val="100000"/>
              <a:buFont typeface="Arial"/>
              <a:buChar char="►"/>
            </a:pPr>
            <a:r>
              <a:rPr dirty="0"/>
              <a:t>Placing the repeating data, along with a copy of the original key attribute(s), in a separate relation.</a:t>
            </a:r>
          </a:p>
          <a:p>
            <a:pPr marL="800099" lvl="1" indent="-342899" algn="just">
              <a:spcBef>
                <a:spcPts val="2000"/>
              </a:spcBef>
              <a:buSzPct val="100000"/>
              <a:buFont typeface="Arial"/>
              <a:buChar char="►"/>
            </a:pPr>
            <a:r>
              <a:rPr dirty="0"/>
              <a:t>The resulting table used by either of the two approaches is referred to as the 1NF relations containing single values at the intersections of each row and column. </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Shape 265"/>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br>
              <a:rPr dirty="0"/>
            </a:br>
            <a:r>
              <a:rPr dirty="0"/>
              <a:t>First Normal Form (1NF)</a:t>
            </a:r>
          </a:p>
        </p:txBody>
      </p:sp>
      <p:sp>
        <p:nvSpPr>
          <p:cNvPr id="266" name="Shape 266"/>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267" name="Shape 267"/>
          <p:cNvSpPr/>
          <p:nvPr/>
        </p:nvSpPr>
        <p:spPr>
          <a:xfrm>
            <a:off x="534987" y="1395696"/>
            <a:ext cx="8216901" cy="517064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pPr>
            <a:r>
              <a:rPr sz="2800" dirty="0"/>
              <a:t> Two common approaches are employed to removing repeating groups from </a:t>
            </a:r>
            <a:r>
              <a:rPr lang="en-GB" sz="2800" dirty="0"/>
              <a:t>unnormalized</a:t>
            </a:r>
            <a:r>
              <a:rPr sz="2800" dirty="0"/>
              <a:t> tables: </a:t>
            </a:r>
          </a:p>
          <a:p>
            <a:pPr marL="800099" lvl="1" indent="-342899" algn="just">
              <a:spcBef>
                <a:spcPts val="2000"/>
              </a:spcBef>
              <a:buSzPct val="100000"/>
              <a:buFont typeface="Arial"/>
              <a:buChar char="►"/>
              <a:defRPr sz="2300"/>
            </a:pPr>
            <a:r>
              <a:rPr sz="2800" dirty="0"/>
              <a:t>Entering appropriate data in the empty columns of rows containing the repeating data.</a:t>
            </a:r>
          </a:p>
          <a:p>
            <a:pPr marL="800099" lvl="1" indent="-342899" algn="just">
              <a:spcBef>
                <a:spcPts val="2000"/>
              </a:spcBef>
              <a:buSzPct val="100000"/>
              <a:buFont typeface="Arial"/>
              <a:buChar char="►"/>
              <a:defRPr sz="2300"/>
            </a:pPr>
            <a:r>
              <a:rPr sz="2800" dirty="0"/>
              <a:t>Placing the repeating data, along with a copy of the original key attribute(s), in a separate relation.</a:t>
            </a:r>
          </a:p>
          <a:p>
            <a:pPr marL="800099" lvl="1" indent="-342899" algn="just">
              <a:spcBef>
                <a:spcPts val="2000"/>
              </a:spcBef>
              <a:buSzPct val="100000"/>
              <a:buFont typeface="Arial"/>
              <a:buChar char="►"/>
              <a:defRPr sz="2300"/>
            </a:pPr>
            <a:r>
              <a:rPr sz="2800" dirty="0"/>
              <a:t>The resulting table used by either of the two approaches is referred to as the 1NF relations containing single values at the intersections of each row and column. </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Shape 265"/>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br>
              <a:rPr dirty="0"/>
            </a:br>
            <a:r>
              <a:rPr dirty="0"/>
              <a:t>First Normal Form (1NF)</a:t>
            </a:r>
          </a:p>
        </p:txBody>
      </p:sp>
      <p:sp>
        <p:nvSpPr>
          <p:cNvPr id="266" name="Shape 266"/>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267" name="Shape 267"/>
          <p:cNvSpPr/>
          <p:nvPr/>
        </p:nvSpPr>
        <p:spPr>
          <a:xfrm>
            <a:off x="534987" y="1395696"/>
            <a:ext cx="8216901" cy="304698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300"/>
            </a:pPr>
            <a:r>
              <a:rPr sz="3200" dirty="0"/>
              <a:t>Although both approaches are valid, approach 1 introduces more redundancy into the original UNF table as part of the “flattening” process, whereas approach 2 creates two or more relations with less redundancy than in the original UNF table.</a:t>
            </a:r>
          </a:p>
        </p:txBody>
      </p:sp>
    </p:spTree>
    <p:extLst>
      <p:ext uri="{BB962C8B-B14F-4D97-AF65-F5344CB8AC3E}">
        <p14:creationId xmlns:p14="http://schemas.microsoft.com/office/powerpoint/2010/main" val="61119618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hape 36"/>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How </a:t>
            </a:r>
            <a:r>
              <a:rPr lang="en-GB" dirty="0"/>
              <a:t>Normalization</a:t>
            </a:r>
            <a:r>
              <a:rPr dirty="0"/>
              <a:t> Supports Database Design</a:t>
            </a:r>
          </a:p>
        </p:txBody>
      </p:sp>
      <p:sp>
        <p:nvSpPr>
          <p:cNvPr id="37" name="Shape 37"/>
          <p:cNvSpPr>
            <a:spLocks noGrp="1"/>
          </p:cNvSpPr>
          <p:nvPr>
            <p:ph type="body" idx="4294967295"/>
          </p:nvPr>
        </p:nvSpPr>
        <p:spPr>
          <a:xfrm>
            <a:off x="491427" y="1766667"/>
            <a:ext cx="8333820" cy="4114801"/>
          </a:xfrm>
          <a:prstGeom prst="rect">
            <a:avLst/>
          </a:prstGeom>
        </p:spPr>
        <p:txBody>
          <a:bodyPr>
            <a:normAutofit fontScale="92500" lnSpcReduction="10000"/>
          </a:bodyPr>
          <a:lstStyle/>
          <a:p>
            <a:pPr algn="just">
              <a:spcBef>
                <a:spcPts val="2000"/>
              </a:spcBef>
              <a:buFont typeface="Arial"/>
              <a:buChar char="►"/>
            </a:pPr>
            <a:r>
              <a:rPr dirty="0"/>
              <a:t>There are two main approaches for using </a:t>
            </a:r>
            <a:r>
              <a:rPr lang="en-GB" dirty="0"/>
              <a:t>Normalization</a:t>
            </a:r>
            <a:r>
              <a:rPr dirty="0"/>
              <a:t>; </a:t>
            </a:r>
          </a:p>
          <a:p>
            <a:pPr marL="800100" lvl="1" indent="-342900" algn="just">
              <a:buFont typeface="Arial"/>
              <a:buChar char="►"/>
            </a:pPr>
            <a:r>
              <a:rPr dirty="0"/>
              <a:t>Bottom-Up technique </a:t>
            </a:r>
          </a:p>
          <a:p>
            <a:pPr marL="800100" lvl="1" indent="-342900" algn="just">
              <a:spcBef>
                <a:spcPts val="2000"/>
              </a:spcBef>
              <a:buFont typeface="Arial"/>
              <a:buChar char="►"/>
            </a:pPr>
            <a:r>
              <a:rPr dirty="0"/>
              <a:t>Validation technique </a:t>
            </a:r>
            <a:endParaRPr lang="en-GB" dirty="0"/>
          </a:p>
          <a:p>
            <a:pPr marL="457200" lvl="1" indent="0" algn="just">
              <a:spcBef>
                <a:spcPts val="2000"/>
              </a:spcBef>
              <a:buNone/>
            </a:pPr>
            <a:endParaRPr dirty="0"/>
          </a:p>
          <a:p>
            <a:pPr algn="just">
              <a:buFont typeface="Arial"/>
              <a:buChar char="►"/>
            </a:pPr>
            <a:r>
              <a:rPr dirty="0"/>
              <a:t>Both approaches are aimed at creating a set of well-designed relations that meet the data requirements of the enterprise. </a:t>
            </a:r>
          </a:p>
        </p:txBody>
      </p:sp>
      <p:sp>
        <p:nvSpPr>
          <p:cNvPr id="38" name="Shape 38"/>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br>
              <a:rPr dirty="0"/>
            </a:br>
            <a:r>
              <a:rPr dirty="0"/>
              <a:t>Example - First Normal Form (1NF)</a:t>
            </a:r>
          </a:p>
        </p:txBody>
      </p:sp>
      <p:sp>
        <p:nvSpPr>
          <p:cNvPr id="272" name="Shape 272"/>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273" name="Shape 273"/>
          <p:cNvSpPr/>
          <p:nvPr/>
        </p:nvSpPr>
        <p:spPr>
          <a:xfrm>
            <a:off x="534987" y="1395696"/>
            <a:ext cx="8216901" cy="156966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pPr>
            <a:r>
              <a:rPr dirty="0"/>
              <a:t> Consider a collection of </a:t>
            </a:r>
            <a:r>
              <a:rPr lang="en-GB" b="1" i="1" dirty="0"/>
              <a:t>DreamHome</a:t>
            </a:r>
            <a:r>
              <a:rPr b="1" i="1" dirty="0"/>
              <a:t> </a:t>
            </a:r>
            <a:r>
              <a:rPr dirty="0"/>
              <a:t>lease shown below. For this example we assume that a client rents a given property only once and cannot rent more than one property at any one time. </a:t>
            </a:r>
          </a:p>
        </p:txBody>
      </p:sp>
      <p:pic>
        <p:nvPicPr>
          <p:cNvPr id="274" name="Screen Shot 2017-02-26 at 19.31.38.png"/>
          <p:cNvPicPr>
            <a:picLocks noChangeAspect="1"/>
          </p:cNvPicPr>
          <p:nvPr/>
        </p:nvPicPr>
        <p:blipFill>
          <a:blip r:embed="rId3">
            <a:extLst/>
          </a:blip>
          <a:stretch>
            <a:fillRect/>
          </a:stretch>
        </p:blipFill>
        <p:spPr>
          <a:xfrm>
            <a:off x="1849647" y="2593345"/>
            <a:ext cx="5587581" cy="4098957"/>
          </a:xfrm>
          <a:prstGeom prst="rect">
            <a:avLst/>
          </a:prstGeom>
          <a:ln w="12700">
            <a:miter lim="400000"/>
          </a:ln>
        </p:spPr>
      </p:pic>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br>
              <a:rPr dirty="0"/>
            </a:br>
            <a:r>
              <a:rPr dirty="0"/>
              <a:t>Example - First Normal Form (1NF)</a:t>
            </a:r>
          </a:p>
        </p:txBody>
      </p:sp>
      <p:sp>
        <p:nvSpPr>
          <p:cNvPr id="279" name="Shape 279"/>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280" name="Shape 280"/>
          <p:cNvSpPr/>
          <p:nvPr/>
        </p:nvSpPr>
        <p:spPr>
          <a:xfrm>
            <a:off x="534987" y="1395696"/>
            <a:ext cx="8216901" cy="469872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pPr>
            <a:r>
              <a:rPr dirty="0"/>
              <a:t> Assuming sample data is taken from two leases for two different clients called John Kay and Aline Stewart and is transformed into table format with rows and columns, as shown in below</a:t>
            </a:r>
          </a:p>
          <a:p>
            <a:pPr marL="342899" indent="-342899" algn="just">
              <a:spcBef>
                <a:spcPts val="2000"/>
              </a:spcBef>
              <a:buSzPct val="100000"/>
              <a:buFont typeface="Arial"/>
              <a:buChar char="►"/>
            </a:pPr>
            <a:endParaRPr dirty="0"/>
          </a:p>
          <a:p>
            <a:pPr marL="342899" indent="-342899" algn="just">
              <a:spcBef>
                <a:spcPts val="2000"/>
              </a:spcBef>
              <a:buSzPct val="100000"/>
              <a:buFont typeface="Arial"/>
              <a:buChar char="►"/>
            </a:pPr>
            <a:endParaRPr dirty="0"/>
          </a:p>
          <a:p>
            <a:pPr algn="just">
              <a:spcBef>
                <a:spcPts val="2000"/>
              </a:spcBef>
            </a:pPr>
            <a:endParaRPr dirty="0"/>
          </a:p>
          <a:p>
            <a:pPr algn="just">
              <a:spcBef>
                <a:spcPts val="2000"/>
              </a:spcBef>
            </a:pPr>
            <a:endParaRPr dirty="0"/>
          </a:p>
          <a:p>
            <a:pPr marL="342899" indent="-342899" algn="just">
              <a:spcBef>
                <a:spcPts val="2000"/>
              </a:spcBef>
              <a:buSzPct val="100000"/>
              <a:buFont typeface="Arial"/>
              <a:buChar char="►"/>
            </a:pPr>
            <a:r>
              <a:rPr dirty="0"/>
              <a:t>This is an example of an </a:t>
            </a:r>
            <a:r>
              <a:rPr lang="en-GB" dirty="0"/>
              <a:t>unnormalized</a:t>
            </a:r>
            <a:r>
              <a:rPr dirty="0"/>
              <a:t> table. </a:t>
            </a:r>
          </a:p>
        </p:txBody>
      </p:sp>
      <p:pic>
        <p:nvPicPr>
          <p:cNvPr id="281" name="Screen Shot 2017-02-26 at 19.35.46.png"/>
          <p:cNvPicPr>
            <a:picLocks noChangeAspect="1"/>
          </p:cNvPicPr>
          <p:nvPr/>
        </p:nvPicPr>
        <p:blipFill>
          <a:blip r:embed="rId3">
            <a:extLst/>
          </a:blip>
          <a:stretch>
            <a:fillRect/>
          </a:stretch>
        </p:blipFill>
        <p:spPr>
          <a:xfrm>
            <a:off x="2055427" y="2849617"/>
            <a:ext cx="6474211" cy="2699580"/>
          </a:xfrm>
          <a:prstGeom prst="rect">
            <a:avLst/>
          </a:prstGeom>
          <a:ln w="12700">
            <a:miter lim="400000"/>
          </a:ln>
        </p:spPr>
      </p:pic>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Shape 285"/>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br>
              <a:rPr dirty="0"/>
            </a:br>
            <a:r>
              <a:rPr dirty="0"/>
              <a:t>Example - First Normal Form (1NF)</a:t>
            </a:r>
          </a:p>
        </p:txBody>
      </p:sp>
      <p:sp>
        <p:nvSpPr>
          <p:cNvPr id="286" name="Shape 286"/>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287" name="Shape 287"/>
          <p:cNvSpPr/>
          <p:nvPr/>
        </p:nvSpPr>
        <p:spPr>
          <a:xfrm>
            <a:off x="534987" y="1395696"/>
            <a:ext cx="8216901" cy="4719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200"/>
            </a:pPr>
            <a:r>
              <a:rPr dirty="0"/>
              <a:t>First, from the UNF, we can identify the key attributes as </a:t>
            </a:r>
            <a:r>
              <a:rPr b="1" i="1" dirty="0"/>
              <a:t>clientNo.</a:t>
            </a:r>
          </a:p>
          <a:p>
            <a:pPr marL="342899" indent="-342899" algn="just">
              <a:spcBef>
                <a:spcPts val="2000"/>
              </a:spcBef>
              <a:buSzPct val="100000"/>
              <a:buFont typeface="Arial"/>
              <a:buChar char="►"/>
              <a:defRPr sz="2200"/>
            </a:pPr>
            <a:r>
              <a:rPr dirty="0"/>
              <a:t>Next, we identify the repeating group in the </a:t>
            </a:r>
            <a:r>
              <a:rPr lang="en-GB" dirty="0"/>
              <a:t>unrealized</a:t>
            </a:r>
            <a:r>
              <a:rPr dirty="0"/>
              <a:t> table as the property rented details, which repeats for each client. The structure of the repeating group is: </a:t>
            </a:r>
          </a:p>
          <a:p>
            <a:pPr algn="just">
              <a:spcBef>
                <a:spcPts val="400"/>
              </a:spcBef>
              <a:defRPr sz="2200" b="1" i="1"/>
            </a:pPr>
            <a:r>
              <a:rPr dirty="0"/>
              <a:t>Repeating Group = (propertyNo, pAddress, rentStart, rentFinish, rent, </a:t>
            </a:r>
            <a:r>
              <a:rPr lang="en-GB" dirty="0"/>
              <a:t> 		        </a:t>
            </a:r>
            <a:r>
              <a:rPr dirty="0" err="1"/>
              <a:t>ownerNo</a:t>
            </a:r>
            <a:r>
              <a:rPr dirty="0"/>
              <a:t>, oName) </a:t>
            </a:r>
          </a:p>
          <a:p>
            <a:pPr marL="342899" indent="-342899" algn="just">
              <a:spcBef>
                <a:spcPts val="2000"/>
              </a:spcBef>
              <a:buSzPct val="100000"/>
              <a:buFont typeface="Arial"/>
              <a:buChar char="►"/>
              <a:defRPr sz="2200"/>
            </a:pPr>
            <a:r>
              <a:rPr dirty="0"/>
              <a:t>As there are multiple values at the intersection of certain rows and columns.(e.g. there are two values for propertyNo (PG4 and PG16) for the client named John Kay). To transform an </a:t>
            </a:r>
            <a:r>
              <a:rPr lang="en-GB" dirty="0"/>
              <a:t>unnormalized</a:t>
            </a:r>
            <a:r>
              <a:rPr dirty="0"/>
              <a:t> table into 1NF, we ensure that there is a single value at the intersection of each row and column. This is achieved by removing the repeating group.</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Shape 291"/>
          <p:cNvSpPr>
            <a:spLocks noGrp="1"/>
          </p:cNvSpPr>
          <p:nvPr>
            <p:ph type="title" idx="4294967295"/>
          </p:nvPr>
        </p:nvSpPr>
        <p:spPr>
          <a:xfrm>
            <a:off x="757237" y="-92141"/>
            <a:ext cx="7772401" cy="1143001"/>
          </a:xfrm>
          <a:prstGeom prst="rect">
            <a:avLst/>
          </a:prstGeom>
        </p:spPr>
        <p:txBody>
          <a:bodyPr>
            <a:normAutofit/>
          </a:bodyPr>
          <a:lstStyle>
            <a:lvl1pPr>
              <a:defRPr sz="3600">
                <a:solidFill>
                  <a:srgbClr val="C00000"/>
                </a:solidFill>
                <a:latin typeface="Times"/>
                <a:ea typeface="Times"/>
                <a:cs typeface="Times"/>
                <a:sym typeface="Times"/>
              </a:defRPr>
            </a:lvl1pPr>
          </a:lstStyle>
          <a:p>
            <a:r>
              <a:rPr dirty="0"/>
              <a:t>Example - First Normal Form (1NF)</a:t>
            </a:r>
          </a:p>
        </p:txBody>
      </p:sp>
      <p:sp>
        <p:nvSpPr>
          <p:cNvPr id="292" name="Shape 292"/>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293" name="Shape 293"/>
          <p:cNvSpPr/>
          <p:nvPr/>
        </p:nvSpPr>
        <p:spPr>
          <a:xfrm>
            <a:off x="534987" y="1395696"/>
            <a:ext cx="8216901" cy="156966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pPr>
            <a:r>
              <a:rPr dirty="0"/>
              <a:t> Using the first approach, we arrive at the first normal form ClientRental relation by removing the repeating group (property rented details) by entering the appropriate client data into each row.</a:t>
            </a:r>
          </a:p>
        </p:txBody>
      </p:sp>
      <p:pic>
        <p:nvPicPr>
          <p:cNvPr id="294" name="Screen Shot 2017-02-26 at 20.31.10.png"/>
          <p:cNvPicPr>
            <a:picLocks noChangeAspect="1"/>
          </p:cNvPicPr>
          <p:nvPr/>
        </p:nvPicPr>
        <p:blipFill>
          <a:blip r:embed="rId2">
            <a:extLst/>
          </a:blip>
          <a:stretch>
            <a:fillRect/>
          </a:stretch>
        </p:blipFill>
        <p:spPr>
          <a:xfrm>
            <a:off x="530224" y="3306951"/>
            <a:ext cx="8216901" cy="3265497"/>
          </a:xfrm>
          <a:prstGeom prst="rect">
            <a:avLst/>
          </a:prstGeom>
          <a:ln w="12700">
            <a:miter lim="400000"/>
          </a:ln>
        </p:spPr>
      </p:pic>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Shape 297"/>
          <p:cNvSpPr>
            <a:spLocks noGrp="1"/>
          </p:cNvSpPr>
          <p:nvPr>
            <p:ph type="title" idx="4294967295"/>
          </p:nvPr>
        </p:nvSpPr>
        <p:spPr>
          <a:xfrm>
            <a:off x="757237" y="-331788"/>
            <a:ext cx="7772401" cy="1143001"/>
          </a:xfrm>
          <a:prstGeom prst="rect">
            <a:avLst/>
          </a:prstGeom>
        </p:spPr>
        <p:txBody>
          <a:bodyPr>
            <a:normAutofit/>
          </a:bodyPr>
          <a:lstStyle>
            <a:lvl1pPr>
              <a:defRPr sz="3600">
                <a:solidFill>
                  <a:srgbClr val="C00000"/>
                </a:solidFill>
                <a:latin typeface="Times"/>
                <a:ea typeface="Times"/>
                <a:cs typeface="Times"/>
                <a:sym typeface="Times"/>
              </a:defRPr>
            </a:lvl1pPr>
          </a:lstStyle>
          <a:p>
            <a:r>
              <a:rPr dirty="0"/>
              <a:t>Example - First Normal Form (1NF)</a:t>
            </a:r>
          </a:p>
        </p:txBody>
      </p:sp>
      <p:sp>
        <p:nvSpPr>
          <p:cNvPr id="298" name="Shape 298"/>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299" name="Shape 299"/>
          <p:cNvSpPr/>
          <p:nvPr/>
        </p:nvSpPr>
        <p:spPr>
          <a:xfrm>
            <a:off x="534987" y="1395696"/>
            <a:ext cx="8216901" cy="508857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pPr>
            <a:r>
              <a:rPr sz="2800" dirty="0"/>
              <a:t> Using the functional dependencies discussed earlier, we can identify candidate keys for the ClientRental relation as being composite keys comprising (clientNo, propertyNo), (clientNo, rentStart), and (propertyNo, rentStart). </a:t>
            </a:r>
          </a:p>
          <a:p>
            <a:pPr marL="285749" indent="-285749" algn="just">
              <a:spcBef>
                <a:spcPts val="2000"/>
              </a:spcBef>
              <a:buSzPct val="100000"/>
              <a:buFont typeface="Arial"/>
              <a:buChar char="►"/>
            </a:pPr>
            <a:r>
              <a:rPr sz="2800" dirty="0"/>
              <a:t>Using (clientNo, propertyNo) as the primary key for the relation, and for clarity we place the attributes that make up the primary key together at the left-hand side of the relation. In this example, we assume that the rentFinish attribute is not appropriate as a component of a candidate key as it may contain nulls. </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 name="Screen Shot 2017-02-26 at 20.36.43.png"/>
          <p:cNvPicPr>
            <a:picLocks noChangeAspect="1"/>
          </p:cNvPicPr>
          <p:nvPr/>
        </p:nvPicPr>
        <p:blipFill>
          <a:blip r:embed="rId2">
            <a:extLst/>
          </a:blip>
          <a:stretch>
            <a:fillRect/>
          </a:stretch>
        </p:blipFill>
        <p:spPr>
          <a:xfrm>
            <a:off x="757237" y="1573097"/>
            <a:ext cx="8177118" cy="3896677"/>
          </a:xfrm>
          <a:prstGeom prst="rect">
            <a:avLst/>
          </a:prstGeom>
          <a:ln w="12700">
            <a:miter lim="400000"/>
          </a:ln>
        </p:spPr>
      </p:pic>
      <p:sp>
        <p:nvSpPr>
          <p:cNvPr id="297" name="Shape 297"/>
          <p:cNvSpPr>
            <a:spLocks noGrp="1"/>
          </p:cNvSpPr>
          <p:nvPr>
            <p:ph type="title" idx="4294967295"/>
          </p:nvPr>
        </p:nvSpPr>
        <p:spPr>
          <a:xfrm>
            <a:off x="757237" y="-331788"/>
            <a:ext cx="7772401" cy="1143001"/>
          </a:xfrm>
          <a:prstGeom prst="rect">
            <a:avLst/>
          </a:prstGeom>
        </p:spPr>
        <p:txBody>
          <a:bodyPr>
            <a:normAutofit/>
          </a:bodyPr>
          <a:lstStyle>
            <a:lvl1pPr>
              <a:defRPr sz="3600">
                <a:solidFill>
                  <a:srgbClr val="C00000"/>
                </a:solidFill>
                <a:latin typeface="Times"/>
                <a:ea typeface="Times"/>
                <a:cs typeface="Times"/>
                <a:sym typeface="Times"/>
              </a:defRPr>
            </a:lvl1pPr>
          </a:lstStyle>
          <a:p>
            <a:r>
              <a:rPr dirty="0"/>
              <a:t>Example - First Normal Form (1NF)</a:t>
            </a:r>
          </a:p>
        </p:txBody>
      </p:sp>
      <p:sp>
        <p:nvSpPr>
          <p:cNvPr id="298" name="Shape 298"/>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Tree>
    <p:extLst>
      <p:ext uri="{BB962C8B-B14F-4D97-AF65-F5344CB8AC3E}">
        <p14:creationId xmlns:p14="http://schemas.microsoft.com/office/powerpoint/2010/main" val="2416420805"/>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a:spLocks noGrp="1"/>
          </p:cNvSpPr>
          <p:nvPr>
            <p:ph type="title" idx="4294967295"/>
          </p:nvPr>
        </p:nvSpPr>
        <p:spPr>
          <a:xfrm>
            <a:off x="757237" y="-331788"/>
            <a:ext cx="7772401" cy="1143001"/>
          </a:xfrm>
          <a:prstGeom prst="rect">
            <a:avLst/>
          </a:prstGeom>
        </p:spPr>
        <p:txBody>
          <a:bodyPr>
            <a:normAutofit/>
          </a:bodyPr>
          <a:lstStyle>
            <a:lvl1pPr>
              <a:defRPr sz="3600">
                <a:solidFill>
                  <a:srgbClr val="C00000"/>
                </a:solidFill>
                <a:latin typeface="Times"/>
                <a:ea typeface="Times"/>
                <a:cs typeface="Times"/>
                <a:sym typeface="Times"/>
              </a:defRPr>
            </a:lvl1pPr>
          </a:lstStyle>
          <a:p>
            <a:r>
              <a:rPr dirty="0"/>
              <a:t>Example - First Normal Form (1NF)</a:t>
            </a:r>
          </a:p>
        </p:txBody>
      </p:sp>
      <p:sp>
        <p:nvSpPr>
          <p:cNvPr id="302" name="Shape 302"/>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303" name="Shape 303"/>
          <p:cNvSpPr/>
          <p:nvPr/>
        </p:nvSpPr>
        <p:spPr>
          <a:xfrm>
            <a:off x="534987" y="1395696"/>
            <a:ext cx="8216901" cy="538096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pPr>
            <a:r>
              <a:rPr sz="2800" dirty="0"/>
              <a:t> The </a:t>
            </a:r>
            <a:r>
              <a:rPr sz="2800" b="1" i="1" dirty="0"/>
              <a:t>ClientRental</a:t>
            </a:r>
            <a:r>
              <a:rPr sz="2800" dirty="0">
                <a:latin typeface="+mn-lt"/>
                <a:ea typeface="+mn-ea"/>
                <a:cs typeface="+mn-cs"/>
                <a:sym typeface="Helvetica"/>
              </a:rPr>
              <a:t> </a:t>
            </a:r>
            <a:r>
              <a:rPr sz="2800" dirty="0"/>
              <a:t>relation is defined as follows: </a:t>
            </a:r>
          </a:p>
          <a:p>
            <a:pPr defTabSz="457200">
              <a:lnSpc>
                <a:spcPts val="3900"/>
              </a:lnSpc>
              <a:spcBef>
                <a:spcPts val="1200"/>
              </a:spcBef>
              <a:defRPr sz="2166" b="1" i="1"/>
            </a:pPr>
            <a:r>
              <a:rPr sz="2800" dirty="0"/>
              <a:t>ClientRental (clientNo, propertyNo, cName, pAddress, rentStart, rentFinish, rent, ownerNo, oName)</a:t>
            </a:r>
          </a:p>
          <a:p>
            <a:pPr marL="342899" indent="-342899" algn="just">
              <a:spcBef>
                <a:spcPts val="2000"/>
              </a:spcBef>
              <a:buSzPct val="100000"/>
              <a:buFont typeface="Arial"/>
              <a:buChar char="►"/>
            </a:pPr>
            <a:r>
              <a:rPr sz="2800" dirty="0"/>
              <a:t>The ClientRental relation is in 1NF, as there is a single value at the intersection of each row and column. The relation contains significant data redundancy as data describing clients, property rented, and property owners, is repeated several times. This 1NF would be subjected to update anomalies if implemented. Transforming the relation into second normal would remove some.</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Shape 305"/>
          <p:cNvSpPr>
            <a:spLocks noGrp="1"/>
          </p:cNvSpPr>
          <p:nvPr>
            <p:ph type="title" idx="4294967295"/>
          </p:nvPr>
        </p:nvSpPr>
        <p:spPr>
          <a:xfrm>
            <a:off x="757237" y="-331788"/>
            <a:ext cx="7772401" cy="1143001"/>
          </a:xfrm>
          <a:prstGeom prst="rect">
            <a:avLst/>
          </a:prstGeom>
        </p:spPr>
        <p:txBody>
          <a:bodyPr>
            <a:normAutofit/>
          </a:bodyPr>
          <a:lstStyle>
            <a:lvl1pPr>
              <a:defRPr sz="3600">
                <a:solidFill>
                  <a:srgbClr val="C00000"/>
                </a:solidFill>
                <a:latin typeface="Times"/>
                <a:ea typeface="Times"/>
                <a:cs typeface="Times"/>
                <a:sym typeface="Times"/>
              </a:defRPr>
            </a:lvl1pPr>
          </a:lstStyle>
          <a:p>
            <a:r>
              <a:rPr dirty="0"/>
              <a:t>Example - First Normal Form (1NF)</a:t>
            </a:r>
          </a:p>
        </p:txBody>
      </p:sp>
      <p:sp>
        <p:nvSpPr>
          <p:cNvPr id="306" name="Shape 306"/>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307" name="Shape 307"/>
          <p:cNvSpPr/>
          <p:nvPr/>
        </p:nvSpPr>
        <p:spPr>
          <a:xfrm>
            <a:off x="534987" y="1395696"/>
            <a:ext cx="8216901" cy="181588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pPr>
            <a:r>
              <a:rPr sz="2800" dirty="0"/>
              <a:t>Using the second approach, we remove the repeating group (property rented details) by placing the repeating data along with a copy of the original key attribute (clientNo) in a separate relation</a:t>
            </a:r>
          </a:p>
        </p:txBody>
      </p:sp>
      <p:pic>
        <p:nvPicPr>
          <p:cNvPr id="308" name="Screen Shot 2017-02-26 at 20.48.27.png"/>
          <p:cNvPicPr>
            <a:picLocks noChangeAspect="1"/>
          </p:cNvPicPr>
          <p:nvPr/>
        </p:nvPicPr>
        <p:blipFill>
          <a:blip r:embed="rId2">
            <a:extLst/>
          </a:blip>
          <a:stretch>
            <a:fillRect/>
          </a:stretch>
        </p:blipFill>
        <p:spPr>
          <a:xfrm>
            <a:off x="877340" y="3211578"/>
            <a:ext cx="7652297" cy="3350875"/>
          </a:xfrm>
          <a:prstGeom prst="rect">
            <a:avLst/>
          </a:prstGeom>
          <a:ln w="12700">
            <a:miter lim="400000"/>
          </a:ln>
        </p:spPr>
      </p:pic>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p:cNvSpPr>
          <p:nvPr>
            <p:ph type="title" idx="4294967295"/>
          </p:nvPr>
        </p:nvSpPr>
        <p:spPr>
          <a:xfrm>
            <a:off x="757237" y="-331788"/>
            <a:ext cx="7772401" cy="1143001"/>
          </a:xfrm>
          <a:prstGeom prst="rect">
            <a:avLst/>
          </a:prstGeom>
        </p:spPr>
        <p:txBody>
          <a:bodyPr>
            <a:normAutofit/>
          </a:bodyPr>
          <a:lstStyle>
            <a:lvl1pPr>
              <a:defRPr sz="3600">
                <a:solidFill>
                  <a:srgbClr val="C00000"/>
                </a:solidFill>
                <a:latin typeface="Times"/>
                <a:ea typeface="Times"/>
                <a:cs typeface="Times"/>
                <a:sym typeface="Times"/>
              </a:defRPr>
            </a:lvl1pPr>
          </a:lstStyle>
          <a:p>
            <a:r>
              <a:rPr dirty="0"/>
              <a:t>Example - First Normal Form (1NF)</a:t>
            </a:r>
          </a:p>
        </p:txBody>
      </p:sp>
      <p:sp>
        <p:nvSpPr>
          <p:cNvPr id="311" name="Shape 311"/>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312" name="Shape 312"/>
          <p:cNvSpPr/>
          <p:nvPr/>
        </p:nvSpPr>
        <p:spPr>
          <a:xfrm>
            <a:off x="530224" y="1223963"/>
            <a:ext cx="8216901" cy="446019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pPr>
            <a:r>
              <a:rPr sz="3200" dirty="0"/>
              <a:t> With the help of the functional dependencies identified previously we identify a primary key for the relations. The format of the resulting 1NF relations are as follows: </a:t>
            </a:r>
          </a:p>
          <a:p>
            <a:pPr defTabSz="457200">
              <a:lnSpc>
                <a:spcPts val="3500"/>
              </a:lnSpc>
              <a:spcBef>
                <a:spcPts val="1200"/>
              </a:spcBef>
              <a:defRPr sz="1866" b="1"/>
            </a:pPr>
            <a:r>
              <a:rPr sz="3200" i="1" dirty="0"/>
              <a:t>Client (clientNo, cName)</a:t>
            </a:r>
            <a:br>
              <a:rPr sz="3200" i="1" dirty="0"/>
            </a:br>
            <a:r>
              <a:rPr sz="3200" i="1" dirty="0"/>
              <a:t>PropertyRentalOwner (clientNo, propertyNo, </a:t>
            </a:r>
            <a:r>
              <a:rPr lang="en-GB" sz="3200" i="1" dirty="0"/>
              <a:t> 									   </a:t>
            </a:r>
            <a:r>
              <a:rPr sz="3200" i="1" dirty="0" err="1"/>
              <a:t>pAddress</a:t>
            </a:r>
            <a:r>
              <a:rPr sz="3200" i="1" dirty="0"/>
              <a:t>, rentStart, </a:t>
            </a:r>
            <a:r>
              <a:rPr lang="en-GB" sz="3200" i="1" dirty="0"/>
              <a:t>									  </a:t>
            </a:r>
            <a:r>
              <a:rPr sz="3200" i="1" dirty="0" err="1"/>
              <a:t>rentFinish</a:t>
            </a:r>
            <a:r>
              <a:rPr sz="3200" i="1" dirty="0"/>
              <a:t>, rent, </a:t>
            </a:r>
            <a:r>
              <a:rPr lang="en-GB" sz="3200" i="1" dirty="0"/>
              <a:t>											  </a:t>
            </a:r>
            <a:r>
              <a:rPr sz="3200" i="1" dirty="0" err="1"/>
              <a:t>ownerNo</a:t>
            </a:r>
            <a:r>
              <a:rPr sz="3200" i="1" dirty="0"/>
              <a:t>, oName)</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p:cNvSpPr>
          <p:nvPr>
            <p:ph type="title" idx="4294967295"/>
          </p:nvPr>
        </p:nvSpPr>
        <p:spPr>
          <a:xfrm>
            <a:off x="757237" y="-331788"/>
            <a:ext cx="7772401" cy="1143001"/>
          </a:xfrm>
          <a:prstGeom prst="rect">
            <a:avLst/>
          </a:prstGeom>
        </p:spPr>
        <p:txBody>
          <a:bodyPr>
            <a:normAutofit/>
          </a:bodyPr>
          <a:lstStyle>
            <a:lvl1pPr>
              <a:defRPr sz="3600">
                <a:solidFill>
                  <a:srgbClr val="C00000"/>
                </a:solidFill>
                <a:latin typeface="Times"/>
                <a:ea typeface="Times"/>
                <a:cs typeface="Times"/>
                <a:sym typeface="Times"/>
              </a:defRPr>
            </a:lvl1pPr>
          </a:lstStyle>
          <a:p>
            <a:r>
              <a:rPr dirty="0"/>
              <a:t>Example - First Normal Form (1NF)</a:t>
            </a:r>
          </a:p>
        </p:txBody>
      </p:sp>
      <p:sp>
        <p:nvSpPr>
          <p:cNvPr id="311" name="Shape 311"/>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312" name="Shape 312"/>
          <p:cNvSpPr/>
          <p:nvPr/>
        </p:nvSpPr>
        <p:spPr>
          <a:xfrm>
            <a:off x="530224" y="1054101"/>
            <a:ext cx="8216901" cy="465768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pPr>
            <a:r>
              <a:rPr sz="2800" dirty="0"/>
              <a:t>The </a:t>
            </a:r>
            <a:r>
              <a:rPr sz="2800" b="1" i="1" dirty="0">
                <a:ea typeface="+mn-ea"/>
                <a:cs typeface="+mn-cs"/>
                <a:sym typeface="Helvetica"/>
              </a:rPr>
              <a:t>Client</a:t>
            </a:r>
            <a:r>
              <a:rPr sz="2800" dirty="0">
                <a:ea typeface="+mn-ea"/>
                <a:cs typeface="+mn-cs"/>
                <a:sym typeface="Helvetica"/>
              </a:rPr>
              <a:t> </a:t>
            </a:r>
            <a:r>
              <a:rPr sz="2800" dirty="0"/>
              <a:t>and </a:t>
            </a:r>
            <a:r>
              <a:rPr sz="2800" b="1" i="1" dirty="0">
                <a:ea typeface="+mn-ea"/>
                <a:cs typeface="+mn-cs"/>
                <a:sym typeface="Helvetica"/>
              </a:rPr>
              <a:t>PropertyRentalOwner</a:t>
            </a:r>
            <a:r>
              <a:rPr sz="2800" dirty="0">
                <a:ea typeface="+mn-ea"/>
                <a:cs typeface="+mn-cs"/>
                <a:sym typeface="Helvetica"/>
              </a:rPr>
              <a:t> </a:t>
            </a:r>
            <a:r>
              <a:rPr sz="2800" dirty="0"/>
              <a:t>relations are both in 1NF, as there is a single value at the intersection of each row and column. The </a:t>
            </a:r>
            <a:r>
              <a:rPr sz="2800" dirty="0">
                <a:ea typeface="+mn-ea"/>
                <a:cs typeface="+mn-cs"/>
                <a:sym typeface="Helvetica"/>
              </a:rPr>
              <a:t>Client </a:t>
            </a:r>
            <a:r>
              <a:rPr sz="2800" dirty="0"/>
              <a:t>relation contains data describing clients and the </a:t>
            </a:r>
            <a:r>
              <a:rPr sz="2800" dirty="0">
                <a:ea typeface="+mn-ea"/>
                <a:cs typeface="+mn-cs"/>
                <a:sym typeface="Helvetica"/>
              </a:rPr>
              <a:t>PropertyRentalOwner </a:t>
            </a:r>
            <a:r>
              <a:rPr sz="2800" dirty="0"/>
              <a:t>relation contains data describing property rented by clients and property owners. </a:t>
            </a:r>
          </a:p>
          <a:p>
            <a:pPr marL="342899" indent="-342899" algn="just">
              <a:spcBef>
                <a:spcPts val="2000"/>
              </a:spcBef>
              <a:buSzPct val="100000"/>
              <a:buFont typeface="Arial"/>
              <a:buChar char="►"/>
            </a:pPr>
            <a:r>
              <a:rPr sz="2800" dirty="0"/>
              <a:t>However, this relation also contains some redundancy and as a result may suffer from similar update anomalies.</a:t>
            </a:r>
          </a:p>
        </p:txBody>
      </p:sp>
    </p:spTree>
    <p:extLst>
      <p:ext uri="{BB962C8B-B14F-4D97-AF65-F5344CB8AC3E}">
        <p14:creationId xmlns:p14="http://schemas.microsoft.com/office/powerpoint/2010/main" val="205528877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42"/>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How </a:t>
            </a:r>
            <a:r>
              <a:rPr lang="en-GB" dirty="0"/>
              <a:t>Normalization</a:t>
            </a:r>
            <a:r>
              <a:rPr dirty="0"/>
              <a:t> Supports Database Design</a:t>
            </a:r>
          </a:p>
        </p:txBody>
      </p:sp>
      <p:sp>
        <p:nvSpPr>
          <p:cNvPr id="43" name="Shape 43"/>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pic>
        <p:nvPicPr>
          <p:cNvPr id="44" name="Screen Shot 2017-02-25 at 18.31.26.png"/>
          <p:cNvPicPr>
            <a:picLocks noChangeAspect="1"/>
          </p:cNvPicPr>
          <p:nvPr/>
        </p:nvPicPr>
        <p:blipFill>
          <a:blip r:embed="rId3">
            <a:extLst/>
          </a:blip>
          <a:stretch>
            <a:fillRect/>
          </a:stretch>
        </p:blipFill>
        <p:spPr>
          <a:xfrm>
            <a:off x="793932" y="1480934"/>
            <a:ext cx="7556136" cy="5064096"/>
          </a:xfrm>
          <a:prstGeom prst="rect">
            <a:avLst/>
          </a:prstGeom>
          <a:ln w="12700">
            <a:miter lim="400000"/>
          </a:ln>
        </p:spPr>
      </p:pic>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Shape 314"/>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br>
              <a:rPr dirty="0"/>
            </a:br>
            <a:r>
              <a:rPr dirty="0"/>
              <a:t>Second Normal Form (2NF)</a:t>
            </a:r>
          </a:p>
        </p:txBody>
      </p:sp>
      <p:sp>
        <p:nvSpPr>
          <p:cNvPr id="315" name="Shape 315"/>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316" name="Shape 316"/>
          <p:cNvSpPr/>
          <p:nvPr/>
        </p:nvSpPr>
        <p:spPr>
          <a:xfrm>
            <a:off x="534987" y="1395696"/>
            <a:ext cx="8216901" cy="478079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pPr>
            <a:r>
              <a:rPr sz="3200" dirty="0"/>
              <a:t>Is a relation that is in first normal form and every non-primary-key attribute is fully functionally dependent on the primary key. </a:t>
            </a:r>
          </a:p>
          <a:p>
            <a:pPr marL="342899" indent="-342899" algn="just">
              <a:spcBef>
                <a:spcPts val="2000"/>
              </a:spcBef>
              <a:buSzPct val="100000"/>
              <a:buFont typeface="Arial"/>
              <a:buChar char="►"/>
            </a:pPr>
            <a:r>
              <a:rPr sz="3200" dirty="0"/>
              <a:t>The normalisation of 1NF relations to 2NF involves the removal of partial dependencies. If a partial dependency exists, we remove the partially dependent attribute(s) from the relation by placing them in a new relation along with a copy of their determinant. </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Shape 314"/>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br>
              <a:rPr dirty="0"/>
            </a:br>
            <a:r>
              <a:rPr dirty="0"/>
              <a:t>Second Normal Form (2NF)</a:t>
            </a:r>
          </a:p>
        </p:txBody>
      </p:sp>
      <p:sp>
        <p:nvSpPr>
          <p:cNvPr id="315" name="Shape 315"/>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316" name="Shape 316"/>
          <p:cNvSpPr/>
          <p:nvPr/>
        </p:nvSpPr>
        <p:spPr>
          <a:xfrm>
            <a:off x="534987" y="1395696"/>
            <a:ext cx="8216901" cy="452431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pPr>
            <a:r>
              <a:rPr sz="3600" dirty="0"/>
              <a:t>To demonstrate the process of normalising relations from 1NF to 2NF, we would use only the ClientRental</a:t>
            </a:r>
            <a:r>
              <a:rPr sz="3600" dirty="0">
                <a:ea typeface="+mn-ea"/>
                <a:cs typeface="+mn-cs"/>
                <a:sym typeface="Helvetica"/>
              </a:rPr>
              <a:t> </a:t>
            </a:r>
            <a:r>
              <a:rPr sz="3600" dirty="0"/>
              <a:t>relation. However, recall that both approaches are correct, and will ultimately result in the production of the same relations as we continue the process of </a:t>
            </a:r>
            <a:r>
              <a:rPr lang="en-GB" sz="3600" dirty="0"/>
              <a:t>normalization</a:t>
            </a:r>
            <a:r>
              <a:rPr sz="3600" dirty="0"/>
              <a:t>.</a:t>
            </a:r>
          </a:p>
        </p:txBody>
      </p:sp>
    </p:spTree>
    <p:extLst>
      <p:ext uri="{BB962C8B-B14F-4D97-AF65-F5344CB8AC3E}">
        <p14:creationId xmlns:p14="http://schemas.microsoft.com/office/powerpoint/2010/main" val="3411684438"/>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Shape 318"/>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br>
              <a:rPr dirty="0"/>
            </a:br>
            <a:r>
              <a:rPr dirty="0"/>
              <a:t>Example - Second Normal Form (2NF)</a:t>
            </a:r>
          </a:p>
        </p:txBody>
      </p:sp>
      <p:sp>
        <p:nvSpPr>
          <p:cNvPr id="319" name="Shape 319"/>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320" name="Shape 320"/>
          <p:cNvSpPr/>
          <p:nvPr/>
        </p:nvSpPr>
        <p:spPr>
          <a:xfrm>
            <a:off x="534987" y="1395696"/>
            <a:ext cx="8216901" cy="580671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700"/>
              </a:spcBef>
              <a:buSzPct val="100000"/>
              <a:buFont typeface="Arial"/>
              <a:buChar char="►"/>
            </a:pPr>
            <a:r>
              <a:rPr dirty="0"/>
              <a:t>Recalling that the </a:t>
            </a:r>
            <a:r>
              <a:rPr sz="2266" b="1" i="1" dirty="0"/>
              <a:t>ClientRental </a:t>
            </a:r>
            <a:r>
              <a:rPr dirty="0"/>
              <a:t>relation has the following functional dependencies: </a:t>
            </a:r>
          </a:p>
          <a:p>
            <a:pPr marL="457200" indent="-457200" defTabSz="457200">
              <a:lnSpc>
                <a:spcPts val="3600"/>
              </a:lnSpc>
              <a:spcBef>
                <a:spcPts val="800"/>
              </a:spcBef>
              <a:tabLst>
                <a:tab pos="139700" algn="l"/>
                <a:tab pos="457200" algn="l"/>
              </a:tabLst>
              <a:defRPr sz="1833"/>
            </a:pPr>
            <a:r>
              <a:rPr b="1" dirty="0"/>
              <a:t>fd1</a:t>
            </a:r>
            <a:r>
              <a:rPr b="1" i="1" dirty="0"/>
              <a:t>  clientNo, propertyNo ® rentStart, rentFinish           (Primary key)</a:t>
            </a:r>
          </a:p>
          <a:p>
            <a:pPr marL="457200" indent="-457200" defTabSz="457200">
              <a:lnSpc>
                <a:spcPts val="3600"/>
              </a:lnSpc>
              <a:spcBef>
                <a:spcPts val="800"/>
              </a:spcBef>
              <a:tabLst>
                <a:tab pos="139700" algn="l"/>
                <a:tab pos="457200" algn="l"/>
              </a:tabLst>
              <a:defRPr sz="1833" b="1" i="1"/>
            </a:pPr>
            <a:r>
              <a:rPr i="0" dirty="0"/>
              <a:t>fd2</a:t>
            </a:r>
            <a:r>
              <a:rPr dirty="0"/>
              <a:t>  clientNo ® cName                                                      (Partial dependency)</a:t>
            </a:r>
          </a:p>
          <a:p>
            <a:pPr marL="457200" indent="-457200" defTabSz="457200">
              <a:lnSpc>
                <a:spcPts val="3600"/>
              </a:lnSpc>
              <a:spcBef>
                <a:spcPts val="800"/>
              </a:spcBef>
              <a:tabLst>
                <a:tab pos="139700" algn="l"/>
                <a:tab pos="457200" algn="l"/>
              </a:tabLst>
              <a:defRPr sz="1833" b="1" i="1"/>
            </a:pPr>
            <a:r>
              <a:rPr i="0" dirty="0"/>
              <a:t>fd3</a:t>
            </a:r>
            <a:r>
              <a:rPr dirty="0"/>
              <a:t>  propertyNo ® pAddress, rent, ownerNo, oName      (Partial dependency)</a:t>
            </a:r>
          </a:p>
          <a:p>
            <a:pPr marL="457200" indent="-457200" defTabSz="457200">
              <a:lnSpc>
                <a:spcPts val="3600"/>
              </a:lnSpc>
              <a:spcBef>
                <a:spcPts val="800"/>
              </a:spcBef>
              <a:tabLst>
                <a:tab pos="139700" algn="l"/>
                <a:tab pos="457200" algn="l"/>
              </a:tabLst>
              <a:defRPr sz="1833" b="1" i="1"/>
            </a:pPr>
            <a:r>
              <a:rPr i="0" dirty="0"/>
              <a:t>fd4</a:t>
            </a:r>
            <a:r>
              <a:rPr dirty="0"/>
              <a:t>  ownerNo ® oName                                                    (Transitive dependency) </a:t>
            </a:r>
          </a:p>
          <a:p>
            <a:pPr marL="457200" indent="-457200" defTabSz="457200">
              <a:lnSpc>
                <a:spcPts val="3600"/>
              </a:lnSpc>
              <a:spcBef>
                <a:spcPts val="800"/>
              </a:spcBef>
              <a:tabLst>
                <a:tab pos="139700" algn="l"/>
                <a:tab pos="457200" algn="l"/>
              </a:tabLst>
              <a:defRPr sz="1833" b="1" i="1"/>
            </a:pPr>
            <a:r>
              <a:rPr i="0" dirty="0"/>
              <a:t>fd5</a:t>
            </a:r>
            <a:r>
              <a:rPr dirty="0"/>
              <a:t>  clientNo, rentStart ® propertyNo, pAddress,           (Candidate key)</a:t>
            </a:r>
          </a:p>
          <a:p>
            <a:pPr marL="457200" indent="-457200" defTabSz="457200">
              <a:lnSpc>
                <a:spcPts val="3600"/>
              </a:lnSpc>
              <a:spcBef>
                <a:spcPts val="800"/>
              </a:spcBef>
              <a:tabLst>
                <a:tab pos="139700" algn="l"/>
                <a:tab pos="457200" algn="l"/>
              </a:tabLst>
              <a:defRPr sz="1833" b="1" i="1"/>
            </a:pPr>
            <a:r>
              <a:rPr dirty="0"/>
              <a:t>        rentFinish, rent, ownerNo, oName</a:t>
            </a:r>
          </a:p>
          <a:p>
            <a:pPr marL="457200" indent="-457200" defTabSz="457200">
              <a:lnSpc>
                <a:spcPts val="3600"/>
              </a:lnSpc>
              <a:spcBef>
                <a:spcPts val="800"/>
              </a:spcBef>
              <a:tabLst>
                <a:tab pos="139700" algn="l"/>
                <a:tab pos="457200" algn="l"/>
              </a:tabLst>
              <a:defRPr sz="1833" b="1" i="1"/>
            </a:pPr>
            <a:r>
              <a:rPr i="0" dirty="0"/>
              <a:t>fd6 </a:t>
            </a:r>
            <a:r>
              <a:rPr dirty="0"/>
              <a:t> propertyNo, rentStart ® clientNo, cName,              (Candidate key)</a:t>
            </a:r>
          </a:p>
          <a:p>
            <a:pPr marL="457200" indent="-457200" defTabSz="457200">
              <a:lnSpc>
                <a:spcPts val="3600"/>
              </a:lnSpc>
              <a:spcBef>
                <a:spcPts val="800"/>
              </a:spcBef>
              <a:tabLst>
                <a:tab pos="139700" algn="l"/>
                <a:tab pos="457200" algn="l"/>
              </a:tabLst>
              <a:defRPr sz="1833" b="1" i="1"/>
            </a:pPr>
            <a:r>
              <a:rPr dirty="0"/>
              <a:t>       rentFinish </a:t>
            </a:r>
            <a:br>
              <a:rPr sz="1200" dirty="0">
                <a:latin typeface="Times"/>
                <a:ea typeface="Times"/>
                <a:cs typeface="Times"/>
                <a:sym typeface="Times"/>
              </a:rPr>
            </a:br>
            <a:endParaRPr sz="1200" dirty="0">
              <a:latin typeface="Times"/>
              <a:ea typeface="Times"/>
              <a:cs typeface="Times"/>
              <a:sym typeface="Times"/>
            </a:endParaRP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Shape 322"/>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br>
              <a:rPr dirty="0"/>
            </a:br>
            <a:r>
              <a:rPr dirty="0"/>
              <a:t>Example - Second Normal Form (2NF)</a:t>
            </a:r>
          </a:p>
        </p:txBody>
      </p:sp>
      <p:sp>
        <p:nvSpPr>
          <p:cNvPr id="323" name="Shape 323"/>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pic>
        <p:nvPicPr>
          <p:cNvPr id="324" name="Screen Shot 2017-02-26 at 21.24.37.png"/>
          <p:cNvPicPr>
            <a:picLocks noChangeAspect="1"/>
          </p:cNvPicPr>
          <p:nvPr/>
        </p:nvPicPr>
        <p:blipFill>
          <a:blip r:embed="rId2">
            <a:extLst/>
          </a:blip>
          <a:stretch>
            <a:fillRect/>
          </a:stretch>
        </p:blipFill>
        <p:spPr>
          <a:xfrm>
            <a:off x="1153019" y="1111537"/>
            <a:ext cx="7443539" cy="5072763"/>
          </a:xfrm>
          <a:prstGeom prst="rect">
            <a:avLst/>
          </a:prstGeom>
          <a:ln w="12700">
            <a:miter lim="400000"/>
          </a:ln>
        </p:spPr>
      </p:pic>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Shape 326"/>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br>
              <a:rPr dirty="0"/>
            </a:br>
            <a:r>
              <a:rPr dirty="0"/>
              <a:t>Example - Second Normal Form (2NF)</a:t>
            </a:r>
          </a:p>
        </p:txBody>
      </p:sp>
      <p:sp>
        <p:nvSpPr>
          <p:cNvPr id="327" name="Shape 327"/>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328" name="Shape 328"/>
          <p:cNvSpPr/>
          <p:nvPr/>
        </p:nvSpPr>
        <p:spPr>
          <a:xfrm>
            <a:off x="534987" y="1395696"/>
            <a:ext cx="8216901" cy="448327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000"/>
            </a:pPr>
            <a:r>
              <a:rPr sz="2800" dirty="0"/>
              <a:t>Using these functional dependencies, we continue the process of </a:t>
            </a:r>
            <a:r>
              <a:rPr lang="en-GB" sz="2800" dirty="0"/>
              <a:t>normalizing</a:t>
            </a:r>
            <a:r>
              <a:rPr sz="2800" dirty="0"/>
              <a:t> the ClientRental relation. </a:t>
            </a:r>
          </a:p>
          <a:p>
            <a:pPr marL="800099" lvl="1" indent="-342899" algn="just">
              <a:spcBef>
                <a:spcPts val="2000"/>
              </a:spcBef>
              <a:buSzPct val="100000"/>
              <a:buFont typeface="Arial"/>
              <a:buChar char="►"/>
              <a:defRPr sz="2000"/>
            </a:pPr>
            <a:r>
              <a:rPr sz="2800" dirty="0"/>
              <a:t>We start by testing whether the ClientRental relation is in 2NF by identifying the presence of any partial dependencies on the primary key. </a:t>
            </a:r>
          </a:p>
          <a:p>
            <a:pPr marL="800099" lvl="1" indent="-342899" algn="just">
              <a:spcBef>
                <a:spcPts val="2000"/>
              </a:spcBef>
              <a:buSzPct val="100000"/>
              <a:buFont typeface="Arial"/>
              <a:buChar char="►"/>
              <a:defRPr sz="2000"/>
            </a:pPr>
            <a:r>
              <a:rPr sz="2800" dirty="0"/>
              <a:t>We note that the client attribute (cName) is partially dependent on the primary key, in other words, on only the clientNo attribute (represented as fd2). </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Shape 326"/>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br>
              <a:rPr dirty="0"/>
            </a:br>
            <a:r>
              <a:rPr dirty="0"/>
              <a:t>Example - Second Normal Form (2NF)</a:t>
            </a:r>
          </a:p>
        </p:txBody>
      </p:sp>
      <p:sp>
        <p:nvSpPr>
          <p:cNvPr id="327" name="Shape 327"/>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328" name="Shape 328"/>
          <p:cNvSpPr/>
          <p:nvPr/>
        </p:nvSpPr>
        <p:spPr>
          <a:xfrm>
            <a:off x="534987" y="1395696"/>
            <a:ext cx="8216901" cy="428835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800099" lvl="1" indent="-342899" algn="just">
              <a:spcBef>
                <a:spcPts val="2000"/>
              </a:spcBef>
              <a:buSzPct val="100000"/>
              <a:buFont typeface="Arial"/>
              <a:buChar char="►"/>
              <a:defRPr sz="2000"/>
            </a:pPr>
            <a:r>
              <a:rPr sz="3200" dirty="0"/>
              <a:t>The property attributes (pAddress, rent, ownerNo, oName) are partially dependent on the primary key, that is, on only the propertyNo attribute (represented as fd3). </a:t>
            </a:r>
          </a:p>
          <a:p>
            <a:pPr marL="800100" lvl="1" indent="-342900" algn="just">
              <a:spcBef>
                <a:spcPts val="2000"/>
              </a:spcBef>
              <a:buSzPct val="100000"/>
              <a:buFont typeface="Arial"/>
              <a:buChar char="►"/>
              <a:defRPr sz="2000"/>
            </a:pPr>
            <a:r>
              <a:rPr sz="3200" dirty="0"/>
              <a:t>The property rented attributes (rentStart and rentFinish) are fully dependent on the whole primary key; that is the clientNo and propertyNo attributes (represented as fd1). </a:t>
            </a:r>
          </a:p>
        </p:txBody>
      </p:sp>
    </p:spTree>
    <p:extLst>
      <p:ext uri="{BB962C8B-B14F-4D97-AF65-F5344CB8AC3E}">
        <p14:creationId xmlns:p14="http://schemas.microsoft.com/office/powerpoint/2010/main" val="2094932408"/>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Shape 330"/>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br>
              <a:rPr dirty="0"/>
            </a:br>
            <a:r>
              <a:rPr dirty="0"/>
              <a:t>Example - Second Normal Form (2NF)</a:t>
            </a:r>
          </a:p>
        </p:txBody>
      </p:sp>
      <p:sp>
        <p:nvSpPr>
          <p:cNvPr id="331" name="Shape 331"/>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332" name="Shape 332"/>
          <p:cNvSpPr/>
          <p:nvPr/>
        </p:nvSpPr>
        <p:spPr>
          <a:xfrm>
            <a:off x="534987" y="1395696"/>
            <a:ext cx="8216901" cy="478079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000"/>
            </a:pPr>
            <a:r>
              <a:rPr sz="3200" dirty="0"/>
              <a:t> Identification of partial dependencies within the ClientRental relation indicates that the relation is not in 2NF. </a:t>
            </a:r>
          </a:p>
          <a:p>
            <a:pPr marL="342899" indent="-342899" algn="just">
              <a:spcBef>
                <a:spcPts val="2000"/>
              </a:spcBef>
              <a:buSzPct val="100000"/>
              <a:buFont typeface="Arial"/>
              <a:buChar char="►"/>
              <a:defRPr sz="2000"/>
            </a:pPr>
            <a:r>
              <a:rPr sz="3200" dirty="0"/>
              <a:t>To transform the ClientRental relation into 2NF requires the creation of new relations so that the non-primary-key attributes are removed along with a copy of the part of the primary key on which they are fully functionally dependent</a:t>
            </a:r>
            <a:r>
              <a:rPr lang="en-GB" sz="3200" dirty="0"/>
              <a:t>. </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Shape 330"/>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br>
              <a:rPr dirty="0"/>
            </a:br>
            <a:r>
              <a:rPr dirty="0"/>
              <a:t>Example - Second Normal Form (2NF)</a:t>
            </a:r>
          </a:p>
        </p:txBody>
      </p:sp>
      <p:sp>
        <p:nvSpPr>
          <p:cNvPr id="331" name="Shape 331"/>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332" name="Shape 332"/>
          <p:cNvSpPr/>
          <p:nvPr/>
        </p:nvSpPr>
        <p:spPr>
          <a:xfrm>
            <a:off x="534987" y="1395696"/>
            <a:ext cx="8216901" cy="450379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000"/>
            </a:pPr>
            <a:r>
              <a:rPr sz="2800" dirty="0"/>
              <a:t>This results in the creation of three new relations called Client, Rental, and PropertyOwner. These three relations are in second normal form, as every non-primary-key attribute is fully functionally dependent on the primary key of the relation.</a:t>
            </a:r>
          </a:p>
          <a:p>
            <a:pPr lvl="2" indent="457200">
              <a:spcBef>
                <a:spcPts val="400"/>
              </a:spcBef>
              <a:defRPr sz="2000" b="1" i="1"/>
            </a:pPr>
            <a:r>
              <a:rPr sz="2800" dirty="0"/>
              <a:t>Client                             (clientNo, cName)</a:t>
            </a:r>
            <a:br>
              <a:rPr sz="2800" dirty="0"/>
            </a:br>
            <a:r>
              <a:rPr lang="en-GB" sz="2800" dirty="0"/>
              <a:t>       </a:t>
            </a:r>
            <a:r>
              <a:rPr sz="2800" dirty="0"/>
              <a:t>Rental                          (clientNo, propertyNo, </a:t>
            </a:r>
            <a:r>
              <a:rPr lang="en-GB" sz="2800" dirty="0"/>
              <a:t>              				    </a:t>
            </a:r>
            <a:r>
              <a:rPr sz="2800" dirty="0"/>
              <a:t>rentStart, rentFinish)</a:t>
            </a:r>
          </a:p>
          <a:p>
            <a:pPr lvl="2" indent="457200">
              <a:spcBef>
                <a:spcPts val="400"/>
              </a:spcBef>
              <a:defRPr sz="2000" b="1" i="1"/>
            </a:pPr>
            <a:r>
              <a:rPr sz="2800" dirty="0"/>
              <a:t>PropertyOwner              (propertyNo, pAddress, rent, </a:t>
            </a:r>
            <a:r>
              <a:rPr lang="en-GB" sz="2800" dirty="0"/>
              <a:t>				    </a:t>
            </a:r>
            <a:r>
              <a:rPr sz="2800" dirty="0"/>
              <a:t>ownerNo, oName) </a:t>
            </a:r>
          </a:p>
        </p:txBody>
      </p:sp>
    </p:spTree>
    <p:extLst>
      <p:ext uri="{BB962C8B-B14F-4D97-AF65-F5344CB8AC3E}">
        <p14:creationId xmlns:p14="http://schemas.microsoft.com/office/powerpoint/2010/main" val="2484367775"/>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Shape 336"/>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br>
              <a:rPr dirty="0"/>
            </a:br>
            <a:r>
              <a:rPr dirty="0"/>
              <a:t>Third Normal Form (3NF)</a:t>
            </a:r>
          </a:p>
        </p:txBody>
      </p:sp>
      <p:sp>
        <p:nvSpPr>
          <p:cNvPr id="337" name="Shape 337"/>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338" name="Shape 338"/>
          <p:cNvSpPr/>
          <p:nvPr/>
        </p:nvSpPr>
        <p:spPr>
          <a:xfrm>
            <a:off x="534987" y="1395696"/>
            <a:ext cx="8216901" cy="546303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2000"/>
              </a:spcBef>
              <a:buSzPct val="100000"/>
              <a:buFont typeface="Arial"/>
              <a:buChar char="►"/>
              <a:defRPr sz="2300"/>
            </a:pPr>
            <a:r>
              <a:rPr dirty="0"/>
              <a:t>Is a relation that is in first and second normal form in which non-primary-key attribute is transitively dependent on the primary key.</a:t>
            </a:r>
          </a:p>
          <a:p>
            <a:pPr marL="342899" indent="-342899" algn="just">
              <a:spcBef>
                <a:spcPts val="2000"/>
              </a:spcBef>
              <a:buSzPct val="100000"/>
              <a:buFont typeface="Arial"/>
              <a:buChar char="►"/>
              <a:defRPr sz="2300"/>
            </a:pPr>
            <a:r>
              <a:rPr dirty="0"/>
              <a:t>The </a:t>
            </a:r>
            <a:r>
              <a:rPr lang="en-GB" dirty="0"/>
              <a:t>normalization</a:t>
            </a:r>
            <a:r>
              <a:rPr dirty="0"/>
              <a:t> of 2NF relations to 3NF requires updating two tuples in the relation. If only one tuple is updated and not the other, the database would be in an inconsistent state.</a:t>
            </a:r>
          </a:p>
          <a:p>
            <a:pPr marL="800099" lvl="1" indent="-342899" algn="just">
              <a:spcBef>
                <a:spcPts val="2000"/>
              </a:spcBef>
              <a:buSzPct val="100000"/>
              <a:buFont typeface="Arial"/>
              <a:buChar char="►"/>
              <a:defRPr sz="2300"/>
            </a:pPr>
            <a:r>
              <a:rPr dirty="0"/>
              <a:t>This anomaly is caused by a transitive dependency, we need to remove such dependencies by progressing to third normal form.</a:t>
            </a:r>
          </a:p>
          <a:p>
            <a:pPr marL="342899" indent="-342899" algn="just">
              <a:spcBef>
                <a:spcPts val="2000"/>
              </a:spcBef>
              <a:buSzPct val="100000"/>
              <a:buFont typeface="Arial"/>
              <a:buChar char="►"/>
              <a:defRPr sz="2300"/>
            </a:pPr>
            <a:r>
              <a:rPr dirty="0"/>
              <a:t>The </a:t>
            </a:r>
            <a:r>
              <a:rPr lang="en-GB" dirty="0"/>
              <a:t>normalization</a:t>
            </a:r>
            <a:r>
              <a:rPr dirty="0"/>
              <a:t> of 2NF relations to 3NF involves the removal of transitive dependencies. If a transitive dependency exists, we remove the transitively dependent attribute(s) from the relation by placing them in a new relation along with a copy of their determinant.</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Shape 340"/>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br>
              <a:rPr dirty="0"/>
            </a:br>
            <a:r>
              <a:rPr dirty="0"/>
              <a:t>Example - Third Normal Form (3NF)</a:t>
            </a:r>
          </a:p>
        </p:txBody>
      </p:sp>
      <p:sp>
        <p:nvSpPr>
          <p:cNvPr id="341" name="Shape 341"/>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342" name="Shape 342"/>
          <p:cNvSpPr/>
          <p:nvPr/>
        </p:nvSpPr>
        <p:spPr>
          <a:xfrm>
            <a:off x="534987" y="1223962"/>
            <a:ext cx="8216901" cy="752411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700"/>
              </a:spcBef>
              <a:buSzPct val="100000"/>
              <a:buFont typeface="Arial"/>
              <a:buChar char="►"/>
            </a:pPr>
            <a:r>
              <a:rPr dirty="0"/>
              <a:t>Recalling that the </a:t>
            </a:r>
            <a:r>
              <a:rPr sz="2266" b="1" i="1" dirty="0"/>
              <a:t>Client, Rental</a:t>
            </a:r>
            <a:r>
              <a:rPr sz="2266" dirty="0"/>
              <a:t> and </a:t>
            </a:r>
            <a:r>
              <a:rPr sz="2266" b="1" i="1" dirty="0"/>
              <a:t>propertyOwner </a:t>
            </a:r>
            <a:r>
              <a:rPr dirty="0"/>
              <a:t>relation has the following functional dependencies:</a:t>
            </a:r>
          </a:p>
          <a:p>
            <a:pPr marL="342899" indent="-342899" algn="just">
              <a:spcBef>
                <a:spcPts val="700"/>
              </a:spcBef>
              <a:buSzPct val="100000"/>
              <a:buFont typeface="Arial"/>
              <a:buChar char="►"/>
            </a:pPr>
            <a:endParaRPr dirty="0"/>
          </a:p>
          <a:p>
            <a:pPr defTabSz="457200">
              <a:lnSpc>
                <a:spcPts val="3500"/>
              </a:lnSpc>
              <a:spcBef>
                <a:spcPts val="1200"/>
              </a:spcBef>
              <a:defRPr sz="1866" b="1" i="1"/>
            </a:pPr>
            <a:r>
              <a:rPr u="sng" dirty="0"/>
              <a:t>Client</a:t>
            </a:r>
            <a:br>
              <a:rPr dirty="0"/>
            </a:br>
            <a:r>
              <a:rPr dirty="0"/>
              <a:t>fd2 clientNo ® cName                                                            (Primary key)</a:t>
            </a:r>
          </a:p>
          <a:p>
            <a:pPr defTabSz="457200">
              <a:lnSpc>
                <a:spcPts val="3500"/>
              </a:lnSpc>
              <a:spcBef>
                <a:spcPts val="1200"/>
              </a:spcBef>
              <a:defRPr sz="1866" b="1" i="1"/>
            </a:pPr>
            <a:endParaRPr dirty="0"/>
          </a:p>
          <a:p>
            <a:pPr defTabSz="457200">
              <a:lnSpc>
                <a:spcPts val="3500"/>
              </a:lnSpc>
              <a:spcBef>
                <a:spcPts val="1200"/>
              </a:spcBef>
              <a:defRPr sz="1866" b="1" i="1"/>
            </a:pPr>
            <a:r>
              <a:rPr u="sng" dirty="0"/>
              <a:t>Rental</a:t>
            </a:r>
            <a:br>
              <a:rPr dirty="0"/>
            </a:br>
            <a:r>
              <a:rPr dirty="0"/>
              <a:t>fd1 clientNo, propertyNo ® rentStart, rentFinish                 (Primary key) </a:t>
            </a:r>
          </a:p>
          <a:p>
            <a:pPr marL="457200" indent="-457200" defTabSz="457200">
              <a:lnSpc>
                <a:spcPts val="3700"/>
              </a:lnSpc>
              <a:spcBef>
                <a:spcPts val="1200"/>
              </a:spcBef>
              <a:tabLst>
                <a:tab pos="139700" algn="l"/>
                <a:tab pos="457200" algn="l"/>
              </a:tabLst>
              <a:defRPr sz="1866" b="1" i="1"/>
            </a:pPr>
            <a:r>
              <a:rPr dirty="0"/>
              <a:t>fd5'  clientNo, rentStart ® propertyNo, rentFinish               (Candidate key)</a:t>
            </a:r>
          </a:p>
          <a:p>
            <a:pPr marL="457200" indent="-457200" defTabSz="457200">
              <a:lnSpc>
                <a:spcPts val="3700"/>
              </a:lnSpc>
              <a:spcBef>
                <a:spcPts val="1200"/>
              </a:spcBef>
              <a:tabLst>
                <a:tab pos="139700" algn="l"/>
                <a:tab pos="457200" algn="l"/>
              </a:tabLst>
              <a:defRPr sz="1866" b="1" i="1"/>
            </a:pPr>
            <a:r>
              <a:rPr dirty="0"/>
              <a:t>fd6'  propertyNo, rentStart ® clientNo, rentFinish               (Candidate key)</a:t>
            </a:r>
            <a:br>
              <a:rPr dirty="0"/>
            </a:br>
            <a:endParaRPr dirty="0"/>
          </a:p>
          <a:p>
            <a:pPr defTabSz="457200">
              <a:lnSpc>
                <a:spcPts val="3500"/>
              </a:lnSpc>
              <a:spcBef>
                <a:spcPts val="1200"/>
              </a:spcBef>
              <a:defRPr sz="1866" b="1" i="1" u="sng"/>
            </a:pPr>
            <a:r>
              <a:rPr dirty="0"/>
              <a:t>PropertyOwner </a:t>
            </a:r>
          </a:p>
          <a:p>
            <a:pPr marL="457200" indent="-457200" defTabSz="457200">
              <a:lnSpc>
                <a:spcPts val="3700"/>
              </a:lnSpc>
              <a:spcBef>
                <a:spcPts val="1200"/>
              </a:spcBef>
              <a:tabLst>
                <a:tab pos="139700" algn="l"/>
                <a:tab pos="457200" algn="l"/>
              </a:tabLst>
              <a:defRPr sz="1866" b="1" i="1"/>
            </a:pPr>
            <a:r>
              <a:rPr dirty="0"/>
              <a:t>fd3  propertyNo ® pAddress, rent, ownerNo, oName           (Primary key)</a:t>
            </a:r>
          </a:p>
          <a:p>
            <a:pPr marL="457200" indent="-457200" defTabSz="457200">
              <a:lnSpc>
                <a:spcPts val="3700"/>
              </a:lnSpc>
              <a:spcBef>
                <a:spcPts val="1200"/>
              </a:spcBef>
              <a:tabLst>
                <a:tab pos="139700" algn="l"/>
                <a:tab pos="457200" algn="l"/>
              </a:tabLst>
              <a:defRPr sz="1866" b="1" i="1"/>
            </a:pPr>
            <a:r>
              <a:rPr dirty="0"/>
              <a:t>fd4  ownerNo ® oName                                                          (Transitive dependency)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48"/>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Data Redundancy and Update Anomalies</a:t>
            </a:r>
          </a:p>
        </p:txBody>
      </p:sp>
      <p:sp>
        <p:nvSpPr>
          <p:cNvPr id="49" name="Shape 49"/>
          <p:cNvSpPr>
            <a:spLocks noGrp="1"/>
          </p:cNvSpPr>
          <p:nvPr>
            <p:ph type="body" idx="4294967295"/>
          </p:nvPr>
        </p:nvSpPr>
        <p:spPr>
          <a:xfrm>
            <a:off x="491427" y="1766667"/>
            <a:ext cx="8333820" cy="4667384"/>
          </a:xfrm>
          <a:prstGeom prst="rect">
            <a:avLst/>
          </a:prstGeom>
        </p:spPr>
        <p:txBody>
          <a:bodyPr>
            <a:noAutofit/>
          </a:bodyPr>
          <a:lstStyle/>
          <a:p>
            <a:pPr marL="281177" indent="-281177" algn="just" defTabSz="749808">
              <a:spcBef>
                <a:spcPts val="1600"/>
              </a:spcBef>
              <a:buFont typeface="Arial"/>
              <a:buChar char="►"/>
              <a:defRPr sz="2624"/>
            </a:pPr>
            <a:r>
              <a:rPr sz="2800" dirty="0"/>
              <a:t> Recalling, the main aim of database design is to group attributes into relations in order to </a:t>
            </a:r>
            <a:r>
              <a:rPr lang="en-GB" sz="2800" dirty="0"/>
              <a:t>minimize</a:t>
            </a:r>
            <a:r>
              <a:rPr sz="2800" dirty="0"/>
              <a:t> data redundancy.</a:t>
            </a:r>
          </a:p>
          <a:p>
            <a:pPr marL="281177" indent="-281177" algn="just" defTabSz="749808">
              <a:spcBef>
                <a:spcPts val="1600"/>
              </a:spcBef>
              <a:buFont typeface="Arial"/>
              <a:buChar char="►"/>
              <a:defRPr sz="2624"/>
            </a:pPr>
            <a:r>
              <a:rPr sz="2800" dirty="0"/>
              <a:t> The potential benefits for the implemented database includes;</a:t>
            </a:r>
          </a:p>
          <a:p>
            <a:pPr marL="656081" lvl="1" indent="-281177" algn="just" defTabSz="749808">
              <a:spcBef>
                <a:spcPts val="1600"/>
              </a:spcBef>
              <a:buFont typeface="Arial"/>
              <a:buChar char="►"/>
              <a:defRPr sz="2624"/>
            </a:pPr>
            <a:r>
              <a:rPr sz="2800" dirty="0"/>
              <a:t>Reducing data inconsistencies as a result to data update in the database</a:t>
            </a:r>
          </a:p>
          <a:p>
            <a:pPr marL="656081" lvl="1" indent="-281177" algn="just" defTabSz="749808">
              <a:spcBef>
                <a:spcPts val="1600"/>
              </a:spcBef>
              <a:buFont typeface="Arial"/>
              <a:buChar char="►"/>
              <a:defRPr sz="2624"/>
            </a:pPr>
            <a:r>
              <a:rPr sz="2800" dirty="0"/>
              <a:t>Reducing cost as a result of reduction in storage space</a:t>
            </a:r>
          </a:p>
        </p:txBody>
      </p:sp>
      <p:sp>
        <p:nvSpPr>
          <p:cNvPr id="50" name="Shape 50"/>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Shape 346"/>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br>
              <a:rPr dirty="0"/>
            </a:br>
            <a:r>
              <a:rPr dirty="0"/>
              <a:t>Example - Third Normal Form (3NF)</a:t>
            </a:r>
          </a:p>
        </p:txBody>
      </p:sp>
      <p:sp>
        <p:nvSpPr>
          <p:cNvPr id="347" name="Shape 347"/>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348" name="Shape 348"/>
          <p:cNvSpPr/>
          <p:nvPr/>
        </p:nvSpPr>
        <p:spPr>
          <a:xfrm>
            <a:off x="534987" y="1074151"/>
            <a:ext cx="8216901" cy="576568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700"/>
              </a:spcBef>
              <a:buSzPct val="100000"/>
              <a:buFont typeface="Arial"/>
              <a:buChar char="►"/>
              <a:defRPr sz="2200"/>
            </a:pPr>
            <a:r>
              <a:rPr dirty="0"/>
              <a:t>All non-primary-key attributes in Client and Rental relations are functionally dependent on only their primary keys. They have no transitive dependencies and therefore already 3NF. </a:t>
            </a:r>
          </a:p>
          <a:p>
            <a:pPr marL="342899" indent="-342899" algn="just">
              <a:spcBef>
                <a:spcPts val="700"/>
              </a:spcBef>
              <a:buSzPct val="100000"/>
              <a:buFont typeface="Arial"/>
              <a:buChar char="►"/>
              <a:defRPr sz="2200"/>
            </a:pPr>
            <a:r>
              <a:rPr dirty="0"/>
              <a:t>Like in Client and Rental relations, all non-primary-key attributes in PropertyOwner relation are functionally dependent on the primary key, with the exception of oName, which transitively dependent on ownerNo.</a:t>
            </a:r>
          </a:p>
          <a:p>
            <a:pPr marL="342899" indent="-342899" algn="just">
              <a:spcBef>
                <a:spcPts val="700"/>
              </a:spcBef>
              <a:buSzPct val="100000"/>
              <a:buFont typeface="Arial"/>
              <a:buChar char="►"/>
              <a:defRPr sz="2200"/>
            </a:pPr>
            <a:r>
              <a:rPr dirty="0"/>
              <a:t>Transforming the PropertyOwner relation into 3NF, we must first remove the transitive dependency.</a:t>
            </a:r>
          </a:p>
          <a:p>
            <a:pPr marL="800099" lvl="1" indent="-342899" algn="just">
              <a:spcBef>
                <a:spcPts val="700"/>
              </a:spcBef>
              <a:buSzPct val="100000"/>
              <a:buFont typeface="Arial"/>
              <a:buChar char="►"/>
              <a:defRPr sz="2200"/>
            </a:pPr>
            <a:r>
              <a:rPr dirty="0"/>
              <a:t>This is done by creating 2 new relations; </a:t>
            </a:r>
          </a:p>
          <a:p>
            <a:pPr marL="1257300" lvl="2" indent="-342900" algn="just">
              <a:spcBef>
                <a:spcPts val="700"/>
              </a:spcBef>
              <a:buSzPct val="100000"/>
              <a:buFont typeface="Arial"/>
              <a:buChar char="►"/>
              <a:defRPr sz="2200"/>
            </a:pPr>
            <a:r>
              <a:rPr dirty="0"/>
              <a:t>PropertyForRent  </a:t>
            </a:r>
          </a:p>
          <a:p>
            <a:pPr marL="1257300" lvl="2" indent="-342900" algn="just">
              <a:spcBef>
                <a:spcPts val="700"/>
              </a:spcBef>
              <a:buSzPct val="100000"/>
              <a:buFont typeface="Arial"/>
              <a:buChar char="►"/>
              <a:defRPr sz="2200"/>
            </a:pPr>
            <a:r>
              <a:rPr dirty="0"/>
              <a:t>Owner</a:t>
            </a:r>
          </a:p>
          <a:p>
            <a:pPr algn="just">
              <a:spcBef>
                <a:spcPts val="700"/>
              </a:spcBef>
              <a:defRPr sz="2300"/>
            </a:pPr>
            <a:endParaRPr dirty="0"/>
          </a:p>
          <a:p>
            <a:pPr lvl="4" indent="914400">
              <a:spcBef>
                <a:spcPts val="400"/>
              </a:spcBef>
              <a:defRPr sz="2000" b="1" i="1"/>
            </a:pPr>
            <a:r>
              <a:rPr dirty="0"/>
              <a:t>PropertyForRent (propertyNo, pAddress, rent, ownerNo) </a:t>
            </a:r>
          </a:p>
          <a:p>
            <a:pPr lvl="4" indent="914400">
              <a:spcBef>
                <a:spcPts val="400"/>
              </a:spcBef>
              <a:defRPr sz="2000" b="1" i="1"/>
            </a:pPr>
            <a:r>
              <a:rPr dirty="0"/>
              <a:t>Owner (ownerNo, oName) </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Shape 350"/>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br>
              <a:rPr dirty="0"/>
            </a:br>
            <a:r>
              <a:rPr dirty="0"/>
              <a:t>Example - Third Normal Form (3NF)</a:t>
            </a:r>
          </a:p>
        </p:txBody>
      </p:sp>
      <p:sp>
        <p:nvSpPr>
          <p:cNvPr id="351" name="Shape 351"/>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pic>
        <p:nvPicPr>
          <p:cNvPr id="352" name="Screen Shot 2017-02-27 at 21.09.43.png"/>
          <p:cNvPicPr>
            <a:picLocks noChangeAspect="1"/>
          </p:cNvPicPr>
          <p:nvPr/>
        </p:nvPicPr>
        <p:blipFill>
          <a:blip r:embed="rId2">
            <a:extLst/>
          </a:blip>
          <a:stretch>
            <a:fillRect/>
          </a:stretch>
        </p:blipFill>
        <p:spPr>
          <a:xfrm>
            <a:off x="239405" y="1223962"/>
            <a:ext cx="8665190" cy="2560171"/>
          </a:xfrm>
          <a:prstGeom prst="rect">
            <a:avLst/>
          </a:prstGeom>
          <a:ln w="12700">
            <a:miter lim="400000"/>
          </a:ln>
        </p:spPr>
      </p:pic>
      <p:sp>
        <p:nvSpPr>
          <p:cNvPr id="353" name="Shape 353"/>
          <p:cNvSpPr/>
          <p:nvPr/>
        </p:nvSpPr>
        <p:spPr>
          <a:xfrm>
            <a:off x="534987" y="4196882"/>
            <a:ext cx="8216901" cy="73997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marL="342899" indent="-342899" algn="just">
              <a:spcBef>
                <a:spcPts val="700"/>
              </a:spcBef>
              <a:buSzPct val="100000"/>
              <a:buFont typeface="Arial"/>
              <a:buChar char="►"/>
              <a:defRPr sz="2200"/>
            </a:lvl1pPr>
          </a:lstStyle>
          <a:p>
            <a:r>
              <a:rPr dirty="0"/>
              <a:t>This are in 3NF and there’s no further transitive dependency on the primary key</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5" name="Screen Shot 2017-02-27 at 21.12.34.png"/>
          <p:cNvPicPr>
            <a:picLocks noChangeAspect="1"/>
          </p:cNvPicPr>
          <p:nvPr/>
        </p:nvPicPr>
        <p:blipFill>
          <a:blip r:embed="rId3">
            <a:extLst/>
          </a:blip>
          <a:stretch>
            <a:fillRect/>
          </a:stretch>
        </p:blipFill>
        <p:spPr>
          <a:xfrm>
            <a:off x="2554351" y="2331161"/>
            <a:ext cx="4035298" cy="2195678"/>
          </a:xfrm>
          <a:prstGeom prst="rect">
            <a:avLst/>
          </a:prstGeom>
          <a:ln w="12700">
            <a:miter lim="400000"/>
          </a:ln>
        </p:spPr>
      </p:pic>
      <p:sp>
        <p:nvSpPr>
          <p:cNvPr id="356" name="Shape 356"/>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357" name="Shape 357"/>
          <p:cNvSpPr/>
          <p:nvPr/>
        </p:nvSpPr>
        <p:spPr>
          <a:xfrm>
            <a:off x="534987" y="1466998"/>
            <a:ext cx="8216901" cy="76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marL="342899" indent="-342899" algn="just">
              <a:spcBef>
                <a:spcPts val="700"/>
              </a:spcBef>
              <a:buSzPct val="100000"/>
              <a:buFont typeface="Arial"/>
              <a:buChar char="►"/>
              <a:defRPr sz="2200"/>
            </a:lvl1pPr>
          </a:lstStyle>
          <a:p>
            <a:r>
              <a:rPr dirty="0"/>
              <a:t>Using the process of normalisation, the ClientRental relation introduced in slide 48 has been transformed into a 3NF.</a:t>
            </a:r>
          </a:p>
        </p:txBody>
      </p:sp>
      <p:sp>
        <p:nvSpPr>
          <p:cNvPr id="358" name="Shape 358"/>
          <p:cNvSpPr/>
          <p:nvPr/>
        </p:nvSpPr>
        <p:spPr>
          <a:xfrm>
            <a:off x="312429" y="4407110"/>
            <a:ext cx="8216901" cy="181588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700"/>
              </a:spcBef>
              <a:buSzPct val="100000"/>
              <a:buFont typeface="Arial"/>
              <a:buChar char="►"/>
              <a:defRPr sz="2200"/>
            </a:pPr>
            <a:r>
              <a:rPr dirty="0"/>
              <a:t>The resulting 3NF relation as shown above have the form</a:t>
            </a:r>
          </a:p>
          <a:p>
            <a:pPr>
              <a:spcBef>
                <a:spcPts val="400"/>
              </a:spcBef>
              <a:defRPr sz="2000" b="1" i="1"/>
            </a:pPr>
            <a:r>
              <a:rPr dirty="0"/>
              <a:t>Client                                 (clientNo, cName)</a:t>
            </a:r>
            <a:br>
              <a:rPr dirty="0"/>
            </a:br>
            <a:r>
              <a:rPr dirty="0"/>
              <a:t>Rental                                (clientNo, propertyNo, rentStart, rentFinish)</a:t>
            </a:r>
          </a:p>
          <a:p>
            <a:pPr>
              <a:spcBef>
                <a:spcPts val="400"/>
              </a:spcBef>
              <a:defRPr sz="2000" b="1" i="1"/>
            </a:pPr>
            <a:r>
              <a:rPr dirty="0"/>
              <a:t>PropertyForRent                (propertyNo, pAddress, rent, ownerNo)</a:t>
            </a:r>
          </a:p>
          <a:p>
            <a:pPr>
              <a:spcBef>
                <a:spcPts val="400"/>
              </a:spcBef>
              <a:defRPr sz="2000" b="1" i="1"/>
            </a:pPr>
            <a:r>
              <a:rPr dirty="0"/>
              <a:t>Owner                                (ownerNo, oName) </a:t>
            </a:r>
          </a:p>
        </p:txBody>
      </p:sp>
      <p:sp>
        <p:nvSpPr>
          <p:cNvPr id="359" name="Shape 359"/>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br>
              <a:rPr dirty="0"/>
            </a:br>
            <a:r>
              <a:rPr dirty="0"/>
              <a:t>Example - Third Normal Form (3NF)</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Shape 363"/>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364" name="Shape 364"/>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br>
              <a:rPr dirty="0"/>
            </a:br>
            <a:r>
              <a:rPr dirty="0"/>
              <a:t>Example - Third Normal Form (3NF)</a:t>
            </a:r>
          </a:p>
        </p:txBody>
      </p:sp>
      <p:pic>
        <p:nvPicPr>
          <p:cNvPr id="365" name="Screen Shot 2017-02-27 at 21.28.17.png"/>
          <p:cNvPicPr>
            <a:picLocks noChangeAspect="1"/>
          </p:cNvPicPr>
          <p:nvPr/>
        </p:nvPicPr>
        <p:blipFill>
          <a:blip r:embed="rId2">
            <a:extLst/>
          </a:blip>
          <a:stretch>
            <a:fillRect/>
          </a:stretch>
        </p:blipFill>
        <p:spPr>
          <a:xfrm>
            <a:off x="1149285" y="1440355"/>
            <a:ext cx="7487713" cy="5096958"/>
          </a:xfrm>
          <a:prstGeom prst="rect">
            <a:avLst/>
          </a:prstGeom>
          <a:ln w="12700">
            <a:miter lim="400000"/>
          </a:ln>
        </p:spPr>
      </p:pic>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Shape 367"/>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br>
              <a:rPr dirty="0"/>
            </a:br>
            <a:r>
              <a:rPr dirty="0"/>
              <a:t>Natural Join Operation</a:t>
            </a:r>
          </a:p>
        </p:txBody>
      </p:sp>
      <p:sp>
        <p:nvSpPr>
          <p:cNvPr id="368" name="Shape 368"/>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369" name="Shape 369"/>
          <p:cNvSpPr/>
          <p:nvPr/>
        </p:nvSpPr>
        <p:spPr>
          <a:xfrm>
            <a:off x="534987" y="1223962"/>
            <a:ext cx="8216901" cy="45807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700"/>
              </a:spcBef>
              <a:buSzPct val="100000"/>
              <a:buFont typeface="Arial"/>
              <a:buChar char="►"/>
              <a:defRPr sz="2000"/>
            </a:pPr>
            <a:r>
              <a:rPr sz="2800" dirty="0"/>
              <a:t>The original ClientRental relation can be recreated by joining the Client, Rental, PropertyForRent, and Owner through the primary key/foreign mechanism. </a:t>
            </a:r>
          </a:p>
          <a:p>
            <a:pPr marL="800099" lvl="1" indent="-342899" algn="just">
              <a:spcBef>
                <a:spcPts val="700"/>
              </a:spcBef>
              <a:buSzPct val="100000"/>
              <a:buFont typeface="Arial"/>
              <a:buChar char="►"/>
              <a:defRPr sz="2000"/>
            </a:pPr>
            <a:r>
              <a:rPr sz="2800" dirty="0"/>
              <a:t> The ownerNo attribute is a primary key within the Owner relation and is also present within the PropertyForRent relation as a foreign key. </a:t>
            </a:r>
          </a:p>
          <a:p>
            <a:pPr marL="800099" lvl="1" indent="-342899" algn="just">
              <a:spcBef>
                <a:spcPts val="700"/>
              </a:spcBef>
              <a:buSzPct val="100000"/>
              <a:buFont typeface="Arial"/>
              <a:buChar char="►"/>
              <a:defRPr sz="2000"/>
            </a:pPr>
            <a:r>
              <a:rPr sz="2800" dirty="0"/>
              <a:t>The ownerNo attribute acting as a primary key/foreign key allows the association of the PropertyForRent and Owner relations to identify the name of property owners. </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Shape 367"/>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br>
              <a:rPr dirty="0"/>
            </a:br>
            <a:r>
              <a:rPr dirty="0"/>
              <a:t>Natural Join Operation</a:t>
            </a:r>
          </a:p>
        </p:txBody>
      </p:sp>
      <p:sp>
        <p:nvSpPr>
          <p:cNvPr id="368" name="Shape 368"/>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369" name="Shape 369"/>
          <p:cNvSpPr/>
          <p:nvPr/>
        </p:nvSpPr>
        <p:spPr>
          <a:xfrm>
            <a:off x="534987" y="1223962"/>
            <a:ext cx="8216901" cy="449097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800099" lvl="1" indent="-342899" algn="just">
              <a:spcBef>
                <a:spcPts val="700"/>
              </a:spcBef>
              <a:buSzPct val="100000"/>
              <a:buFont typeface="Arial"/>
              <a:buChar char="►"/>
              <a:defRPr sz="2000"/>
            </a:pPr>
            <a:r>
              <a:rPr sz="2800" dirty="0"/>
              <a:t>The clientNo attribute is a primary key of the Client relation and is also present within the Rental relation as a foreign key. Note that in this case the clientNo attribute in the Rental relation acts both as a foreign key and as part of the primary key of this relation. </a:t>
            </a:r>
          </a:p>
          <a:p>
            <a:pPr marL="800099" lvl="1" indent="-342899" algn="just">
              <a:spcBef>
                <a:spcPts val="700"/>
              </a:spcBef>
              <a:buSzPct val="100000"/>
              <a:buFont typeface="Arial"/>
              <a:buChar char="►"/>
              <a:defRPr sz="2000"/>
            </a:pPr>
            <a:r>
              <a:rPr sz="2800" dirty="0"/>
              <a:t>The propertyNo attribute is the primary key of the PropertyForRent relation and is also present within the Rental relation acting both as a foreign key and as part of the primary key for this relation.</a:t>
            </a:r>
          </a:p>
        </p:txBody>
      </p:sp>
    </p:spTree>
    <p:extLst>
      <p:ext uri="{BB962C8B-B14F-4D97-AF65-F5344CB8AC3E}">
        <p14:creationId xmlns:p14="http://schemas.microsoft.com/office/powerpoint/2010/main" val="3746318336"/>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Shape 371"/>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br>
              <a:rPr dirty="0"/>
            </a:br>
            <a:r>
              <a:rPr dirty="0"/>
              <a:t>Summary</a:t>
            </a:r>
          </a:p>
        </p:txBody>
      </p:sp>
      <p:sp>
        <p:nvSpPr>
          <p:cNvPr id="372" name="Shape 372"/>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373" name="Shape 373"/>
          <p:cNvSpPr/>
          <p:nvPr/>
        </p:nvSpPr>
        <p:spPr>
          <a:xfrm>
            <a:off x="534987" y="1367124"/>
            <a:ext cx="8216901" cy="380873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899" indent="-342899" algn="just">
              <a:spcBef>
                <a:spcPts val="700"/>
              </a:spcBef>
              <a:buSzPct val="100000"/>
              <a:buFont typeface="Arial"/>
              <a:buChar char="►"/>
              <a:defRPr sz="2000"/>
            </a:pPr>
            <a:endParaRPr sz="3200" dirty="0"/>
          </a:p>
          <a:p>
            <a:pPr marL="342899" indent="-342899" algn="just">
              <a:spcBef>
                <a:spcPts val="700"/>
              </a:spcBef>
              <a:buSzPct val="100000"/>
              <a:buFont typeface="Arial"/>
              <a:buChar char="►"/>
              <a:defRPr sz="2000"/>
            </a:pPr>
            <a:r>
              <a:rPr sz="3200" dirty="0"/>
              <a:t>We have demonstrated how </a:t>
            </a:r>
            <a:r>
              <a:rPr lang="en-GB" sz="3200" dirty="0"/>
              <a:t>normalization</a:t>
            </a:r>
            <a:r>
              <a:rPr sz="3200" dirty="0"/>
              <a:t> can be used to decompose original relation using series of relational algebra projections. </a:t>
            </a:r>
          </a:p>
          <a:p>
            <a:pPr algn="just">
              <a:spcBef>
                <a:spcPts val="700"/>
              </a:spcBef>
              <a:defRPr sz="2000"/>
            </a:pPr>
            <a:endParaRPr sz="3200" dirty="0"/>
          </a:p>
          <a:p>
            <a:pPr marL="342899" indent="-342899" algn="just">
              <a:spcBef>
                <a:spcPts val="700"/>
              </a:spcBef>
              <a:buSzPct val="100000"/>
              <a:buFont typeface="Arial"/>
              <a:buChar char="►"/>
              <a:defRPr sz="2000"/>
            </a:pPr>
            <a:r>
              <a:rPr sz="3200" dirty="0"/>
              <a:t>This results in a lossless-join decomposition, which is reversible using natural join operation.</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Shape 375"/>
          <p:cNvSpPr>
            <a:spLocks noGrp="1"/>
          </p:cNvSpPr>
          <p:nvPr>
            <p:ph type="title" idx="4294967295"/>
          </p:nvPr>
        </p:nvSpPr>
        <p:spPr>
          <a:xfrm>
            <a:off x="757237" y="-331788"/>
            <a:ext cx="7772401" cy="1143001"/>
          </a:xfrm>
          <a:prstGeom prst="rect">
            <a:avLst/>
          </a:prstGeom>
        </p:spPr>
        <p:txBody>
          <a:bodyPr>
            <a:normAutofit/>
          </a:bodyPr>
          <a:lstStyle/>
          <a:p>
            <a:pPr defTabSz="859536">
              <a:defRPr sz="3384">
                <a:solidFill>
                  <a:srgbClr val="C00000"/>
                </a:solidFill>
                <a:latin typeface="Times"/>
                <a:ea typeface="Times"/>
                <a:cs typeface="Times"/>
                <a:sym typeface="Times"/>
              </a:defRPr>
            </a:pPr>
            <a:br>
              <a:rPr dirty="0"/>
            </a:br>
            <a:r>
              <a:rPr dirty="0"/>
              <a:t>Next Week</a:t>
            </a:r>
          </a:p>
        </p:txBody>
      </p:sp>
      <p:sp>
        <p:nvSpPr>
          <p:cNvPr id="376" name="Shape 376"/>
          <p:cNvSpPr/>
          <p:nvPr/>
        </p:nvSpPr>
        <p:spPr>
          <a:xfrm>
            <a:off x="539750" y="981075"/>
            <a:ext cx="8207375" cy="73026"/>
          </a:xfrm>
          <a:prstGeom prst="rect">
            <a:avLst/>
          </a:prstGeom>
          <a:solidFill>
            <a:srgbClr val="969696"/>
          </a:solidFill>
          <a:ln>
            <a:solidFill>
              <a:srgbClr val="000000"/>
            </a:solidFill>
          </a:ln>
        </p:spPr>
        <p:txBody>
          <a:bodyPr lIns="45719" rIns="45719" anchor="ctr"/>
          <a:lstStyle/>
          <a:p>
            <a:endParaRPr dirty="0"/>
          </a:p>
        </p:txBody>
      </p:sp>
      <p:sp>
        <p:nvSpPr>
          <p:cNvPr id="377" name="Shape 377"/>
          <p:cNvSpPr>
            <a:spLocks noGrp="1"/>
          </p:cNvSpPr>
          <p:nvPr>
            <p:ph type="body" sz="quarter" idx="4294967295"/>
          </p:nvPr>
        </p:nvSpPr>
        <p:spPr>
          <a:xfrm>
            <a:off x="2051050" y="2991050"/>
            <a:ext cx="5184775" cy="1160463"/>
          </a:xfrm>
          <a:prstGeom prst="rect">
            <a:avLst/>
          </a:prstGeom>
        </p:spPr>
        <p:txBody>
          <a:bodyPr>
            <a:normAutofit/>
          </a:bodyPr>
          <a:lstStyle>
            <a:lvl1pPr marL="0" indent="0" algn="ctr">
              <a:buSzTx/>
              <a:buNone/>
              <a:defRPr b="1" i="1">
                <a:solidFill>
                  <a:srgbClr val="C00000"/>
                </a:solidFill>
              </a:defRPr>
            </a:lvl1pPr>
          </a:lstStyle>
          <a:p>
            <a:r>
              <a:rPr dirty="0"/>
              <a:t>Structured Query Language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Data Redundancy and Update Anomalies</a:t>
            </a:r>
          </a:p>
        </p:txBody>
      </p:sp>
      <p:sp>
        <p:nvSpPr>
          <p:cNvPr id="55" name="Shape 55"/>
          <p:cNvSpPr>
            <a:spLocks noGrp="1"/>
          </p:cNvSpPr>
          <p:nvPr>
            <p:ph type="body" idx="4294967295"/>
          </p:nvPr>
        </p:nvSpPr>
        <p:spPr>
          <a:xfrm>
            <a:off x="491427" y="1766667"/>
            <a:ext cx="8333820" cy="4114801"/>
          </a:xfrm>
          <a:prstGeom prst="rect">
            <a:avLst/>
          </a:prstGeom>
        </p:spPr>
        <p:txBody>
          <a:bodyPr>
            <a:normAutofit/>
          </a:bodyPr>
          <a:lstStyle/>
          <a:p>
            <a:pPr algn="just">
              <a:spcBef>
                <a:spcPts val="2000"/>
              </a:spcBef>
              <a:buFont typeface="Arial"/>
              <a:buChar char="►"/>
            </a:pPr>
            <a:r>
              <a:rPr dirty="0"/>
              <a:t> Relational database also relies on the existence of a certain amount of data redundancy</a:t>
            </a:r>
          </a:p>
          <a:p>
            <a:pPr algn="just">
              <a:spcBef>
                <a:spcPts val="2000"/>
              </a:spcBef>
              <a:buFont typeface="Arial"/>
              <a:buChar char="►"/>
            </a:pPr>
            <a:r>
              <a:rPr dirty="0"/>
              <a:t> This redundancy is in the form of copies of primary keys (or candidate keys) acting as foreign keys in related relations to enable modelling of relationships between data.</a:t>
            </a:r>
          </a:p>
        </p:txBody>
      </p:sp>
      <p:sp>
        <p:nvSpPr>
          <p:cNvPr id="56" name="Shape 56"/>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a:spLocks noGrp="1"/>
          </p:cNvSpPr>
          <p:nvPr>
            <p:ph type="title" idx="4294967295"/>
          </p:nvPr>
        </p:nvSpPr>
        <p:spPr>
          <a:xfrm>
            <a:off x="305079" y="200024"/>
            <a:ext cx="8706516" cy="1143002"/>
          </a:xfrm>
          <a:prstGeom prst="rect">
            <a:avLst/>
          </a:prstGeom>
        </p:spPr>
        <p:txBody>
          <a:bodyPr>
            <a:normAutofit/>
          </a:bodyPr>
          <a:lstStyle>
            <a:lvl1pPr>
              <a:defRPr sz="3600">
                <a:solidFill>
                  <a:srgbClr val="C00000"/>
                </a:solidFill>
              </a:defRPr>
            </a:lvl1pPr>
          </a:lstStyle>
          <a:p>
            <a:r>
              <a:rPr dirty="0"/>
              <a:t>Example *</a:t>
            </a:r>
          </a:p>
        </p:txBody>
      </p:sp>
      <p:sp>
        <p:nvSpPr>
          <p:cNvPr id="59" name="Shape 59"/>
          <p:cNvSpPr>
            <a:spLocks noGrp="1"/>
          </p:cNvSpPr>
          <p:nvPr>
            <p:ph type="body" idx="4294967295"/>
          </p:nvPr>
        </p:nvSpPr>
        <p:spPr>
          <a:xfrm>
            <a:off x="491427" y="1409372"/>
            <a:ext cx="8333820" cy="5199433"/>
          </a:xfrm>
          <a:prstGeom prst="rect">
            <a:avLst/>
          </a:prstGeom>
        </p:spPr>
        <p:txBody>
          <a:bodyPr>
            <a:normAutofit/>
          </a:bodyPr>
          <a:lstStyle/>
          <a:p>
            <a:pPr algn="just">
              <a:spcBef>
                <a:spcPts val="2000"/>
              </a:spcBef>
              <a:buFont typeface="Arial"/>
              <a:buChar char="►"/>
            </a:pPr>
            <a:r>
              <a:rPr sz="2800" dirty="0"/>
              <a:t> Let’s consider the Staff and Branch relation below with the relation having the following form</a:t>
            </a:r>
          </a:p>
          <a:p>
            <a:pPr marL="457200" indent="-457200" defTabSz="457200">
              <a:lnSpc>
                <a:spcPts val="3300"/>
              </a:lnSpc>
              <a:spcBef>
                <a:spcPts val="1200"/>
              </a:spcBef>
              <a:buSzTx/>
              <a:buNone/>
              <a:tabLst>
                <a:tab pos="139700" algn="l"/>
                <a:tab pos="457200" algn="l"/>
              </a:tabLst>
              <a:defRPr sz="1533">
                <a:latin typeface="Times"/>
                <a:ea typeface="Times"/>
                <a:cs typeface="Times"/>
                <a:sym typeface="Times"/>
              </a:defRPr>
            </a:pPr>
            <a:r>
              <a:rPr b="1" i="1" dirty="0"/>
              <a:t>Staff                        (</a:t>
            </a:r>
            <a:r>
              <a:rPr b="1" i="1" u="sng" dirty="0"/>
              <a:t>staffNo</a:t>
            </a:r>
            <a:r>
              <a:rPr b="1" i="1" dirty="0"/>
              <a:t>, sName, position, salary, branchNo)</a:t>
            </a:r>
          </a:p>
          <a:p>
            <a:pPr marL="457200" indent="-457200" defTabSz="457200">
              <a:lnSpc>
                <a:spcPts val="3300"/>
              </a:lnSpc>
              <a:spcBef>
                <a:spcPts val="1200"/>
              </a:spcBef>
              <a:buSzTx/>
              <a:buNone/>
              <a:tabLst>
                <a:tab pos="139700" algn="l"/>
                <a:tab pos="457200" algn="l"/>
              </a:tabLst>
              <a:defRPr sz="1533">
                <a:latin typeface="Times"/>
                <a:ea typeface="Times"/>
                <a:cs typeface="Times"/>
                <a:sym typeface="Times"/>
              </a:defRPr>
            </a:pPr>
            <a:r>
              <a:rPr b="1" i="1" dirty="0"/>
              <a:t>Branch                    (</a:t>
            </a:r>
            <a:r>
              <a:rPr b="1" i="1" u="sng" dirty="0"/>
              <a:t>branchNo</a:t>
            </a:r>
            <a:r>
              <a:rPr b="1" i="1" dirty="0"/>
              <a:t>, bAddress)</a:t>
            </a:r>
          </a:p>
          <a:p>
            <a:pPr marL="457200" indent="-457200" defTabSz="457200">
              <a:lnSpc>
                <a:spcPts val="3300"/>
              </a:lnSpc>
              <a:spcBef>
                <a:spcPts val="1200"/>
              </a:spcBef>
              <a:buSzTx/>
              <a:buNone/>
              <a:tabLst>
                <a:tab pos="139700" algn="l"/>
                <a:tab pos="457200" algn="l"/>
              </a:tabLst>
              <a:defRPr sz="1533">
                <a:latin typeface="Times"/>
                <a:ea typeface="Times"/>
                <a:cs typeface="Times"/>
                <a:sym typeface="Times"/>
              </a:defRPr>
            </a:pPr>
            <a:r>
              <a:rPr b="1" i="1" dirty="0"/>
              <a:t>StaffBranch            (</a:t>
            </a:r>
            <a:r>
              <a:rPr b="1" i="1" u="sng" dirty="0"/>
              <a:t>staffNo</a:t>
            </a:r>
            <a:r>
              <a:rPr b="1" i="1" dirty="0"/>
              <a:t>, sName, position, salary, branchNo, bAddress)</a:t>
            </a:r>
          </a:p>
          <a:p>
            <a:pPr marL="457200" indent="-457200" defTabSz="457200">
              <a:lnSpc>
                <a:spcPts val="3000"/>
              </a:lnSpc>
              <a:spcBef>
                <a:spcPts val="1200"/>
              </a:spcBef>
              <a:buSzTx/>
              <a:buNone/>
              <a:tabLst>
                <a:tab pos="139700" algn="l"/>
                <a:tab pos="457200" algn="l"/>
              </a:tabLst>
              <a:defRPr sz="1333">
                <a:latin typeface="Times"/>
                <a:ea typeface="Times"/>
                <a:cs typeface="Times"/>
                <a:sym typeface="Times"/>
              </a:defRPr>
            </a:pPr>
            <a:endParaRPr dirty="0"/>
          </a:p>
        </p:txBody>
      </p:sp>
      <p:sp>
        <p:nvSpPr>
          <p:cNvPr id="60" name="Shape 60"/>
          <p:cNvSpPr/>
          <p:nvPr/>
        </p:nvSpPr>
        <p:spPr>
          <a:xfrm>
            <a:off x="468312" y="1196975"/>
            <a:ext cx="8207376" cy="73026"/>
          </a:xfrm>
          <a:prstGeom prst="rect">
            <a:avLst/>
          </a:prstGeom>
          <a:solidFill>
            <a:srgbClr val="969696"/>
          </a:solidFill>
          <a:ln>
            <a:solidFill>
              <a:srgbClr val="000000"/>
            </a:solidFill>
          </a:ln>
        </p:spPr>
        <p:txBody>
          <a:bodyPr lIns="45719" rIns="45719" anchor="ctr"/>
          <a:lstStyle/>
          <a:p>
            <a:endParaRPr dirty="0"/>
          </a:p>
        </p:txBody>
      </p:sp>
      <p:pic>
        <p:nvPicPr>
          <p:cNvPr id="61" name="Screen Shot 2017-02-25 at 18.58.29.png"/>
          <p:cNvPicPr>
            <a:picLocks noChangeAspect="1"/>
          </p:cNvPicPr>
          <p:nvPr/>
        </p:nvPicPr>
        <p:blipFill>
          <a:blip r:embed="rId2">
            <a:extLst/>
          </a:blip>
          <a:stretch>
            <a:fillRect/>
          </a:stretch>
        </p:blipFill>
        <p:spPr>
          <a:xfrm>
            <a:off x="483437" y="4353361"/>
            <a:ext cx="3902326" cy="2212147"/>
          </a:xfrm>
          <a:prstGeom prst="rect">
            <a:avLst/>
          </a:prstGeom>
          <a:ln w="12700">
            <a:miter lim="400000"/>
          </a:ln>
        </p:spPr>
      </p:pic>
      <p:pic>
        <p:nvPicPr>
          <p:cNvPr id="62" name="Screen Shot 2017-02-25 at 18.58.35.png"/>
          <p:cNvPicPr>
            <a:picLocks noChangeAspect="1"/>
          </p:cNvPicPr>
          <p:nvPr/>
        </p:nvPicPr>
        <p:blipFill>
          <a:blip r:embed="rId3">
            <a:extLst/>
          </a:blip>
          <a:stretch>
            <a:fillRect/>
          </a:stretch>
        </p:blipFill>
        <p:spPr>
          <a:xfrm>
            <a:off x="5544296" y="4450162"/>
            <a:ext cx="3139993" cy="2115364"/>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Times New Roman"/>
        <a:ea typeface="Times New Roman"/>
        <a:cs typeface="Times New Roman"/>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Times New Roman"/>
        <a:ea typeface="Times New Roman"/>
        <a:cs typeface="Times New Roman"/>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j-lt"/>
            <a:ea typeface="+mj-ea"/>
            <a:cs typeface="+mj-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31</TotalTime>
  <Words>4906</Words>
  <Application>Microsoft Office PowerPoint</Application>
  <PresentationFormat>On-screen Show (4:3)</PresentationFormat>
  <Paragraphs>328</Paragraphs>
  <Slides>77</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77</vt:i4>
      </vt:variant>
    </vt:vector>
  </HeadingPairs>
  <TitlesOfParts>
    <vt:vector size="85" baseType="lpstr">
      <vt:lpstr>Arial</vt:lpstr>
      <vt:lpstr>Calibri</vt:lpstr>
      <vt:lpstr>Gill Sans</vt:lpstr>
      <vt:lpstr>Helvetica</vt:lpstr>
      <vt:lpstr>Symbol</vt:lpstr>
      <vt:lpstr>Times</vt:lpstr>
      <vt:lpstr>Times New Roman</vt:lpstr>
      <vt:lpstr>Default Design</vt:lpstr>
      <vt:lpstr>PowerPoint Presentation</vt:lpstr>
      <vt:lpstr>Normalization</vt:lpstr>
      <vt:lpstr>Purpose of Normalization</vt:lpstr>
      <vt:lpstr>Purpose of Normalization</vt:lpstr>
      <vt:lpstr>How Normalization Supports Database Design</vt:lpstr>
      <vt:lpstr>How Normalization Supports Database Design</vt:lpstr>
      <vt:lpstr>Data Redundancy and Update Anomalies</vt:lpstr>
      <vt:lpstr>Data Redundancy and Update Anomalies</vt:lpstr>
      <vt:lpstr>Example *</vt:lpstr>
      <vt:lpstr>Example *</vt:lpstr>
      <vt:lpstr>Example *</vt:lpstr>
      <vt:lpstr>Insertion Anomalies</vt:lpstr>
      <vt:lpstr>Deletion Anomalies</vt:lpstr>
      <vt:lpstr>Modification Anomalies</vt:lpstr>
      <vt:lpstr>Anomalies</vt:lpstr>
      <vt:lpstr>Anomalies</vt:lpstr>
      <vt:lpstr>Functional Dependencies</vt:lpstr>
      <vt:lpstr>Characteristics of Functional Dependencies</vt:lpstr>
      <vt:lpstr>Characteristics of Functional Dependencies</vt:lpstr>
      <vt:lpstr>Determinant</vt:lpstr>
      <vt:lpstr>Example of Functional Dependency*</vt:lpstr>
      <vt:lpstr>Example of Functional Dependency*</vt:lpstr>
      <vt:lpstr>Example of Functional Dependency*</vt:lpstr>
      <vt:lpstr>Example of Functional Dependency that holds for a long time*</vt:lpstr>
      <vt:lpstr>Example of Functional Dependency that holds for a long time*</vt:lpstr>
      <vt:lpstr>Example of Functional Dependency that holds for a long time*</vt:lpstr>
      <vt:lpstr>Full and Partial Functional Dependency</vt:lpstr>
      <vt:lpstr>Example of Partial and Full Functional Dependency</vt:lpstr>
      <vt:lpstr>Transitive Dependency</vt:lpstr>
      <vt:lpstr>Identifying Functional Dependency</vt:lpstr>
      <vt:lpstr>Example - Identifying Function Dependency using Meaning and Relationship *</vt:lpstr>
      <vt:lpstr>Identifying Function Dependency using Sample data*</vt:lpstr>
      <vt:lpstr>Example - Identifying Function Dependency using Sample data*</vt:lpstr>
      <vt:lpstr>Example - Identifying Function Dependency using Sample data*</vt:lpstr>
      <vt:lpstr>Example - Identifying Function Dependency using Sample data*</vt:lpstr>
      <vt:lpstr>Example - Identifying Function Dependency using Sample data*</vt:lpstr>
      <vt:lpstr>Identifying Relation’s Primary Key using Functional Dependency </vt:lpstr>
      <vt:lpstr>Example - Identifying Relation’s Primary Key using Functional Dependency </vt:lpstr>
      <vt:lpstr>Example - Identifying Relation’s Primary Key using Functional Dependency </vt:lpstr>
      <vt:lpstr> The Process of Normalization</vt:lpstr>
      <vt:lpstr> The Process of Normalization</vt:lpstr>
      <vt:lpstr> The Process of Normalization</vt:lpstr>
      <vt:lpstr> The Process of Normalization</vt:lpstr>
      <vt:lpstr> The Process of Normalization</vt:lpstr>
      <vt:lpstr> Part 2</vt:lpstr>
      <vt:lpstr> First Normal Form (1NF)</vt:lpstr>
      <vt:lpstr> First Normal Form (1NF)</vt:lpstr>
      <vt:lpstr> First Normal Form (1NF)</vt:lpstr>
      <vt:lpstr> First Normal Form (1NF)</vt:lpstr>
      <vt:lpstr> Example - First Normal Form (1NF)</vt:lpstr>
      <vt:lpstr> Example - First Normal Form (1NF)</vt:lpstr>
      <vt:lpstr> Example - First Normal Form (1NF)</vt:lpstr>
      <vt:lpstr>Example - First Normal Form (1NF)</vt:lpstr>
      <vt:lpstr>Example - First Normal Form (1NF)</vt:lpstr>
      <vt:lpstr>Example - First Normal Form (1NF)</vt:lpstr>
      <vt:lpstr>Example - First Normal Form (1NF)</vt:lpstr>
      <vt:lpstr>Example - First Normal Form (1NF)</vt:lpstr>
      <vt:lpstr>Example - First Normal Form (1NF)</vt:lpstr>
      <vt:lpstr>Example - First Normal Form (1NF)</vt:lpstr>
      <vt:lpstr> Second Normal Form (2NF)</vt:lpstr>
      <vt:lpstr> Second Normal Form (2NF)</vt:lpstr>
      <vt:lpstr> Example - Second Normal Form (2NF)</vt:lpstr>
      <vt:lpstr> Example - Second Normal Form (2NF)</vt:lpstr>
      <vt:lpstr> Example - Second Normal Form (2NF)</vt:lpstr>
      <vt:lpstr> Example - Second Normal Form (2NF)</vt:lpstr>
      <vt:lpstr> Example - Second Normal Form (2NF)</vt:lpstr>
      <vt:lpstr> Example - Second Normal Form (2NF)</vt:lpstr>
      <vt:lpstr> Third Normal Form (3NF)</vt:lpstr>
      <vt:lpstr> Example - Third Normal Form (3NF)</vt:lpstr>
      <vt:lpstr> Example - Third Normal Form (3NF)</vt:lpstr>
      <vt:lpstr> Example - Third Normal Form (3NF)</vt:lpstr>
      <vt:lpstr> Example - Third Normal Form (3NF)</vt:lpstr>
      <vt:lpstr> Example - Third Normal Form (3NF)</vt:lpstr>
      <vt:lpstr> Natural Join Operation</vt:lpstr>
      <vt:lpstr> Natural Join Operation</vt:lpstr>
      <vt:lpstr> Summary</vt:lpstr>
      <vt:lpstr> 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Mojeed Bolaji Ajenifuja</cp:lastModifiedBy>
  <cp:revision>11</cp:revision>
  <dcterms:modified xsi:type="dcterms:W3CDTF">2017-02-27T22:45:33Z</dcterms:modified>
</cp:coreProperties>
</file>