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8" r:id="rId3"/>
    <p:sldId id="325" r:id="rId4"/>
    <p:sldId id="32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32" r:id="rId42"/>
    <p:sldId id="295" r:id="rId43"/>
    <p:sldId id="296" r:id="rId44"/>
    <p:sldId id="297" r:id="rId4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58" autoAdjust="0"/>
  </p:normalViewPr>
  <p:slideViewPr>
    <p:cSldViewPr snapToGrid="0">
      <p:cViewPr varScale="1">
        <p:scale>
          <a:sx n="93" d="100"/>
          <a:sy n="93" d="100"/>
        </p:scale>
        <p:origin x="2124" y="90"/>
      </p:cViewPr>
      <p:guideLst/>
    </p:cSldViewPr>
  </p:slideViewPr>
  <p:notesTextViewPr>
    <p:cViewPr>
      <p:scale>
        <a:sx n="1" d="1"/>
        <a:sy n="1" d="1"/>
      </p:scale>
      <p:origin x="0" y="0"/>
    </p:cViewPr>
  </p:notesTextViewPr>
  <p:sorterViewPr>
    <p:cViewPr>
      <p:scale>
        <a:sx n="125" d="100"/>
        <a:sy n="125" d="100"/>
      </p:scale>
      <p:origin x="0" y="-98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8166584"/>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86332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prstGeom prst="rect">
            <a:avLst/>
          </a:prstGeom>
        </p:spPr>
        <p:txBody>
          <a:bodyPr/>
          <a:lstStyle/>
          <a:p>
            <a:endParaRPr dirty="0"/>
          </a:p>
        </p:txBody>
      </p:sp>
      <p:sp>
        <p:nvSpPr>
          <p:cNvPr id="95" name="Shape 9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90738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endParaRPr dirty="0"/>
          </a:p>
        </p:txBody>
      </p:sp>
      <p:sp>
        <p:nvSpPr>
          <p:cNvPr id="101" name="Shape 10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74518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endParaRPr dirty="0"/>
          </a:p>
        </p:txBody>
      </p:sp>
      <p:sp>
        <p:nvSpPr>
          <p:cNvPr id="107" name="Shape 107"/>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3952841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prstGeom prst="rect">
            <a:avLst/>
          </a:prstGeom>
        </p:spPr>
        <p:txBody>
          <a:bodyPr/>
          <a:lstStyle/>
          <a:p>
            <a:endParaRPr dirty="0"/>
          </a:p>
        </p:txBody>
      </p:sp>
      <p:sp>
        <p:nvSpPr>
          <p:cNvPr id="118" name="Shape 11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25459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endParaRPr dirty="0"/>
          </a:p>
        </p:txBody>
      </p:sp>
      <p:sp>
        <p:nvSpPr>
          <p:cNvPr id="124" name="Shape 12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673626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dirty="0"/>
          </a:p>
        </p:txBody>
      </p:sp>
      <p:sp>
        <p:nvSpPr>
          <p:cNvPr id="132" name="Shape 13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91743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dirty="0"/>
          </a:p>
        </p:txBody>
      </p:sp>
      <p:sp>
        <p:nvSpPr>
          <p:cNvPr id="138" name="Shape 13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77318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dirty="0"/>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32875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dirty="0"/>
          </a:p>
        </p:txBody>
      </p:sp>
      <p:sp>
        <p:nvSpPr>
          <p:cNvPr id="150" name="Shape 15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02204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dirty="0"/>
          </a:p>
        </p:txBody>
      </p:sp>
      <p:sp>
        <p:nvSpPr>
          <p:cNvPr id="156" name="Shape 1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465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5738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dirty="0"/>
          </a:p>
        </p:txBody>
      </p:sp>
      <p:sp>
        <p:nvSpPr>
          <p:cNvPr id="162" name="Shape 16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0077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dirty="0"/>
          </a:p>
        </p:txBody>
      </p:sp>
      <p:sp>
        <p:nvSpPr>
          <p:cNvPr id="168" name="Shape 16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6678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dirty="0"/>
          </a:p>
        </p:txBody>
      </p:sp>
      <p:sp>
        <p:nvSpPr>
          <p:cNvPr id="174" name="Shape 174"/>
          <p:cNvSpPr>
            <a:spLocks noGrp="1"/>
          </p:cNvSpPr>
          <p:nvPr>
            <p:ph type="body" sz="quarter" idx="1"/>
          </p:nvPr>
        </p:nvSpPr>
        <p:spPr>
          <a:prstGeom prst="rect">
            <a:avLst/>
          </a:prstGeom>
        </p:spPr>
        <p:txBody>
          <a:bodyPr/>
          <a:lstStyle/>
          <a:p>
            <a:endParaRPr dirty="0"/>
          </a:p>
          <a:p>
            <a:r>
              <a:rPr dirty="0"/>
              <a:t> </a:t>
            </a:r>
          </a:p>
        </p:txBody>
      </p:sp>
    </p:spTree>
    <p:extLst>
      <p:ext uri="{BB962C8B-B14F-4D97-AF65-F5344CB8AC3E}">
        <p14:creationId xmlns:p14="http://schemas.microsoft.com/office/powerpoint/2010/main" val="657366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dirty="0"/>
          </a:p>
        </p:txBody>
      </p:sp>
      <p:sp>
        <p:nvSpPr>
          <p:cNvPr id="180" name="Shape 18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3198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dirty="0"/>
          </a:p>
        </p:txBody>
      </p:sp>
      <p:sp>
        <p:nvSpPr>
          <p:cNvPr id="186" name="Shape 18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18864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dirty="0"/>
          </a:p>
        </p:txBody>
      </p:sp>
      <p:sp>
        <p:nvSpPr>
          <p:cNvPr id="239" name="Shape 23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92109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dirty="0"/>
          </a:p>
        </p:txBody>
      </p:sp>
      <p:sp>
        <p:nvSpPr>
          <p:cNvPr id="245" name="Shape 24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43562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823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prstGeom prst="rect">
            <a:avLst/>
          </a:prstGeom>
        </p:spPr>
        <p:txBody>
          <a:bodyPr/>
          <a:lstStyle/>
          <a:p>
            <a:endParaRPr dirty="0"/>
          </a:p>
        </p:txBody>
      </p:sp>
      <p:sp>
        <p:nvSpPr>
          <p:cNvPr id="40" name="Shape 4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1091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prstGeom prst="rect">
            <a:avLst/>
          </a:prstGeom>
        </p:spPr>
        <p:txBody>
          <a:bodyPr/>
          <a:lstStyle/>
          <a:p>
            <a:endParaRPr dirty="0"/>
          </a:p>
        </p:txBody>
      </p:sp>
      <p:sp>
        <p:nvSpPr>
          <p:cNvPr id="46" name="Shape 4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38528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endParaRPr dirty="0"/>
          </a:p>
        </p:txBody>
      </p:sp>
      <p:sp>
        <p:nvSpPr>
          <p:cNvPr id="52" name="Shape 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4917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endParaRPr dirty="0"/>
          </a:p>
        </p:txBody>
      </p:sp>
      <p:sp>
        <p:nvSpPr>
          <p:cNvPr id="77" name="Shape 7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4997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endParaRPr dirty="0"/>
          </a:p>
        </p:txBody>
      </p:sp>
      <p:sp>
        <p:nvSpPr>
          <p:cNvPr id="83" name="Shape 83"/>
          <p:cNvSpPr>
            <a:spLocks noGrp="1"/>
          </p:cNvSpPr>
          <p:nvPr>
            <p:ph type="body" sz="quarter" idx="1"/>
          </p:nvPr>
        </p:nvSpPr>
        <p:spPr>
          <a:prstGeom prst="rect">
            <a:avLst/>
          </a:prstGeom>
        </p:spPr>
        <p:txBody>
          <a:bodyPr/>
          <a:lstStyle/>
          <a:p>
            <a:r>
              <a:rPr dirty="0"/>
              <a:t/>
            </a:r>
            <a:br>
              <a:rPr dirty="0"/>
            </a:br>
            <a:endParaRPr dirty="0"/>
          </a:p>
        </p:txBody>
      </p:sp>
    </p:spTree>
    <p:extLst>
      <p:ext uri="{BB962C8B-B14F-4D97-AF65-F5344CB8AC3E}">
        <p14:creationId xmlns:p14="http://schemas.microsoft.com/office/powerpoint/2010/main" val="2691055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noRot="1" noChangeAspect="1"/>
          </p:cNvSpPr>
          <p:nvPr>
            <p:ph type="sldImg"/>
          </p:nvPr>
        </p:nvSpPr>
        <p:spPr>
          <a:prstGeom prst="rect">
            <a:avLst/>
          </a:prstGeom>
        </p:spPr>
        <p:txBody>
          <a:bodyPr/>
          <a:lstStyle/>
          <a:p>
            <a:endParaRPr dirty="0"/>
          </a:p>
        </p:txBody>
      </p:sp>
      <p:sp>
        <p:nvSpPr>
          <p:cNvPr id="89" name="Shape 8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0694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176259" y="62484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423862" y="969962"/>
            <a:ext cx="8207376" cy="73026"/>
          </a:xfrm>
          <a:prstGeom prst="rect">
            <a:avLst/>
          </a:prstGeom>
          <a:solidFill>
            <a:srgbClr val="969696"/>
          </a:solidFill>
          <a:ln>
            <a:solidFill>
              <a:srgbClr val="000000"/>
            </a:solidFill>
          </a:ln>
        </p:spPr>
        <p:txBody>
          <a:bodyPr lIns="45719" rIns="45719" anchor="ctr"/>
          <a:lstStyle/>
          <a:p>
            <a:pPr>
              <a:defRPr>
                <a:latin typeface="Arial"/>
                <a:ea typeface="Arial"/>
                <a:cs typeface="Arial"/>
                <a:sym typeface="Arial"/>
              </a:defRPr>
            </a:pPr>
            <a:endParaRPr dirty="0"/>
          </a:p>
        </p:txBody>
      </p:sp>
      <p:sp>
        <p:nvSpPr>
          <p:cNvPr id="21" name="Shape 21"/>
          <p:cNvSpPr/>
          <p:nvPr/>
        </p:nvSpPr>
        <p:spPr>
          <a:xfrm>
            <a:off x="971550" y="222250"/>
            <a:ext cx="7760678" cy="6248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C00000"/>
                </a:solidFill>
                <a:latin typeface="Calibri"/>
                <a:ea typeface="Calibri"/>
                <a:cs typeface="Calibri"/>
                <a:sym typeface="Calibri"/>
              </a:defRPr>
            </a:lvl1pPr>
          </a:lstStyle>
          <a:p>
            <a:r>
              <a:rPr dirty="0"/>
              <a:t>104KM Enterprise Information System</a:t>
            </a:r>
          </a:p>
        </p:txBody>
      </p:sp>
      <p:sp>
        <p:nvSpPr>
          <p:cNvPr id="22" name="Shape 22"/>
          <p:cNvSpPr/>
          <p:nvPr/>
        </p:nvSpPr>
        <p:spPr>
          <a:xfrm>
            <a:off x="467702" y="1165860"/>
            <a:ext cx="8264526" cy="569386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Topic: Systems Analysis and Design – Part </a:t>
            </a:r>
            <a:r>
              <a:rPr lang="en-GB" dirty="0"/>
              <a:t>2</a:t>
            </a:r>
            <a:endParaRPr dirty="0"/>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Learning outcomes for today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a:t>
            </a:r>
            <a:r>
              <a:rPr lang="en-GB" dirty="0"/>
              <a:t>Normalization</a:t>
            </a:r>
            <a:r>
              <a:rPr dirty="0"/>
              <a:t> </a:t>
            </a:r>
            <a:br>
              <a:rPr dirty="0"/>
            </a:b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Data Redundancy </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Functional Dependency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Process of </a:t>
            </a:r>
            <a:r>
              <a:rPr lang="en-GB" dirty="0"/>
              <a:t>Normalization</a:t>
            </a: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Summary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a:t>
            </a:r>
          </a:p>
        </p:txBody>
      </p:sp>
      <p:sp>
        <p:nvSpPr>
          <p:cNvPr id="65" name="Shape 65"/>
          <p:cNvSpPr>
            <a:spLocks noGrp="1"/>
          </p:cNvSpPr>
          <p:nvPr>
            <p:ph type="body" idx="4294967295"/>
          </p:nvPr>
        </p:nvSpPr>
        <p:spPr>
          <a:xfrm>
            <a:off x="405090" y="1425137"/>
            <a:ext cx="8333820" cy="5199433"/>
          </a:xfrm>
          <a:prstGeom prst="rect">
            <a:avLst/>
          </a:prstGeom>
        </p:spPr>
        <p:txBody>
          <a:bodyPr>
            <a:normAutofit/>
          </a:bodyPr>
          <a:lstStyle>
            <a:lvl1pPr>
              <a:spcBef>
                <a:spcPts val="2000"/>
              </a:spcBef>
              <a:buFont typeface="Arial"/>
              <a:buChar char="►"/>
            </a:lvl1pPr>
          </a:lstStyle>
          <a:p>
            <a:pPr algn="just"/>
            <a:r>
              <a:rPr dirty="0"/>
              <a:t> The problem associated with unwanted data redundancy can be illustrated by comparing the staff and Branch relations with the StaffBranch relation below</a:t>
            </a:r>
          </a:p>
        </p:txBody>
      </p:sp>
      <p:sp>
        <p:nvSpPr>
          <p:cNvPr id="66" name="Shape 6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pic>
        <p:nvPicPr>
          <p:cNvPr id="67" name="Screen Shot 2017-02-25 at 18.58.41.png"/>
          <p:cNvPicPr>
            <a:picLocks noChangeAspect="1"/>
          </p:cNvPicPr>
          <p:nvPr/>
        </p:nvPicPr>
        <p:blipFill>
          <a:blip r:embed="rId2">
            <a:extLst/>
          </a:blip>
          <a:stretch>
            <a:fillRect/>
          </a:stretch>
        </p:blipFill>
        <p:spPr>
          <a:xfrm>
            <a:off x="1733289" y="3577503"/>
            <a:ext cx="5850096" cy="241454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a:t>
            </a:r>
          </a:p>
        </p:txBody>
      </p:sp>
      <p:sp>
        <p:nvSpPr>
          <p:cNvPr id="70" name="Shape 70"/>
          <p:cNvSpPr>
            <a:spLocks noGrp="1"/>
          </p:cNvSpPr>
          <p:nvPr>
            <p:ph type="body" idx="4294967295"/>
          </p:nvPr>
        </p:nvSpPr>
        <p:spPr>
          <a:xfrm>
            <a:off x="405090" y="1425137"/>
            <a:ext cx="8333820" cy="5199433"/>
          </a:xfrm>
          <a:prstGeom prst="rect">
            <a:avLst/>
          </a:prstGeom>
        </p:spPr>
        <p:txBody>
          <a:bodyPr>
            <a:normAutofit/>
          </a:bodyPr>
          <a:lstStyle/>
          <a:p>
            <a:pPr marL="257175" indent="-257175" algn="just" defTabSz="685800">
              <a:spcBef>
                <a:spcPts val="1500"/>
              </a:spcBef>
              <a:buFont typeface="Arial"/>
              <a:buChar char="►"/>
              <a:defRPr sz="2400"/>
            </a:pPr>
            <a:r>
              <a:rPr dirty="0"/>
              <a:t> In the </a:t>
            </a:r>
            <a:r>
              <a:rPr b="1" i="1" dirty="0"/>
              <a:t>StaffBranch</a:t>
            </a:r>
            <a:r>
              <a:rPr dirty="0"/>
              <a:t> relation there is redundant data; </a:t>
            </a:r>
          </a:p>
          <a:p>
            <a:pPr marL="600075" lvl="1" indent="-257175" algn="just" defTabSz="685800">
              <a:spcBef>
                <a:spcPts val="1500"/>
              </a:spcBef>
              <a:buFont typeface="Arial"/>
              <a:buChar char="►"/>
              <a:defRPr sz="2400"/>
            </a:pPr>
            <a:r>
              <a:rPr dirty="0"/>
              <a:t>The details of a branch are repeated for every member of staff located at that branch. </a:t>
            </a:r>
          </a:p>
          <a:p>
            <a:pPr marL="600075" lvl="1" indent="-257175" algn="just" defTabSz="685800">
              <a:spcBef>
                <a:spcPts val="1500"/>
              </a:spcBef>
              <a:buFont typeface="Arial"/>
              <a:buChar char="►"/>
              <a:defRPr sz="2400"/>
            </a:pPr>
            <a:r>
              <a:rPr dirty="0"/>
              <a:t>In contrast; </a:t>
            </a:r>
          </a:p>
          <a:p>
            <a:pPr marL="942975" lvl="2" indent="-257175" algn="just" defTabSz="685800">
              <a:spcBef>
                <a:spcPts val="1500"/>
              </a:spcBef>
              <a:buFont typeface="Arial"/>
              <a:buChar char="►"/>
              <a:defRPr sz="2400"/>
            </a:pPr>
            <a:r>
              <a:rPr dirty="0"/>
              <a:t>The branch details appear only once for each branch in the </a:t>
            </a:r>
            <a:r>
              <a:rPr b="1" i="1" dirty="0"/>
              <a:t>Branch</a:t>
            </a:r>
            <a:r>
              <a:rPr dirty="0"/>
              <a:t> relation.</a:t>
            </a:r>
          </a:p>
          <a:p>
            <a:pPr marL="942975" lvl="2" indent="-257175" algn="just" defTabSz="685800">
              <a:spcBef>
                <a:spcPts val="1500"/>
              </a:spcBef>
              <a:buFont typeface="Arial"/>
              <a:buChar char="►"/>
              <a:defRPr sz="2400"/>
            </a:pPr>
            <a:r>
              <a:rPr dirty="0"/>
              <a:t>Only the branch number </a:t>
            </a:r>
            <a:r>
              <a:rPr b="1" i="1" dirty="0"/>
              <a:t>branchNo</a:t>
            </a:r>
            <a:r>
              <a:rPr dirty="0"/>
              <a:t> is repeated in the Staff relation to represent where each member of staff is located. </a:t>
            </a:r>
          </a:p>
          <a:p>
            <a:pPr marL="257175" indent="-257175" algn="just" defTabSz="685800">
              <a:spcBef>
                <a:spcPts val="1500"/>
              </a:spcBef>
              <a:buFont typeface="Arial"/>
              <a:buChar char="►"/>
              <a:defRPr sz="2400"/>
            </a:pPr>
            <a:r>
              <a:rPr dirty="0"/>
              <a:t>Relations that have redundant data may have problems called </a:t>
            </a:r>
            <a:r>
              <a:rPr b="1" dirty="0"/>
              <a:t>update anomalies</a:t>
            </a:r>
            <a:r>
              <a:rPr dirty="0"/>
              <a:t>, which are classified as insertion, deletion, or modification anomalies. </a:t>
            </a:r>
          </a:p>
        </p:txBody>
      </p:sp>
      <p:sp>
        <p:nvSpPr>
          <p:cNvPr id="71" name="Shape 7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Insertion Anomalies</a:t>
            </a:r>
          </a:p>
        </p:txBody>
      </p:sp>
      <p:sp>
        <p:nvSpPr>
          <p:cNvPr id="74" name="Shape 74"/>
          <p:cNvSpPr>
            <a:spLocks noGrp="1"/>
          </p:cNvSpPr>
          <p:nvPr>
            <p:ph type="body" idx="4294967295"/>
          </p:nvPr>
        </p:nvSpPr>
        <p:spPr>
          <a:xfrm>
            <a:off x="491427" y="1409372"/>
            <a:ext cx="8333820" cy="5199433"/>
          </a:xfrm>
          <a:prstGeom prst="rect">
            <a:avLst/>
          </a:prstGeom>
        </p:spPr>
        <p:txBody>
          <a:bodyPr>
            <a:normAutofit/>
          </a:bodyPr>
          <a:lstStyle/>
          <a:p>
            <a:pPr marL="277749" indent="-277749" algn="just" defTabSz="740663">
              <a:spcBef>
                <a:spcPts val="1600"/>
              </a:spcBef>
              <a:buFont typeface="Arial"/>
              <a:buChar char="►"/>
              <a:defRPr sz="2592"/>
            </a:pPr>
            <a:r>
              <a:rPr dirty="0"/>
              <a:t>Insertion Anomaly occurs when certain attributes cannot be inserted into the database without the presence of another. </a:t>
            </a:r>
            <a:endParaRPr dirty="0">
              <a:solidFill>
                <a:srgbClr val="FF2600"/>
              </a:solidFill>
            </a:endParaRPr>
          </a:p>
          <a:p>
            <a:pPr marL="277749" indent="-277749" algn="just" defTabSz="740663">
              <a:spcBef>
                <a:spcPts val="1600"/>
              </a:spcBef>
              <a:buFont typeface="Arial"/>
              <a:buChar char="►"/>
              <a:defRPr sz="2592"/>
            </a:pPr>
            <a:r>
              <a:rPr dirty="0"/>
              <a:t>There are two main types of insertion anomaly, illustrated using the StaffBranch relation.</a:t>
            </a:r>
          </a:p>
          <a:p>
            <a:pPr marL="648080" lvl="1" indent="-277749" algn="just" defTabSz="740663">
              <a:spcBef>
                <a:spcPts val="1600"/>
              </a:spcBef>
              <a:buFont typeface="Arial"/>
              <a:buChar char="►"/>
              <a:defRPr sz="2592"/>
            </a:pPr>
            <a:r>
              <a:rPr dirty="0"/>
              <a:t>Inserting the details of a new staff member requires inclusion of the branch which the staff would be based.</a:t>
            </a:r>
          </a:p>
          <a:p>
            <a:pPr marL="648080" lvl="1" indent="-277749" algn="just" defTabSz="740663">
              <a:spcBef>
                <a:spcPts val="1600"/>
              </a:spcBef>
              <a:buFont typeface="Arial"/>
              <a:buChar char="►"/>
              <a:defRPr sz="2592"/>
            </a:pPr>
            <a:r>
              <a:rPr dirty="0"/>
              <a:t>Inserting details of a new branch that currently has no staff requires entering nulls into the attributes for staff. However, as staffNo is the primary key for the StaffBranch relation, attempting to enter nulls for staffNo violates entity integrity, and is not allowed.</a:t>
            </a:r>
          </a:p>
        </p:txBody>
      </p:sp>
      <p:sp>
        <p:nvSpPr>
          <p:cNvPr id="75" name="Shape 7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Deletion Anomalies</a:t>
            </a:r>
          </a:p>
        </p:txBody>
      </p:sp>
      <p:sp>
        <p:nvSpPr>
          <p:cNvPr id="80" name="Shape 80"/>
          <p:cNvSpPr>
            <a:spLocks noGrp="1"/>
          </p:cNvSpPr>
          <p:nvPr>
            <p:ph type="body" idx="4294967295"/>
          </p:nvPr>
        </p:nvSpPr>
        <p:spPr>
          <a:xfrm>
            <a:off x="491427" y="1409372"/>
            <a:ext cx="8333820" cy="5199433"/>
          </a:xfrm>
          <a:prstGeom prst="rect">
            <a:avLst/>
          </a:prstGeom>
        </p:spPr>
        <p:txBody>
          <a:bodyPr>
            <a:normAutofit/>
          </a:bodyPr>
          <a:lstStyle/>
          <a:p>
            <a:pPr marL="336042" indent="-336042" algn="just" defTabSz="896111">
              <a:spcBef>
                <a:spcPts val="1900"/>
              </a:spcBef>
              <a:buFont typeface="Arial"/>
              <a:buChar char="►"/>
              <a:defRPr sz="3136"/>
            </a:pPr>
            <a:r>
              <a:rPr dirty="0"/>
              <a:t>Deletion Anomaly occurs when certain attributes are lost because of deletion of another attribute.</a:t>
            </a:r>
          </a:p>
          <a:p>
            <a:pPr marL="784098" lvl="1" indent="-336042" algn="just" defTabSz="896111">
              <a:spcBef>
                <a:spcPts val="1900"/>
              </a:spcBef>
              <a:buFont typeface="Arial"/>
              <a:buChar char="►"/>
              <a:defRPr sz="3136"/>
            </a:pPr>
            <a:r>
              <a:rPr dirty="0"/>
              <a:t>Deleting tuple from </a:t>
            </a:r>
            <a:r>
              <a:rPr b="1" i="1" dirty="0"/>
              <a:t>StaffBranch </a:t>
            </a:r>
            <a:r>
              <a:rPr dirty="0"/>
              <a:t>relation that represents the last member of staff located at a branch, the details about that branch are also lost from the database. E.g. deleting the tuple for SA9 (Mary Howe) from the StaffBranch relation, the details relating to branch number B007 are lost from the database.</a:t>
            </a:r>
            <a:br>
              <a:rPr dirty="0"/>
            </a:br>
            <a:endParaRPr dirty="0"/>
          </a:p>
        </p:txBody>
      </p:sp>
      <p:sp>
        <p:nvSpPr>
          <p:cNvPr id="81" name="Shape 8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Modification Anomalies</a:t>
            </a:r>
          </a:p>
        </p:txBody>
      </p:sp>
      <p:sp>
        <p:nvSpPr>
          <p:cNvPr id="86" name="Shape 8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87" name="Shape 87"/>
          <p:cNvSpPr/>
          <p:nvPr/>
        </p:nvSpPr>
        <p:spPr>
          <a:xfrm>
            <a:off x="207150" y="1489990"/>
            <a:ext cx="8511332" cy="52732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42900" algn="just">
              <a:spcBef>
                <a:spcPts val="2000"/>
              </a:spcBef>
              <a:buSzPct val="100000"/>
              <a:buFont typeface="Arial"/>
              <a:buChar char="►"/>
              <a:defRPr sz="3200"/>
            </a:lvl1pPr>
            <a:lvl2pPr marL="800100" indent="-342900" algn="just">
              <a:spcBef>
                <a:spcPts val="2000"/>
              </a:spcBef>
              <a:buSzPct val="100000"/>
              <a:buFont typeface="Arial"/>
              <a:buChar char="►"/>
              <a:defRPr sz="3200"/>
            </a:lvl2pPr>
          </a:lstStyle>
          <a:p>
            <a:r>
              <a:rPr dirty="0"/>
              <a:t>Modification Anomaly occurs when there is a change (addition, substitution or deletion) of data from the database.</a:t>
            </a:r>
          </a:p>
          <a:p>
            <a:pPr lvl="1"/>
            <a:r>
              <a:rPr dirty="0"/>
              <a:t>Changing one attribute of a particular branch in the StaffBranch relation (</a:t>
            </a:r>
            <a:r>
              <a:rPr lang="en-GB" dirty="0"/>
              <a:t>e.g.</a:t>
            </a:r>
            <a:r>
              <a:rPr dirty="0"/>
              <a:t> address for branch B003), we must update the tuples of all staff located at that branch. Failure to do would result in inconsistence in the database (e.g. branch B003 may appear to have multiple addresses).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Anomalies</a:t>
            </a:r>
          </a:p>
        </p:txBody>
      </p:sp>
      <p:sp>
        <p:nvSpPr>
          <p:cNvPr id="92" name="Shape 92"/>
          <p:cNvSpPr>
            <a:spLocks noGrp="1"/>
          </p:cNvSpPr>
          <p:nvPr>
            <p:ph type="body" idx="4294967295"/>
          </p:nvPr>
        </p:nvSpPr>
        <p:spPr>
          <a:xfrm>
            <a:off x="491427" y="1409372"/>
            <a:ext cx="8333820" cy="5199433"/>
          </a:xfrm>
          <a:prstGeom prst="rect">
            <a:avLst/>
          </a:prstGeom>
        </p:spPr>
        <p:txBody>
          <a:bodyPr>
            <a:normAutofit/>
          </a:bodyPr>
          <a:lstStyle/>
          <a:p>
            <a:pPr algn="just">
              <a:spcBef>
                <a:spcPts val="2000"/>
              </a:spcBef>
              <a:buFont typeface="Arial"/>
              <a:buChar char="►"/>
            </a:pPr>
            <a:r>
              <a:rPr dirty="0"/>
              <a:t>The examples illustrated by the three anomalies shows that Staff and Branch relations of </a:t>
            </a:r>
            <a:r>
              <a:rPr b="1" i="1" dirty="0"/>
              <a:t>Staff</a:t>
            </a:r>
            <a:r>
              <a:rPr dirty="0"/>
              <a:t> </a:t>
            </a:r>
            <a:r>
              <a:rPr b="1" i="1" dirty="0"/>
              <a:t>Branch</a:t>
            </a:r>
            <a:r>
              <a:rPr dirty="0"/>
              <a:t> have more desirable properties than the </a:t>
            </a:r>
            <a:r>
              <a:rPr b="1" i="1" dirty="0"/>
              <a:t>StaffBranch</a:t>
            </a:r>
            <a:r>
              <a:rPr dirty="0"/>
              <a:t> relation (i.e. StaffBranch relation is subjected to update anomalies)</a:t>
            </a:r>
          </a:p>
          <a:p>
            <a:pPr algn="just">
              <a:spcBef>
                <a:spcPts val="2000"/>
              </a:spcBef>
              <a:buFont typeface="Arial"/>
              <a:buChar char="►"/>
            </a:pPr>
            <a:r>
              <a:rPr dirty="0"/>
              <a:t>This updates anomalies can be avoided by decomposing the original relation into the Staff and Branch relations. </a:t>
            </a:r>
          </a:p>
        </p:txBody>
      </p:sp>
      <p:sp>
        <p:nvSpPr>
          <p:cNvPr id="93" name="Shape 93"/>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Anomalies</a:t>
            </a:r>
          </a:p>
        </p:txBody>
      </p:sp>
      <p:sp>
        <p:nvSpPr>
          <p:cNvPr id="98" name="Shape 98"/>
          <p:cNvSpPr>
            <a:spLocks noGrp="1"/>
          </p:cNvSpPr>
          <p:nvPr>
            <p:ph type="body" idx="4294967295"/>
          </p:nvPr>
        </p:nvSpPr>
        <p:spPr>
          <a:xfrm>
            <a:off x="491427" y="1409372"/>
            <a:ext cx="8333820" cy="5199433"/>
          </a:xfrm>
          <a:prstGeom prst="rect">
            <a:avLst/>
          </a:prstGeom>
        </p:spPr>
        <p:txBody>
          <a:bodyPr>
            <a:normAutofit lnSpcReduction="10000"/>
          </a:bodyPr>
          <a:lstStyle/>
          <a:p>
            <a:pPr marL="315468" indent="-315468" algn="just" defTabSz="841247">
              <a:spcBef>
                <a:spcPts val="1800"/>
              </a:spcBef>
              <a:buFont typeface="Arial"/>
              <a:buChar char="►"/>
              <a:defRPr sz="2944"/>
            </a:pPr>
            <a:r>
              <a:rPr dirty="0"/>
              <a:t>Two important factors are associated with decomposition of a larger relation into smaller relations:</a:t>
            </a:r>
          </a:p>
          <a:p>
            <a:pPr marL="736092" lvl="1" indent="-315468" algn="just" defTabSz="841247">
              <a:spcBef>
                <a:spcPts val="1800"/>
              </a:spcBef>
              <a:buFont typeface="Arial"/>
              <a:buChar char="►"/>
              <a:defRPr sz="2944"/>
            </a:pPr>
            <a:r>
              <a:rPr dirty="0"/>
              <a:t>The lossless-join property: ensures that any instance of the original relation can be identified from corresponding instances in the smaller relations.</a:t>
            </a:r>
          </a:p>
          <a:p>
            <a:pPr marL="736092" lvl="1" indent="-315468" algn="just" defTabSz="841247">
              <a:spcBef>
                <a:spcPts val="1800"/>
              </a:spcBef>
              <a:buFont typeface="Arial"/>
              <a:buChar char="►"/>
              <a:defRPr sz="2944"/>
            </a:pPr>
            <a:r>
              <a:rPr dirty="0"/>
              <a:t>The dependency Preservation property: ensures that a constraint on the original relation can be maintained by simply enforcing some constraint on each of the smaller relations.</a:t>
            </a:r>
          </a:p>
        </p:txBody>
      </p:sp>
      <p:sp>
        <p:nvSpPr>
          <p:cNvPr id="99" name="Shape 99"/>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Functional Dependencies</a:t>
            </a:r>
          </a:p>
        </p:txBody>
      </p:sp>
      <p:sp>
        <p:nvSpPr>
          <p:cNvPr id="104" name="Shape 104"/>
          <p:cNvSpPr>
            <a:spLocks noGrp="1"/>
          </p:cNvSpPr>
          <p:nvPr>
            <p:ph type="body" idx="4294967295"/>
          </p:nvPr>
        </p:nvSpPr>
        <p:spPr>
          <a:xfrm>
            <a:off x="491427" y="1409372"/>
            <a:ext cx="8333820" cy="5199433"/>
          </a:xfrm>
          <a:prstGeom prst="rect">
            <a:avLst/>
          </a:prstGeom>
        </p:spPr>
        <p:txBody>
          <a:bodyPr>
            <a:normAutofit/>
          </a:bodyPr>
          <a:lstStyle/>
          <a:p>
            <a:pPr marL="284606" indent="-284606" algn="just" defTabSz="758951">
              <a:spcBef>
                <a:spcPts val="1600"/>
              </a:spcBef>
              <a:buFont typeface="Arial"/>
              <a:buChar char="►"/>
              <a:defRPr sz="2656"/>
            </a:pPr>
            <a:r>
              <a:rPr sz="2800" dirty="0"/>
              <a:t>Is an important concept associated </a:t>
            </a:r>
            <a:r>
              <a:rPr lang="en-GB" sz="2800" dirty="0"/>
              <a:t>with normalization</a:t>
            </a:r>
            <a:r>
              <a:rPr sz="2800" dirty="0"/>
              <a:t>ion that by describing the relationship between attributes in a relation.</a:t>
            </a:r>
          </a:p>
          <a:p>
            <a:pPr marL="284606" indent="-284606" algn="just" defTabSz="758951">
              <a:spcBef>
                <a:spcPts val="1600"/>
              </a:spcBef>
              <a:buFont typeface="Arial"/>
              <a:buChar char="►"/>
              <a:defRPr sz="2656"/>
            </a:pPr>
            <a:r>
              <a:rPr sz="2800" dirty="0"/>
              <a:t>It is a property of the meaning of the attributes in a relation. The semantics indicates how attributes relate to one another, and specify the functional dependencies between attributes.</a:t>
            </a:r>
          </a:p>
          <a:p>
            <a:pPr marL="284606" indent="-284606" algn="just" defTabSz="758951">
              <a:spcBef>
                <a:spcPts val="1600"/>
              </a:spcBef>
              <a:buFont typeface="Arial"/>
              <a:buChar char="►"/>
              <a:defRPr sz="2656"/>
            </a:pPr>
            <a:r>
              <a:rPr sz="2800" dirty="0"/>
              <a:t>When a functional dependency is present, the dependency is specified as a </a:t>
            </a:r>
            <a:r>
              <a:rPr sz="2800" b="1" dirty="0"/>
              <a:t>constraint</a:t>
            </a:r>
            <a:r>
              <a:rPr sz="2800" dirty="0"/>
              <a:t> between attributes.</a:t>
            </a:r>
          </a:p>
          <a:p>
            <a:pPr marL="0" lvl="1" indent="189737" defTabSz="758951">
              <a:spcBef>
                <a:spcPts val="300"/>
              </a:spcBef>
              <a:buSzTx/>
              <a:buNone/>
              <a:defRPr sz="996"/>
            </a:pPr>
            <a:endParaRPr dirty="0"/>
          </a:p>
          <a:p>
            <a:pPr marL="0" indent="0" defTabSz="758951">
              <a:spcBef>
                <a:spcPts val="300"/>
              </a:spcBef>
              <a:buSzTx/>
              <a:buNone/>
              <a:defRPr sz="996"/>
            </a:pPr>
            <a:endParaRPr dirty="0"/>
          </a:p>
          <a:p>
            <a:pPr marL="0" indent="0" defTabSz="379475">
              <a:lnSpc>
                <a:spcPts val="2500"/>
              </a:lnSpc>
              <a:spcBef>
                <a:spcPts val="900"/>
              </a:spcBef>
              <a:buSzTx/>
              <a:buNone/>
              <a:defRPr sz="1106">
                <a:latin typeface="Times"/>
                <a:ea typeface="Times"/>
                <a:cs typeface="Times"/>
                <a:sym typeface="Times"/>
              </a:defRPr>
            </a:pPr>
            <a:endParaRPr sz="996" dirty="0"/>
          </a:p>
        </p:txBody>
      </p:sp>
      <p:sp>
        <p:nvSpPr>
          <p:cNvPr id="105" name="Shape 10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Characteristics of Functional Dependencies</a:t>
            </a:r>
          </a:p>
        </p:txBody>
      </p:sp>
      <p:sp>
        <p:nvSpPr>
          <p:cNvPr id="110" name="Shape 110"/>
          <p:cNvSpPr>
            <a:spLocks noGrp="1"/>
          </p:cNvSpPr>
          <p:nvPr>
            <p:ph type="body" idx="4294967295"/>
          </p:nvPr>
        </p:nvSpPr>
        <p:spPr>
          <a:xfrm>
            <a:off x="491427" y="1409372"/>
            <a:ext cx="8333820" cy="5199433"/>
          </a:xfrm>
          <a:prstGeom prst="rect">
            <a:avLst/>
          </a:prstGeom>
        </p:spPr>
        <p:txBody>
          <a:bodyPr>
            <a:normAutofit/>
          </a:bodyPr>
          <a:lstStyle/>
          <a:p>
            <a:pPr marL="339470" indent="-339470" algn="just" defTabSz="905255">
              <a:spcBef>
                <a:spcPts val="1900"/>
              </a:spcBef>
              <a:buFont typeface="Arial"/>
              <a:buChar char="►"/>
              <a:defRPr sz="3168"/>
            </a:pPr>
            <a:r>
              <a:rPr dirty="0"/>
              <a:t> Let’s assume that a relational model has attributes with unique names (A, B, C, …… Z) and the database is described by a single </a:t>
            </a:r>
            <a:r>
              <a:rPr b="1" dirty="0"/>
              <a:t>universal relation </a:t>
            </a:r>
            <a:r>
              <a:rPr dirty="0"/>
              <a:t>called R = (A, B, C, …… Z). </a:t>
            </a:r>
            <a:r>
              <a:rPr b="1" dirty="0"/>
              <a:t> </a:t>
            </a:r>
          </a:p>
          <a:p>
            <a:pPr marL="141442" indent="-141442" defTabSz="452627">
              <a:lnSpc>
                <a:spcPts val="3000"/>
              </a:lnSpc>
              <a:spcBef>
                <a:spcPts val="1100"/>
              </a:spcBef>
              <a:tabLst>
                <a:tab pos="127000" algn="l"/>
                <a:tab pos="444500" algn="l"/>
              </a:tabLst>
              <a:defRPr sz="1319">
                <a:latin typeface="Times"/>
                <a:ea typeface="Times"/>
                <a:cs typeface="Times"/>
                <a:sym typeface="Times"/>
              </a:defRPr>
            </a:pPr>
            <a:endParaRPr b="1" dirty="0"/>
          </a:p>
          <a:p>
            <a:pPr marL="339470" indent="-339470" algn="just" defTabSz="905255">
              <a:spcBef>
                <a:spcPts val="1900"/>
              </a:spcBef>
              <a:buFont typeface="Arial"/>
              <a:buChar char="►"/>
              <a:defRPr sz="3168"/>
            </a:pPr>
            <a:r>
              <a:rPr dirty="0"/>
              <a:t>If A and B are attributes of relation R, B is functionally dependent on A (denoted by A ® B), if each value of A is associated with exactly one value of B. (A and B may each consist of one or more attributes.) </a:t>
            </a:r>
          </a:p>
        </p:txBody>
      </p:sp>
      <p:sp>
        <p:nvSpPr>
          <p:cNvPr id="111" name="Shape 11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Screen Shot 2017-02-25 at 21.25.06.png"/>
          <p:cNvPicPr>
            <a:picLocks noChangeAspect="1"/>
          </p:cNvPicPr>
          <p:nvPr/>
        </p:nvPicPr>
        <p:blipFill>
          <a:blip r:embed="rId3">
            <a:extLst/>
          </a:blip>
          <a:stretch>
            <a:fillRect/>
          </a:stretch>
        </p:blipFill>
        <p:spPr>
          <a:xfrm>
            <a:off x="2213497" y="4042586"/>
            <a:ext cx="5541034" cy="1215636"/>
          </a:xfrm>
          <a:prstGeom prst="rect">
            <a:avLst/>
          </a:prstGeom>
          <a:ln w="12700">
            <a:miter lim="400000"/>
          </a:ln>
        </p:spPr>
      </p:pic>
      <p:sp>
        <p:nvSpPr>
          <p:cNvPr id="114" name="Shape 11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Characteristics of Functional Dependencies</a:t>
            </a:r>
          </a:p>
        </p:txBody>
      </p:sp>
      <p:sp>
        <p:nvSpPr>
          <p:cNvPr id="115" name="Shape 115"/>
          <p:cNvSpPr>
            <a:spLocks noGrp="1"/>
          </p:cNvSpPr>
          <p:nvPr>
            <p:ph type="body" idx="4294967295"/>
          </p:nvPr>
        </p:nvSpPr>
        <p:spPr>
          <a:xfrm>
            <a:off x="491427" y="1352840"/>
            <a:ext cx="8333820" cy="5199433"/>
          </a:xfrm>
          <a:prstGeom prst="rect">
            <a:avLst/>
          </a:prstGeom>
        </p:spPr>
        <p:txBody>
          <a:bodyPr>
            <a:normAutofit/>
          </a:bodyPr>
          <a:lstStyle/>
          <a:p>
            <a:pPr marL="342899" indent="-342899" algn="just">
              <a:spcBef>
                <a:spcPts val="2000"/>
              </a:spcBef>
              <a:buFont typeface="Arial"/>
              <a:buChar char="►"/>
              <a:defRPr sz="2800"/>
            </a:pPr>
            <a:r>
              <a:rPr dirty="0"/>
              <a:t>Assuming we know the value of A and we examine the relation  that holds the dependency,  we find only one value of B in a all the tuples that have a given value of A, at any moment in time. Therefore, two tuples with the same value of A also have the same value of B. However,  for a given value of B, there may be several different values of A </a:t>
            </a:r>
          </a:p>
          <a:p>
            <a:pPr marL="342899" indent="-342899" algn="just">
              <a:spcBef>
                <a:spcPts val="2000"/>
              </a:spcBef>
              <a:buFont typeface="Arial"/>
              <a:buChar char="►"/>
              <a:defRPr sz="2800"/>
            </a:pPr>
            <a:endParaRPr dirty="0"/>
          </a:p>
          <a:p>
            <a:pPr marL="342899" indent="-342899" algn="just">
              <a:spcBef>
                <a:spcPts val="2000"/>
              </a:spcBef>
              <a:buFont typeface="Arial"/>
              <a:buChar char="►"/>
              <a:defRPr sz="2800"/>
            </a:pPr>
            <a:r>
              <a:rPr dirty="0"/>
              <a:t>The dependency between attributes A and B is represented as shown above.</a:t>
            </a:r>
          </a:p>
        </p:txBody>
      </p:sp>
      <p:sp>
        <p:nvSpPr>
          <p:cNvPr id="116" name="Shape 11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lang="en-GB" dirty="0"/>
              <a:t>Normalization</a:t>
            </a:r>
            <a:endParaRPr dirty="0"/>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
        <p:nvSpPr>
          <p:cNvPr id="5" name="Shape 25"/>
          <p:cNvSpPr txBox="1">
            <a:spLocks/>
          </p:cNvSpPr>
          <p:nvPr/>
        </p:nvSpPr>
        <p:spPr>
          <a:xfrm>
            <a:off x="539750" y="1391083"/>
            <a:ext cx="7772401" cy="4244947"/>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a:lstStyle>
          <a:p>
            <a:pPr marL="138585" indent="-138585" algn="just" defTabSz="443484" hangingPunct="1">
              <a:spcBef>
                <a:spcPts val="1100"/>
              </a:spcBef>
              <a:buFont typeface="Arial"/>
              <a:buChar char="►"/>
              <a:defRPr sz="2716">
                <a:latin typeface="Times"/>
                <a:ea typeface="Times"/>
                <a:cs typeface="Times"/>
                <a:sym typeface="Times"/>
              </a:defRPr>
            </a:pPr>
            <a:r>
              <a:rPr lang="en-GB" sz="2716" dirty="0">
                <a:latin typeface="Times"/>
                <a:ea typeface="Times"/>
                <a:cs typeface="Times"/>
                <a:sym typeface="Times"/>
              </a:rPr>
              <a:t> Is a database technique that starts by examining the functional dependencies (Relationship) between attributes. </a:t>
            </a:r>
          </a:p>
          <a:p>
            <a:pPr marL="138585" indent="-138585" algn="just" defTabSz="443484" hangingPunct="1">
              <a:spcBef>
                <a:spcPts val="1100"/>
              </a:spcBef>
              <a:buFont typeface="Arial"/>
              <a:buChar char="►"/>
              <a:defRPr sz="2716">
                <a:latin typeface="Times"/>
                <a:ea typeface="Times"/>
                <a:cs typeface="Times"/>
                <a:sym typeface="Times"/>
              </a:defRPr>
            </a:pPr>
            <a:r>
              <a:rPr lang="en-GB" sz="2716" dirty="0">
                <a:latin typeface="Times"/>
                <a:ea typeface="Times"/>
                <a:cs typeface="Times"/>
                <a:sym typeface="Times"/>
              </a:rPr>
              <a:t> It employs a series of test (called normal forms) to identify the optimal grouping of attributes that support the enterprise’s data requirement.</a:t>
            </a:r>
          </a:p>
          <a:p>
            <a:pPr marL="124729" indent="-124729" algn="just" defTabSz="443484" hangingPunct="1">
              <a:spcBef>
                <a:spcPts val="1100"/>
              </a:spcBef>
              <a:buFont typeface="Arial"/>
              <a:buChar char="►"/>
              <a:defRPr sz="2716">
                <a:latin typeface="Times"/>
                <a:ea typeface="Times"/>
                <a:cs typeface="Times"/>
                <a:sym typeface="Times"/>
              </a:defRPr>
            </a:pPr>
            <a:r>
              <a:rPr lang="en-GB" sz="2716" dirty="0">
                <a:latin typeface="Times"/>
                <a:ea typeface="Times"/>
                <a:cs typeface="Times"/>
                <a:sym typeface="Times"/>
              </a:rPr>
              <a:t> </a:t>
            </a:r>
            <a:r>
              <a:rPr lang="en-GB" sz="2716" dirty="0">
                <a:solidFill>
                  <a:srgbClr val="0433FF"/>
                </a:solidFill>
                <a:latin typeface="Times"/>
                <a:ea typeface="Times"/>
                <a:cs typeface="Times"/>
                <a:sym typeface="Times"/>
              </a:rPr>
              <a:t>Normalization is a technique for producing </a:t>
            </a:r>
            <a:r>
              <a:rPr lang="en-GB" sz="2716" dirty="0">
                <a:solidFill>
                  <a:srgbClr val="FF2600"/>
                </a:solidFill>
                <a:latin typeface="Times"/>
                <a:ea typeface="Times"/>
                <a:cs typeface="Times"/>
                <a:sym typeface="Times"/>
              </a:rPr>
              <a:t>a set of relations</a:t>
            </a:r>
            <a:r>
              <a:rPr lang="en-GB" sz="2716" dirty="0">
                <a:solidFill>
                  <a:srgbClr val="0433FF"/>
                </a:solidFill>
                <a:latin typeface="Times"/>
                <a:ea typeface="Times"/>
                <a:cs typeface="Times"/>
                <a:sym typeface="Times"/>
              </a:rPr>
              <a:t> with desirable properties, given the data requirement of an enterprise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Determinant</a:t>
            </a:r>
          </a:p>
        </p:txBody>
      </p:sp>
      <p:sp>
        <p:nvSpPr>
          <p:cNvPr id="121" name="Shape 12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22" name="Shape 122"/>
          <p:cNvSpPr/>
          <p:nvPr/>
        </p:nvSpPr>
        <p:spPr>
          <a:xfrm>
            <a:off x="403324" y="1515027"/>
            <a:ext cx="8337352" cy="23623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899" indent="-342899" algn="just">
              <a:spcBef>
                <a:spcPts val="2000"/>
              </a:spcBef>
              <a:buSzPct val="100000"/>
              <a:buFont typeface="Arial"/>
              <a:buChar char="►"/>
              <a:defRPr sz="2800"/>
            </a:lvl1pPr>
            <a:lvl2pPr marL="800100" indent="-342900" algn="just">
              <a:spcBef>
                <a:spcPts val="2000"/>
              </a:spcBef>
              <a:buSzPct val="100000"/>
              <a:buFont typeface="Arial"/>
              <a:buChar char="►"/>
              <a:defRPr sz="2800"/>
            </a:lvl2pPr>
          </a:lstStyle>
          <a:p>
            <a:r>
              <a:rPr dirty="0"/>
              <a:t>In a functional dependency, the attribute or group of attributes on the left-hand side is referred to as the Determinant.</a:t>
            </a:r>
          </a:p>
          <a:p>
            <a:pPr lvl="1"/>
            <a:r>
              <a:rPr dirty="0"/>
              <a:t>A is the determinant of B in the functional dependency above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Screen Shot 2017-02-25 at 22.06.49.png"/>
          <p:cNvPicPr>
            <a:picLocks noChangeAspect="1"/>
          </p:cNvPicPr>
          <p:nvPr/>
        </p:nvPicPr>
        <p:blipFill>
          <a:blip r:embed="rId3">
            <a:extLst/>
          </a:blip>
          <a:stretch>
            <a:fillRect/>
          </a:stretch>
        </p:blipFill>
        <p:spPr>
          <a:xfrm>
            <a:off x="4750152" y="5270829"/>
            <a:ext cx="4261443" cy="1587171"/>
          </a:xfrm>
          <a:prstGeom prst="rect">
            <a:avLst/>
          </a:prstGeom>
          <a:ln w="12700">
            <a:miter lim="400000"/>
          </a:ln>
        </p:spPr>
      </p:pic>
      <p:pic>
        <p:nvPicPr>
          <p:cNvPr id="127" name="Screen Shot 2017-02-25 at 22.05.37.png"/>
          <p:cNvPicPr>
            <a:picLocks noChangeAspect="1"/>
          </p:cNvPicPr>
          <p:nvPr/>
        </p:nvPicPr>
        <p:blipFill>
          <a:blip r:embed="rId4">
            <a:extLst/>
          </a:blip>
          <a:srcRect/>
          <a:stretch>
            <a:fillRect/>
          </a:stretch>
        </p:blipFill>
        <p:spPr>
          <a:xfrm>
            <a:off x="2402681" y="3093161"/>
            <a:ext cx="4338649" cy="1552038"/>
          </a:xfrm>
          <a:prstGeom prst="rect">
            <a:avLst/>
          </a:prstGeom>
          <a:ln w="12700">
            <a:miter lim="400000"/>
          </a:ln>
        </p:spPr>
      </p:pic>
      <p:sp>
        <p:nvSpPr>
          <p:cNvPr id="128" name="Shape 12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of Functional Dependency*</a:t>
            </a:r>
          </a:p>
        </p:txBody>
      </p:sp>
      <p:sp>
        <p:nvSpPr>
          <p:cNvPr id="129" name="Shape 129"/>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30" name="Shape 130"/>
          <p:cNvSpPr/>
          <p:nvPr/>
        </p:nvSpPr>
        <p:spPr>
          <a:xfrm>
            <a:off x="458787" y="1343026"/>
            <a:ext cx="8216901" cy="49192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Consider the attribute </a:t>
            </a:r>
            <a:r>
              <a:rPr b="1" i="1" dirty="0"/>
              <a:t>staffNo </a:t>
            </a:r>
            <a:r>
              <a:rPr dirty="0"/>
              <a:t>and </a:t>
            </a:r>
            <a:r>
              <a:rPr b="1" i="1" dirty="0"/>
              <a:t>position </a:t>
            </a:r>
            <a:r>
              <a:rPr dirty="0"/>
              <a:t>of the Staff in the </a:t>
            </a:r>
            <a:r>
              <a:rPr b="1" i="1" dirty="0"/>
              <a:t>Staff</a:t>
            </a:r>
            <a:r>
              <a:rPr dirty="0"/>
              <a:t> and </a:t>
            </a:r>
            <a:r>
              <a:rPr b="1" i="1" dirty="0"/>
              <a:t>Branch</a:t>
            </a:r>
            <a:r>
              <a:rPr dirty="0"/>
              <a:t> relation. For a specific </a:t>
            </a:r>
            <a:r>
              <a:rPr b="1" i="1" dirty="0"/>
              <a:t>staffNo</a:t>
            </a:r>
            <a:r>
              <a:rPr dirty="0"/>
              <a:t>, we can determine the corresponding position of that staff. (i.e. </a:t>
            </a:r>
            <a:r>
              <a:rPr b="1" i="1" dirty="0"/>
              <a:t>staffNo </a:t>
            </a:r>
            <a:r>
              <a:rPr dirty="0"/>
              <a:t>functionally determines position)</a:t>
            </a:r>
          </a:p>
          <a:p>
            <a:pPr algn="just">
              <a:spcBef>
                <a:spcPts val="2000"/>
              </a:spcBef>
              <a:defRPr sz="2700"/>
            </a:pPr>
            <a:endParaRPr dirty="0"/>
          </a:p>
          <a:p>
            <a:pPr algn="just">
              <a:spcBef>
                <a:spcPts val="2000"/>
              </a:spcBef>
              <a:defRPr sz="2800"/>
            </a:pPr>
            <a:endParaRPr dirty="0"/>
          </a:p>
          <a:p>
            <a:pPr marL="342899" indent="-342899" algn="just">
              <a:spcBef>
                <a:spcPts val="2000"/>
              </a:spcBef>
              <a:buSzPct val="100000"/>
              <a:buFont typeface="Arial"/>
              <a:buChar char="►"/>
              <a:defRPr sz="2800"/>
            </a:pPr>
            <a:r>
              <a:rPr dirty="0"/>
              <a:t> The opposite is not true as position does not functionally determine </a:t>
            </a:r>
            <a:r>
              <a:rPr b="1" i="1" dirty="0"/>
              <a:t>staffNo</a:t>
            </a:r>
          </a:p>
          <a:p>
            <a:pPr algn="just">
              <a:spcBef>
                <a:spcPts val="2000"/>
              </a:spcBef>
              <a:defRPr sz="2800"/>
            </a:pPr>
            <a:endParaRPr b="1" i="1"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of Functional Dependency*</a:t>
            </a:r>
          </a:p>
        </p:txBody>
      </p:sp>
      <p:sp>
        <p:nvSpPr>
          <p:cNvPr id="135" name="Shape 13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36" name="Shape 136"/>
          <p:cNvSpPr/>
          <p:nvPr/>
        </p:nvSpPr>
        <p:spPr>
          <a:xfrm>
            <a:off x="463550" y="1495755"/>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The relationship between </a:t>
            </a:r>
            <a:r>
              <a:rPr b="1" i="1" dirty="0"/>
              <a:t>staffNo</a:t>
            </a:r>
            <a:r>
              <a:rPr dirty="0"/>
              <a:t> and </a:t>
            </a:r>
            <a:r>
              <a:rPr b="1" i="1" dirty="0"/>
              <a:t>position</a:t>
            </a:r>
            <a:r>
              <a:rPr dirty="0"/>
              <a:t> is one-to-one (1:1) ( i.e. for each staff number there is only one position).</a:t>
            </a:r>
          </a:p>
          <a:p>
            <a:pPr marL="342899" indent="-342899" algn="just">
              <a:spcBef>
                <a:spcPts val="2000"/>
              </a:spcBef>
              <a:buSzPct val="100000"/>
              <a:buFont typeface="Arial"/>
              <a:buChar char="►"/>
              <a:defRPr sz="2700"/>
            </a:pPr>
            <a:r>
              <a:rPr dirty="0"/>
              <a:t>The relationship between </a:t>
            </a:r>
            <a:r>
              <a:rPr b="1" i="1" dirty="0"/>
              <a:t>position</a:t>
            </a:r>
            <a:r>
              <a:rPr dirty="0"/>
              <a:t> and </a:t>
            </a:r>
            <a:r>
              <a:rPr b="1" i="1" dirty="0"/>
              <a:t>staffNo</a:t>
            </a:r>
            <a:r>
              <a:rPr dirty="0"/>
              <a:t> is one-to-many (1:*) (i.e. Several staff numbers associated with a given position).</a:t>
            </a:r>
          </a:p>
          <a:p>
            <a:pPr marL="342899" indent="-342899" algn="just">
              <a:spcBef>
                <a:spcPts val="2000"/>
              </a:spcBef>
              <a:buSzPct val="100000"/>
              <a:buFont typeface="Arial"/>
              <a:buChar char="►"/>
              <a:defRPr sz="2700"/>
            </a:pPr>
            <a:r>
              <a:rPr b="1" i="1" dirty="0"/>
              <a:t>StaffNo</a:t>
            </a:r>
            <a:r>
              <a:rPr dirty="0"/>
              <a:t> is the determinant of this functional dependency.</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of Functional Dependency*</a:t>
            </a:r>
          </a:p>
        </p:txBody>
      </p:sp>
      <p:sp>
        <p:nvSpPr>
          <p:cNvPr id="141" name="Shape 14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42" name="Shape 142"/>
          <p:cNvSpPr/>
          <p:nvPr/>
        </p:nvSpPr>
        <p:spPr>
          <a:xfrm>
            <a:off x="463550" y="1495755"/>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The relationship between </a:t>
            </a:r>
            <a:r>
              <a:rPr lang="en-GB" b="1" i="1" dirty="0"/>
              <a:t>staffNo</a:t>
            </a:r>
            <a:r>
              <a:rPr dirty="0"/>
              <a:t> and </a:t>
            </a:r>
            <a:r>
              <a:rPr b="1" i="1" dirty="0"/>
              <a:t>position</a:t>
            </a:r>
            <a:r>
              <a:rPr dirty="0"/>
              <a:t> is one-to-one (1:1) ( i.e. for each staff number there is only one position).</a:t>
            </a:r>
          </a:p>
          <a:p>
            <a:pPr marL="342899" indent="-342899" algn="just">
              <a:spcBef>
                <a:spcPts val="2000"/>
              </a:spcBef>
              <a:buSzPct val="100000"/>
              <a:buFont typeface="Arial"/>
              <a:buChar char="►"/>
              <a:defRPr sz="2700"/>
            </a:pPr>
            <a:r>
              <a:rPr dirty="0"/>
              <a:t>The relationship between </a:t>
            </a:r>
            <a:r>
              <a:rPr b="1" i="1" dirty="0"/>
              <a:t>position</a:t>
            </a:r>
            <a:r>
              <a:rPr dirty="0"/>
              <a:t> and </a:t>
            </a:r>
            <a:r>
              <a:rPr b="1" i="1" dirty="0"/>
              <a:t>staffNo</a:t>
            </a:r>
            <a:r>
              <a:rPr dirty="0"/>
              <a:t> is one-to-many (1:*) (i.e. Several staff numbers associated with a given position).</a:t>
            </a:r>
          </a:p>
          <a:p>
            <a:pPr marL="342899" indent="-342899" algn="just">
              <a:spcBef>
                <a:spcPts val="2000"/>
              </a:spcBef>
              <a:buSzPct val="100000"/>
              <a:buFont typeface="Arial"/>
              <a:buChar char="►"/>
              <a:defRPr sz="2700"/>
            </a:pPr>
            <a:r>
              <a:rPr b="1" i="1" dirty="0"/>
              <a:t>StaffNo</a:t>
            </a:r>
            <a:r>
              <a:rPr dirty="0"/>
              <a:t> is the determinant of this functional dependency.</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Functional Dependency that holds for a long time*</a:t>
            </a:r>
          </a:p>
        </p:txBody>
      </p:sp>
      <p:sp>
        <p:nvSpPr>
          <p:cNvPr id="147" name="Shape 147"/>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48" name="Shape 148"/>
          <p:cNvSpPr/>
          <p:nvPr/>
        </p:nvSpPr>
        <p:spPr>
          <a:xfrm>
            <a:off x="458787" y="1556422"/>
            <a:ext cx="8216901" cy="49654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sz="2500" dirty="0"/>
              <a:t>Considering the values for </a:t>
            </a:r>
            <a:r>
              <a:rPr sz="2500" b="1" i="1" dirty="0"/>
              <a:t>staffNo</a:t>
            </a:r>
            <a:r>
              <a:rPr sz="2500" dirty="0"/>
              <a:t> an </a:t>
            </a:r>
            <a:r>
              <a:rPr sz="2500" b="1" i="1" dirty="0"/>
              <a:t>sName </a:t>
            </a:r>
            <a:r>
              <a:rPr sz="2500" dirty="0"/>
              <a:t>attributes, for a specific </a:t>
            </a:r>
            <a:r>
              <a:rPr sz="2500" b="1" i="1" dirty="0"/>
              <a:t>staffNo</a:t>
            </a:r>
            <a:r>
              <a:rPr sz="2500" dirty="0"/>
              <a:t> we can determine the name for that staff. </a:t>
            </a:r>
          </a:p>
          <a:p>
            <a:pPr marL="342899" indent="-342899" algn="just">
              <a:spcBef>
                <a:spcPts val="2000"/>
              </a:spcBef>
              <a:buSzPct val="100000"/>
              <a:buFont typeface="Arial"/>
              <a:buChar char="►"/>
              <a:defRPr sz="2700"/>
            </a:pPr>
            <a:r>
              <a:rPr sz="2500" dirty="0"/>
              <a:t>Therefore, we can conclude that </a:t>
            </a:r>
            <a:r>
              <a:rPr sz="2500" b="1" i="1" dirty="0"/>
              <a:t>staffNo</a:t>
            </a:r>
            <a:r>
              <a:rPr sz="2500" dirty="0"/>
              <a:t> attributes formally determines the </a:t>
            </a:r>
            <a:r>
              <a:rPr sz="2500" b="1" i="1" dirty="0"/>
              <a:t>sName </a:t>
            </a:r>
            <a:r>
              <a:rPr sz="2500" dirty="0"/>
              <a:t>attribute and/or </a:t>
            </a:r>
            <a:r>
              <a:rPr sz="2500" b="1" i="1" dirty="0"/>
              <a:t>sName </a:t>
            </a:r>
            <a:r>
              <a:rPr sz="2500" dirty="0"/>
              <a:t>attribute functionally determines the </a:t>
            </a:r>
            <a:r>
              <a:rPr sz="2500" b="1" i="1" dirty="0"/>
              <a:t>staffNo </a:t>
            </a:r>
            <a:r>
              <a:rPr sz="2500" dirty="0"/>
              <a:t>attribute.</a:t>
            </a:r>
            <a:endParaRPr sz="2500" b="1" i="1" dirty="0"/>
          </a:p>
          <a:p>
            <a:pPr marL="342899" indent="-342899" algn="just">
              <a:spcBef>
                <a:spcPts val="2000"/>
              </a:spcBef>
              <a:buSzPct val="100000"/>
              <a:buFont typeface="Arial"/>
              <a:buChar char="►"/>
              <a:defRPr sz="2700"/>
            </a:pPr>
            <a:r>
              <a:rPr sz="2500" dirty="0"/>
              <a:t>Assuming the </a:t>
            </a:r>
            <a:r>
              <a:rPr sz="2500" b="1" i="1" dirty="0"/>
              <a:t>staffBranch </a:t>
            </a:r>
            <a:r>
              <a:rPr sz="2500" dirty="0"/>
              <a:t>relation shows all possible values for </a:t>
            </a:r>
            <a:r>
              <a:rPr sz="2500" b="1" i="1" dirty="0"/>
              <a:t>staffNo </a:t>
            </a:r>
            <a:r>
              <a:rPr sz="2500" dirty="0"/>
              <a:t>and</a:t>
            </a:r>
            <a:r>
              <a:rPr sz="2500" b="1" i="1" dirty="0"/>
              <a:t> sName</a:t>
            </a:r>
            <a:r>
              <a:rPr sz="2500" dirty="0"/>
              <a:t>, then the following functional dependency holds</a:t>
            </a:r>
          </a:p>
          <a:p>
            <a:pPr lvl="3" indent="685800" algn="just">
              <a:spcBef>
                <a:spcPts val="2000"/>
              </a:spcBef>
              <a:defRPr sz="2700"/>
            </a:pPr>
            <a:r>
              <a:rPr sz="2500" b="1" i="1" dirty="0"/>
              <a:t>staffNo</a:t>
            </a:r>
            <a:r>
              <a:rPr sz="2500" dirty="0"/>
              <a:t> ® </a:t>
            </a:r>
            <a:r>
              <a:rPr sz="2500" b="1" i="1" dirty="0"/>
              <a:t>sName</a:t>
            </a:r>
          </a:p>
          <a:p>
            <a:pPr lvl="3" indent="685800" algn="just">
              <a:spcBef>
                <a:spcPts val="2000"/>
              </a:spcBef>
              <a:defRPr sz="2700"/>
            </a:pPr>
            <a:r>
              <a:rPr sz="2500" b="1" i="1" dirty="0"/>
              <a:t>sName ® staffNo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Functional Dependency that holds for a long time*</a:t>
            </a:r>
          </a:p>
        </p:txBody>
      </p:sp>
      <p:sp>
        <p:nvSpPr>
          <p:cNvPr id="153" name="Shape 153"/>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54" name="Shape 154"/>
          <p:cNvSpPr/>
          <p:nvPr/>
        </p:nvSpPr>
        <p:spPr>
          <a:xfrm>
            <a:off x="463550" y="1340291"/>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However, if the values represents a set off values for staffNo and sName attributes at a given moment in time,  The</a:t>
            </a:r>
            <a:r>
              <a:rPr lang="en-GB" dirty="0"/>
              <a:t>n</a:t>
            </a:r>
            <a:r>
              <a:rPr dirty="0"/>
              <a:t> such relationship isn’t of interest.</a:t>
            </a:r>
          </a:p>
          <a:p>
            <a:pPr marL="800100" lvl="1" indent="-342900" algn="just">
              <a:spcBef>
                <a:spcPts val="2000"/>
              </a:spcBef>
              <a:buSzPct val="100000"/>
              <a:buFont typeface="Arial"/>
              <a:buChar char="►"/>
              <a:defRPr sz="2700"/>
            </a:pPr>
            <a:r>
              <a:rPr dirty="0"/>
              <a:t>As the functional dependency wouldn’t hold for all possible values for attributes of the relation. This is known as integrity constraints.</a:t>
            </a:r>
          </a:p>
          <a:p>
            <a:pPr marL="342899" indent="-342899" algn="just">
              <a:spcBef>
                <a:spcPts val="2000"/>
              </a:spcBef>
              <a:buSzPct val="100000"/>
              <a:buFont typeface="Arial"/>
              <a:buChar char="►"/>
              <a:defRPr sz="2700"/>
            </a:pPr>
            <a:r>
              <a:rPr dirty="0"/>
              <a:t>Integrity constraints indicates the limitations on the values a relation can legitimately assume.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Functional Dependency that holds for a long time*</a:t>
            </a:r>
          </a:p>
        </p:txBody>
      </p:sp>
      <p:sp>
        <p:nvSpPr>
          <p:cNvPr id="159" name="Shape 159"/>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60" name="Shape 160"/>
          <p:cNvSpPr/>
          <p:nvPr/>
        </p:nvSpPr>
        <p:spPr>
          <a:xfrm>
            <a:off x="463550" y="1340291"/>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In this case, the relationship between staffNo and sName is one-to-one (1:1): for each staff number there is only one name. On the other hand, the relationship between sName and staffNo is one-to-many (1:*): there can be several staff numbers associated with a given name. </a:t>
            </a:r>
          </a:p>
          <a:p>
            <a:pPr marL="342899" indent="-342899" algn="just">
              <a:spcBef>
                <a:spcPts val="2000"/>
              </a:spcBef>
              <a:buSzPct val="100000"/>
              <a:buFont typeface="Arial"/>
              <a:buChar char="►"/>
              <a:defRPr sz="2700"/>
            </a:pPr>
            <a:r>
              <a:rPr dirty="0"/>
              <a:t>The functional dependency that holds is </a:t>
            </a:r>
          </a:p>
          <a:p>
            <a:pPr lvl="3" indent="685800" algn="just">
              <a:spcBef>
                <a:spcPts val="2000"/>
              </a:spcBef>
              <a:defRPr sz="2700"/>
            </a:pPr>
            <a:r>
              <a:rPr b="1" i="1" dirty="0"/>
              <a:t>staffNo</a:t>
            </a:r>
            <a:r>
              <a:rPr dirty="0"/>
              <a:t> ® </a:t>
            </a:r>
            <a:r>
              <a:rPr b="1" i="1" dirty="0"/>
              <a:t>sName</a:t>
            </a:r>
            <a:r>
              <a:rPr dirty="0"/>
              <a:t>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Full and Partial Functional Dependency</a:t>
            </a:r>
          </a:p>
        </p:txBody>
      </p:sp>
      <p:sp>
        <p:nvSpPr>
          <p:cNvPr id="165" name="Shape 16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66" name="Shape 166"/>
          <p:cNvSpPr/>
          <p:nvPr/>
        </p:nvSpPr>
        <p:spPr>
          <a:xfrm>
            <a:off x="463550" y="1340291"/>
            <a:ext cx="8216901" cy="57759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Additional characteristics of functional dependency necessary for </a:t>
            </a:r>
            <a:r>
              <a:rPr lang="en-GB" dirty="0"/>
              <a:t>normalization</a:t>
            </a:r>
            <a:r>
              <a:rPr dirty="0"/>
              <a:t> is that their determinant should have the minimal number of attributes necessary to maintain the functional dependency.  This is called full functional dependency.</a:t>
            </a:r>
          </a:p>
          <a:p>
            <a:pPr marL="342899" indent="-342899" algn="just">
              <a:spcBef>
                <a:spcPts val="2000"/>
              </a:spcBef>
              <a:buSzPct val="100000"/>
              <a:buFont typeface="Arial"/>
              <a:buChar char="►"/>
            </a:pPr>
            <a:r>
              <a:rPr dirty="0"/>
              <a:t>Full functional dependency indicates that if A and B are attributes of a relation, B is fully functionally dependent on A if B is functionally dependent on A, but not on any proper subset of A. (i.e. removal of any attribute from A results in the dependency no longer existing). </a:t>
            </a:r>
          </a:p>
          <a:p>
            <a:pPr marL="342899" indent="-342899" algn="just">
              <a:spcBef>
                <a:spcPts val="2000"/>
              </a:spcBef>
              <a:buSzPct val="100000"/>
              <a:buFont typeface="Arial"/>
              <a:buChar char="►"/>
            </a:pPr>
            <a:r>
              <a:rPr dirty="0"/>
              <a:t>Partial functional dependency indicates that if A and B are attributes of a relation, B is partial functional dependent on A if there is some attribute that can be removed from A and yet the dependency still holds.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Partial and Full Functional Dependency</a:t>
            </a:r>
          </a:p>
        </p:txBody>
      </p:sp>
      <p:sp>
        <p:nvSpPr>
          <p:cNvPr id="171" name="Shape 171"/>
          <p:cNvSpPr/>
          <p:nvPr/>
        </p:nvSpPr>
        <p:spPr>
          <a:xfrm>
            <a:off x="468312" y="1324172"/>
            <a:ext cx="8207376" cy="73026"/>
          </a:xfrm>
          <a:prstGeom prst="rect">
            <a:avLst/>
          </a:prstGeom>
          <a:solidFill>
            <a:srgbClr val="969696"/>
          </a:solidFill>
          <a:ln>
            <a:solidFill>
              <a:srgbClr val="000000"/>
            </a:solidFill>
          </a:ln>
        </p:spPr>
        <p:txBody>
          <a:bodyPr lIns="45719" rIns="45719" anchor="ctr"/>
          <a:lstStyle/>
          <a:p>
            <a:endParaRPr dirty="0"/>
          </a:p>
        </p:txBody>
      </p:sp>
      <p:sp>
        <p:nvSpPr>
          <p:cNvPr id="172" name="Shape 172"/>
          <p:cNvSpPr/>
          <p:nvPr/>
        </p:nvSpPr>
        <p:spPr>
          <a:xfrm>
            <a:off x="463550" y="1340291"/>
            <a:ext cx="8216901" cy="68736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Let’s consider the functional dependency below </a:t>
            </a:r>
          </a:p>
          <a:p>
            <a:pPr lvl="2" indent="457200" algn="just">
              <a:spcBef>
                <a:spcPts val="2000"/>
              </a:spcBef>
              <a:defRPr sz="2700" b="1" i="1"/>
            </a:pPr>
            <a:r>
              <a:rPr dirty="0"/>
              <a:t>staffNo, sName</a:t>
            </a:r>
            <a:r>
              <a:rPr b="0" i="0" dirty="0"/>
              <a:t> ® </a:t>
            </a:r>
            <a:r>
              <a:rPr dirty="0"/>
              <a:t>branchNo</a:t>
            </a:r>
          </a:p>
          <a:p>
            <a:pPr marL="342899" indent="-342899" algn="just">
              <a:spcBef>
                <a:spcPts val="2000"/>
              </a:spcBef>
              <a:buSzPct val="100000"/>
              <a:buFont typeface="Arial"/>
              <a:buChar char="►"/>
              <a:defRPr sz="2700"/>
            </a:pPr>
            <a:r>
              <a:rPr dirty="0"/>
              <a:t>Each value of (</a:t>
            </a:r>
            <a:r>
              <a:rPr b="1" i="1" dirty="0"/>
              <a:t>staffNo, sName</a:t>
            </a:r>
            <a:r>
              <a:rPr dirty="0"/>
              <a:t>) is associated with a single value of  branchNo</a:t>
            </a:r>
          </a:p>
          <a:p>
            <a:pPr marL="342899" indent="-342899" algn="just">
              <a:spcBef>
                <a:spcPts val="2000"/>
              </a:spcBef>
              <a:buSzPct val="100000"/>
              <a:buFont typeface="Arial"/>
              <a:buChar char="►"/>
              <a:defRPr sz="2700"/>
            </a:pPr>
            <a:r>
              <a:rPr dirty="0"/>
              <a:t>However, It is not a full functional dependency as branchNo is also functionally dependent on a subset of (</a:t>
            </a:r>
            <a:r>
              <a:rPr b="1" i="1" dirty="0"/>
              <a:t>staffNo, sName</a:t>
            </a:r>
            <a:r>
              <a:rPr dirty="0"/>
              <a:t>) namely </a:t>
            </a:r>
            <a:r>
              <a:rPr b="1" i="1" dirty="0"/>
              <a:t>staffNo. </a:t>
            </a:r>
            <a:r>
              <a:rPr dirty="0"/>
              <a:t>This is an example of partial functional dependency.</a:t>
            </a:r>
            <a:r>
              <a:rPr i="1" dirty="0"/>
              <a:t> </a:t>
            </a:r>
          </a:p>
          <a:p>
            <a:pPr marL="342899" indent="-342899" algn="just">
              <a:spcBef>
                <a:spcPts val="2000"/>
              </a:spcBef>
              <a:buSzPct val="100000"/>
              <a:buFont typeface="Arial"/>
              <a:buChar char="►"/>
              <a:defRPr sz="2700"/>
            </a:pPr>
            <a:r>
              <a:rPr i="1" dirty="0"/>
              <a:t>The functional dependency would be </a:t>
            </a:r>
          </a:p>
          <a:p>
            <a:pPr lvl="2" indent="457200" algn="just">
              <a:spcBef>
                <a:spcPts val="2000"/>
              </a:spcBef>
              <a:defRPr sz="2700" b="1" i="1"/>
            </a:pPr>
            <a:r>
              <a:rPr dirty="0"/>
              <a:t>staffNo </a:t>
            </a:r>
            <a:r>
              <a:rPr b="0" i="0" dirty="0"/>
              <a:t>® </a:t>
            </a:r>
            <a:r>
              <a:rPr dirty="0"/>
              <a:t>branchNo</a:t>
            </a:r>
          </a:p>
          <a:p>
            <a:pPr lvl="2" indent="457200" algn="just">
              <a:spcBef>
                <a:spcPts val="2000"/>
              </a:spcBef>
              <a:defRPr sz="2700"/>
            </a:pPr>
            <a:endParaRPr dirty="0"/>
          </a:p>
          <a:p>
            <a:pPr lvl="1" indent="228600" algn="just">
              <a:spcBef>
                <a:spcPts val="2000"/>
              </a:spcBef>
              <a:defRPr sz="2700" b="1" i="1"/>
            </a:pP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Transitive Dependency</a:t>
            </a:r>
          </a:p>
        </p:txBody>
      </p:sp>
      <p:sp>
        <p:nvSpPr>
          <p:cNvPr id="177" name="Shape 177"/>
          <p:cNvSpPr/>
          <p:nvPr/>
        </p:nvSpPr>
        <p:spPr>
          <a:xfrm>
            <a:off x="468312" y="1324172"/>
            <a:ext cx="8207376" cy="73026"/>
          </a:xfrm>
          <a:prstGeom prst="rect">
            <a:avLst/>
          </a:prstGeom>
          <a:solidFill>
            <a:srgbClr val="969696"/>
          </a:solidFill>
          <a:ln>
            <a:solidFill>
              <a:srgbClr val="000000"/>
            </a:solidFill>
          </a:ln>
        </p:spPr>
        <p:txBody>
          <a:bodyPr lIns="45719" rIns="45719" anchor="ctr"/>
          <a:lstStyle/>
          <a:p>
            <a:endParaRPr dirty="0"/>
          </a:p>
        </p:txBody>
      </p:sp>
      <p:sp>
        <p:nvSpPr>
          <p:cNvPr id="178" name="Shape 178"/>
          <p:cNvSpPr/>
          <p:nvPr/>
        </p:nvSpPr>
        <p:spPr>
          <a:xfrm>
            <a:off x="463550" y="1340291"/>
            <a:ext cx="8216901" cy="49834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a:t>
            </a:r>
            <a:r>
              <a:rPr sz="2300" dirty="0"/>
              <a:t>A condition where </a:t>
            </a:r>
            <a:r>
              <a:rPr sz="2300" dirty="0">
                <a:latin typeface="Gill Sans"/>
                <a:ea typeface="Gill Sans"/>
                <a:cs typeface="Gill Sans"/>
                <a:sym typeface="Gill Sans"/>
              </a:rPr>
              <a:t>A</a:t>
            </a:r>
            <a:r>
              <a:rPr sz="2300" dirty="0"/>
              <a:t>, </a:t>
            </a:r>
            <a:r>
              <a:rPr sz="2300" dirty="0">
                <a:latin typeface="Gill Sans"/>
                <a:ea typeface="Gill Sans"/>
                <a:cs typeface="Gill Sans"/>
                <a:sym typeface="Gill Sans"/>
              </a:rPr>
              <a:t>B</a:t>
            </a:r>
            <a:r>
              <a:rPr sz="2300" dirty="0"/>
              <a:t>, and </a:t>
            </a:r>
            <a:r>
              <a:rPr sz="2300" dirty="0">
                <a:latin typeface="Gill Sans"/>
                <a:ea typeface="Gill Sans"/>
                <a:cs typeface="Gill Sans"/>
                <a:sym typeface="Gill Sans"/>
              </a:rPr>
              <a:t>C </a:t>
            </a:r>
            <a:r>
              <a:rPr sz="2300" dirty="0"/>
              <a:t>are attributes of a relation such that if A</a:t>
            </a:r>
            <a:r>
              <a:rPr sz="2300" dirty="0">
                <a:latin typeface="Gill Sans"/>
                <a:ea typeface="Gill Sans"/>
                <a:cs typeface="Gill Sans"/>
                <a:sym typeface="Gill Sans"/>
              </a:rPr>
              <a:t> </a:t>
            </a:r>
            <a:r>
              <a:rPr sz="2300" dirty="0">
                <a:latin typeface="Symbol"/>
                <a:ea typeface="Symbol"/>
                <a:cs typeface="Symbol"/>
                <a:sym typeface="Symbol"/>
              </a:rPr>
              <a:t>® </a:t>
            </a:r>
            <a:r>
              <a:rPr sz="2300" dirty="0">
                <a:latin typeface="Gill Sans"/>
                <a:ea typeface="Gill Sans"/>
                <a:cs typeface="Gill Sans"/>
                <a:sym typeface="Gill Sans"/>
              </a:rPr>
              <a:t>B </a:t>
            </a:r>
            <a:r>
              <a:rPr sz="2300" dirty="0"/>
              <a:t>and </a:t>
            </a:r>
            <a:r>
              <a:rPr sz="2300" dirty="0">
                <a:latin typeface="Gill Sans"/>
                <a:ea typeface="Gill Sans"/>
                <a:cs typeface="Gill Sans"/>
                <a:sym typeface="Gill Sans"/>
              </a:rPr>
              <a:t>B </a:t>
            </a:r>
            <a:r>
              <a:rPr sz="2300" dirty="0">
                <a:latin typeface="Symbol"/>
                <a:ea typeface="Symbol"/>
                <a:cs typeface="Symbol"/>
                <a:sym typeface="Symbol"/>
              </a:rPr>
              <a:t>® </a:t>
            </a:r>
            <a:r>
              <a:rPr sz="2300" dirty="0">
                <a:latin typeface="Gill Sans"/>
                <a:ea typeface="Gill Sans"/>
                <a:cs typeface="Gill Sans"/>
                <a:sym typeface="Gill Sans"/>
              </a:rPr>
              <a:t>C</a:t>
            </a:r>
            <a:r>
              <a:rPr sz="2300" dirty="0"/>
              <a:t>, then </a:t>
            </a:r>
            <a:r>
              <a:rPr sz="2300" dirty="0">
                <a:latin typeface="Gill Sans"/>
                <a:ea typeface="Gill Sans"/>
                <a:cs typeface="Gill Sans"/>
                <a:sym typeface="Gill Sans"/>
              </a:rPr>
              <a:t>C </a:t>
            </a:r>
            <a:r>
              <a:rPr sz="2300" dirty="0"/>
              <a:t>is transitively dependent on A</a:t>
            </a:r>
            <a:r>
              <a:rPr sz="2300" dirty="0">
                <a:latin typeface="Gill Sans"/>
                <a:ea typeface="Gill Sans"/>
                <a:cs typeface="Gill Sans"/>
                <a:sym typeface="Gill Sans"/>
              </a:rPr>
              <a:t> </a:t>
            </a:r>
            <a:r>
              <a:rPr sz="2300" dirty="0"/>
              <a:t>via </a:t>
            </a:r>
            <a:r>
              <a:rPr sz="2300" dirty="0">
                <a:latin typeface="Gill Sans"/>
                <a:ea typeface="Gill Sans"/>
                <a:cs typeface="Gill Sans"/>
                <a:sym typeface="Gill Sans"/>
              </a:rPr>
              <a:t>B </a:t>
            </a:r>
            <a:r>
              <a:rPr sz="2300" dirty="0"/>
              <a:t>(provided that A</a:t>
            </a:r>
            <a:r>
              <a:rPr sz="2300" dirty="0">
                <a:latin typeface="Gill Sans"/>
                <a:ea typeface="Gill Sans"/>
                <a:cs typeface="Gill Sans"/>
                <a:sym typeface="Gill Sans"/>
              </a:rPr>
              <a:t> </a:t>
            </a:r>
            <a:r>
              <a:rPr sz="2300" dirty="0"/>
              <a:t>is not functionally dependent on </a:t>
            </a:r>
            <a:r>
              <a:rPr sz="2300" dirty="0">
                <a:latin typeface="Gill Sans"/>
                <a:ea typeface="Gill Sans"/>
                <a:cs typeface="Gill Sans"/>
                <a:sym typeface="Gill Sans"/>
              </a:rPr>
              <a:t>B </a:t>
            </a:r>
            <a:r>
              <a:rPr sz="2300" dirty="0"/>
              <a:t>or </a:t>
            </a:r>
            <a:r>
              <a:rPr sz="2300" dirty="0">
                <a:latin typeface="Gill Sans"/>
                <a:ea typeface="Gill Sans"/>
                <a:cs typeface="Gill Sans"/>
                <a:sym typeface="Gill Sans"/>
              </a:rPr>
              <a:t>C</a:t>
            </a:r>
            <a:r>
              <a:rPr sz="2300" dirty="0"/>
              <a:t>). </a:t>
            </a:r>
          </a:p>
          <a:p>
            <a:pPr marL="342899" indent="-342899" algn="just">
              <a:spcBef>
                <a:spcPts val="2000"/>
              </a:spcBef>
              <a:buSzPct val="100000"/>
              <a:buFont typeface="Arial"/>
              <a:buChar char="►"/>
              <a:defRPr sz="2300"/>
            </a:pPr>
            <a:r>
              <a:rPr dirty="0"/>
              <a:t>Let’s consider the functional dependency below </a:t>
            </a:r>
          </a:p>
          <a:p>
            <a:pPr algn="just">
              <a:spcBef>
                <a:spcPts val="2000"/>
              </a:spcBef>
              <a:defRPr sz="2300"/>
            </a:pPr>
            <a:r>
              <a:rPr b="1" i="1" dirty="0"/>
              <a:t>staffNo ® sName, position, salary, branchNo, bAddress branchNo ® bAddress </a:t>
            </a:r>
          </a:p>
          <a:p>
            <a:pPr marL="342899" indent="-342899" algn="just">
              <a:spcBef>
                <a:spcPts val="3300"/>
              </a:spcBef>
              <a:buSzPct val="100000"/>
              <a:buFont typeface="Arial"/>
              <a:buChar char="►"/>
              <a:defRPr sz="2300"/>
            </a:pPr>
            <a:r>
              <a:rPr dirty="0"/>
              <a:t>The transitive dependency </a:t>
            </a:r>
            <a:r>
              <a:rPr b="1" i="1" dirty="0">
                <a:latin typeface="+mn-lt"/>
                <a:ea typeface="+mn-ea"/>
                <a:cs typeface="+mn-cs"/>
                <a:sym typeface="Helvetica"/>
              </a:rPr>
              <a:t>branchNo </a:t>
            </a:r>
            <a:r>
              <a:rPr dirty="0">
                <a:latin typeface="Symbol"/>
                <a:ea typeface="Symbol"/>
                <a:cs typeface="Symbol"/>
                <a:sym typeface="Symbol"/>
              </a:rPr>
              <a:t>® </a:t>
            </a:r>
            <a:r>
              <a:rPr b="1" i="1" dirty="0">
                <a:latin typeface="+mn-lt"/>
                <a:ea typeface="+mn-ea"/>
                <a:cs typeface="+mn-cs"/>
                <a:sym typeface="Helvetica"/>
              </a:rPr>
              <a:t>bAddress</a:t>
            </a:r>
            <a:r>
              <a:rPr dirty="0">
                <a:latin typeface="+mn-lt"/>
                <a:ea typeface="+mn-ea"/>
                <a:cs typeface="+mn-cs"/>
                <a:sym typeface="Helvetica"/>
              </a:rPr>
              <a:t> </a:t>
            </a:r>
            <a:r>
              <a:rPr dirty="0"/>
              <a:t>exists on </a:t>
            </a:r>
            <a:r>
              <a:rPr b="1" i="1" dirty="0">
                <a:latin typeface="+mn-lt"/>
                <a:ea typeface="+mn-ea"/>
                <a:cs typeface="+mn-cs"/>
                <a:sym typeface="Helvetica"/>
              </a:rPr>
              <a:t>staffNo </a:t>
            </a:r>
            <a:r>
              <a:rPr dirty="0"/>
              <a:t>via</a:t>
            </a:r>
            <a:r>
              <a:rPr b="1" i="1" dirty="0"/>
              <a:t> </a:t>
            </a:r>
            <a:r>
              <a:rPr b="1" i="1" dirty="0">
                <a:latin typeface="+mn-lt"/>
                <a:ea typeface="+mn-ea"/>
                <a:cs typeface="+mn-cs"/>
                <a:sym typeface="Helvetica"/>
              </a:rPr>
              <a:t>branchNo</a:t>
            </a:r>
            <a:r>
              <a:rPr b="1" i="1" dirty="0"/>
              <a:t>.</a:t>
            </a:r>
            <a:r>
              <a:rPr dirty="0"/>
              <a:t> In other words, the </a:t>
            </a:r>
            <a:r>
              <a:rPr b="1" i="1" dirty="0">
                <a:latin typeface="+mn-lt"/>
                <a:ea typeface="+mn-ea"/>
                <a:cs typeface="+mn-cs"/>
                <a:sym typeface="Helvetica"/>
              </a:rPr>
              <a:t>staffNo</a:t>
            </a:r>
            <a:r>
              <a:rPr dirty="0">
                <a:latin typeface="+mn-lt"/>
                <a:ea typeface="+mn-ea"/>
                <a:cs typeface="+mn-cs"/>
                <a:sym typeface="Helvetica"/>
              </a:rPr>
              <a:t> </a:t>
            </a:r>
            <a:r>
              <a:rPr dirty="0"/>
              <a:t>attribute functionally determines the </a:t>
            </a:r>
            <a:r>
              <a:rPr b="1" i="1" dirty="0">
                <a:latin typeface="+mn-lt"/>
                <a:ea typeface="+mn-ea"/>
                <a:cs typeface="+mn-cs"/>
                <a:sym typeface="Helvetica"/>
              </a:rPr>
              <a:t>bAddress</a:t>
            </a:r>
            <a:r>
              <a:rPr dirty="0">
                <a:latin typeface="+mn-lt"/>
                <a:ea typeface="+mn-ea"/>
                <a:cs typeface="+mn-cs"/>
                <a:sym typeface="Helvetica"/>
              </a:rPr>
              <a:t> </a:t>
            </a:r>
            <a:r>
              <a:rPr dirty="0"/>
              <a:t>via the </a:t>
            </a:r>
            <a:r>
              <a:rPr b="1" i="1" dirty="0">
                <a:latin typeface="+mn-lt"/>
                <a:ea typeface="+mn-ea"/>
                <a:cs typeface="+mn-cs"/>
                <a:sym typeface="Helvetica"/>
              </a:rPr>
              <a:t>branchNo</a:t>
            </a:r>
            <a:r>
              <a:rPr dirty="0">
                <a:latin typeface="+mn-lt"/>
                <a:ea typeface="+mn-ea"/>
                <a:cs typeface="+mn-cs"/>
                <a:sym typeface="Helvetica"/>
              </a:rPr>
              <a:t> </a:t>
            </a:r>
            <a:r>
              <a:rPr dirty="0"/>
              <a:t>attribute and neither </a:t>
            </a:r>
            <a:r>
              <a:rPr b="1" i="1" dirty="0">
                <a:latin typeface="+mn-lt"/>
                <a:ea typeface="+mn-ea"/>
                <a:cs typeface="+mn-cs"/>
                <a:sym typeface="Helvetica"/>
              </a:rPr>
              <a:t>branchNo</a:t>
            </a:r>
            <a:r>
              <a:rPr dirty="0">
                <a:latin typeface="+mn-lt"/>
                <a:ea typeface="+mn-ea"/>
                <a:cs typeface="+mn-cs"/>
                <a:sym typeface="Helvetica"/>
              </a:rPr>
              <a:t> </a:t>
            </a:r>
            <a:r>
              <a:rPr dirty="0"/>
              <a:t>nor </a:t>
            </a:r>
            <a:r>
              <a:rPr b="1" i="1" dirty="0">
                <a:latin typeface="+mn-lt"/>
                <a:ea typeface="+mn-ea"/>
                <a:cs typeface="+mn-cs"/>
                <a:sym typeface="Helvetica"/>
              </a:rPr>
              <a:t>bAddress</a:t>
            </a:r>
            <a:r>
              <a:rPr dirty="0">
                <a:latin typeface="+mn-lt"/>
                <a:ea typeface="+mn-ea"/>
                <a:cs typeface="+mn-cs"/>
                <a:sym typeface="Helvetica"/>
              </a:rPr>
              <a:t> </a:t>
            </a:r>
            <a:r>
              <a:rPr dirty="0"/>
              <a:t>functionally determines </a:t>
            </a:r>
            <a:r>
              <a:rPr b="1" i="1" dirty="0">
                <a:latin typeface="+mn-lt"/>
                <a:ea typeface="+mn-ea"/>
                <a:cs typeface="+mn-cs"/>
                <a:sym typeface="Helvetica"/>
              </a:rPr>
              <a:t>staffNo</a:t>
            </a:r>
            <a:r>
              <a:rPr b="1" i="1"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dirty="0"/>
              <a:t>Purpose of </a:t>
            </a:r>
            <a:r>
              <a:rPr lang="en-GB" dirty="0"/>
              <a:t>Normalization</a:t>
            </a:r>
            <a:endParaRPr dirty="0"/>
          </a:p>
        </p:txBody>
      </p:sp>
      <p:sp>
        <p:nvSpPr>
          <p:cNvPr id="31" name="Shape 31"/>
          <p:cNvSpPr>
            <a:spLocks noGrp="1"/>
          </p:cNvSpPr>
          <p:nvPr>
            <p:ph type="body" idx="4294967295"/>
          </p:nvPr>
        </p:nvSpPr>
        <p:spPr>
          <a:xfrm>
            <a:off x="304800" y="1142999"/>
            <a:ext cx="8540750" cy="4609408"/>
          </a:xfrm>
          <a:prstGeom prst="rect">
            <a:avLst/>
          </a:prstGeom>
        </p:spPr>
        <p:txBody>
          <a:bodyPr>
            <a:noAutofit/>
          </a:bodyPr>
          <a:lstStyle/>
          <a:p>
            <a:pPr marL="93868" indent="-93868" algn="just" defTabSz="333756">
              <a:lnSpc>
                <a:spcPts val="3200"/>
              </a:lnSpc>
              <a:spcBef>
                <a:spcPts val="1800"/>
              </a:spcBef>
              <a:buFont typeface="Arial"/>
              <a:buChar char="►"/>
              <a:defRPr sz="2044">
                <a:latin typeface="Times"/>
                <a:ea typeface="Times"/>
                <a:cs typeface="Times"/>
                <a:sym typeface="Times"/>
              </a:defRPr>
            </a:pPr>
            <a:r>
              <a:rPr sz="2800" dirty="0"/>
              <a:t> Recalling that </a:t>
            </a:r>
            <a:r>
              <a:rPr lang="en-GB" sz="2800" dirty="0"/>
              <a:t>normalization</a:t>
            </a:r>
            <a:r>
              <a:rPr sz="2800" dirty="0"/>
              <a:t> is a technique for producing a set of relations with desirable properties, given the data requirement of an enterprise. </a:t>
            </a:r>
            <a:r>
              <a:rPr sz="2800" dirty="0">
                <a:solidFill>
                  <a:srgbClr val="0433FF"/>
                </a:solidFill>
              </a:rPr>
              <a:t>We could say it’s purpose is to identify a suitable set of relations that supports the data requirement of an enterprise.</a:t>
            </a:r>
            <a:endParaRPr lang="en-GB" sz="2800" dirty="0">
              <a:solidFill>
                <a:srgbClr val="0433FF"/>
              </a:solidFill>
            </a:endParaRPr>
          </a:p>
          <a:p>
            <a:pPr marL="0" indent="0" algn="just" defTabSz="333756">
              <a:lnSpc>
                <a:spcPts val="3200"/>
              </a:lnSpc>
              <a:spcBef>
                <a:spcPts val="1800"/>
              </a:spcBef>
              <a:buNone/>
              <a:defRPr sz="2044">
                <a:latin typeface="Times"/>
                <a:ea typeface="Times"/>
                <a:cs typeface="Times"/>
                <a:sym typeface="Times"/>
              </a:defRPr>
            </a:pPr>
            <a:endParaRPr sz="2800" dirty="0">
              <a:solidFill>
                <a:srgbClr val="0433FF"/>
              </a:solidFill>
            </a:endParaRPr>
          </a:p>
          <a:p>
            <a:pPr marL="93868" indent="-93868" algn="just" defTabSz="333756">
              <a:lnSpc>
                <a:spcPts val="3400"/>
              </a:lnSpc>
              <a:spcBef>
                <a:spcPts val="1800"/>
              </a:spcBef>
              <a:buFont typeface="Arial"/>
              <a:buChar char="►"/>
              <a:defRPr sz="2044">
                <a:latin typeface="Times"/>
                <a:ea typeface="Times"/>
                <a:cs typeface="Times"/>
                <a:sym typeface="Times"/>
              </a:defRPr>
            </a:pPr>
            <a:r>
              <a:rPr sz="2800" dirty="0"/>
              <a:t>A database with a suitable set of relations is easier for the user to access and maintain the data whilst taking minimal storage space on the computer.</a:t>
            </a: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388347704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Identifying Functional Dependency</a:t>
            </a:r>
          </a:p>
        </p:txBody>
      </p:sp>
      <p:sp>
        <p:nvSpPr>
          <p:cNvPr id="183" name="Shape 18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84" name="Shape 184"/>
          <p:cNvSpPr/>
          <p:nvPr/>
        </p:nvSpPr>
        <p:spPr>
          <a:xfrm>
            <a:off x="463550" y="1340291"/>
            <a:ext cx="8216901" cy="23777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a:t>
            </a:r>
            <a:r>
              <a:rPr sz="2300" dirty="0"/>
              <a:t>Identifying all functional dependencies between a set of attributes  can be achieved if the meaning of each attributes and the relationship between them are well understood through user requirement specification.</a:t>
            </a:r>
          </a:p>
          <a:p>
            <a:pPr marL="292099" indent="-292099" algn="just">
              <a:spcBef>
                <a:spcPts val="2000"/>
              </a:spcBef>
              <a:buSzPct val="100000"/>
              <a:buFont typeface="Arial"/>
              <a:buChar char="►"/>
              <a:defRPr sz="2700"/>
            </a:pPr>
            <a:r>
              <a:rPr sz="2300" dirty="0"/>
              <a:t>However, it may be necessary to for databases designer to provide missing information not provided by user specification.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idx="4294967295"/>
          </p:nvPr>
        </p:nvSpPr>
        <p:spPr>
          <a:xfrm>
            <a:off x="757237" y="-77393"/>
            <a:ext cx="7772401" cy="1143001"/>
          </a:xfrm>
          <a:prstGeom prst="rect">
            <a:avLst/>
          </a:prstGeom>
        </p:spPr>
        <p:txBody>
          <a:bodyPr>
            <a:normAutofit/>
          </a:bodyPr>
          <a:lstStyle>
            <a:lvl1pPr defTabSz="850391">
              <a:defRPr sz="3348">
                <a:solidFill>
                  <a:srgbClr val="C00000"/>
                </a:solidFill>
                <a:latin typeface="Times"/>
                <a:ea typeface="Times"/>
                <a:cs typeface="Times"/>
                <a:sym typeface="Times"/>
              </a:defRPr>
            </a:lvl1pPr>
          </a:lstStyle>
          <a:p>
            <a:r>
              <a:rPr dirty="0"/>
              <a:t>Example - Identifying Function Dependency using Meaning and Relationship *</a:t>
            </a:r>
          </a:p>
        </p:txBody>
      </p:sp>
      <p:sp>
        <p:nvSpPr>
          <p:cNvPr id="189" name="Shape 18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0" name="Shape 190"/>
          <p:cNvSpPr/>
          <p:nvPr/>
        </p:nvSpPr>
        <p:spPr>
          <a:xfrm>
            <a:off x="530224" y="1065608"/>
            <a:ext cx="8216901" cy="58990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A</a:t>
            </a:r>
            <a:r>
              <a:rPr sz="2300" dirty="0"/>
              <a:t>ssuming that the position held and the branch determine a member of staff’s salary. We identify the functional dependencies based on our understanding of the attributes in the </a:t>
            </a:r>
            <a:r>
              <a:rPr sz="2300" b="1" i="1" dirty="0"/>
              <a:t>staffBranch</a:t>
            </a:r>
            <a:r>
              <a:rPr sz="2300" dirty="0"/>
              <a:t> relation as: </a:t>
            </a:r>
          </a:p>
          <a:p>
            <a:pPr lvl="3" indent="685800" algn="just">
              <a:spcBef>
                <a:spcPts val="400"/>
              </a:spcBef>
              <a:defRPr i="1"/>
            </a:pPr>
            <a:r>
              <a:rPr b="1" dirty="0"/>
              <a:t>staffNo ® sName, position, salary, branchNo, bAddress </a:t>
            </a:r>
          </a:p>
          <a:p>
            <a:pPr lvl="3" indent="685800" algn="just">
              <a:spcBef>
                <a:spcPts val="400"/>
              </a:spcBef>
              <a:defRPr i="1"/>
            </a:pPr>
            <a:r>
              <a:rPr b="1" dirty="0"/>
              <a:t>branchNo ® bAddress</a:t>
            </a:r>
          </a:p>
          <a:p>
            <a:pPr lvl="3" indent="685800" algn="just">
              <a:spcBef>
                <a:spcPts val="400"/>
              </a:spcBef>
              <a:defRPr i="1"/>
            </a:pPr>
            <a:r>
              <a:rPr b="1" dirty="0"/>
              <a:t>bAddress ® branchNo</a:t>
            </a:r>
          </a:p>
          <a:p>
            <a:pPr lvl="3" indent="685800" algn="just">
              <a:spcBef>
                <a:spcPts val="400"/>
              </a:spcBef>
              <a:defRPr i="1"/>
            </a:pPr>
            <a:r>
              <a:rPr b="1" dirty="0"/>
              <a:t>branchNo, position ® salary </a:t>
            </a:r>
            <a:endParaRPr lang="en-GB" b="1" dirty="0"/>
          </a:p>
          <a:p>
            <a:pPr lvl="3" indent="685800" algn="just">
              <a:spcBef>
                <a:spcPts val="400"/>
              </a:spcBef>
              <a:defRPr i="1"/>
            </a:pPr>
            <a:r>
              <a:rPr b="1" dirty="0"/>
              <a:t>bAddress, position ® salary </a:t>
            </a:r>
            <a:endParaRPr lang="en-GB" b="1" dirty="0"/>
          </a:p>
          <a:p>
            <a:pPr lvl="3" indent="685800" algn="just">
              <a:spcBef>
                <a:spcPts val="400"/>
              </a:spcBef>
              <a:defRPr i="1"/>
            </a:pPr>
            <a:endParaRPr lang="en-GB" sz="2300" b="1" dirty="0"/>
          </a:p>
          <a:p>
            <a:pPr algn="just">
              <a:spcBef>
                <a:spcPts val="400"/>
              </a:spcBef>
              <a:defRPr sz="1200"/>
            </a:pPr>
            <a:r>
              <a:rPr lang="en-GB" sz="2300" dirty="0"/>
              <a:t>We identify five functional dependencies with staffNo, branchNo, bAddress, (branchNo, position), and (bAddress, position) as determinants. For each functional dependency, we ensure that all the attributes on the right-hand side are functionally dependent on the determinant on the left-hand side.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757237" y="-126936"/>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Identifying Function Dependency using Sample data*</a:t>
            </a:r>
          </a:p>
        </p:txBody>
      </p:sp>
      <p:sp>
        <p:nvSpPr>
          <p:cNvPr id="193" name="Shape 19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4" name="Shape 194"/>
          <p:cNvSpPr/>
          <p:nvPr/>
        </p:nvSpPr>
        <p:spPr>
          <a:xfrm>
            <a:off x="463550" y="1340291"/>
            <a:ext cx="8216901" cy="258532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In a case where</a:t>
            </a:r>
            <a:r>
              <a:rPr lang="en-GB" dirty="0"/>
              <a:t> </a:t>
            </a:r>
            <a:r>
              <a:rPr dirty="0"/>
              <a:t>functional dependencies are to be identified in the absence of appropriate information about the meaning of attributes and their relationships, it may be possible to identify functional dependencies if sample data is available that is a true representation of all</a:t>
            </a:r>
            <a:r>
              <a:rPr i="1" dirty="0"/>
              <a:t> </a:t>
            </a:r>
            <a:r>
              <a:rPr dirty="0"/>
              <a:t>possible data values that the database may hold.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Screen Shot 2017-02-26 at 14.20.22.png"/>
          <p:cNvPicPr>
            <a:picLocks noChangeAspect="1"/>
          </p:cNvPicPr>
          <p:nvPr/>
        </p:nvPicPr>
        <p:blipFill>
          <a:blip r:embed="rId2">
            <a:extLst/>
          </a:blip>
          <a:stretch>
            <a:fillRect/>
          </a:stretch>
        </p:blipFill>
        <p:spPr>
          <a:xfrm>
            <a:off x="2001042" y="2282084"/>
            <a:ext cx="5284791" cy="1827189"/>
          </a:xfrm>
          <a:prstGeom prst="rect">
            <a:avLst/>
          </a:prstGeom>
          <a:ln w="12700">
            <a:miter lim="400000"/>
          </a:ln>
        </p:spPr>
      </p:pic>
      <p:sp>
        <p:nvSpPr>
          <p:cNvPr id="197" name="Shape 197"/>
          <p:cNvSpPr>
            <a:spLocks noGrp="1"/>
          </p:cNvSpPr>
          <p:nvPr>
            <p:ph type="title" idx="4294967295"/>
          </p:nvPr>
        </p:nvSpPr>
        <p:spPr>
          <a:xfrm>
            <a:off x="757237" y="-71067"/>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198" name="Shape 19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9" name="Shape 199"/>
          <p:cNvSpPr/>
          <p:nvPr/>
        </p:nvSpPr>
        <p:spPr>
          <a:xfrm>
            <a:off x="463550" y="1340291"/>
            <a:ext cx="8216901" cy="42861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Consider the data for attributes denoted </a:t>
            </a:r>
            <a:r>
              <a:rPr dirty="0">
                <a:latin typeface="Gill Sans"/>
                <a:ea typeface="Gill Sans"/>
                <a:cs typeface="Gill Sans"/>
                <a:sym typeface="Gill Sans"/>
              </a:rPr>
              <a:t>A</a:t>
            </a:r>
            <a:r>
              <a:rPr dirty="0"/>
              <a:t>, </a:t>
            </a:r>
            <a:r>
              <a:rPr dirty="0">
                <a:latin typeface="Gill Sans"/>
                <a:ea typeface="Gill Sans"/>
                <a:cs typeface="Gill Sans"/>
                <a:sym typeface="Gill Sans"/>
              </a:rPr>
              <a:t>B</a:t>
            </a:r>
            <a:r>
              <a:rPr dirty="0"/>
              <a:t>, </a:t>
            </a:r>
            <a:r>
              <a:rPr dirty="0">
                <a:latin typeface="Gill Sans"/>
                <a:ea typeface="Gill Sans"/>
                <a:cs typeface="Gill Sans"/>
                <a:sym typeface="Gill Sans"/>
              </a:rPr>
              <a:t>C</a:t>
            </a:r>
            <a:r>
              <a:rPr dirty="0"/>
              <a:t>, </a:t>
            </a:r>
            <a:r>
              <a:rPr dirty="0">
                <a:latin typeface="Gill Sans"/>
                <a:ea typeface="Gill Sans"/>
                <a:cs typeface="Gill Sans"/>
                <a:sym typeface="Gill Sans"/>
              </a:rPr>
              <a:t>D</a:t>
            </a:r>
            <a:r>
              <a:rPr dirty="0"/>
              <a:t>, and A</a:t>
            </a:r>
            <a:r>
              <a:rPr dirty="0">
                <a:latin typeface="Gill Sans"/>
                <a:ea typeface="Gill Sans"/>
                <a:cs typeface="Gill Sans"/>
                <a:sym typeface="Gill Sans"/>
              </a:rPr>
              <a:t> </a:t>
            </a:r>
            <a:r>
              <a:rPr dirty="0"/>
              <a:t>in the </a:t>
            </a:r>
            <a:r>
              <a:rPr b="1" i="1" dirty="0"/>
              <a:t>Sample</a:t>
            </a:r>
            <a:r>
              <a:rPr dirty="0"/>
              <a:t> relation below </a:t>
            </a:r>
          </a:p>
          <a:p>
            <a:pPr algn="just">
              <a:spcBef>
                <a:spcPts val="2000"/>
              </a:spcBef>
              <a:defRPr sz="2700"/>
            </a:pPr>
            <a:endParaRPr dirty="0"/>
          </a:p>
          <a:p>
            <a:pPr marL="342899" indent="-342899" algn="just">
              <a:spcBef>
                <a:spcPts val="2000"/>
              </a:spcBef>
              <a:buSzPct val="100000"/>
              <a:buFont typeface="Arial"/>
              <a:buChar char="►"/>
              <a:defRPr sz="2700"/>
            </a:pPr>
            <a:endParaRPr dirty="0"/>
          </a:p>
          <a:p>
            <a:pPr marL="342899" indent="-342899" algn="just">
              <a:spcBef>
                <a:spcPts val="2000"/>
              </a:spcBef>
              <a:buSzPct val="100000"/>
              <a:buFont typeface="Arial"/>
              <a:buChar char="►"/>
              <a:defRPr sz="2700"/>
            </a:pPr>
            <a:endParaRPr dirty="0"/>
          </a:p>
          <a:p>
            <a:pPr marL="342899" indent="-342899" algn="just">
              <a:spcBef>
                <a:spcPts val="2000"/>
              </a:spcBef>
              <a:buSzPct val="100000"/>
              <a:buFont typeface="Arial"/>
              <a:buChar char="►"/>
              <a:defRPr sz="2700"/>
            </a:pPr>
            <a:r>
              <a:rPr dirty="0"/>
              <a:t>First, it is important to establish that the data values shown in this relation are representative of all possible values that can be held by attributes </a:t>
            </a:r>
            <a:r>
              <a:rPr dirty="0">
                <a:latin typeface="Gill Sans"/>
                <a:ea typeface="Gill Sans"/>
                <a:cs typeface="Gill Sans"/>
                <a:sym typeface="Gill Sans"/>
              </a:rPr>
              <a:t>A</a:t>
            </a:r>
            <a:r>
              <a:rPr dirty="0"/>
              <a:t>, </a:t>
            </a:r>
            <a:r>
              <a:rPr dirty="0">
                <a:latin typeface="Gill Sans"/>
                <a:ea typeface="Gill Sans"/>
                <a:cs typeface="Gill Sans"/>
                <a:sym typeface="Gill Sans"/>
              </a:rPr>
              <a:t>B</a:t>
            </a:r>
            <a:r>
              <a:rPr dirty="0"/>
              <a:t>, </a:t>
            </a:r>
            <a:r>
              <a:rPr dirty="0">
                <a:latin typeface="Gill Sans"/>
                <a:ea typeface="Gill Sans"/>
                <a:cs typeface="Gill Sans"/>
                <a:sym typeface="Gill Sans"/>
              </a:rPr>
              <a:t>C</a:t>
            </a:r>
            <a:r>
              <a:rPr dirty="0"/>
              <a:t>, </a:t>
            </a:r>
            <a:r>
              <a:rPr dirty="0">
                <a:latin typeface="Gill Sans"/>
                <a:ea typeface="Gill Sans"/>
                <a:cs typeface="Gill Sans"/>
                <a:sym typeface="Gill Sans"/>
              </a:rPr>
              <a:t>D</a:t>
            </a:r>
            <a:r>
              <a:rPr dirty="0"/>
              <a:t>, and </a:t>
            </a:r>
            <a:r>
              <a:rPr dirty="0">
                <a:latin typeface="Gill Sans"/>
                <a:ea typeface="Gill Sans"/>
                <a:cs typeface="Gill Sans"/>
                <a:sym typeface="Gill Sans"/>
              </a:rPr>
              <a:t>E</a:t>
            </a:r>
            <a:r>
              <a:rPr dirty="0"/>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Screen Shot 2017-02-26 at 14.29.27.png"/>
          <p:cNvPicPr>
            <a:picLocks noChangeAspect="1"/>
          </p:cNvPicPr>
          <p:nvPr/>
        </p:nvPicPr>
        <p:blipFill>
          <a:blip r:embed="rId2">
            <a:extLst/>
          </a:blip>
          <a:stretch>
            <a:fillRect/>
          </a:stretch>
        </p:blipFill>
        <p:spPr>
          <a:xfrm>
            <a:off x="757237" y="3507971"/>
            <a:ext cx="7555489" cy="3243231"/>
          </a:xfrm>
          <a:prstGeom prst="rect">
            <a:avLst/>
          </a:prstGeom>
          <a:ln w="12700">
            <a:miter lim="400000"/>
          </a:ln>
        </p:spPr>
      </p:pic>
      <p:sp>
        <p:nvSpPr>
          <p:cNvPr id="202" name="Shape 202"/>
          <p:cNvSpPr>
            <a:spLocks noGrp="1"/>
          </p:cNvSpPr>
          <p:nvPr>
            <p:ph type="title" idx="4294967295"/>
          </p:nvPr>
        </p:nvSpPr>
        <p:spPr>
          <a:xfrm>
            <a:off x="757237" y="40402"/>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203" name="Shape 203"/>
          <p:cNvSpPr/>
          <p:nvPr/>
        </p:nvSpPr>
        <p:spPr>
          <a:xfrm>
            <a:off x="539750" y="1225334"/>
            <a:ext cx="8207375" cy="73026"/>
          </a:xfrm>
          <a:prstGeom prst="rect">
            <a:avLst/>
          </a:prstGeom>
          <a:solidFill>
            <a:srgbClr val="969696"/>
          </a:solidFill>
          <a:ln>
            <a:solidFill>
              <a:srgbClr val="000000"/>
            </a:solidFill>
          </a:ln>
        </p:spPr>
        <p:txBody>
          <a:bodyPr lIns="45719" rIns="45719" anchor="ctr"/>
          <a:lstStyle/>
          <a:p>
            <a:endParaRPr dirty="0"/>
          </a:p>
        </p:txBody>
      </p:sp>
      <p:sp>
        <p:nvSpPr>
          <p:cNvPr id="204" name="Shape 204"/>
          <p:cNvSpPr/>
          <p:nvPr/>
        </p:nvSpPr>
        <p:spPr>
          <a:xfrm>
            <a:off x="368577" y="675520"/>
            <a:ext cx="8216901"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lnSpc>
                <a:spcPts val="2700"/>
              </a:lnSpc>
              <a:spcBef>
                <a:spcPts val="1200"/>
              </a:spcBef>
              <a:defRPr sz="1200">
                <a:latin typeface="Times"/>
                <a:ea typeface="Times"/>
                <a:cs typeface="Times"/>
                <a:sym typeface="Times"/>
              </a:defRPr>
            </a:pPr>
            <a:endParaRPr lang="en-GB" dirty="0"/>
          </a:p>
          <a:p>
            <a:pPr marL="342899" indent="-342899" algn="just">
              <a:spcBef>
                <a:spcPts val="2000"/>
              </a:spcBef>
              <a:buSzPct val="100000"/>
              <a:buFont typeface="Arial"/>
              <a:buChar char="►"/>
              <a:defRPr sz="2700"/>
            </a:pPr>
            <a:r>
              <a:rPr dirty="0"/>
              <a:t>Let’s assume that the values represents all possible values that can be held by attributes </a:t>
            </a:r>
            <a:r>
              <a:rPr dirty="0">
                <a:latin typeface="Gill Sans"/>
                <a:ea typeface="Gill Sans"/>
                <a:cs typeface="Gill Sans"/>
                <a:sym typeface="Gill Sans"/>
              </a:rPr>
              <a:t>A</a:t>
            </a:r>
            <a:r>
              <a:rPr dirty="0"/>
              <a:t>, </a:t>
            </a:r>
            <a:r>
              <a:rPr dirty="0">
                <a:latin typeface="Gill Sans"/>
                <a:ea typeface="Gill Sans"/>
                <a:cs typeface="Gill Sans"/>
                <a:sym typeface="Gill Sans"/>
              </a:rPr>
              <a:t>B</a:t>
            </a:r>
            <a:r>
              <a:rPr dirty="0"/>
              <a:t>, </a:t>
            </a:r>
            <a:r>
              <a:rPr dirty="0">
                <a:latin typeface="Gill Sans"/>
                <a:ea typeface="Gill Sans"/>
                <a:cs typeface="Gill Sans"/>
                <a:sym typeface="Gill Sans"/>
              </a:rPr>
              <a:t>C</a:t>
            </a:r>
            <a:r>
              <a:rPr dirty="0"/>
              <a:t>, </a:t>
            </a:r>
            <a:r>
              <a:rPr dirty="0">
                <a:latin typeface="Gill Sans"/>
                <a:ea typeface="Gill Sans"/>
                <a:cs typeface="Gill Sans"/>
                <a:sym typeface="Gill Sans"/>
              </a:rPr>
              <a:t>D</a:t>
            </a:r>
            <a:r>
              <a:rPr dirty="0"/>
              <a:t>, and </a:t>
            </a:r>
            <a:r>
              <a:rPr dirty="0">
                <a:latin typeface="Gill Sans"/>
                <a:ea typeface="Gill Sans"/>
                <a:cs typeface="Gill Sans"/>
                <a:sym typeface="Gill Sans"/>
              </a:rPr>
              <a:t>E. </a:t>
            </a:r>
            <a:r>
              <a:rPr dirty="0"/>
              <a:t> The process of identifying the functional dependencies (denoted fd1 to fd5) that exist between the attributes of the </a:t>
            </a:r>
            <a:r>
              <a:rPr b="1" i="1" dirty="0"/>
              <a:t>Sample </a:t>
            </a:r>
            <a:r>
              <a:rPr dirty="0"/>
              <a:t>relation is shown below</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idx="4294967295"/>
          </p:nvPr>
        </p:nvSpPr>
        <p:spPr>
          <a:xfrm>
            <a:off x="757237" y="40402"/>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207" name="Shape 207"/>
          <p:cNvSpPr/>
          <p:nvPr/>
        </p:nvSpPr>
        <p:spPr>
          <a:xfrm>
            <a:off x="539750" y="1225334"/>
            <a:ext cx="8207375" cy="73026"/>
          </a:xfrm>
          <a:prstGeom prst="rect">
            <a:avLst/>
          </a:prstGeom>
          <a:solidFill>
            <a:srgbClr val="969696"/>
          </a:solidFill>
          <a:ln>
            <a:solidFill>
              <a:srgbClr val="000000"/>
            </a:solidFill>
          </a:ln>
        </p:spPr>
        <p:txBody>
          <a:bodyPr lIns="45719" rIns="45719" anchor="ctr"/>
          <a:lstStyle/>
          <a:p>
            <a:endParaRPr dirty="0"/>
          </a:p>
        </p:txBody>
      </p:sp>
      <p:sp>
        <p:nvSpPr>
          <p:cNvPr id="208" name="Shape 208"/>
          <p:cNvSpPr/>
          <p:nvPr/>
        </p:nvSpPr>
        <p:spPr>
          <a:xfrm>
            <a:off x="463550" y="1340291"/>
            <a:ext cx="8216901" cy="533479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To identify the functional dependency, Starting with the first column on the left-hand side and working towards the right-hand side, we examine the Sample relation and identify when values in one column are consistent with the presence of particular values in other columns.</a:t>
            </a:r>
          </a:p>
          <a:p>
            <a:pPr marL="342899" indent="-342899" algn="just">
              <a:spcBef>
                <a:spcPts val="2000"/>
              </a:spcBef>
              <a:buSzPct val="100000"/>
              <a:buFont typeface="Arial"/>
              <a:buChar char="►"/>
              <a:defRPr sz="2700"/>
            </a:pPr>
            <a:r>
              <a:rPr dirty="0"/>
              <a:t>For example, when the value “a” appears in column </a:t>
            </a:r>
            <a:r>
              <a:rPr dirty="0">
                <a:latin typeface="Gill Sans"/>
                <a:ea typeface="Gill Sans"/>
                <a:cs typeface="Gill Sans"/>
                <a:sym typeface="Gill Sans"/>
              </a:rPr>
              <a:t>A</a:t>
            </a:r>
            <a:r>
              <a:rPr dirty="0"/>
              <a:t>, the value “z” appears in column </a:t>
            </a:r>
            <a:r>
              <a:rPr dirty="0">
                <a:latin typeface="Gill Sans"/>
                <a:ea typeface="Gill Sans"/>
                <a:cs typeface="Gill Sans"/>
                <a:sym typeface="Gill Sans"/>
              </a:rPr>
              <a:t>C</a:t>
            </a:r>
            <a:r>
              <a:rPr dirty="0"/>
              <a:t>, and when “e” appears in column </a:t>
            </a:r>
            <a:r>
              <a:rPr dirty="0">
                <a:latin typeface="Gill Sans"/>
                <a:ea typeface="Gill Sans"/>
                <a:cs typeface="Gill Sans"/>
                <a:sym typeface="Gill Sans"/>
              </a:rPr>
              <a:t>A</a:t>
            </a:r>
            <a:r>
              <a:rPr dirty="0"/>
              <a:t>, the value “r” appears in column </a:t>
            </a:r>
            <a:r>
              <a:rPr dirty="0">
                <a:latin typeface="Gill Sans"/>
                <a:ea typeface="Gill Sans"/>
                <a:cs typeface="Gill Sans"/>
                <a:sym typeface="Gill Sans"/>
              </a:rPr>
              <a:t>C</a:t>
            </a:r>
            <a:r>
              <a:rPr dirty="0"/>
              <a:t>. We can therefore conclude that there is a one-to-one (1:1) relationship between attributes </a:t>
            </a:r>
            <a:r>
              <a:rPr dirty="0">
                <a:latin typeface="Gill Sans"/>
                <a:ea typeface="Gill Sans"/>
                <a:cs typeface="Gill Sans"/>
                <a:sym typeface="Gill Sans"/>
              </a:rPr>
              <a:t>a </a:t>
            </a:r>
            <a:r>
              <a:rPr dirty="0"/>
              <a:t>and </a:t>
            </a:r>
            <a:r>
              <a:rPr dirty="0">
                <a:latin typeface="Gill Sans"/>
                <a:ea typeface="Gill Sans"/>
                <a:cs typeface="Gill Sans"/>
                <a:sym typeface="Gill Sans"/>
              </a:rPr>
              <a:t>C</a:t>
            </a:r>
            <a:r>
              <a:rPr dirty="0"/>
              <a:t>. In other words, attribute </a:t>
            </a:r>
            <a:r>
              <a:rPr dirty="0">
                <a:latin typeface="Gill Sans"/>
                <a:ea typeface="Gill Sans"/>
                <a:cs typeface="Gill Sans"/>
                <a:sym typeface="Gill Sans"/>
              </a:rPr>
              <a:t>a </a:t>
            </a:r>
            <a:r>
              <a:rPr dirty="0"/>
              <a:t>functionally determines attribute </a:t>
            </a:r>
            <a:r>
              <a:rPr dirty="0">
                <a:latin typeface="Gill Sans"/>
                <a:ea typeface="Gill Sans"/>
                <a:cs typeface="Gill Sans"/>
                <a:sym typeface="Gill Sans"/>
              </a:rPr>
              <a:t>C </a:t>
            </a:r>
            <a:r>
              <a:rPr dirty="0"/>
              <a:t>and this is shown as functional dependency 1 (fd1)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idx="4294967295"/>
          </p:nvPr>
        </p:nvSpPr>
        <p:spPr>
          <a:xfrm>
            <a:off x="757237" y="40402"/>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211" name="Shape 211"/>
          <p:cNvSpPr/>
          <p:nvPr/>
        </p:nvSpPr>
        <p:spPr>
          <a:xfrm>
            <a:off x="539750" y="1225334"/>
            <a:ext cx="8207375" cy="73026"/>
          </a:xfrm>
          <a:prstGeom prst="rect">
            <a:avLst/>
          </a:prstGeom>
          <a:solidFill>
            <a:srgbClr val="969696"/>
          </a:solidFill>
          <a:ln>
            <a:solidFill>
              <a:srgbClr val="000000"/>
            </a:solidFill>
          </a:ln>
        </p:spPr>
        <p:txBody>
          <a:bodyPr lIns="45719" rIns="45719" anchor="ctr"/>
          <a:lstStyle/>
          <a:p>
            <a:endParaRPr dirty="0"/>
          </a:p>
        </p:txBody>
      </p:sp>
      <p:sp>
        <p:nvSpPr>
          <p:cNvPr id="212" name="Shape 212"/>
          <p:cNvSpPr/>
          <p:nvPr/>
        </p:nvSpPr>
        <p:spPr>
          <a:xfrm>
            <a:off x="463550" y="1340291"/>
            <a:ext cx="8216901" cy="49346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In summary, we describe the function dependencies between attributes A</a:t>
            </a:r>
            <a:r>
              <a:rPr dirty="0">
                <a:latin typeface="Gill Sans"/>
                <a:ea typeface="Gill Sans"/>
                <a:cs typeface="Gill Sans"/>
                <a:sym typeface="Gill Sans"/>
              </a:rPr>
              <a:t> </a:t>
            </a:r>
            <a:r>
              <a:rPr dirty="0"/>
              <a:t>to E</a:t>
            </a:r>
            <a:r>
              <a:rPr dirty="0">
                <a:latin typeface="Gill Sans"/>
                <a:ea typeface="Gill Sans"/>
                <a:cs typeface="Gill Sans"/>
                <a:sym typeface="Gill Sans"/>
              </a:rPr>
              <a:t> </a:t>
            </a:r>
            <a:r>
              <a:rPr dirty="0"/>
              <a:t>in the </a:t>
            </a:r>
            <a:r>
              <a:rPr b="1" i="1" dirty="0"/>
              <a:t>Sample</a:t>
            </a:r>
            <a:r>
              <a:rPr dirty="0"/>
              <a:t> relation as shown below: </a:t>
            </a:r>
            <a:endParaRPr lang="en-GB" dirty="0"/>
          </a:p>
          <a:p>
            <a:pPr algn="just">
              <a:spcBef>
                <a:spcPts val="2000"/>
              </a:spcBef>
              <a:buSzPct val="100000"/>
              <a:defRPr sz="2700"/>
            </a:pPr>
            <a:endParaRPr dirty="0"/>
          </a:p>
          <a:p>
            <a:pPr lvl="6" indent="1371600" defTabSz="457200">
              <a:spcBef>
                <a:spcPts val="1200"/>
              </a:spcBef>
              <a:defRPr sz="2800" b="1" i="1">
                <a:latin typeface="Times"/>
                <a:ea typeface="Times"/>
                <a:cs typeface="Times"/>
                <a:sym typeface="Times"/>
              </a:defRPr>
            </a:pPr>
            <a:r>
              <a:rPr dirty="0">
                <a:ea typeface="Gill Sans"/>
                <a:cs typeface="Gill Sans"/>
                <a:sym typeface="Gill Sans"/>
              </a:rPr>
              <a:t>A</a:t>
            </a:r>
            <a:r>
              <a:rPr b="0" dirty="0">
                <a:ea typeface="Symbol"/>
                <a:cs typeface="Symbol"/>
                <a:sym typeface="Symbol"/>
              </a:rPr>
              <a:t>®</a:t>
            </a:r>
            <a:r>
              <a:rPr dirty="0">
                <a:ea typeface="Gill Sans"/>
                <a:cs typeface="Gill Sans"/>
                <a:sym typeface="Gill Sans"/>
              </a:rPr>
              <a:t>C </a:t>
            </a:r>
            <a:r>
              <a:rPr dirty="0"/>
              <a:t>(fd</a:t>
            </a:r>
            <a:r>
              <a:rPr lang="en-GB" dirty="0"/>
              <a:t>1</a:t>
            </a:r>
            <a:r>
              <a:rPr dirty="0"/>
              <a:t>) </a:t>
            </a:r>
          </a:p>
          <a:p>
            <a:pPr lvl="6" indent="1371600" defTabSz="457200">
              <a:spcBef>
                <a:spcPts val="1200"/>
              </a:spcBef>
              <a:defRPr sz="2800" b="1" i="1">
                <a:latin typeface="Times"/>
                <a:ea typeface="Times"/>
                <a:cs typeface="Times"/>
                <a:sym typeface="Times"/>
              </a:defRPr>
            </a:pPr>
            <a:r>
              <a:rPr dirty="0">
                <a:ea typeface="Gill Sans"/>
                <a:cs typeface="Gill Sans"/>
                <a:sym typeface="Gill Sans"/>
              </a:rPr>
              <a:t>C</a:t>
            </a:r>
            <a:r>
              <a:rPr b="0" dirty="0">
                <a:ea typeface="Symbol"/>
                <a:cs typeface="Symbol"/>
                <a:sym typeface="Symbol"/>
              </a:rPr>
              <a:t>®A</a:t>
            </a:r>
            <a:r>
              <a:rPr dirty="0">
                <a:ea typeface="Gill Sans"/>
                <a:cs typeface="Gill Sans"/>
                <a:sym typeface="Gill Sans"/>
              </a:rPr>
              <a:t> </a:t>
            </a:r>
            <a:r>
              <a:rPr dirty="0"/>
              <a:t>(fd2) </a:t>
            </a:r>
          </a:p>
          <a:p>
            <a:pPr lvl="6" indent="1371600" defTabSz="457200">
              <a:spcBef>
                <a:spcPts val="1200"/>
              </a:spcBef>
              <a:defRPr sz="2800" b="1" i="1">
                <a:latin typeface="Times"/>
                <a:ea typeface="Times"/>
                <a:cs typeface="Times"/>
                <a:sym typeface="Times"/>
              </a:defRPr>
            </a:pPr>
            <a:r>
              <a:rPr dirty="0">
                <a:ea typeface="Gill Sans"/>
                <a:cs typeface="Gill Sans"/>
                <a:sym typeface="Gill Sans"/>
              </a:rPr>
              <a:t>B</a:t>
            </a:r>
            <a:r>
              <a:rPr b="0" dirty="0">
                <a:ea typeface="Symbol"/>
                <a:cs typeface="Symbol"/>
                <a:sym typeface="Symbol"/>
              </a:rPr>
              <a:t>®</a:t>
            </a:r>
            <a:r>
              <a:rPr dirty="0">
                <a:ea typeface="Gill Sans"/>
                <a:cs typeface="Gill Sans"/>
                <a:sym typeface="Gill Sans"/>
              </a:rPr>
              <a:t>D </a:t>
            </a:r>
            <a:r>
              <a:rPr dirty="0"/>
              <a:t>(fd3) </a:t>
            </a:r>
          </a:p>
          <a:p>
            <a:pPr lvl="6" indent="1371600" defTabSz="457200">
              <a:spcBef>
                <a:spcPts val="1200"/>
              </a:spcBef>
              <a:defRPr sz="2800" b="1" i="1">
                <a:latin typeface="Times"/>
                <a:ea typeface="Times"/>
                <a:cs typeface="Times"/>
                <a:sym typeface="Times"/>
              </a:defRPr>
            </a:pPr>
            <a:r>
              <a:rPr dirty="0">
                <a:ea typeface="Gill Sans"/>
                <a:cs typeface="Gill Sans"/>
                <a:sym typeface="Gill Sans"/>
              </a:rPr>
              <a:t>A</a:t>
            </a:r>
            <a:r>
              <a:rPr dirty="0">
                <a:ea typeface="+mn-ea"/>
                <a:cs typeface="+mn-cs"/>
                <a:sym typeface="Helvetica"/>
              </a:rPr>
              <a:t>,</a:t>
            </a:r>
            <a:r>
              <a:rPr dirty="0">
                <a:ea typeface="Gill Sans"/>
                <a:cs typeface="Gill Sans"/>
                <a:sym typeface="Gill Sans"/>
              </a:rPr>
              <a:t>B</a:t>
            </a:r>
            <a:r>
              <a:rPr b="0" dirty="0">
                <a:ea typeface="Symbol"/>
                <a:cs typeface="Symbol"/>
                <a:sym typeface="Symbol"/>
              </a:rPr>
              <a:t>®E</a:t>
            </a:r>
            <a:r>
              <a:rPr dirty="0">
                <a:ea typeface="Gill Sans"/>
                <a:cs typeface="Gill Sans"/>
                <a:sym typeface="Gill Sans"/>
              </a:rPr>
              <a:t> </a:t>
            </a:r>
            <a:r>
              <a:rPr dirty="0"/>
              <a:t>(fd4) </a:t>
            </a:r>
          </a:p>
          <a:p>
            <a:pPr lvl="6" indent="1371600" defTabSz="457200">
              <a:spcBef>
                <a:spcPts val="1200"/>
              </a:spcBef>
              <a:defRPr sz="1333">
                <a:latin typeface="Times"/>
                <a:ea typeface="Times"/>
                <a:cs typeface="Times"/>
                <a:sym typeface="Times"/>
              </a:defRPr>
            </a:pPr>
            <a:r>
              <a:rPr sz="2800" b="1" dirty="0">
                <a:ea typeface="Gill Sans"/>
                <a:cs typeface="Gill Sans"/>
                <a:sym typeface="Gill Sans"/>
              </a:rPr>
              <a:t>B</a:t>
            </a:r>
            <a:r>
              <a:rPr sz="2800" b="1" dirty="0">
                <a:ea typeface="+mn-ea"/>
                <a:cs typeface="+mn-cs"/>
                <a:sym typeface="Helvetica"/>
              </a:rPr>
              <a:t>,</a:t>
            </a:r>
            <a:r>
              <a:rPr sz="2800" b="1" dirty="0">
                <a:ea typeface="Gill Sans"/>
                <a:cs typeface="Gill Sans"/>
                <a:sym typeface="Gill Sans"/>
              </a:rPr>
              <a:t>C</a:t>
            </a:r>
            <a:r>
              <a:rPr sz="2800" dirty="0">
                <a:ea typeface="Symbol"/>
                <a:cs typeface="Symbol"/>
                <a:sym typeface="Symbol"/>
              </a:rPr>
              <a:t>®E</a:t>
            </a:r>
            <a:r>
              <a:rPr sz="2800" b="1" dirty="0">
                <a:ea typeface="Gill Sans"/>
                <a:cs typeface="Gill Sans"/>
                <a:sym typeface="Gill Sans"/>
              </a:rPr>
              <a:t> </a:t>
            </a:r>
            <a:r>
              <a:rPr sz="2800" b="1" dirty="0"/>
              <a:t>(fd5)</a:t>
            </a:r>
            <a:r>
              <a:rPr dirty="0"/>
              <a:t> </a:t>
            </a:r>
            <a:endParaRPr sz="120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Identifying Relation’s Primary Key using Functional Dependency </a:t>
            </a:r>
          </a:p>
        </p:txBody>
      </p:sp>
      <p:sp>
        <p:nvSpPr>
          <p:cNvPr id="215" name="Shape 215"/>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16" name="Shape 216"/>
          <p:cNvSpPr/>
          <p:nvPr/>
        </p:nvSpPr>
        <p:spPr>
          <a:xfrm>
            <a:off x="463550" y="1340291"/>
            <a:ext cx="8216901" cy="26930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Recalling that the aim of identifying a set of functional dependencies for a relation is to specify the set of integrity constraints that must hold on a relation. </a:t>
            </a:r>
          </a:p>
          <a:p>
            <a:pPr marL="342899" indent="-342899" algn="just">
              <a:spcBef>
                <a:spcPts val="2000"/>
              </a:spcBef>
              <a:buSzPct val="100000"/>
              <a:buFont typeface="Arial"/>
              <a:buChar char="►"/>
              <a:defRPr sz="2700"/>
            </a:pPr>
            <a:r>
              <a:rPr dirty="0"/>
              <a:t>The first integrity constraint to consider is the identification of candidate keys, one of which is selected to be the primary key for the relation.</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Relation’s Primary Key using Functional Dependency </a:t>
            </a:r>
          </a:p>
        </p:txBody>
      </p:sp>
      <p:sp>
        <p:nvSpPr>
          <p:cNvPr id="219" name="Shape 219"/>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20" name="Shape 220"/>
          <p:cNvSpPr/>
          <p:nvPr/>
        </p:nvSpPr>
        <p:spPr>
          <a:xfrm>
            <a:off x="463550" y="1340291"/>
            <a:ext cx="8216901" cy="50757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t>Recalling the determinants functional dependencies identified earlier for the </a:t>
            </a:r>
            <a:r>
              <a:rPr b="1" i="1" dirty="0"/>
              <a:t>staffBranch</a:t>
            </a:r>
            <a:r>
              <a:rPr dirty="0"/>
              <a:t> relation </a:t>
            </a:r>
            <a:r>
              <a:rPr b="1" i="1" dirty="0"/>
              <a:t>staffNo, branchNo, bAddress, (branchNo, position), </a:t>
            </a:r>
            <a:r>
              <a:rPr dirty="0"/>
              <a:t>and</a:t>
            </a:r>
            <a:r>
              <a:rPr b="1" i="1" dirty="0"/>
              <a:t> (bAddress, position).</a:t>
            </a:r>
            <a:endParaRPr sz="2800" b="1" i="1" dirty="0"/>
          </a:p>
          <a:p>
            <a:pPr algn="r">
              <a:spcBef>
                <a:spcPts val="700"/>
              </a:spcBef>
              <a:defRPr sz="2700"/>
            </a:pPr>
            <a:r>
              <a:rPr sz="2800" b="1" i="1" dirty="0"/>
              <a:t>   </a:t>
            </a:r>
            <a:r>
              <a:rPr sz="1000" b="1" i="1" dirty="0"/>
              <a:t>  (Slide 31)</a:t>
            </a:r>
          </a:p>
          <a:p>
            <a:pPr marL="342899" indent="-342899" algn="just">
              <a:spcBef>
                <a:spcPts val="2000"/>
              </a:spcBef>
              <a:buSzPct val="100000"/>
              <a:buFont typeface="Arial"/>
              <a:buChar char="►"/>
            </a:pPr>
            <a:r>
              <a:rPr dirty="0"/>
              <a:t>Identifying the candidate key(s) for the </a:t>
            </a:r>
            <a:r>
              <a:rPr b="1" i="1" dirty="0"/>
              <a:t>StaffBranch</a:t>
            </a:r>
            <a:r>
              <a:rPr dirty="0">
                <a:latin typeface="+mn-lt"/>
                <a:ea typeface="+mn-ea"/>
                <a:cs typeface="+mn-cs"/>
                <a:sym typeface="Helvetica"/>
              </a:rPr>
              <a:t> </a:t>
            </a:r>
            <a:r>
              <a:rPr dirty="0"/>
              <a:t>relation, requires identifying the attribute (or group of attributes) that uniquely identifies each tuple in this relation. </a:t>
            </a:r>
          </a:p>
          <a:p>
            <a:pPr marL="342899" indent="-342899" algn="just">
              <a:spcBef>
                <a:spcPts val="2000"/>
              </a:spcBef>
              <a:buSzPct val="100000"/>
              <a:buFont typeface="Arial"/>
              <a:buChar char="►"/>
            </a:pPr>
            <a:r>
              <a:rPr dirty="0"/>
              <a:t>For relation with more than one candidate key, we identify the candidate key that is to act as the primary key for the relation. </a:t>
            </a:r>
          </a:p>
          <a:p>
            <a:pPr marL="342899" indent="-342899" algn="just">
              <a:spcBef>
                <a:spcPts val="2000"/>
              </a:spcBef>
              <a:buSzPct val="100000"/>
              <a:buFont typeface="Arial"/>
              <a:buChar char="►"/>
            </a:pPr>
            <a:r>
              <a:rPr dirty="0"/>
              <a:t>All attributes that are not part of the primary key (non-primary-key attributes) should be functionally dependent on the key.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Relation’s Primary Key using Functional Dependency </a:t>
            </a:r>
          </a:p>
        </p:txBody>
      </p:sp>
      <p:sp>
        <p:nvSpPr>
          <p:cNvPr id="223" name="Shape 223"/>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24" name="Shape 224"/>
          <p:cNvSpPr/>
          <p:nvPr/>
        </p:nvSpPr>
        <p:spPr>
          <a:xfrm>
            <a:off x="463550" y="1340291"/>
            <a:ext cx="8216901" cy="26879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The only candidate key of the </a:t>
            </a:r>
            <a:r>
              <a:rPr sz="2500" b="1" i="1" dirty="0"/>
              <a:t>StaffBranch</a:t>
            </a:r>
            <a:r>
              <a:rPr sz="1066" dirty="0">
                <a:latin typeface="+mn-lt"/>
                <a:ea typeface="+mn-ea"/>
                <a:cs typeface="+mn-cs"/>
                <a:sym typeface="Helvetica"/>
              </a:rPr>
              <a:t> </a:t>
            </a:r>
            <a:r>
              <a:rPr dirty="0"/>
              <a:t>relation, and therefore the primary key, is </a:t>
            </a:r>
            <a:r>
              <a:rPr sz="2800" b="1" i="1" dirty="0"/>
              <a:t>staffNo</a:t>
            </a:r>
            <a:r>
              <a:rPr dirty="0"/>
              <a:t>, as all</a:t>
            </a:r>
            <a:r>
              <a:rPr i="1" dirty="0"/>
              <a:t> </a:t>
            </a:r>
            <a:r>
              <a:rPr dirty="0"/>
              <a:t>other attributes of the relation are functionally dependent on </a:t>
            </a:r>
            <a:r>
              <a:rPr sz="2500" b="1" i="1" dirty="0"/>
              <a:t>staffNo.</a:t>
            </a:r>
            <a:r>
              <a:rPr dirty="0"/>
              <a:t> </a:t>
            </a:r>
          </a:p>
          <a:p>
            <a:pPr marL="342899" indent="-342899" algn="just">
              <a:spcBef>
                <a:spcPts val="2000"/>
              </a:spcBef>
              <a:buSzPct val="100000"/>
              <a:buFont typeface="Arial"/>
              <a:buChar char="►"/>
            </a:pPr>
            <a:r>
              <a:rPr dirty="0"/>
              <a:t>Although </a:t>
            </a:r>
            <a:r>
              <a:rPr sz="2500" b="1" i="1" dirty="0"/>
              <a:t>branchNo, bAddress, (branchNo, position), </a:t>
            </a:r>
            <a:r>
              <a:rPr sz="2500" dirty="0"/>
              <a:t>and</a:t>
            </a:r>
            <a:r>
              <a:rPr sz="2500" b="1" i="1" dirty="0"/>
              <a:t> (bAddress, position) </a:t>
            </a:r>
            <a:r>
              <a:rPr dirty="0"/>
              <a:t>are determinants in this relation, they are not candidate keys for the relation.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dirty="0"/>
              <a:t>Purpose of </a:t>
            </a:r>
            <a:r>
              <a:rPr lang="en-GB" dirty="0"/>
              <a:t>Normalization</a:t>
            </a:r>
            <a:endParaRPr dirty="0"/>
          </a:p>
        </p:txBody>
      </p:sp>
      <p:sp>
        <p:nvSpPr>
          <p:cNvPr id="31" name="Shape 31"/>
          <p:cNvSpPr>
            <a:spLocks noGrp="1"/>
          </p:cNvSpPr>
          <p:nvPr>
            <p:ph type="body" idx="4294967295"/>
          </p:nvPr>
        </p:nvSpPr>
        <p:spPr>
          <a:xfrm>
            <a:off x="304800" y="1142999"/>
            <a:ext cx="8540750" cy="5484112"/>
          </a:xfrm>
          <a:prstGeom prst="rect">
            <a:avLst/>
          </a:prstGeom>
        </p:spPr>
        <p:txBody>
          <a:bodyPr>
            <a:noAutofit/>
          </a:bodyPr>
          <a:lstStyle/>
          <a:p>
            <a:pPr marL="93868" indent="-93868" algn="just" defTabSz="333756">
              <a:lnSpc>
                <a:spcPts val="3400"/>
              </a:lnSpc>
              <a:spcBef>
                <a:spcPts val="800"/>
              </a:spcBef>
              <a:buFont typeface="Arial"/>
              <a:buChar char="►"/>
              <a:defRPr sz="2044">
                <a:latin typeface="Times"/>
                <a:ea typeface="Times"/>
                <a:cs typeface="Times"/>
                <a:sym typeface="Times"/>
              </a:defRPr>
            </a:pPr>
            <a:r>
              <a:rPr sz="2400" dirty="0"/>
              <a:t>The characteristics used to identify a set of relations includes the following:</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dirty="0"/>
              <a:t>  The </a:t>
            </a:r>
            <a:r>
              <a:rPr sz="2400" i="1" dirty="0"/>
              <a:t>minimal </a:t>
            </a:r>
            <a:r>
              <a:rPr sz="2400" dirty="0"/>
              <a:t>number of attributes necessary to support the data requirements of the enterprise; </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dirty="0"/>
              <a:t>Attributes with a close logical relationship (described as functional dependency) are found in the same relation; </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i="1" dirty="0"/>
              <a:t>Minimal </a:t>
            </a:r>
            <a:r>
              <a:rPr sz="2400" dirty="0"/>
              <a:t>redundancy, with each attribute represented only once, with the important exception of attributes that form all or part of foreign keys, which are essential for the joining of related relations. </a:t>
            </a: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91032953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The Process of </a:t>
            </a:r>
            <a:r>
              <a:rPr lang="en-GB" dirty="0"/>
              <a:t>Normalization</a:t>
            </a:r>
            <a:endParaRPr dirty="0"/>
          </a:p>
        </p:txBody>
      </p:sp>
      <p:sp>
        <p:nvSpPr>
          <p:cNvPr id="227" name="Shape 227"/>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28" name="Shape 228"/>
          <p:cNvSpPr/>
          <p:nvPr/>
        </p:nvSpPr>
        <p:spPr>
          <a:xfrm>
            <a:off x="530224" y="1437760"/>
            <a:ext cx="8216901" cy="37959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sz="3200" dirty="0"/>
              <a:t>Recalling </a:t>
            </a:r>
            <a:r>
              <a:rPr lang="en-GB" sz="3200" dirty="0"/>
              <a:t>normalization</a:t>
            </a:r>
            <a:r>
              <a:rPr sz="3200" dirty="0"/>
              <a:t> as a formal technique for </a:t>
            </a:r>
            <a:r>
              <a:rPr lang="en-GB" sz="3200" dirty="0"/>
              <a:t>analyzing</a:t>
            </a:r>
            <a:r>
              <a:rPr sz="3200" dirty="0"/>
              <a:t> relations based on their primary key (or candidate keys) and functional dependencies (Codd, 1972b).</a:t>
            </a:r>
          </a:p>
          <a:p>
            <a:pPr marL="342899" indent="-342899" algn="just">
              <a:spcBef>
                <a:spcPts val="2000"/>
              </a:spcBef>
              <a:buSzPct val="100000"/>
              <a:buFont typeface="Arial"/>
              <a:buChar char="►"/>
              <a:defRPr sz="2300"/>
            </a:pPr>
            <a:r>
              <a:rPr sz="3200" dirty="0"/>
              <a:t>The process of </a:t>
            </a:r>
            <a:r>
              <a:rPr lang="en-GB" sz="3200" dirty="0"/>
              <a:t>normalization</a:t>
            </a:r>
            <a:r>
              <a:rPr sz="3200" dirty="0"/>
              <a:t> involves a series of rules used to test individual relations so that a database can be </a:t>
            </a:r>
            <a:r>
              <a:rPr lang="en-GB" sz="3200" dirty="0"/>
              <a:t>normalized</a:t>
            </a:r>
            <a:r>
              <a:rPr sz="3200" dirty="0"/>
              <a:t> to any degree.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The Process of </a:t>
            </a:r>
            <a:r>
              <a:rPr lang="en-GB" dirty="0"/>
              <a:t>Normalization</a:t>
            </a:r>
            <a:endParaRPr dirty="0"/>
          </a:p>
        </p:txBody>
      </p:sp>
      <p:sp>
        <p:nvSpPr>
          <p:cNvPr id="227" name="Shape 227"/>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28" name="Shape 228"/>
          <p:cNvSpPr/>
          <p:nvPr/>
        </p:nvSpPr>
        <p:spPr>
          <a:xfrm>
            <a:off x="530224" y="1437760"/>
            <a:ext cx="8216901" cy="52732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sz="3200" dirty="0"/>
              <a:t>Relations violating requirement must be decomposed into relations that individually meet the requirement of </a:t>
            </a:r>
            <a:r>
              <a:rPr lang="en-GB" sz="3200" dirty="0"/>
              <a:t>normalization</a:t>
            </a:r>
            <a:r>
              <a:rPr sz="3200" dirty="0"/>
              <a:t>.</a:t>
            </a:r>
          </a:p>
          <a:p>
            <a:pPr marL="328612" indent="-328612" algn="just">
              <a:spcBef>
                <a:spcPts val="2000"/>
              </a:spcBef>
              <a:buSzPct val="100000"/>
              <a:buFont typeface="Arial"/>
              <a:buChar char="►"/>
            </a:pPr>
            <a:r>
              <a:rPr sz="3200" dirty="0"/>
              <a:t>Three normal forms called First Normal Form (1NF), Second Normal Form (2NF), and Third Normal Form (3NF) were initially used. Subsequently, an introduction of Boyce–Codd Normal Form (BCNF) is as a result of stronger definition of the third normal form by R. Boyce and E. F. Codd. </a:t>
            </a:r>
          </a:p>
        </p:txBody>
      </p:sp>
    </p:spTree>
    <p:extLst>
      <p:ext uri="{BB962C8B-B14F-4D97-AF65-F5344CB8AC3E}">
        <p14:creationId xmlns:p14="http://schemas.microsoft.com/office/powerpoint/2010/main" val="2096772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The Process of </a:t>
            </a:r>
            <a:r>
              <a:rPr lang="en-GB" dirty="0"/>
              <a:t>Normalization</a:t>
            </a:r>
            <a:endParaRPr dirty="0"/>
          </a:p>
        </p:txBody>
      </p:sp>
      <p:sp>
        <p:nvSpPr>
          <p:cNvPr id="231" name="Shape 231"/>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32" name="Shape 232"/>
          <p:cNvSpPr/>
          <p:nvPr/>
        </p:nvSpPr>
        <p:spPr>
          <a:xfrm>
            <a:off x="534987" y="1570535"/>
            <a:ext cx="8216901" cy="46679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With the exception of 1NF, all these normal forms are based on functional dependencies among the attributes of a relation (Maier, 1983). </a:t>
            </a:r>
          </a:p>
          <a:p>
            <a:pPr marL="342899" indent="-342899" algn="just">
              <a:spcBef>
                <a:spcPts val="2000"/>
              </a:spcBef>
              <a:buSzPct val="100000"/>
              <a:buFont typeface="Arial"/>
              <a:buChar char="►"/>
            </a:pPr>
            <a:r>
              <a:rPr dirty="0"/>
              <a:t>Higher normal forms that go beyond BCNF were introduced later such as Fourth Normal Form (4NF) and Fifth Normal Form (5NF) (Fagin, 1977, 1979). However, these later normal forms deal with situations that are very rare.  As such we shall not be covering them.</a:t>
            </a:r>
          </a:p>
          <a:p>
            <a:pPr marL="342899" indent="-342899" algn="just">
              <a:spcBef>
                <a:spcPts val="2000"/>
              </a:spcBef>
              <a:buSzPct val="100000"/>
              <a:buFont typeface="Arial"/>
              <a:buChar char="►"/>
            </a:pPr>
            <a:r>
              <a:rPr lang="en-GB" dirty="0"/>
              <a:t>Normalization</a:t>
            </a:r>
            <a:r>
              <a:rPr dirty="0"/>
              <a:t> is often executed as a series of steps with each step corresponding to a specific normal form that has known properties.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Screen Shot 2017-02-26 at 17.57.21.png"/>
          <p:cNvPicPr>
            <a:picLocks noChangeAspect="1"/>
          </p:cNvPicPr>
          <p:nvPr/>
        </p:nvPicPr>
        <p:blipFill>
          <a:blip r:embed="rId3">
            <a:extLst/>
          </a:blip>
          <a:stretch>
            <a:fillRect/>
          </a:stretch>
        </p:blipFill>
        <p:spPr>
          <a:xfrm>
            <a:off x="1777069" y="4315280"/>
            <a:ext cx="5732737" cy="2464072"/>
          </a:xfrm>
          <a:prstGeom prst="rect">
            <a:avLst/>
          </a:prstGeom>
          <a:ln w="12700">
            <a:miter lim="400000"/>
          </a:ln>
        </p:spPr>
      </p:pic>
      <p:sp>
        <p:nvSpPr>
          <p:cNvPr id="235" name="Shape 235"/>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The Process of </a:t>
            </a:r>
            <a:r>
              <a:rPr lang="en-GB" dirty="0"/>
              <a:t>Normalization</a:t>
            </a:r>
            <a:endParaRPr dirty="0"/>
          </a:p>
        </p:txBody>
      </p:sp>
      <p:sp>
        <p:nvSpPr>
          <p:cNvPr id="236" name="Shape 236"/>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37" name="Shape 237"/>
          <p:cNvSpPr/>
          <p:nvPr/>
        </p:nvSpPr>
        <p:spPr>
          <a:xfrm>
            <a:off x="534987" y="1395696"/>
            <a:ext cx="8216901" cy="30059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a:t>
            </a:r>
            <a:r>
              <a:rPr sz="2200" dirty="0"/>
              <a:t>As </a:t>
            </a:r>
            <a:r>
              <a:rPr lang="en-GB" sz="2200" dirty="0"/>
              <a:t>normalization</a:t>
            </a:r>
            <a:r>
              <a:rPr sz="2200" dirty="0"/>
              <a:t> proceeds, the relations become progressively more restricted in format and also less vulnerable to update anomalies. </a:t>
            </a:r>
          </a:p>
          <a:p>
            <a:pPr marL="342899" indent="-342899" algn="just">
              <a:spcBef>
                <a:spcPts val="2000"/>
              </a:spcBef>
              <a:buSzPct val="100000"/>
              <a:buFont typeface="Arial"/>
              <a:buChar char="►"/>
              <a:defRPr sz="2200"/>
            </a:pPr>
            <a:r>
              <a:rPr dirty="0"/>
              <a:t>For the relational data model, it is important to </a:t>
            </a:r>
            <a:r>
              <a:rPr lang="en-GB" dirty="0"/>
              <a:t>recognize</a:t>
            </a:r>
            <a:r>
              <a:rPr dirty="0"/>
              <a:t> that it is only First Normal Form (1NF) that is critical in creating relations; all subsequent normal forms are optional. </a:t>
            </a:r>
          </a:p>
          <a:p>
            <a:pPr marL="342899" indent="-342899" algn="just">
              <a:spcBef>
                <a:spcPts val="2000"/>
              </a:spcBef>
              <a:buSzPct val="100000"/>
              <a:buFont typeface="Arial"/>
              <a:buChar char="►"/>
              <a:defRPr sz="2200"/>
            </a:pPr>
            <a:r>
              <a:rPr dirty="0"/>
              <a:t>In other to avoid the update anomalies, it is recommended that we proceed to at least Third Normal Form (3NF).</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The Process of </a:t>
            </a:r>
            <a:r>
              <a:rPr lang="en-GB" dirty="0"/>
              <a:t>Normalization</a:t>
            </a:r>
            <a:endParaRPr dirty="0"/>
          </a:p>
        </p:txBody>
      </p:sp>
      <p:sp>
        <p:nvSpPr>
          <p:cNvPr id="242" name="Shape 242"/>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pic>
        <p:nvPicPr>
          <p:cNvPr id="243" name="Screen Shot 2017-02-26 at 17.59.25.png"/>
          <p:cNvPicPr>
            <a:picLocks noChangeAspect="1"/>
          </p:cNvPicPr>
          <p:nvPr/>
        </p:nvPicPr>
        <p:blipFill>
          <a:blip r:embed="rId3">
            <a:extLst/>
          </a:blip>
          <a:stretch>
            <a:fillRect/>
          </a:stretch>
        </p:blipFill>
        <p:spPr>
          <a:xfrm>
            <a:off x="1318261" y="1437761"/>
            <a:ext cx="6507478" cy="523857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How </a:t>
            </a:r>
            <a:r>
              <a:rPr lang="en-GB" dirty="0"/>
              <a:t>Normalization</a:t>
            </a:r>
            <a:r>
              <a:rPr dirty="0"/>
              <a:t> Supports Database Design</a:t>
            </a:r>
          </a:p>
        </p:txBody>
      </p:sp>
      <p:sp>
        <p:nvSpPr>
          <p:cNvPr id="37" name="Shape 37"/>
          <p:cNvSpPr>
            <a:spLocks noGrp="1"/>
          </p:cNvSpPr>
          <p:nvPr>
            <p:ph type="body" idx="4294967295"/>
          </p:nvPr>
        </p:nvSpPr>
        <p:spPr>
          <a:xfrm>
            <a:off x="491427" y="1766667"/>
            <a:ext cx="8333820" cy="4114801"/>
          </a:xfrm>
          <a:prstGeom prst="rect">
            <a:avLst/>
          </a:prstGeom>
        </p:spPr>
        <p:txBody>
          <a:bodyPr>
            <a:normAutofit fontScale="92500" lnSpcReduction="10000"/>
          </a:bodyPr>
          <a:lstStyle/>
          <a:p>
            <a:pPr algn="just">
              <a:spcBef>
                <a:spcPts val="2000"/>
              </a:spcBef>
              <a:buFont typeface="Arial"/>
              <a:buChar char="►"/>
            </a:pPr>
            <a:r>
              <a:rPr dirty="0"/>
              <a:t>There are two main approaches for using </a:t>
            </a:r>
            <a:r>
              <a:rPr lang="en-GB" dirty="0"/>
              <a:t>Normalization</a:t>
            </a:r>
            <a:r>
              <a:rPr dirty="0"/>
              <a:t>; </a:t>
            </a:r>
          </a:p>
          <a:p>
            <a:pPr marL="800100" lvl="1" indent="-342900" algn="just">
              <a:buFont typeface="Arial"/>
              <a:buChar char="►"/>
            </a:pPr>
            <a:r>
              <a:rPr dirty="0"/>
              <a:t>Bottom-Up technique </a:t>
            </a:r>
          </a:p>
          <a:p>
            <a:pPr marL="800100" lvl="1" indent="-342900" algn="just">
              <a:spcBef>
                <a:spcPts val="2000"/>
              </a:spcBef>
              <a:buFont typeface="Arial"/>
              <a:buChar char="►"/>
            </a:pPr>
            <a:r>
              <a:rPr dirty="0"/>
              <a:t>Validation technique </a:t>
            </a:r>
            <a:endParaRPr lang="en-GB" dirty="0"/>
          </a:p>
          <a:p>
            <a:pPr marL="457200" lvl="1" indent="0" algn="just">
              <a:spcBef>
                <a:spcPts val="2000"/>
              </a:spcBef>
              <a:buNone/>
            </a:pPr>
            <a:endParaRPr dirty="0"/>
          </a:p>
          <a:p>
            <a:pPr algn="just">
              <a:buFont typeface="Arial"/>
              <a:buChar char="►"/>
            </a:pPr>
            <a:r>
              <a:rPr dirty="0"/>
              <a:t>Both approaches are aimed at creating a set of well-designed relations that meet the data requirements of the enterprise. </a:t>
            </a:r>
          </a:p>
        </p:txBody>
      </p:sp>
      <p:sp>
        <p:nvSpPr>
          <p:cNvPr id="38" name="Shape 38"/>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How </a:t>
            </a:r>
            <a:r>
              <a:rPr lang="en-GB" dirty="0"/>
              <a:t>Normalization</a:t>
            </a:r>
            <a:r>
              <a:rPr dirty="0"/>
              <a:t> Supports Database Design</a:t>
            </a:r>
          </a:p>
        </p:txBody>
      </p:sp>
      <p:sp>
        <p:nvSpPr>
          <p:cNvPr id="43" name="Shape 43"/>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pic>
        <p:nvPicPr>
          <p:cNvPr id="44" name="Screen Shot 2017-02-25 at 18.31.26.png"/>
          <p:cNvPicPr>
            <a:picLocks noChangeAspect="1"/>
          </p:cNvPicPr>
          <p:nvPr/>
        </p:nvPicPr>
        <p:blipFill>
          <a:blip r:embed="rId3">
            <a:extLst/>
          </a:blip>
          <a:stretch>
            <a:fillRect/>
          </a:stretch>
        </p:blipFill>
        <p:spPr>
          <a:xfrm>
            <a:off x="793932" y="1480934"/>
            <a:ext cx="7556136" cy="506409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Data Redundancy and Update Anomalies</a:t>
            </a:r>
          </a:p>
        </p:txBody>
      </p:sp>
      <p:sp>
        <p:nvSpPr>
          <p:cNvPr id="49" name="Shape 49"/>
          <p:cNvSpPr>
            <a:spLocks noGrp="1"/>
          </p:cNvSpPr>
          <p:nvPr>
            <p:ph type="body" idx="4294967295"/>
          </p:nvPr>
        </p:nvSpPr>
        <p:spPr>
          <a:xfrm>
            <a:off x="491427" y="1766667"/>
            <a:ext cx="8333820" cy="4667384"/>
          </a:xfrm>
          <a:prstGeom prst="rect">
            <a:avLst/>
          </a:prstGeom>
        </p:spPr>
        <p:txBody>
          <a:bodyPr>
            <a:noAutofit/>
          </a:bodyPr>
          <a:lstStyle/>
          <a:p>
            <a:pPr marL="281177" indent="-281177" algn="just" defTabSz="749808">
              <a:spcBef>
                <a:spcPts val="1600"/>
              </a:spcBef>
              <a:buFont typeface="Arial"/>
              <a:buChar char="►"/>
              <a:defRPr sz="2624"/>
            </a:pPr>
            <a:r>
              <a:rPr sz="2800" dirty="0"/>
              <a:t> Recalling, the main aim of database design is to group attributes into relations in order to </a:t>
            </a:r>
            <a:r>
              <a:rPr lang="en-GB" sz="2800" dirty="0"/>
              <a:t>minimize</a:t>
            </a:r>
            <a:r>
              <a:rPr sz="2800" dirty="0"/>
              <a:t> data redundancy.</a:t>
            </a:r>
          </a:p>
          <a:p>
            <a:pPr marL="281177" indent="-281177" algn="just" defTabSz="749808">
              <a:spcBef>
                <a:spcPts val="1600"/>
              </a:spcBef>
              <a:buFont typeface="Arial"/>
              <a:buChar char="►"/>
              <a:defRPr sz="2624"/>
            </a:pPr>
            <a:r>
              <a:rPr sz="2800" dirty="0"/>
              <a:t> The potential benefits for the implemented database includes;</a:t>
            </a:r>
          </a:p>
          <a:p>
            <a:pPr marL="656081" lvl="1" indent="-281177" algn="just" defTabSz="749808">
              <a:spcBef>
                <a:spcPts val="1600"/>
              </a:spcBef>
              <a:buFont typeface="Arial"/>
              <a:buChar char="►"/>
              <a:defRPr sz="2624"/>
            </a:pPr>
            <a:r>
              <a:rPr sz="2800" dirty="0"/>
              <a:t>Reducing data inconsistencies as a result to data update in the database</a:t>
            </a:r>
          </a:p>
          <a:p>
            <a:pPr marL="656081" lvl="1" indent="-281177" algn="just" defTabSz="749808">
              <a:spcBef>
                <a:spcPts val="1600"/>
              </a:spcBef>
              <a:buFont typeface="Arial"/>
              <a:buChar char="►"/>
              <a:defRPr sz="2624"/>
            </a:pPr>
            <a:r>
              <a:rPr sz="2800" dirty="0"/>
              <a:t>Reducing cost as a result of reduction in storage space</a:t>
            </a:r>
          </a:p>
        </p:txBody>
      </p:sp>
      <p:sp>
        <p:nvSpPr>
          <p:cNvPr id="50" name="Shape 50"/>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Data Redundancy and Update Anomalies</a:t>
            </a:r>
          </a:p>
        </p:txBody>
      </p:sp>
      <p:sp>
        <p:nvSpPr>
          <p:cNvPr id="55" name="Shape 55"/>
          <p:cNvSpPr>
            <a:spLocks noGrp="1"/>
          </p:cNvSpPr>
          <p:nvPr>
            <p:ph type="body" idx="4294967295"/>
          </p:nvPr>
        </p:nvSpPr>
        <p:spPr>
          <a:xfrm>
            <a:off x="491427" y="1766667"/>
            <a:ext cx="8333820" cy="4114801"/>
          </a:xfrm>
          <a:prstGeom prst="rect">
            <a:avLst/>
          </a:prstGeom>
        </p:spPr>
        <p:txBody>
          <a:bodyPr>
            <a:normAutofit/>
          </a:bodyPr>
          <a:lstStyle/>
          <a:p>
            <a:pPr algn="just">
              <a:spcBef>
                <a:spcPts val="2000"/>
              </a:spcBef>
              <a:buFont typeface="Arial"/>
              <a:buChar char="►"/>
            </a:pPr>
            <a:r>
              <a:rPr dirty="0"/>
              <a:t> Relational database also relies on the existence of a certain amount of data redundancy</a:t>
            </a:r>
          </a:p>
          <a:p>
            <a:pPr algn="just">
              <a:spcBef>
                <a:spcPts val="2000"/>
              </a:spcBef>
              <a:buFont typeface="Arial"/>
              <a:buChar char="►"/>
            </a:pPr>
            <a:r>
              <a:rPr dirty="0"/>
              <a:t> This redundancy is in the form of copies of primary keys (or candidate keys) acting as foreign keys in related relations to enable modelling of relationships between data.</a:t>
            </a:r>
          </a:p>
        </p:txBody>
      </p:sp>
      <p:sp>
        <p:nvSpPr>
          <p:cNvPr id="56" name="Shape 5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a:t>
            </a:r>
          </a:p>
        </p:txBody>
      </p:sp>
      <p:sp>
        <p:nvSpPr>
          <p:cNvPr id="59" name="Shape 59"/>
          <p:cNvSpPr>
            <a:spLocks noGrp="1"/>
          </p:cNvSpPr>
          <p:nvPr>
            <p:ph type="body" idx="4294967295"/>
          </p:nvPr>
        </p:nvSpPr>
        <p:spPr>
          <a:xfrm>
            <a:off x="491427" y="1409372"/>
            <a:ext cx="8333820" cy="5199433"/>
          </a:xfrm>
          <a:prstGeom prst="rect">
            <a:avLst/>
          </a:prstGeom>
        </p:spPr>
        <p:txBody>
          <a:bodyPr>
            <a:normAutofit/>
          </a:bodyPr>
          <a:lstStyle/>
          <a:p>
            <a:pPr algn="just">
              <a:spcBef>
                <a:spcPts val="2000"/>
              </a:spcBef>
              <a:buFont typeface="Arial"/>
              <a:buChar char="►"/>
            </a:pPr>
            <a:r>
              <a:rPr sz="2800" dirty="0"/>
              <a:t> Let’s consider the Staff and Branch relation below with the relation having the following form</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Staff                        (</a:t>
            </a:r>
            <a:r>
              <a:rPr b="1" i="1" u="sng" dirty="0"/>
              <a:t>staffNo</a:t>
            </a:r>
            <a:r>
              <a:rPr b="1" i="1" dirty="0"/>
              <a:t>, sName, position, salary, branchNo)</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Branch                    (</a:t>
            </a:r>
            <a:r>
              <a:rPr b="1" i="1" u="sng" dirty="0"/>
              <a:t>branchNo</a:t>
            </a:r>
            <a:r>
              <a:rPr b="1" i="1" dirty="0"/>
              <a:t>, bAddress)</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StaffBranch            (</a:t>
            </a:r>
            <a:r>
              <a:rPr b="1" i="1" u="sng" dirty="0"/>
              <a:t>staffNo</a:t>
            </a:r>
            <a:r>
              <a:rPr b="1" i="1" dirty="0"/>
              <a:t>, sName, position, salary, branchNo, bAddress)</a:t>
            </a:r>
          </a:p>
          <a:p>
            <a:pPr marL="457200" indent="-457200" defTabSz="457200">
              <a:lnSpc>
                <a:spcPts val="3000"/>
              </a:lnSpc>
              <a:spcBef>
                <a:spcPts val="1200"/>
              </a:spcBef>
              <a:buSzTx/>
              <a:buNone/>
              <a:tabLst>
                <a:tab pos="139700" algn="l"/>
                <a:tab pos="457200" algn="l"/>
              </a:tabLst>
              <a:defRPr sz="1333">
                <a:latin typeface="Times"/>
                <a:ea typeface="Times"/>
                <a:cs typeface="Times"/>
                <a:sym typeface="Times"/>
              </a:defRPr>
            </a:pPr>
            <a:endParaRPr dirty="0"/>
          </a:p>
        </p:txBody>
      </p:sp>
      <p:sp>
        <p:nvSpPr>
          <p:cNvPr id="60" name="Shape 60"/>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pic>
        <p:nvPicPr>
          <p:cNvPr id="61" name="Screen Shot 2017-02-25 at 18.58.29.png"/>
          <p:cNvPicPr>
            <a:picLocks noChangeAspect="1"/>
          </p:cNvPicPr>
          <p:nvPr/>
        </p:nvPicPr>
        <p:blipFill>
          <a:blip r:embed="rId2">
            <a:extLst/>
          </a:blip>
          <a:stretch>
            <a:fillRect/>
          </a:stretch>
        </p:blipFill>
        <p:spPr>
          <a:xfrm>
            <a:off x="483437" y="4353361"/>
            <a:ext cx="3902326" cy="2212147"/>
          </a:xfrm>
          <a:prstGeom prst="rect">
            <a:avLst/>
          </a:prstGeom>
          <a:ln w="12700">
            <a:miter lim="400000"/>
          </a:ln>
        </p:spPr>
      </p:pic>
      <p:pic>
        <p:nvPicPr>
          <p:cNvPr id="62" name="Screen Shot 2017-02-25 at 18.58.35.png"/>
          <p:cNvPicPr>
            <a:picLocks noChangeAspect="1"/>
          </p:cNvPicPr>
          <p:nvPr/>
        </p:nvPicPr>
        <p:blipFill>
          <a:blip r:embed="rId3">
            <a:extLst/>
          </a:blip>
          <a:stretch>
            <a:fillRect/>
          </a:stretch>
        </p:blipFill>
        <p:spPr>
          <a:xfrm>
            <a:off x="5544296" y="4450162"/>
            <a:ext cx="3139993" cy="211536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3098</Words>
  <Application>Microsoft Office PowerPoint</Application>
  <PresentationFormat>On-screen Show (4:3)</PresentationFormat>
  <Paragraphs>196</Paragraphs>
  <Slides>44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Gill Sans</vt:lpstr>
      <vt:lpstr>Helvetica</vt:lpstr>
      <vt:lpstr>Symbol</vt:lpstr>
      <vt:lpstr>Times</vt:lpstr>
      <vt:lpstr>Times New Roman</vt:lpstr>
      <vt:lpstr>Default Design</vt:lpstr>
      <vt:lpstr>PowerPoint Presentation</vt:lpstr>
      <vt:lpstr>Normalization</vt:lpstr>
      <vt:lpstr>Purpose of Normalization</vt:lpstr>
      <vt:lpstr>Purpose of Normalization</vt:lpstr>
      <vt:lpstr>How Normalization Supports Database Design</vt:lpstr>
      <vt:lpstr>How Normalization Supports Database Design</vt:lpstr>
      <vt:lpstr>Data Redundancy and Update Anomalies</vt:lpstr>
      <vt:lpstr>Data Redundancy and Update Anomalies</vt:lpstr>
      <vt:lpstr>Example *</vt:lpstr>
      <vt:lpstr>Example *</vt:lpstr>
      <vt:lpstr>Example *</vt:lpstr>
      <vt:lpstr>Insertion Anomalies</vt:lpstr>
      <vt:lpstr>Deletion Anomalies</vt:lpstr>
      <vt:lpstr>Modification Anomalies</vt:lpstr>
      <vt:lpstr>Anomalies</vt:lpstr>
      <vt:lpstr>Anomalies</vt:lpstr>
      <vt:lpstr>Functional Dependencies</vt:lpstr>
      <vt:lpstr>Characteristics of Functional Dependencies</vt:lpstr>
      <vt:lpstr>Characteristics of Functional Dependencies</vt:lpstr>
      <vt:lpstr>Determinant</vt:lpstr>
      <vt:lpstr>Example of Functional Dependency*</vt:lpstr>
      <vt:lpstr>Example of Functional Dependency*</vt:lpstr>
      <vt:lpstr>Example of Functional Dependency*</vt:lpstr>
      <vt:lpstr>Example of Functional Dependency that holds for a long time*</vt:lpstr>
      <vt:lpstr>Example of Functional Dependency that holds for a long time*</vt:lpstr>
      <vt:lpstr>Example of Functional Dependency that holds for a long time*</vt:lpstr>
      <vt:lpstr>Full and Partial Functional Dependency</vt:lpstr>
      <vt:lpstr>Example of Partial and Full Functional Dependency</vt:lpstr>
      <vt:lpstr>Transitive Dependency</vt:lpstr>
      <vt:lpstr>Identifying Functional Dependency</vt:lpstr>
      <vt:lpstr>Example - Identifying Function Dependency using Meaning and Relationship *</vt:lpstr>
      <vt:lpstr>Identifying Function Dependency using Sample data*</vt:lpstr>
      <vt:lpstr>Example - Identifying Function Dependency using Sample data*</vt:lpstr>
      <vt:lpstr>Example - Identifying Function Dependency using Sample data*</vt:lpstr>
      <vt:lpstr>Example - Identifying Function Dependency using Sample data*</vt:lpstr>
      <vt:lpstr>Example - Identifying Function Dependency using Sample data*</vt:lpstr>
      <vt:lpstr>Identifying Relation’s Primary Key using Functional Dependency </vt:lpstr>
      <vt:lpstr>Example - Identifying Relation’s Primary Key using Functional Dependency </vt:lpstr>
      <vt:lpstr>Example - Identifying Relation’s Primary Key using Functional Dependency </vt:lpstr>
      <vt:lpstr> The Process of Normalization</vt:lpstr>
      <vt:lpstr> The Process of Normalization</vt:lpstr>
      <vt:lpstr> The Process of Normalization</vt:lpstr>
      <vt:lpstr> The Process of Normalization</vt:lpstr>
      <vt:lpstr> The Process of Normalization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Norlaily Yaacob</dc:creator>
  <cp:lastModifiedBy>Norlaily Yaacob</cp:lastModifiedBy>
  <cp:revision>13</cp:revision>
  <dcterms:modified xsi:type="dcterms:W3CDTF">2017-03-16T18:39:59Z</dcterms:modified>
</cp:coreProperties>
</file>