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98" r:id="rId3"/>
    <p:sldId id="299" r:id="rId4"/>
    <p:sldId id="300" r:id="rId5"/>
    <p:sldId id="301" r:id="rId6"/>
    <p:sldId id="326" r:id="rId7"/>
    <p:sldId id="302" r:id="rId8"/>
    <p:sldId id="303" r:id="rId9"/>
    <p:sldId id="304" r:id="rId10"/>
    <p:sldId id="305" r:id="rId11"/>
    <p:sldId id="306" r:id="rId12"/>
    <p:sldId id="327" r:id="rId13"/>
    <p:sldId id="307" r:id="rId14"/>
    <p:sldId id="308" r:id="rId15"/>
    <p:sldId id="309" r:id="rId16"/>
    <p:sldId id="328" r:id="rId17"/>
    <p:sldId id="310" r:id="rId18"/>
    <p:sldId id="329" r:id="rId19"/>
    <p:sldId id="311" r:id="rId20"/>
    <p:sldId id="312" r:id="rId21"/>
    <p:sldId id="313" r:id="rId22"/>
    <p:sldId id="330" r:id="rId23"/>
    <p:sldId id="314" r:id="rId24"/>
    <p:sldId id="331" r:id="rId25"/>
    <p:sldId id="315" r:id="rId26"/>
    <p:sldId id="316" r:id="rId27"/>
    <p:sldId id="317" r:id="rId28"/>
    <p:sldId id="318" r:id="rId29"/>
    <p:sldId id="319" r:id="rId30"/>
    <p:sldId id="320" r:id="rId31"/>
    <p:sldId id="321" r:id="rId32"/>
    <p:sldId id="333" r:id="rId33"/>
    <p:sldId id="322" r:id="rId3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0258" autoAdjust="0"/>
  </p:normalViewPr>
  <p:slideViewPr>
    <p:cSldViewPr snapToGrid="0">
      <p:cViewPr varScale="1">
        <p:scale>
          <a:sx n="93" d="100"/>
          <a:sy n="93" d="100"/>
        </p:scale>
        <p:origin x="212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8166584"/>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dirty="0"/>
          </a:p>
        </p:txBody>
      </p:sp>
      <p:sp>
        <p:nvSpPr>
          <p:cNvPr id="251" name="Shape 25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23769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noRot="1" noChangeAspect="1"/>
          </p:cNvSpPr>
          <p:nvPr>
            <p:ph type="sldImg"/>
          </p:nvPr>
        </p:nvSpPr>
        <p:spPr>
          <a:prstGeom prst="rect">
            <a:avLst/>
          </a:prstGeom>
        </p:spPr>
        <p:txBody>
          <a:bodyPr/>
          <a:lstStyle/>
          <a:p>
            <a:endParaRPr dirty="0"/>
          </a:p>
        </p:txBody>
      </p:sp>
      <p:sp>
        <p:nvSpPr>
          <p:cNvPr id="334" name="Shape 334"/>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314469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prstGeom prst="rect">
            <a:avLst/>
          </a:prstGeom>
        </p:spPr>
        <p:txBody>
          <a:bodyPr/>
          <a:lstStyle/>
          <a:p>
            <a:endParaRPr dirty="0"/>
          </a:p>
        </p:txBody>
      </p:sp>
      <p:sp>
        <p:nvSpPr>
          <p:cNvPr id="344" name="Shape 34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73497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dirty="0"/>
          </a:p>
        </p:txBody>
      </p:sp>
      <p:sp>
        <p:nvSpPr>
          <p:cNvPr id="361" name="Shape 361"/>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133582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dirty="0"/>
          </a:p>
        </p:txBody>
      </p:sp>
      <p:sp>
        <p:nvSpPr>
          <p:cNvPr id="257" name="Shape 257"/>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74636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dirty="0"/>
          </a:p>
        </p:txBody>
      </p:sp>
      <p:sp>
        <p:nvSpPr>
          <p:cNvPr id="263" name="Shape 263"/>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46399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dirty="0"/>
          </a:p>
        </p:txBody>
      </p:sp>
      <p:sp>
        <p:nvSpPr>
          <p:cNvPr id="269" name="Shape 26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2801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dirty="0"/>
          </a:p>
        </p:txBody>
      </p:sp>
      <p:sp>
        <p:nvSpPr>
          <p:cNvPr id="269" name="Shape 26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5763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dirty="0"/>
          </a:p>
        </p:txBody>
      </p:sp>
      <p:sp>
        <p:nvSpPr>
          <p:cNvPr id="276" name="Shape 276"/>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263797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dirty="0"/>
          </a:p>
        </p:txBody>
      </p:sp>
      <p:sp>
        <p:nvSpPr>
          <p:cNvPr id="283" name="Shape 283"/>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363754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dirty="0"/>
          </a:p>
        </p:txBody>
      </p:sp>
      <p:sp>
        <p:nvSpPr>
          <p:cNvPr id="289" name="Shape 289"/>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267156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noRot="1" noChangeAspect="1"/>
          </p:cNvSpPr>
          <p:nvPr>
            <p:ph type="sldImg"/>
          </p:nvPr>
        </p:nvSpPr>
        <p:spPr>
          <a:prstGeom prst="rect">
            <a:avLst/>
          </a:prstGeom>
        </p:spPr>
        <p:txBody>
          <a:bodyPr/>
          <a:lstStyle/>
          <a:p>
            <a:endParaRPr dirty="0"/>
          </a:p>
        </p:txBody>
      </p:sp>
      <p:sp>
        <p:nvSpPr>
          <p:cNvPr id="334" name="Shape 334"/>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343897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176259" y="62484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423862" y="969962"/>
            <a:ext cx="8207376" cy="73026"/>
          </a:xfrm>
          <a:prstGeom prst="rect">
            <a:avLst/>
          </a:prstGeom>
          <a:solidFill>
            <a:srgbClr val="969696"/>
          </a:solidFill>
          <a:ln>
            <a:solidFill>
              <a:srgbClr val="000000"/>
            </a:solidFill>
          </a:ln>
        </p:spPr>
        <p:txBody>
          <a:bodyPr lIns="45719" rIns="45719" anchor="ctr"/>
          <a:lstStyle/>
          <a:p>
            <a:pPr>
              <a:defRPr>
                <a:latin typeface="Arial"/>
                <a:ea typeface="Arial"/>
                <a:cs typeface="Arial"/>
                <a:sym typeface="Arial"/>
              </a:defRPr>
            </a:pPr>
            <a:endParaRPr dirty="0"/>
          </a:p>
        </p:txBody>
      </p:sp>
      <p:sp>
        <p:nvSpPr>
          <p:cNvPr id="21" name="Shape 21"/>
          <p:cNvSpPr/>
          <p:nvPr/>
        </p:nvSpPr>
        <p:spPr>
          <a:xfrm>
            <a:off x="971550" y="222250"/>
            <a:ext cx="7760678" cy="6248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C00000"/>
                </a:solidFill>
                <a:latin typeface="Calibri"/>
                <a:ea typeface="Calibri"/>
                <a:cs typeface="Calibri"/>
                <a:sym typeface="Calibri"/>
              </a:defRPr>
            </a:lvl1pPr>
          </a:lstStyle>
          <a:p>
            <a:r>
              <a:rPr dirty="0"/>
              <a:t>104KM Enterprise Information System</a:t>
            </a:r>
          </a:p>
        </p:txBody>
      </p:sp>
      <p:sp>
        <p:nvSpPr>
          <p:cNvPr id="22" name="Shape 22"/>
          <p:cNvSpPr/>
          <p:nvPr/>
        </p:nvSpPr>
        <p:spPr>
          <a:xfrm>
            <a:off x="467702" y="1165860"/>
            <a:ext cx="8264526" cy="569386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Topic: Systems Analysis and Design – Part </a:t>
            </a:r>
            <a:r>
              <a:rPr lang="en-GB" dirty="0"/>
              <a:t>2</a:t>
            </a:r>
            <a:endParaRPr dirty="0"/>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Learning outcomes for today</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a:t>
            </a:r>
            <a:r>
              <a:rPr lang="en-GB" dirty="0"/>
              <a:t>Normalization</a:t>
            </a:r>
            <a:r>
              <a:rPr dirty="0"/>
              <a:t> </a:t>
            </a:r>
            <a:br>
              <a:rPr dirty="0"/>
            </a:b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Data Redundancy </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Functional Dependency</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Process of </a:t>
            </a:r>
            <a:r>
              <a:rPr lang="en-GB" dirty="0"/>
              <a:t>Normalization</a:t>
            </a: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Summary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idx="4294967295"/>
          </p:nvPr>
        </p:nvSpPr>
        <p:spPr>
          <a:xfrm>
            <a:off x="757237" y="-92141"/>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292" name="Shape 29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93" name="Shape 293"/>
          <p:cNvSpPr/>
          <p:nvPr/>
        </p:nvSpPr>
        <p:spPr>
          <a:xfrm>
            <a:off x="534987" y="1395696"/>
            <a:ext cx="8216901" cy="15696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Using the first approach, we arrive at the first normal form ClientRental relation by removing the repeating group (property rented details) by entering the appropriate client data into each row.</a:t>
            </a:r>
          </a:p>
        </p:txBody>
      </p:sp>
      <p:pic>
        <p:nvPicPr>
          <p:cNvPr id="294" name="Screen Shot 2017-02-26 at 20.31.10.png"/>
          <p:cNvPicPr>
            <a:picLocks noChangeAspect="1"/>
          </p:cNvPicPr>
          <p:nvPr/>
        </p:nvPicPr>
        <p:blipFill>
          <a:blip r:embed="rId2">
            <a:extLst/>
          </a:blip>
          <a:stretch>
            <a:fillRect/>
          </a:stretch>
        </p:blipFill>
        <p:spPr>
          <a:xfrm>
            <a:off x="530224" y="3306951"/>
            <a:ext cx="8216901" cy="326549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298" name="Shape 29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99" name="Shape 299"/>
          <p:cNvSpPr/>
          <p:nvPr/>
        </p:nvSpPr>
        <p:spPr>
          <a:xfrm>
            <a:off x="534987" y="1395696"/>
            <a:ext cx="8216901" cy="50885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 Using the functional dependencies discussed earlier, we can identify candidate keys for the ClientRental relation as being composite keys comprising (clientNo, propertyNo), (clientNo, rentStart), and (propertyNo, rentStart). </a:t>
            </a:r>
          </a:p>
          <a:p>
            <a:pPr marL="285749" indent="-285749" algn="just">
              <a:spcBef>
                <a:spcPts val="2000"/>
              </a:spcBef>
              <a:buSzPct val="100000"/>
              <a:buFont typeface="Arial"/>
              <a:buChar char="►"/>
            </a:pPr>
            <a:r>
              <a:rPr sz="2800" dirty="0"/>
              <a:t>Using (clientNo, propertyNo) as the primary key for the relation, and for clarity we place the attributes that make up the primary key together at the left-hand side of the relation. In this example, we assume that the rentFinish attribute is not appropriate as a component of a candidate key as it may contain nulls.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 name="Screen Shot 2017-02-26 at 20.36.43.png"/>
          <p:cNvPicPr>
            <a:picLocks noChangeAspect="1"/>
          </p:cNvPicPr>
          <p:nvPr/>
        </p:nvPicPr>
        <p:blipFill>
          <a:blip r:embed="rId2">
            <a:extLst/>
          </a:blip>
          <a:stretch>
            <a:fillRect/>
          </a:stretch>
        </p:blipFill>
        <p:spPr>
          <a:xfrm>
            <a:off x="757237" y="1573097"/>
            <a:ext cx="8177118" cy="3896677"/>
          </a:xfrm>
          <a:prstGeom prst="rect">
            <a:avLst/>
          </a:prstGeom>
          <a:ln w="12700">
            <a:miter lim="400000"/>
          </a:ln>
        </p:spPr>
      </p:pic>
      <p:sp>
        <p:nvSpPr>
          <p:cNvPr id="297" name="Shape 297"/>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298" name="Shape 29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24164208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02" name="Shape 30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03" name="Shape 303"/>
          <p:cNvSpPr/>
          <p:nvPr/>
        </p:nvSpPr>
        <p:spPr>
          <a:xfrm>
            <a:off x="534987" y="1395696"/>
            <a:ext cx="8216901" cy="53809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 The </a:t>
            </a:r>
            <a:r>
              <a:rPr sz="2800" b="1" i="1" dirty="0"/>
              <a:t>ClientRental</a:t>
            </a:r>
            <a:r>
              <a:rPr sz="2800" dirty="0">
                <a:latin typeface="+mn-lt"/>
                <a:ea typeface="+mn-ea"/>
                <a:cs typeface="+mn-cs"/>
                <a:sym typeface="Helvetica"/>
              </a:rPr>
              <a:t> </a:t>
            </a:r>
            <a:r>
              <a:rPr sz="2800" dirty="0"/>
              <a:t>relation is defined as follows: </a:t>
            </a:r>
          </a:p>
          <a:p>
            <a:pPr defTabSz="457200">
              <a:lnSpc>
                <a:spcPts val="3900"/>
              </a:lnSpc>
              <a:spcBef>
                <a:spcPts val="1200"/>
              </a:spcBef>
              <a:defRPr sz="2166" b="1" i="1"/>
            </a:pPr>
            <a:r>
              <a:rPr sz="2800" dirty="0"/>
              <a:t>ClientRental (clientNo, propertyNo, cName, pAddress, rentStart, rentFinish, rent, ownerNo, oName)</a:t>
            </a:r>
          </a:p>
          <a:p>
            <a:pPr marL="342899" indent="-342899" algn="just">
              <a:spcBef>
                <a:spcPts val="2000"/>
              </a:spcBef>
              <a:buSzPct val="100000"/>
              <a:buFont typeface="Arial"/>
              <a:buChar char="►"/>
            </a:pPr>
            <a:r>
              <a:rPr sz="2800" dirty="0"/>
              <a:t>The ClientRental relation is in 1NF, as there is a single value at the intersection of each row and column. The relation contains significant data redundancy as data describing clients, property rented, and property owners, is repeated several times. This 1NF would be subjected to update anomalies if implemented. Transforming the relation into second normal would remove some.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06" name="Shape 30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07" name="Shape 307"/>
          <p:cNvSpPr/>
          <p:nvPr/>
        </p:nvSpPr>
        <p:spPr>
          <a:xfrm>
            <a:off x="534987" y="1395696"/>
            <a:ext cx="8216901"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Using the second approach, we remove the repeating group (property rented details) by placing the repeating data along with a copy of the original key attribute (clientNo) in a separate relation</a:t>
            </a:r>
          </a:p>
        </p:txBody>
      </p:sp>
      <p:pic>
        <p:nvPicPr>
          <p:cNvPr id="308" name="Screen Shot 2017-02-26 at 20.48.27.png"/>
          <p:cNvPicPr>
            <a:picLocks noChangeAspect="1"/>
          </p:cNvPicPr>
          <p:nvPr/>
        </p:nvPicPr>
        <p:blipFill>
          <a:blip r:embed="rId2">
            <a:extLst/>
          </a:blip>
          <a:stretch>
            <a:fillRect/>
          </a:stretch>
        </p:blipFill>
        <p:spPr>
          <a:xfrm>
            <a:off x="877340" y="3211578"/>
            <a:ext cx="7652297" cy="3350875"/>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11" name="Shape 31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2" name="Shape 312"/>
          <p:cNvSpPr/>
          <p:nvPr/>
        </p:nvSpPr>
        <p:spPr>
          <a:xfrm>
            <a:off x="530224" y="1223963"/>
            <a:ext cx="8216901" cy="44601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3200" dirty="0"/>
              <a:t> With the help of the functional dependencies identified previously we identify a primary key for the relations. The format of the resulting 1NF relations are as follows: </a:t>
            </a:r>
          </a:p>
          <a:p>
            <a:pPr defTabSz="457200">
              <a:lnSpc>
                <a:spcPts val="3500"/>
              </a:lnSpc>
              <a:spcBef>
                <a:spcPts val="1200"/>
              </a:spcBef>
              <a:defRPr sz="1866" b="1"/>
            </a:pPr>
            <a:r>
              <a:rPr sz="3200" i="1" dirty="0"/>
              <a:t>Client (clientNo, cName)</a:t>
            </a:r>
            <a:br>
              <a:rPr sz="3200" i="1" dirty="0"/>
            </a:br>
            <a:r>
              <a:rPr sz="3200" i="1" dirty="0"/>
              <a:t>PropertyRentalOwner (clientNo, propertyNo, </a:t>
            </a:r>
            <a:r>
              <a:rPr lang="en-GB" sz="3200" i="1" dirty="0"/>
              <a:t> 									   </a:t>
            </a:r>
            <a:r>
              <a:rPr sz="3200" i="1" dirty="0" err="1"/>
              <a:t>pAddress</a:t>
            </a:r>
            <a:r>
              <a:rPr sz="3200" i="1" dirty="0"/>
              <a:t>, rentStart, </a:t>
            </a:r>
            <a:r>
              <a:rPr lang="en-GB" sz="3200" i="1" dirty="0"/>
              <a:t>									  </a:t>
            </a:r>
            <a:r>
              <a:rPr sz="3200" i="1" dirty="0" err="1"/>
              <a:t>rentFinish</a:t>
            </a:r>
            <a:r>
              <a:rPr sz="3200" i="1" dirty="0"/>
              <a:t>, rent, </a:t>
            </a:r>
            <a:r>
              <a:rPr lang="en-GB" sz="3200" i="1" dirty="0"/>
              <a:t>											  </a:t>
            </a:r>
            <a:r>
              <a:rPr sz="3200" i="1" dirty="0" err="1"/>
              <a:t>ownerNo</a:t>
            </a:r>
            <a:r>
              <a:rPr sz="3200" i="1" dirty="0"/>
              <a:t>, oName)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11" name="Shape 31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2" name="Shape 312"/>
          <p:cNvSpPr/>
          <p:nvPr/>
        </p:nvSpPr>
        <p:spPr>
          <a:xfrm>
            <a:off x="530224" y="1054101"/>
            <a:ext cx="8216901" cy="46576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The </a:t>
            </a:r>
            <a:r>
              <a:rPr sz="2800" b="1" i="1" dirty="0">
                <a:ea typeface="+mn-ea"/>
                <a:cs typeface="+mn-cs"/>
                <a:sym typeface="Helvetica"/>
              </a:rPr>
              <a:t>Client</a:t>
            </a:r>
            <a:r>
              <a:rPr sz="2800" dirty="0">
                <a:ea typeface="+mn-ea"/>
                <a:cs typeface="+mn-cs"/>
                <a:sym typeface="Helvetica"/>
              </a:rPr>
              <a:t> </a:t>
            </a:r>
            <a:r>
              <a:rPr sz="2800" dirty="0"/>
              <a:t>and </a:t>
            </a:r>
            <a:r>
              <a:rPr sz="2800" b="1" i="1" dirty="0">
                <a:ea typeface="+mn-ea"/>
                <a:cs typeface="+mn-cs"/>
                <a:sym typeface="Helvetica"/>
              </a:rPr>
              <a:t>PropertyRentalOwner</a:t>
            </a:r>
            <a:r>
              <a:rPr sz="2800" dirty="0">
                <a:ea typeface="+mn-ea"/>
                <a:cs typeface="+mn-cs"/>
                <a:sym typeface="Helvetica"/>
              </a:rPr>
              <a:t> </a:t>
            </a:r>
            <a:r>
              <a:rPr sz="2800" dirty="0"/>
              <a:t>relations are both in 1NF, as there is a single value at the intersection of each row and column. The </a:t>
            </a:r>
            <a:r>
              <a:rPr sz="2800" dirty="0">
                <a:ea typeface="+mn-ea"/>
                <a:cs typeface="+mn-cs"/>
                <a:sym typeface="Helvetica"/>
              </a:rPr>
              <a:t>Client </a:t>
            </a:r>
            <a:r>
              <a:rPr sz="2800" dirty="0"/>
              <a:t>relation contains data describing clients and the </a:t>
            </a:r>
            <a:r>
              <a:rPr sz="2800" dirty="0">
                <a:ea typeface="+mn-ea"/>
                <a:cs typeface="+mn-cs"/>
                <a:sym typeface="Helvetica"/>
              </a:rPr>
              <a:t>PropertyRentalOwner </a:t>
            </a:r>
            <a:r>
              <a:rPr sz="2800" dirty="0"/>
              <a:t>relation contains data describing property rented by clients and property owners. </a:t>
            </a:r>
          </a:p>
          <a:p>
            <a:pPr marL="342899" indent="-342899" algn="just">
              <a:spcBef>
                <a:spcPts val="2000"/>
              </a:spcBef>
              <a:buSzPct val="100000"/>
              <a:buFont typeface="Arial"/>
              <a:buChar char="►"/>
            </a:pPr>
            <a:r>
              <a:rPr sz="2800" dirty="0"/>
              <a:t>However, this relation also contains some redundancy and as a result may suffer from similar update anomalies.</a:t>
            </a:r>
          </a:p>
        </p:txBody>
      </p:sp>
    </p:spTree>
    <p:extLst>
      <p:ext uri="{BB962C8B-B14F-4D97-AF65-F5344CB8AC3E}">
        <p14:creationId xmlns:p14="http://schemas.microsoft.com/office/powerpoint/2010/main" val="20552887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Second Normal Form (2NF)</a:t>
            </a:r>
          </a:p>
        </p:txBody>
      </p:sp>
      <p:sp>
        <p:nvSpPr>
          <p:cNvPr id="315" name="Shape 315"/>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6" name="Shape 316"/>
          <p:cNvSpPr/>
          <p:nvPr/>
        </p:nvSpPr>
        <p:spPr>
          <a:xfrm>
            <a:off x="534987" y="1395696"/>
            <a:ext cx="8216901" cy="47807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3200" dirty="0"/>
              <a:t>Is a relation that is in first normal form and every non-primary-key attribute is fully functionally dependent on the primary key. </a:t>
            </a:r>
          </a:p>
          <a:p>
            <a:pPr marL="342899" indent="-342899" algn="just">
              <a:spcBef>
                <a:spcPts val="2000"/>
              </a:spcBef>
              <a:buSzPct val="100000"/>
              <a:buFont typeface="Arial"/>
              <a:buChar char="►"/>
            </a:pPr>
            <a:r>
              <a:rPr sz="3200" dirty="0"/>
              <a:t>The normalisation of 1NF relations to 2NF involves the removal of partial dependencies. If a partial dependency exists, we remove the partially dependent attribute(s) from the relation by placing them in a new relation along with a copy of their determinant.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Second Normal Form (2NF)</a:t>
            </a:r>
          </a:p>
        </p:txBody>
      </p:sp>
      <p:sp>
        <p:nvSpPr>
          <p:cNvPr id="315" name="Shape 315"/>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6" name="Shape 316"/>
          <p:cNvSpPr/>
          <p:nvPr/>
        </p:nvSpPr>
        <p:spPr>
          <a:xfrm>
            <a:off x="534987" y="1395696"/>
            <a:ext cx="8216901" cy="45243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3600" dirty="0"/>
              <a:t>To demonstrate the process of normalising relations from 1NF to 2NF, we would use only the ClientRental</a:t>
            </a:r>
            <a:r>
              <a:rPr sz="3600" dirty="0">
                <a:ea typeface="+mn-ea"/>
                <a:cs typeface="+mn-cs"/>
                <a:sym typeface="Helvetica"/>
              </a:rPr>
              <a:t> </a:t>
            </a:r>
            <a:r>
              <a:rPr sz="3600" dirty="0"/>
              <a:t>relation. However, recall that both approaches are correct, and will ultimately result in the production of the same relations as we continue the process of </a:t>
            </a:r>
            <a:r>
              <a:rPr lang="en-GB" sz="3600" dirty="0"/>
              <a:t>normalization</a:t>
            </a:r>
            <a:r>
              <a:rPr sz="3600" dirty="0"/>
              <a:t>.</a:t>
            </a:r>
          </a:p>
        </p:txBody>
      </p:sp>
    </p:spTree>
    <p:extLst>
      <p:ext uri="{BB962C8B-B14F-4D97-AF65-F5344CB8AC3E}">
        <p14:creationId xmlns:p14="http://schemas.microsoft.com/office/powerpoint/2010/main" val="34116844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Second Normal Form (2NF)</a:t>
            </a:r>
          </a:p>
        </p:txBody>
      </p:sp>
      <p:sp>
        <p:nvSpPr>
          <p:cNvPr id="319" name="Shape 319"/>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20" name="Shape 320"/>
          <p:cNvSpPr/>
          <p:nvPr/>
        </p:nvSpPr>
        <p:spPr>
          <a:xfrm>
            <a:off x="534987" y="1395696"/>
            <a:ext cx="8216901" cy="580671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pPr>
            <a:r>
              <a:rPr dirty="0"/>
              <a:t>Recalling that the </a:t>
            </a:r>
            <a:r>
              <a:rPr sz="2266" b="1" i="1" dirty="0"/>
              <a:t>ClientRental </a:t>
            </a:r>
            <a:r>
              <a:rPr dirty="0"/>
              <a:t>relation has the following functional dependencies: </a:t>
            </a:r>
          </a:p>
          <a:p>
            <a:pPr marL="457200" indent="-457200" defTabSz="457200">
              <a:lnSpc>
                <a:spcPts val="3600"/>
              </a:lnSpc>
              <a:spcBef>
                <a:spcPts val="800"/>
              </a:spcBef>
              <a:tabLst>
                <a:tab pos="139700" algn="l"/>
                <a:tab pos="457200" algn="l"/>
              </a:tabLst>
              <a:defRPr sz="1833"/>
            </a:pPr>
            <a:r>
              <a:rPr b="1" dirty="0"/>
              <a:t>fd1</a:t>
            </a:r>
            <a:r>
              <a:rPr b="1" i="1" dirty="0"/>
              <a:t>  clientNo, propertyNo ® rentStart, rentFinish           (Primary key)</a:t>
            </a:r>
          </a:p>
          <a:p>
            <a:pPr marL="457200" indent="-457200" defTabSz="457200">
              <a:lnSpc>
                <a:spcPts val="3600"/>
              </a:lnSpc>
              <a:spcBef>
                <a:spcPts val="800"/>
              </a:spcBef>
              <a:tabLst>
                <a:tab pos="139700" algn="l"/>
                <a:tab pos="457200" algn="l"/>
              </a:tabLst>
              <a:defRPr sz="1833" b="1" i="1"/>
            </a:pPr>
            <a:r>
              <a:rPr i="0" dirty="0"/>
              <a:t>fd2</a:t>
            </a:r>
            <a:r>
              <a:rPr dirty="0"/>
              <a:t>  clientNo ® cName                                                      (Partial dependency)</a:t>
            </a:r>
          </a:p>
          <a:p>
            <a:pPr marL="457200" indent="-457200" defTabSz="457200">
              <a:lnSpc>
                <a:spcPts val="3600"/>
              </a:lnSpc>
              <a:spcBef>
                <a:spcPts val="800"/>
              </a:spcBef>
              <a:tabLst>
                <a:tab pos="139700" algn="l"/>
                <a:tab pos="457200" algn="l"/>
              </a:tabLst>
              <a:defRPr sz="1833" b="1" i="1"/>
            </a:pPr>
            <a:r>
              <a:rPr i="0" dirty="0"/>
              <a:t>fd3</a:t>
            </a:r>
            <a:r>
              <a:rPr dirty="0"/>
              <a:t>  propertyNo ® pAddress, rent, ownerNo, oName      (Partial dependency)</a:t>
            </a:r>
          </a:p>
          <a:p>
            <a:pPr marL="457200" indent="-457200" defTabSz="457200">
              <a:lnSpc>
                <a:spcPts val="3600"/>
              </a:lnSpc>
              <a:spcBef>
                <a:spcPts val="800"/>
              </a:spcBef>
              <a:tabLst>
                <a:tab pos="139700" algn="l"/>
                <a:tab pos="457200" algn="l"/>
              </a:tabLst>
              <a:defRPr sz="1833" b="1" i="1"/>
            </a:pPr>
            <a:r>
              <a:rPr i="0" dirty="0"/>
              <a:t>fd4</a:t>
            </a:r>
            <a:r>
              <a:rPr dirty="0"/>
              <a:t>  ownerNo ® oName                                                    (Transitive dependency) </a:t>
            </a:r>
          </a:p>
          <a:p>
            <a:pPr marL="457200" indent="-457200" defTabSz="457200">
              <a:lnSpc>
                <a:spcPts val="3600"/>
              </a:lnSpc>
              <a:spcBef>
                <a:spcPts val="800"/>
              </a:spcBef>
              <a:tabLst>
                <a:tab pos="139700" algn="l"/>
                <a:tab pos="457200" algn="l"/>
              </a:tabLst>
              <a:defRPr sz="1833" b="1" i="1"/>
            </a:pPr>
            <a:r>
              <a:rPr i="0" dirty="0"/>
              <a:t>fd5</a:t>
            </a:r>
            <a:r>
              <a:rPr dirty="0"/>
              <a:t>  clientNo, rentStart ® propertyNo, pAddress,           (Candidate key)</a:t>
            </a:r>
          </a:p>
          <a:p>
            <a:pPr marL="457200" indent="-457200" defTabSz="457200">
              <a:lnSpc>
                <a:spcPts val="3600"/>
              </a:lnSpc>
              <a:spcBef>
                <a:spcPts val="800"/>
              </a:spcBef>
              <a:tabLst>
                <a:tab pos="139700" algn="l"/>
                <a:tab pos="457200" algn="l"/>
              </a:tabLst>
              <a:defRPr sz="1833" b="1" i="1"/>
            </a:pPr>
            <a:r>
              <a:rPr dirty="0"/>
              <a:t>        rentFinish, rent, ownerNo, oName</a:t>
            </a:r>
          </a:p>
          <a:p>
            <a:pPr marL="457200" indent="-457200" defTabSz="457200">
              <a:lnSpc>
                <a:spcPts val="3600"/>
              </a:lnSpc>
              <a:spcBef>
                <a:spcPts val="800"/>
              </a:spcBef>
              <a:tabLst>
                <a:tab pos="139700" algn="l"/>
                <a:tab pos="457200" algn="l"/>
              </a:tabLst>
              <a:defRPr sz="1833" b="1" i="1"/>
            </a:pPr>
            <a:r>
              <a:rPr i="0" dirty="0"/>
              <a:t>fd6 </a:t>
            </a:r>
            <a:r>
              <a:rPr dirty="0"/>
              <a:t> propertyNo, rentStart ® clientNo, cName,              (Candidate key)</a:t>
            </a:r>
          </a:p>
          <a:p>
            <a:pPr marL="457200" indent="-457200" defTabSz="457200">
              <a:lnSpc>
                <a:spcPts val="3600"/>
              </a:lnSpc>
              <a:spcBef>
                <a:spcPts val="800"/>
              </a:spcBef>
              <a:tabLst>
                <a:tab pos="139700" algn="l"/>
                <a:tab pos="457200" algn="l"/>
              </a:tabLst>
              <a:defRPr sz="1833" b="1" i="1"/>
            </a:pPr>
            <a:r>
              <a:rPr dirty="0"/>
              <a:t>       rentFinish </a:t>
            </a:r>
            <a:r>
              <a:rPr sz="1200" dirty="0">
                <a:latin typeface="Times"/>
                <a:ea typeface="Times"/>
                <a:cs typeface="Times"/>
                <a:sym typeface="Times"/>
              </a:rPr>
              <a:t/>
            </a:r>
            <a:br>
              <a:rPr sz="1200" dirty="0">
                <a:latin typeface="Times"/>
                <a:ea typeface="Times"/>
                <a:cs typeface="Times"/>
                <a:sym typeface="Times"/>
              </a:rPr>
            </a:br>
            <a:endParaRPr sz="1200" dirty="0">
              <a:latin typeface="Times"/>
              <a:ea typeface="Times"/>
              <a:cs typeface="Times"/>
              <a:sym typeface="Times"/>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Part 2</a:t>
            </a:r>
          </a:p>
        </p:txBody>
      </p:sp>
      <p:sp>
        <p:nvSpPr>
          <p:cNvPr id="248" name="Shape 24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49" name="Shape 249"/>
          <p:cNvSpPr>
            <a:spLocks noGrp="1"/>
          </p:cNvSpPr>
          <p:nvPr>
            <p:ph type="body" sz="quarter" idx="4294967295"/>
          </p:nvPr>
        </p:nvSpPr>
        <p:spPr>
          <a:xfrm>
            <a:off x="2051050" y="2991050"/>
            <a:ext cx="5184775" cy="1160463"/>
          </a:xfrm>
          <a:prstGeom prst="rect">
            <a:avLst/>
          </a:prstGeom>
        </p:spPr>
        <p:txBody>
          <a:bodyPr>
            <a:normAutofit/>
          </a:bodyPr>
          <a:lstStyle>
            <a:lvl1pPr marL="0" indent="0" algn="ctr">
              <a:buSzTx/>
              <a:buNone/>
              <a:defRPr b="1" i="1">
                <a:solidFill>
                  <a:srgbClr val="C00000"/>
                </a:solidFill>
              </a:defRPr>
            </a:lvl1pPr>
          </a:lstStyle>
          <a:p>
            <a:r>
              <a:rPr dirty="0"/>
              <a:t>Normal Form</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Second Normal Form (2NF)</a:t>
            </a:r>
          </a:p>
        </p:txBody>
      </p:sp>
      <p:sp>
        <p:nvSpPr>
          <p:cNvPr id="323" name="Shape 32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pic>
        <p:nvPicPr>
          <p:cNvPr id="324" name="Screen Shot 2017-02-26 at 21.24.37.png"/>
          <p:cNvPicPr>
            <a:picLocks noChangeAspect="1"/>
          </p:cNvPicPr>
          <p:nvPr/>
        </p:nvPicPr>
        <p:blipFill>
          <a:blip r:embed="rId2">
            <a:extLst/>
          </a:blip>
          <a:stretch>
            <a:fillRect/>
          </a:stretch>
        </p:blipFill>
        <p:spPr>
          <a:xfrm>
            <a:off x="1153019" y="1111537"/>
            <a:ext cx="7443539" cy="5072763"/>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Second Normal Form (2NF)</a:t>
            </a:r>
          </a:p>
        </p:txBody>
      </p:sp>
      <p:sp>
        <p:nvSpPr>
          <p:cNvPr id="327" name="Shape 32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28" name="Shape 328"/>
          <p:cNvSpPr/>
          <p:nvPr/>
        </p:nvSpPr>
        <p:spPr>
          <a:xfrm>
            <a:off x="534987" y="1395696"/>
            <a:ext cx="8216901" cy="44832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000"/>
            </a:pPr>
            <a:r>
              <a:rPr sz="2800" dirty="0"/>
              <a:t>Using these functional dependencies, we continue the process of </a:t>
            </a:r>
            <a:r>
              <a:rPr lang="en-GB" sz="2800" dirty="0"/>
              <a:t>normalizing</a:t>
            </a:r>
            <a:r>
              <a:rPr sz="2800" dirty="0"/>
              <a:t> the ClientRental relation. </a:t>
            </a:r>
          </a:p>
          <a:p>
            <a:pPr marL="800099" lvl="1" indent="-342899" algn="just">
              <a:spcBef>
                <a:spcPts val="2000"/>
              </a:spcBef>
              <a:buSzPct val="100000"/>
              <a:buFont typeface="Arial"/>
              <a:buChar char="►"/>
              <a:defRPr sz="2000"/>
            </a:pPr>
            <a:r>
              <a:rPr sz="2800" dirty="0"/>
              <a:t>We start by testing whether the ClientRental relation is in 2NF by identifying the presence of any partial dependencies on the primary key. </a:t>
            </a:r>
          </a:p>
          <a:p>
            <a:pPr marL="800099" lvl="1" indent="-342899" algn="just">
              <a:spcBef>
                <a:spcPts val="2000"/>
              </a:spcBef>
              <a:buSzPct val="100000"/>
              <a:buFont typeface="Arial"/>
              <a:buChar char="►"/>
              <a:defRPr sz="2000"/>
            </a:pPr>
            <a:r>
              <a:rPr sz="2800" dirty="0"/>
              <a:t>We note that the client attribute (cName) is partially dependent on the primary key, in other words, on only the clientNo attribute (represented as fd2).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Second Normal Form (2NF)</a:t>
            </a:r>
          </a:p>
        </p:txBody>
      </p:sp>
      <p:sp>
        <p:nvSpPr>
          <p:cNvPr id="327" name="Shape 32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28" name="Shape 328"/>
          <p:cNvSpPr/>
          <p:nvPr/>
        </p:nvSpPr>
        <p:spPr>
          <a:xfrm>
            <a:off x="534987" y="1395696"/>
            <a:ext cx="8216901" cy="428835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800099" lvl="1" indent="-342899" algn="just">
              <a:spcBef>
                <a:spcPts val="2000"/>
              </a:spcBef>
              <a:buSzPct val="100000"/>
              <a:buFont typeface="Arial"/>
              <a:buChar char="►"/>
              <a:defRPr sz="2000"/>
            </a:pPr>
            <a:r>
              <a:rPr sz="3200" dirty="0"/>
              <a:t>The property attributes (pAddress, rent, ownerNo, oName) are partially dependent on the primary key, that is, on only the propertyNo attribute (represented as fd3). </a:t>
            </a:r>
          </a:p>
          <a:p>
            <a:pPr marL="800100" lvl="1" indent="-342900" algn="just">
              <a:spcBef>
                <a:spcPts val="2000"/>
              </a:spcBef>
              <a:buSzPct val="100000"/>
              <a:buFont typeface="Arial"/>
              <a:buChar char="►"/>
              <a:defRPr sz="2000"/>
            </a:pPr>
            <a:r>
              <a:rPr sz="3200" dirty="0"/>
              <a:t>The property rented attributes (rentStart and rentFinish) are fully dependent on the whole primary key; that is the clientNo and propertyNo attributes (represented as fd1). </a:t>
            </a:r>
          </a:p>
        </p:txBody>
      </p:sp>
    </p:spTree>
    <p:extLst>
      <p:ext uri="{BB962C8B-B14F-4D97-AF65-F5344CB8AC3E}">
        <p14:creationId xmlns:p14="http://schemas.microsoft.com/office/powerpoint/2010/main" val="209493240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Second Normal Form (2NF)</a:t>
            </a:r>
          </a:p>
        </p:txBody>
      </p:sp>
      <p:sp>
        <p:nvSpPr>
          <p:cNvPr id="331" name="Shape 33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32" name="Shape 332"/>
          <p:cNvSpPr/>
          <p:nvPr/>
        </p:nvSpPr>
        <p:spPr>
          <a:xfrm>
            <a:off x="534987" y="1395696"/>
            <a:ext cx="8216901" cy="47807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000"/>
            </a:pPr>
            <a:r>
              <a:rPr sz="3200" dirty="0"/>
              <a:t> Identification of partial dependencies within the ClientRental relation indicates that the relation is not in 2NF. </a:t>
            </a:r>
          </a:p>
          <a:p>
            <a:pPr marL="342899" indent="-342899" algn="just">
              <a:spcBef>
                <a:spcPts val="2000"/>
              </a:spcBef>
              <a:buSzPct val="100000"/>
              <a:buFont typeface="Arial"/>
              <a:buChar char="►"/>
              <a:defRPr sz="2000"/>
            </a:pPr>
            <a:r>
              <a:rPr sz="3200" dirty="0"/>
              <a:t>To transform the ClientRental relation into 2NF requires the creation of new relations so that the non-primary-key attributes are removed along with a copy of the part of the primary key on which they are fully functionally dependent</a:t>
            </a:r>
            <a:r>
              <a:rPr lang="en-GB" sz="3200" dirty="0"/>
              <a:t>.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Second Normal Form (2NF)</a:t>
            </a:r>
          </a:p>
        </p:txBody>
      </p:sp>
      <p:sp>
        <p:nvSpPr>
          <p:cNvPr id="331" name="Shape 33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32" name="Shape 332"/>
          <p:cNvSpPr/>
          <p:nvPr/>
        </p:nvSpPr>
        <p:spPr>
          <a:xfrm>
            <a:off x="534987" y="1395696"/>
            <a:ext cx="8216901" cy="450379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000"/>
            </a:pPr>
            <a:r>
              <a:rPr sz="2800" dirty="0"/>
              <a:t>This results in the creation of three new relations called Client, Rental, and PropertyOwner. These three relations are in second normal form, as every non-primary-key attribute is fully functionally dependent on the primary key of the relation.</a:t>
            </a:r>
          </a:p>
          <a:p>
            <a:pPr lvl="2" indent="457200">
              <a:spcBef>
                <a:spcPts val="400"/>
              </a:spcBef>
              <a:defRPr sz="2000" b="1" i="1"/>
            </a:pPr>
            <a:r>
              <a:rPr sz="2800" dirty="0"/>
              <a:t>Client                             (clientNo, cName)</a:t>
            </a:r>
            <a:br>
              <a:rPr sz="2800" dirty="0"/>
            </a:br>
            <a:r>
              <a:rPr lang="en-GB" sz="2800" dirty="0"/>
              <a:t>       </a:t>
            </a:r>
            <a:r>
              <a:rPr sz="2800" dirty="0"/>
              <a:t>Rental                          (clientNo, propertyNo, </a:t>
            </a:r>
            <a:r>
              <a:rPr lang="en-GB" sz="2800" dirty="0"/>
              <a:t>              				    </a:t>
            </a:r>
            <a:r>
              <a:rPr sz="2800" dirty="0"/>
              <a:t>rentStart, rentFinish)</a:t>
            </a:r>
          </a:p>
          <a:p>
            <a:pPr lvl="2" indent="457200">
              <a:spcBef>
                <a:spcPts val="400"/>
              </a:spcBef>
              <a:defRPr sz="2000" b="1" i="1"/>
            </a:pPr>
            <a:r>
              <a:rPr sz="2800" dirty="0"/>
              <a:t>PropertyOwner              (propertyNo, pAddress, rent, </a:t>
            </a:r>
            <a:r>
              <a:rPr lang="en-GB" sz="2800" dirty="0"/>
              <a:t>				    </a:t>
            </a:r>
            <a:r>
              <a:rPr sz="2800" dirty="0"/>
              <a:t>ownerNo, oName) </a:t>
            </a:r>
          </a:p>
        </p:txBody>
      </p:sp>
    </p:spTree>
    <p:extLst>
      <p:ext uri="{BB962C8B-B14F-4D97-AF65-F5344CB8AC3E}">
        <p14:creationId xmlns:p14="http://schemas.microsoft.com/office/powerpoint/2010/main" val="24843677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Third Normal Form (3NF)</a:t>
            </a:r>
          </a:p>
        </p:txBody>
      </p:sp>
      <p:sp>
        <p:nvSpPr>
          <p:cNvPr id="337" name="Shape 33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38" name="Shape 338"/>
          <p:cNvSpPr/>
          <p:nvPr/>
        </p:nvSpPr>
        <p:spPr>
          <a:xfrm>
            <a:off x="534987" y="1395696"/>
            <a:ext cx="8216901" cy="546303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dirty="0"/>
              <a:t>Is a relation that is in first and second normal form in which non-primary-key attribute is transitively dependent on the primary key.</a:t>
            </a:r>
          </a:p>
          <a:p>
            <a:pPr marL="342899" indent="-342899" algn="just">
              <a:spcBef>
                <a:spcPts val="2000"/>
              </a:spcBef>
              <a:buSzPct val="100000"/>
              <a:buFont typeface="Arial"/>
              <a:buChar char="►"/>
              <a:defRPr sz="2300"/>
            </a:pPr>
            <a:r>
              <a:rPr dirty="0"/>
              <a:t>The </a:t>
            </a:r>
            <a:r>
              <a:rPr lang="en-GB" dirty="0"/>
              <a:t>normalization</a:t>
            </a:r>
            <a:r>
              <a:rPr dirty="0"/>
              <a:t> of 2NF relations to 3NF requires updating two tuples in the relation. If only one tuple is updated and not the other, the database would be in an inconsistent state.</a:t>
            </a:r>
          </a:p>
          <a:p>
            <a:pPr marL="800099" lvl="1" indent="-342899" algn="just">
              <a:spcBef>
                <a:spcPts val="2000"/>
              </a:spcBef>
              <a:buSzPct val="100000"/>
              <a:buFont typeface="Arial"/>
              <a:buChar char="►"/>
              <a:defRPr sz="2300"/>
            </a:pPr>
            <a:r>
              <a:rPr dirty="0"/>
              <a:t>This anomaly is caused by a transitive dependency, we need to remove such dependencies by progressing to third normal form.</a:t>
            </a:r>
          </a:p>
          <a:p>
            <a:pPr marL="342899" indent="-342899" algn="just">
              <a:spcBef>
                <a:spcPts val="2000"/>
              </a:spcBef>
              <a:buSzPct val="100000"/>
              <a:buFont typeface="Arial"/>
              <a:buChar char="►"/>
              <a:defRPr sz="2300"/>
            </a:pPr>
            <a:r>
              <a:rPr dirty="0"/>
              <a:t>The </a:t>
            </a:r>
            <a:r>
              <a:rPr lang="en-GB" dirty="0"/>
              <a:t>normalization</a:t>
            </a:r>
            <a:r>
              <a:rPr dirty="0"/>
              <a:t> of 2NF relations to 3NF involves the removal of transitive dependencies. If a transitive dependency exists, we remove the transitively dependent attribute(s) from the relation by placing them in a new relation along with a copy of their determinant.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Third Normal Form (3NF)</a:t>
            </a:r>
          </a:p>
        </p:txBody>
      </p:sp>
      <p:sp>
        <p:nvSpPr>
          <p:cNvPr id="341" name="Shape 34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42" name="Shape 342"/>
          <p:cNvSpPr/>
          <p:nvPr/>
        </p:nvSpPr>
        <p:spPr>
          <a:xfrm>
            <a:off x="534987" y="1223962"/>
            <a:ext cx="8216901" cy="75241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pPr>
            <a:r>
              <a:rPr dirty="0"/>
              <a:t>Recalling that the </a:t>
            </a:r>
            <a:r>
              <a:rPr sz="2266" b="1" i="1" dirty="0"/>
              <a:t>Client, Rental</a:t>
            </a:r>
            <a:r>
              <a:rPr sz="2266" dirty="0"/>
              <a:t> and </a:t>
            </a:r>
            <a:r>
              <a:rPr sz="2266" b="1" i="1" dirty="0"/>
              <a:t>propertyOwner </a:t>
            </a:r>
            <a:r>
              <a:rPr dirty="0"/>
              <a:t>relation has the following functional dependencies:</a:t>
            </a:r>
          </a:p>
          <a:p>
            <a:pPr marL="342899" indent="-342899" algn="just">
              <a:spcBef>
                <a:spcPts val="700"/>
              </a:spcBef>
              <a:buSzPct val="100000"/>
              <a:buFont typeface="Arial"/>
              <a:buChar char="►"/>
            </a:pPr>
            <a:endParaRPr dirty="0"/>
          </a:p>
          <a:p>
            <a:pPr defTabSz="457200">
              <a:lnSpc>
                <a:spcPts val="3500"/>
              </a:lnSpc>
              <a:spcBef>
                <a:spcPts val="1200"/>
              </a:spcBef>
              <a:defRPr sz="1866" b="1" i="1"/>
            </a:pPr>
            <a:r>
              <a:rPr u="sng" dirty="0"/>
              <a:t>Client</a:t>
            </a:r>
            <a:r>
              <a:rPr dirty="0"/>
              <a:t/>
            </a:r>
            <a:br>
              <a:rPr dirty="0"/>
            </a:br>
            <a:r>
              <a:rPr dirty="0"/>
              <a:t>fd2 clientNo ® cName                                                            (Primary key)</a:t>
            </a:r>
          </a:p>
          <a:p>
            <a:pPr defTabSz="457200">
              <a:lnSpc>
                <a:spcPts val="3500"/>
              </a:lnSpc>
              <a:spcBef>
                <a:spcPts val="1200"/>
              </a:spcBef>
              <a:defRPr sz="1866" b="1" i="1"/>
            </a:pPr>
            <a:endParaRPr dirty="0"/>
          </a:p>
          <a:p>
            <a:pPr defTabSz="457200">
              <a:lnSpc>
                <a:spcPts val="3500"/>
              </a:lnSpc>
              <a:spcBef>
                <a:spcPts val="1200"/>
              </a:spcBef>
              <a:defRPr sz="1866" b="1" i="1"/>
            </a:pPr>
            <a:r>
              <a:rPr u="sng" dirty="0"/>
              <a:t>Rental</a:t>
            </a:r>
            <a:r>
              <a:rPr dirty="0"/>
              <a:t/>
            </a:r>
            <a:br>
              <a:rPr dirty="0"/>
            </a:br>
            <a:r>
              <a:rPr dirty="0"/>
              <a:t>fd1 clientNo, propertyNo ® rentStart, rentFinish                 (Primary key) </a:t>
            </a:r>
          </a:p>
          <a:p>
            <a:pPr marL="457200" indent="-457200" defTabSz="457200">
              <a:lnSpc>
                <a:spcPts val="3700"/>
              </a:lnSpc>
              <a:spcBef>
                <a:spcPts val="1200"/>
              </a:spcBef>
              <a:tabLst>
                <a:tab pos="139700" algn="l"/>
                <a:tab pos="457200" algn="l"/>
              </a:tabLst>
              <a:defRPr sz="1866" b="1" i="1"/>
            </a:pPr>
            <a:r>
              <a:rPr dirty="0"/>
              <a:t>fd5'  clientNo, rentStart ® propertyNo, rentFinish               (Candidate key)</a:t>
            </a:r>
          </a:p>
          <a:p>
            <a:pPr marL="457200" indent="-457200" defTabSz="457200">
              <a:lnSpc>
                <a:spcPts val="3700"/>
              </a:lnSpc>
              <a:spcBef>
                <a:spcPts val="1200"/>
              </a:spcBef>
              <a:tabLst>
                <a:tab pos="139700" algn="l"/>
                <a:tab pos="457200" algn="l"/>
              </a:tabLst>
              <a:defRPr sz="1866" b="1" i="1"/>
            </a:pPr>
            <a:r>
              <a:rPr dirty="0"/>
              <a:t>fd6'  propertyNo, rentStart ® clientNo, rentFinish               (Candidate key)</a:t>
            </a:r>
            <a:br>
              <a:rPr dirty="0"/>
            </a:br>
            <a:endParaRPr dirty="0"/>
          </a:p>
          <a:p>
            <a:pPr defTabSz="457200">
              <a:lnSpc>
                <a:spcPts val="3500"/>
              </a:lnSpc>
              <a:spcBef>
                <a:spcPts val="1200"/>
              </a:spcBef>
              <a:defRPr sz="1866" b="1" i="1" u="sng"/>
            </a:pPr>
            <a:r>
              <a:rPr dirty="0"/>
              <a:t>PropertyOwner </a:t>
            </a:r>
          </a:p>
          <a:p>
            <a:pPr marL="457200" indent="-457200" defTabSz="457200">
              <a:lnSpc>
                <a:spcPts val="3700"/>
              </a:lnSpc>
              <a:spcBef>
                <a:spcPts val="1200"/>
              </a:spcBef>
              <a:tabLst>
                <a:tab pos="139700" algn="l"/>
                <a:tab pos="457200" algn="l"/>
              </a:tabLst>
              <a:defRPr sz="1866" b="1" i="1"/>
            </a:pPr>
            <a:r>
              <a:rPr dirty="0"/>
              <a:t>fd3  propertyNo ® pAddress, rent, ownerNo, oName           (Primary key)</a:t>
            </a:r>
          </a:p>
          <a:p>
            <a:pPr marL="457200" indent="-457200" defTabSz="457200">
              <a:lnSpc>
                <a:spcPts val="3700"/>
              </a:lnSpc>
              <a:spcBef>
                <a:spcPts val="1200"/>
              </a:spcBef>
              <a:tabLst>
                <a:tab pos="139700" algn="l"/>
                <a:tab pos="457200" algn="l"/>
              </a:tabLst>
              <a:defRPr sz="1866" b="1" i="1"/>
            </a:pPr>
            <a:r>
              <a:rPr dirty="0"/>
              <a:t>fd4  ownerNo ® oName                                                          (Transitive dependency)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Third Normal Form (3NF)</a:t>
            </a:r>
          </a:p>
        </p:txBody>
      </p:sp>
      <p:sp>
        <p:nvSpPr>
          <p:cNvPr id="347" name="Shape 34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48" name="Shape 348"/>
          <p:cNvSpPr/>
          <p:nvPr/>
        </p:nvSpPr>
        <p:spPr>
          <a:xfrm>
            <a:off x="534987" y="1074151"/>
            <a:ext cx="8216901" cy="57656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200"/>
            </a:pPr>
            <a:r>
              <a:rPr dirty="0"/>
              <a:t>All non-primary-key attributes in Client and Rental relations are functionally dependent on only their primary keys. They have no transitive dependencies and therefore already 3NF. </a:t>
            </a:r>
          </a:p>
          <a:p>
            <a:pPr marL="342899" indent="-342899" algn="just">
              <a:spcBef>
                <a:spcPts val="700"/>
              </a:spcBef>
              <a:buSzPct val="100000"/>
              <a:buFont typeface="Arial"/>
              <a:buChar char="►"/>
              <a:defRPr sz="2200"/>
            </a:pPr>
            <a:r>
              <a:rPr dirty="0"/>
              <a:t>Like in Client and Rental relations, all non-primary-key attributes in PropertyOwner relation are functionally dependent on the primary key, with the exception of oName, which transitively dependent on ownerNo.</a:t>
            </a:r>
          </a:p>
          <a:p>
            <a:pPr marL="342899" indent="-342899" algn="just">
              <a:spcBef>
                <a:spcPts val="700"/>
              </a:spcBef>
              <a:buSzPct val="100000"/>
              <a:buFont typeface="Arial"/>
              <a:buChar char="►"/>
              <a:defRPr sz="2200"/>
            </a:pPr>
            <a:r>
              <a:rPr dirty="0"/>
              <a:t>Transforming the PropertyOwner relation into 3NF, we must first remove the transitive dependency.</a:t>
            </a:r>
          </a:p>
          <a:p>
            <a:pPr marL="800099" lvl="1" indent="-342899" algn="just">
              <a:spcBef>
                <a:spcPts val="700"/>
              </a:spcBef>
              <a:buSzPct val="100000"/>
              <a:buFont typeface="Arial"/>
              <a:buChar char="►"/>
              <a:defRPr sz="2200"/>
            </a:pPr>
            <a:r>
              <a:rPr dirty="0"/>
              <a:t>This is done by creating 2 new relations; </a:t>
            </a:r>
          </a:p>
          <a:p>
            <a:pPr marL="1257300" lvl="2" indent="-342900" algn="just">
              <a:spcBef>
                <a:spcPts val="700"/>
              </a:spcBef>
              <a:buSzPct val="100000"/>
              <a:buFont typeface="Arial"/>
              <a:buChar char="►"/>
              <a:defRPr sz="2200"/>
            </a:pPr>
            <a:r>
              <a:rPr dirty="0"/>
              <a:t>PropertyForRent  </a:t>
            </a:r>
          </a:p>
          <a:p>
            <a:pPr marL="1257300" lvl="2" indent="-342900" algn="just">
              <a:spcBef>
                <a:spcPts val="700"/>
              </a:spcBef>
              <a:buSzPct val="100000"/>
              <a:buFont typeface="Arial"/>
              <a:buChar char="►"/>
              <a:defRPr sz="2200"/>
            </a:pPr>
            <a:r>
              <a:rPr dirty="0"/>
              <a:t>Owner</a:t>
            </a:r>
          </a:p>
          <a:p>
            <a:pPr algn="just">
              <a:spcBef>
                <a:spcPts val="700"/>
              </a:spcBef>
              <a:defRPr sz="2300"/>
            </a:pPr>
            <a:endParaRPr dirty="0"/>
          </a:p>
          <a:p>
            <a:pPr lvl="4" indent="914400">
              <a:spcBef>
                <a:spcPts val="400"/>
              </a:spcBef>
              <a:defRPr sz="2000" b="1" i="1"/>
            </a:pPr>
            <a:r>
              <a:rPr dirty="0"/>
              <a:t>PropertyForRent (propertyNo, pAddress, rent, ownerNo) </a:t>
            </a:r>
          </a:p>
          <a:p>
            <a:pPr lvl="4" indent="914400">
              <a:spcBef>
                <a:spcPts val="400"/>
              </a:spcBef>
              <a:defRPr sz="2000" b="1" i="1"/>
            </a:pPr>
            <a:r>
              <a:rPr dirty="0"/>
              <a:t>Owner (ownerNo, oName)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Third Normal Form (3NF)</a:t>
            </a:r>
          </a:p>
        </p:txBody>
      </p:sp>
      <p:sp>
        <p:nvSpPr>
          <p:cNvPr id="351" name="Shape 35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pic>
        <p:nvPicPr>
          <p:cNvPr id="352" name="Screen Shot 2017-02-27 at 21.09.43.png"/>
          <p:cNvPicPr>
            <a:picLocks noChangeAspect="1"/>
          </p:cNvPicPr>
          <p:nvPr/>
        </p:nvPicPr>
        <p:blipFill>
          <a:blip r:embed="rId2">
            <a:extLst/>
          </a:blip>
          <a:stretch>
            <a:fillRect/>
          </a:stretch>
        </p:blipFill>
        <p:spPr>
          <a:xfrm>
            <a:off x="239405" y="1223962"/>
            <a:ext cx="8665190" cy="2560171"/>
          </a:xfrm>
          <a:prstGeom prst="rect">
            <a:avLst/>
          </a:prstGeom>
          <a:ln w="12700">
            <a:miter lim="400000"/>
          </a:ln>
        </p:spPr>
      </p:pic>
      <p:sp>
        <p:nvSpPr>
          <p:cNvPr id="353" name="Shape 353"/>
          <p:cNvSpPr/>
          <p:nvPr/>
        </p:nvSpPr>
        <p:spPr>
          <a:xfrm>
            <a:off x="534987" y="4196882"/>
            <a:ext cx="8216901" cy="7399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899" indent="-342899" algn="just">
              <a:spcBef>
                <a:spcPts val="700"/>
              </a:spcBef>
              <a:buSzPct val="100000"/>
              <a:buFont typeface="Arial"/>
              <a:buChar char="►"/>
              <a:defRPr sz="2200"/>
            </a:lvl1pPr>
          </a:lstStyle>
          <a:p>
            <a:r>
              <a:rPr dirty="0"/>
              <a:t>This are in 3NF and there’s no further transitive dependency on the primary key</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 name="Screen Shot 2017-02-27 at 21.12.34.png"/>
          <p:cNvPicPr>
            <a:picLocks noChangeAspect="1"/>
          </p:cNvPicPr>
          <p:nvPr/>
        </p:nvPicPr>
        <p:blipFill>
          <a:blip r:embed="rId3">
            <a:extLst/>
          </a:blip>
          <a:stretch>
            <a:fillRect/>
          </a:stretch>
        </p:blipFill>
        <p:spPr>
          <a:xfrm>
            <a:off x="2554351" y="2331161"/>
            <a:ext cx="4035298" cy="2195678"/>
          </a:xfrm>
          <a:prstGeom prst="rect">
            <a:avLst/>
          </a:prstGeom>
          <a:ln w="12700">
            <a:miter lim="400000"/>
          </a:ln>
        </p:spPr>
      </p:pic>
      <p:sp>
        <p:nvSpPr>
          <p:cNvPr id="356" name="Shape 35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57" name="Shape 357"/>
          <p:cNvSpPr/>
          <p:nvPr/>
        </p:nvSpPr>
        <p:spPr>
          <a:xfrm>
            <a:off x="534987" y="1466998"/>
            <a:ext cx="8216901"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899" indent="-342899" algn="just">
              <a:spcBef>
                <a:spcPts val="700"/>
              </a:spcBef>
              <a:buSzPct val="100000"/>
              <a:buFont typeface="Arial"/>
              <a:buChar char="►"/>
              <a:defRPr sz="2200"/>
            </a:lvl1pPr>
          </a:lstStyle>
          <a:p>
            <a:r>
              <a:rPr dirty="0"/>
              <a:t>Using the process of normalisation, the ClientRental relation introduced in slide 48 has been transformed into a 3NF.</a:t>
            </a:r>
          </a:p>
        </p:txBody>
      </p:sp>
      <p:sp>
        <p:nvSpPr>
          <p:cNvPr id="358" name="Shape 358"/>
          <p:cNvSpPr/>
          <p:nvPr/>
        </p:nvSpPr>
        <p:spPr>
          <a:xfrm>
            <a:off x="312429" y="4407110"/>
            <a:ext cx="8216901"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200"/>
            </a:pPr>
            <a:r>
              <a:rPr dirty="0"/>
              <a:t>The resulting 3NF relation as shown above have the form</a:t>
            </a:r>
          </a:p>
          <a:p>
            <a:pPr>
              <a:spcBef>
                <a:spcPts val="400"/>
              </a:spcBef>
              <a:defRPr sz="2000" b="1" i="1"/>
            </a:pPr>
            <a:r>
              <a:rPr dirty="0"/>
              <a:t>Client                                 (clientNo, cName)</a:t>
            </a:r>
            <a:br>
              <a:rPr dirty="0"/>
            </a:br>
            <a:r>
              <a:rPr dirty="0"/>
              <a:t>Rental                                (clientNo, propertyNo, rentStart, rentFinish)</a:t>
            </a:r>
          </a:p>
          <a:p>
            <a:pPr>
              <a:spcBef>
                <a:spcPts val="400"/>
              </a:spcBef>
              <a:defRPr sz="2000" b="1" i="1"/>
            </a:pPr>
            <a:r>
              <a:rPr dirty="0"/>
              <a:t>PropertyForRent                (propertyNo, pAddress, rent, ownerNo)</a:t>
            </a:r>
          </a:p>
          <a:p>
            <a:pPr>
              <a:spcBef>
                <a:spcPts val="400"/>
              </a:spcBef>
              <a:defRPr sz="2000" b="1" i="1"/>
            </a:pPr>
            <a:r>
              <a:rPr dirty="0"/>
              <a:t>Owner                                (ownerNo, oName) </a:t>
            </a:r>
          </a:p>
        </p:txBody>
      </p:sp>
      <p:sp>
        <p:nvSpPr>
          <p:cNvPr id="359" name="Shape 359"/>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Third Normal Form (3NF)</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First Normal Form (1NF)</a:t>
            </a:r>
          </a:p>
        </p:txBody>
      </p:sp>
      <p:sp>
        <p:nvSpPr>
          <p:cNvPr id="254" name="Shape 254"/>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55" name="Shape 255"/>
          <p:cNvSpPr/>
          <p:nvPr/>
        </p:nvSpPr>
        <p:spPr>
          <a:xfrm>
            <a:off x="530224" y="1223963"/>
            <a:ext cx="8216901" cy="54681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a:t>
            </a:r>
            <a:r>
              <a:rPr sz="2200" dirty="0"/>
              <a:t>Recalling that an </a:t>
            </a:r>
            <a:r>
              <a:rPr lang="en-GB" sz="2200" dirty="0"/>
              <a:t>Unnormalized</a:t>
            </a:r>
            <a:r>
              <a:rPr sz="2200" dirty="0"/>
              <a:t> form (UNF) is a table that contains one or more repeating groups. </a:t>
            </a:r>
          </a:p>
          <a:p>
            <a:pPr marL="314324" indent="-314324" algn="just">
              <a:spcBef>
                <a:spcPts val="2000"/>
              </a:spcBef>
              <a:buSzPct val="100000"/>
              <a:buFont typeface="Arial"/>
              <a:buChar char="►"/>
            </a:pPr>
            <a:r>
              <a:rPr sz="2200" dirty="0"/>
              <a:t>We could define 1NF as a relation in which the intersection of each row and column contains one and only one value. </a:t>
            </a:r>
          </a:p>
          <a:p>
            <a:pPr marL="314324" indent="-314324" algn="just">
              <a:spcBef>
                <a:spcPts val="2000"/>
              </a:spcBef>
              <a:buSzPct val="100000"/>
              <a:buFont typeface="Arial"/>
              <a:buChar char="►"/>
            </a:pPr>
            <a:r>
              <a:rPr sz="2200" dirty="0"/>
              <a:t>The process of </a:t>
            </a:r>
            <a:r>
              <a:rPr lang="en-GB" sz="2200" dirty="0"/>
              <a:t>normalization</a:t>
            </a:r>
            <a:r>
              <a:rPr sz="2200" dirty="0"/>
              <a:t> starts by first transferring the data from the source into table format with rows and columns.</a:t>
            </a:r>
          </a:p>
          <a:p>
            <a:pPr marL="771525" lvl="1" indent="-314325" algn="just">
              <a:spcBef>
                <a:spcPts val="2000"/>
              </a:spcBef>
              <a:buSzPct val="100000"/>
              <a:buFont typeface="Arial"/>
              <a:buChar char="►"/>
            </a:pPr>
            <a:r>
              <a:rPr sz="2200" dirty="0"/>
              <a:t>This format is referred to as the UNF </a:t>
            </a:r>
          </a:p>
          <a:p>
            <a:pPr marL="314324" indent="-314324" algn="just">
              <a:spcBef>
                <a:spcPts val="2000"/>
              </a:spcBef>
              <a:buSzPct val="100000"/>
              <a:buFont typeface="Arial"/>
              <a:buChar char="►"/>
            </a:pPr>
            <a:r>
              <a:rPr sz="2200" dirty="0"/>
              <a:t>To transform the table into 1NF, repeated groups within the table must be identified and removed. </a:t>
            </a:r>
          </a:p>
          <a:p>
            <a:pPr marL="771525" lvl="1" indent="-314325" algn="just">
              <a:spcBef>
                <a:spcPts val="2000"/>
              </a:spcBef>
              <a:buSzPct val="100000"/>
              <a:buFont typeface="Arial"/>
              <a:buChar char="►"/>
            </a:pPr>
            <a:r>
              <a:rPr sz="2200" dirty="0"/>
              <a:t>A repeating group is an attribute, or group of attributes, within a table that occurs with multiple values for a single occurrence of the nominated </a:t>
            </a:r>
            <a:r>
              <a:rPr sz="2200" dirty="0">
                <a:solidFill>
                  <a:srgbClr val="FF2600"/>
                </a:solidFill>
              </a:rPr>
              <a:t>key</a:t>
            </a:r>
            <a:r>
              <a:rPr sz="2200" dirty="0"/>
              <a:t> attribute(s) for that table.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64" name="Shape 364"/>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Third Normal Form (3NF)</a:t>
            </a:r>
          </a:p>
        </p:txBody>
      </p:sp>
      <p:pic>
        <p:nvPicPr>
          <p:cNvPr id="365" name="Screen Shot 2017-02-27 at 21.28.17.png"/>
          <p:cNvPicPr>
            <a:picLocks noChangeAspect="1"/>
          </p:cNvPicPr>
          <p:nvPr/>
        </p:nvPicPr>
        <p:blipFill>
          <a:blip r:embed="rId2">
            <a:extLst/>
          </a:blip>
          <a:stretch>
            <a:fillRect/>
          </a:stretch>
        </p:blipFill>
        <p:spPr>
          <a:xfrm>
            <a:off x="1149285" y="1440355"/>
            <a:ext cx="7487713" cy="5096958"/>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Natural Join Operation</a:t>
            </a:r>
          </a:p>
        </p:txBody>
      </p:sp>
      <p:sp>
        <p:nvSpPr>
          <p:cNvPr id="368" name="Shape 36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69" name="Shape 369"/>
          <p:cNvSpPr/>
          <p:nvPr/>
        </p:nvSpPr>
        <p:spPr>
          <a:xfrm>
            <a:off x="534987" y="1223962"/>
            <a:ext cx="8216901" cy="4580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000"/>
            </a:pPr>
            <a:r>
              <a:rPr sz="2800" dirty="0"/>
              <a:t>The original ClientRental relation can be recreated by joining the Client, Rental, PropertyForRent, and Owner through the primary key/foreign mechanism. </a:t>
            </a:r>
          </a:p>
          <a:p>
            <a:pPr marL="800099" lvl="1" indent="-342899" algn="just">
              <a:spcBef>
                <a:spcPts val="700"/>
              </a:spcBef>
              <a:buSzPct val="100000"/>
              <a:buFont typeface="Arial"/>
              <a:buChar char="►"/>
              <a:defRPr sz="2000"/>
            </a:pPr>
            <a:r>
              <a:rPr sz="2800" dirty="0"/>
              <a:t> The ownerNo attribute is a primary key within the Owner relation and is also present within the PropertyForRent relation as a foreign key. </a:t>
            </a:r>
          </a:p>
          <a:p>
            <a:pPr marL="800099" lvl="1" indent="-342899" algn="just">
              <a:spcBef>
                <a:spcPts val="700"/>
              </a:spcBef>
              <a:buSzPct val="100000"/>
              <a:buFont typeface="Arial"/>
              <a:buChar char="►"/>
              <a:defRPr sz="2000"/>
            </a:pPr>
            <a:r>
              <a:rPr sz="2800" dirty="0"/>
              <a:t>The ownerNo attribute acting as a primary key/foreign key allows the association of the PropertyForRent and Owner relations to identify the name of property owners.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Natural Join Operation</a:t>
            </a:r>
          </a:p>
        </p:txBody>
      </p:sp>
      <p:sp>
        <p:nvSpPr>
          <p:cNvPr id="368" name="Shape 36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69" name="Shape 369"/>
          <p:cNvSpPr/>
          <p:nvPr/>
        </p:nvSpPr>
        <p:spPr>
          <a:xfrm>
            <a:off x="534987" y="1223962"/>
            <a:ext cx="8216901" cy="44909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800099" lvl="1" indent="-342899" algn="just">
              <a:spcBef>
                <a:spcPts val="700"/>
              </a:spcBef>
              <a:buSzPct val="100000"/>
              <a:buFont typeface="Arial"/>
              <a:buChar char="►"/>
              <a:defRPr sz="2000"/>
            </a:pPr>
            <a:r>
              <a:rPr sz="2800" dirty="0"/>
              <a:t>The clientNo attribute is a primary key of the Client relation and is also present within the Rental relation as a foreign key. Note that in this case the clientNo attribute in the Rental relation acts both as a foreign key and as part of the primary key of this relation. </a:t>
            </a:r>
          </a:p>
          <a:p>
            <a:pPr marL="800099" lvl="1" indent="-342899" algn="just">
              <a:spcBef>
                <a:spcPts val="700"/>
              </a:spcBef>
              <a:buSzPct val="100000"/>
              <a:buFont typeface="Arial"/>
              <a:buChar char="►"/>
              <a:defRPr sz="2000"/>
            </a:pPr>
            <a:r>
              <a:rPr sz="2800" dirty="0"/>
              <a:t>The propertyNo attribute is the primary key of the PropertyForRent relation and is also present within the Rental relation acting both as a foreign key and as part of the primary key for this relation.</a:t>
            </a:r>
          </a:p>
        </p:txBody>
      </p:sp>
    </p:spTree>
    <p:extLst>
      <p:ext uri="{BB962C8B-B14F-4D97-AF65-F5344CB8AC3E}">
        <p14:creationId xmlns:p14="http://schemas.microsoft.com/office/powerpoint/2010/main" val="374631833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Summary</a:t>
            </a:r>
          </a:p>
        </p:txBody>
      </p:sp>
      <p:sp>
        <p:nvSpPr>
          <p:cNvPr id="372" name="Shape 37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73" name="Shape 373"/>
          <p:cNvSpPr/>
          <p:nvPr/>
        </p:nvSpPr>
        <p:spPr>
          <a:xfrm>
            <a:off x="534987" y="1367124"/>
            <a:ext cx="8216901" cy="38087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000"/>
            </a:pPr>
            <a:endParaRPr sz="3200" dirty="0"/>
          </a:p>
          <a:p>
            <a:pPr marL="342899" indent="-342899" algn="just">
              <a:spcBef>
                <a:spcPts val="700"/>
              </a:spcBef>
              <a:buSzPct val="100000"/>
              <a:buFont typeface="Arial"/>
              <a:buChar char="►"/>
              <a:defRPr sz="2000"/>
            </a:pPr>
            <a:r>
              <a:rPr sz="3200" dirty="0"/>
              <a:t>We have demonstrated how </a:t>
            </a:r>
            <a:r>
              <a:rPr lang="en-GB" sz="3200" dirty="0"/>
              <a:t>normalization</a:t>
            </a:r>
            <a:r>
              <a:rPr sz="3200" dirty="0"/>
              <a:t> can be used to decompose original relation using series of relational algebra projections. </a:t>
            </a:r>
          </a:p>
          <a:p>
            <a:pPr algn="just">
              <a:spcBef>
                <a:spcPts val="700"/>
              </a:spcBef>
              <a:defRPr sz="2000"/>
            </a:pPr>
            <a:endParaRPr sz="3200" dirty="0"/>
          </a:p>
          <a:p>
            <a:pPr marL="342899" indent="-342899" algn="just">
              <a:spcBef>
                <a:spcPts val="700"/>
              </a:spcBef>
              <a:buSzPct val="100000"/>
              <a:buFont typeface="Arial"/>
              <a:buChar char="►"/>
              <a:defRPr sz="2000"/>
            </a:pPr>
            <a:r>
              <a:rPr sz="3200" dirty="0"/>
              <a:t>This results in a lossless-join decomposition, which is reversible using natural join operation.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First Normal Form (1NF)</a:t>
            </a:r>
          </a:p>
        </p:txBody>
      </p:sp>
      <p:sp>
        <p:nvSpPr>
          <p:cNvPr id="260" name="Shape 260"/>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61" name="Shape 261"/>
          <p:cNvSpPr/>
          <p:nvPr/>
        </p:nvSpPr>
        <p:spPr>
          <a:xfrm>
            <a:off x="534987" y="1395696"/>
            <a:ext cx="8216901" cy="45550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Two common approaches are employed to removing repeating groups from </a:t>
            </a:r>
            <a:r>
              <a:rPr lang="en-GB" dirty="0"/>
              <a:t>unnormalized</a:t>
            </a:r>
            <a:r>
              <a:rPr dirty="0"/>
              <a:t> tables: </a:t>
            </a:r>
          </a:p>
          <a:p>
            <a:pPr marL="800099" lvl="1" indent="-342899" algn="just">
              <a:spcBef>
                <a:spcPts val="2000"/>
              </a:spcBef>
              <a:buSzPct val="100000"/>
              <a:buFont typeface="Arial"/>
              <a:buChar char="►"/>
            </a:pPr>
            <a:r>
              <a:rPr dirty="0"/>
              <a:t>Entering appropriate data in the empty columns of rows containing the repeating data. This process is also known as the Flattening process</a:t>
            </a:r>
          </a:p>
          <a:p>
            <a:pPr marL="800099" lvl="1" indent="-342899" algn="just">
              <a:spcBef>
                <a:spcPts val="2000"/>
              </a:spcBef>
              <a:buSzPct val="100000"/>
              <a:buFont typeface="Arial"/>
              <a:buChar char="►"/>
            </a:pPr>
            <a:r>
              <a:rPr dirty="0"/>
              <a:t>Placing the repeating data, along with a copy of the original key attribute(s), in a separate relation.</a:t>
            </a:r>
          </a:p>
          <a:p>
            <a:pPr marL="800099" lvl="1" indent="-342899" algn="just">
              <a:spcBef>
                <a:spcPts val="2000"/>
              </a:spcBef>
              <a:buSzPct val="100000"/>
              <a:buFont typeface="Arial"/>
              <a:buChar char="►"/>
            </a:pPr>
            <a:r>
              <a:rPr dirty="0"/>
              <a:t>The resulting table used by either of the two approaches is referred to as the 1NF relations containing single values at the intersections of each row and column.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First Normal Form (1NF)</a:t>
            </a:r>
          </a:p>
        </p:txBody>
      </p:sp>
      <p:sp>
        <p:nvSpPr>
          <p:cNvPr id="266" name="Shape 26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67" name="Shape 267"/>
          <p:cNvSpPr/>
          <p:nvPr/>
        </p:nvSpPr>
        <p:spPr>
          <a:xfrm>
            <a:off x="534987" y="1395696"/>
            <a:ext cx="8216901" cy="517064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 Two common approaches are employed to removing repeating groups from </a:t>
            </a:r>
            <a:r>
              <a:rPr lang="en-GB" sz="2800" dirty="0"/>
              <a:t>unnormalized</a:t>
            </a:r>
            <a:r>
              <a:rPr sz="2800" dirty="0"/>
              <a:t> tables: </a:t>
            </a:r>
          </a:p>
          <a:p>
            <a:pPr marL="800099" lvl="1" indent="-342899" algn="just">
              <a:spcBef>
                <a:spcPts val="2000"/>
              </a:spcBef>
              <a:buSzPct val="100000"/>
              <a:buFont typeface="Arial"/>
              <a:buChar char="►"/>
              <a:defRPr sz="2300"/>
            </a:pPr>
            <a:r>
              <a:rPr sz="2800" dirty="0"/>
              <a:t>Entering appropriate data in the empty columns of rows containing the repeating data.</a:t>
            </a:r>
          </a:p>
          <a:p>
            <a:pPr marL="800099" lvl="1" indent="-342899" algn="just">
              <a:spcBef>
                <a:spcPts val="2000"/>
              </a:spcBef>
              <a:buSzPct val="100000"/>
              <a:buFont typeface="Arial"/>
              <a:buChar char="►"/>
              <a:defRPr sz="2300"/>
            </a:pPr>
            <a:r>
              <a:rPr sz="2800" dirty="0"/>
              <a:t>Placing the repeating data, along with a copy of the original key attribute(s), in a separate relation.</a:t>
            </a:r>
          </a:p>
          <a:p>
            <a:pPr marL="800099" lvl="1" indent="-342899" algn="just">
              <a:spcBef>
                <a:spcPts val="2000"/>
              </a:spcBef>
              <a:buSzPct val="100000"/>
              <a:buFont typeface="Arial"/>
              <a:buChar char="►"/>
              <a:defRPr sz="2300"/>
            </a:pPr>
            <a:r>
              <a:rPr sz="2800" dirty="0"/>
              <a:t>The resulting table used by either of the two approaches is referred to as the 1NF relations containing single values at the intersections of each row and column.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First Normal Form (1NF)</a:t>
            </a:r>
          </a:p>
        </p:txBody>
      </p:sp>
      <p:sp>
        <p:nvSpPr>
          <p:cNvPr id="266" name="Shape 26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67" name="Shape 267"/>
          <p:cNvSpPr/>
          <p:nvPr/>
        </p:nvSpPr>
        <p:spPr>
          <a:xfrm>
            <a:off x="534987" y="1395696"/>
            <a:ext cx="8216901" cy="304698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sz="3200" dirty="0"/>
              <a:t>Although both approaches are valid, approach 1 introduces more redundancy into the original UNF table as part of the “flattening” process, whereas approach 2 creates two or more relations with less redundancy than in the original UNF table.</a:t>
            </a:r>
          </a:p>
        </p:txBody>
      </p:sp>
    </p:spTree>
    <p:extLst>
      <p:ext uri="{BB962C8B-B14F-4D97-AF65-F5344CB8AC3E}">
        <p14:creationId xmlns:p14="http://schemas.microsoft.com/office/powerpoint/2010/main" val="6111961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First Normal Form (1NF)</a:t>
            </a:r>
          </a:p>
        </p:txBody>
      </p:sp>
      <p:sp>
        <p:nvSpPr>
          <p:cNvPr id="272" name="Shape 27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73" name="Shape 273"/>
          <p:cNvSpPr/>
          <p:nvPr/>
        </p:nvSpPr>
        <p:spPr>
          <a:xfrm>
            <a:off x="534987" y="1395696"/>
            <a:ext cx="8216901" cy="15696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Consider a collection of </a:t>
            </a:r>
            <a:r>
              <a:rPr lang="en-GB" b="1" i="1" dirty="0"/>
              <a:t>DreamHome</a:t>
            </a:r>
            <a:r>
              <a:rPr b="1" i="1" dirty="0"/>
              <a:t> </a:t>
            </a:r>
            <a:r>
              <a:rPr dirty="0"/>
              <a:t>lease shown below. For this example we assume that a client rents a given property only once and cannot rent more than one property at any one time. </a:t>
            </a:r>
          </a:p>
        </p:txBody>
      </p:sp>
      <p:pic>
        <p:nvPicPr>
          <p:cNvPr id="274" name="Screen Shot 2017-02-26 at 19.31.38.png"/>
          <p:cNvPicPr>
            <a:picLocks noChangeAspect="1"/>
          </p:cNvPicPr>
          <p:nvPr/>
        </p:nvPicPr>
        <p:blipFill>
          <a:blip r:embed="rId3">
            <a:extLst/>
          </a:blip>
          <a:stretch>
            <a:fillRect/>
          </a:stretch>
        </p:blipFill>
        <p:spPr>
          <a:xfrm>
            <a:off x="1849647" y="2593345"/>
            <a:ext cx="5587581" cy="409895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First Normal Form (1NF)</a:t>
            </a:r>
          </a:p>
        </p:txBody>
      </p:sp>
      <p:sp>
        <p:nvSpPr>
          <p:cNvPr id="279" name="Shape 279"/>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80" name="Shape 280"/>
          <p:cNvSpPr/>
          <p:nvPr/>
        </p:nvSpPr>
        <p:spPr>
          <a:xfrm>
            <a:off x="534987" y="1395696"/>
            <a:ext cx="8216901" cy="46987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Assuming sample data is taken from two leases for two different clients called John Kay and Aline Stewart and is transformed into table format with rows and columns, as shown in below</a:t>
            </a:r>
          </a:p>
          <a:p>
            <a:pPr marL="342899" indent="-342899" algn="just">
              <a:spcBef>
                <a:spcPts val="2000"/>
              </a:spcBef>
              <a:buSzPct val="100000"/>
              <a:buFont typeface="Arial"/>
              <a:buChar char="►"/>
            </a:pPr>
            <a:endParaRPr dirty="0"/>
          </a:p>
          <a:p>
            <a:pPr marL="342899" indent="-342899" algn="just">
              <a:spcBef>
                <a:spcPts val="2000"/>
              </a:spcBef>
              <a:buSzPct val="100000"/>
              <a:buFont typeface="Arial"/>
              <a:buChar char="►"/>
            </a:pPr>
            <a:endParaRPr dirty="0"/>
          </a:p>
          <a:p>
            <a:pPr algn="just">
              <a:spcBef>
                <a:spcPts val="2000"/>
              </a:spcBef>
            </a:pPr>
            <a:endParaRPr dirty="0"/>
          </a:p>
          <a:p>
            <a:pPr algn="just">
              <a:spcBef>
                <a:spcPts val="2000"/>
              </a:spcBef>
            </a:pPr>
            <a:endParaRPr dirty="0"/>
          </a:p>
          <a:p>
            <a:pPr marL="342899" indent="-342899" algn="just">
              <a:spcBef>
                <a:spcPts val="2000"/>
              </a:spcBef>
              <a:buSzPct val="100000"/>
              <a:buFont typeface="Arial"/>
              <a:buChar char="►"/>
            </a:pPr>
            <a:r>
              <a:rPr dirty="0"/>
              <a:t>This is an example of an </a:t>
            </a:r>
            <a:r>
              <a:rPr lang="en-GB" dirty="0"/>
              <a:t>unnormalized</a:t>
            </a:r>
            <a:r>
              <a:rPr dirty="0"/>
              <a:t> table. </a:t>
            </a:r>
          </a:p>
        </p:txBody>
      </p:sp>
      <p:pic>
        <p:nvPicPr>
          <p:cNvPr id="281" name="Screen Shot 2017-02-26 at 19.35.46.png"/>
          <p:cNvPicPr>
            <a:picLocks noChangeAspect="1"/>
          </p:cNvPicPr>
          <p:nvPr/>
        </p:nvPicPr>
        <p:blipFill>
          <a:blip r:embed="rId3">
            <a:extLst/>
          </a:blip>
          <a:stretch>
            <a:fillRect/>
          </a:stretch>
        </p:blipFill>
        <p:spPr>
          <a:xfrm>
            <a:off x="2055427" y="2849617"/>
            <a:ext cx="6474211" cy="269958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r>
              <a:rPr dirty="0"/>
              <a:t/>
            </a:r>
            <a:br>
              <a:rPr dirty="0"/>
            </a:br>
            <a:r>
              <a:rPr dirty="0"/>
              <a:t>Example - First Normal Form (1NF)</a:t>
            </a:r>
          </a:p>
        </p:txBody>
      </p:sp>
      <p:sp>
        <p:nvSpPr>
          <p:cNvPr id="286" name="Shape 28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87" name="Shape 287"/>
          <p:cNvSpPr/>
          <p:nvPr/>
        </p:nvSpPr>
        <p:spPr>
          <a:xfrm>
            <a:off x="534987" y="1395696"/>
            <a:ext cx="8216901" cy="4719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200"/>
            </a:pPr>
            <a:r>
              <a:rPr dirty="0"/>
              <a:t>First, from the UNF, we can identify the key attributes as </a:t>
            </a:r>
            <a:r>
              <a:rPr b="1" i="1" dirty="0"/>
              <a:t>clientNo.</a:t>
            </a:r>
          </a:p>
          <a:p>
            <a:pPr marL="342899" indent="-342899" algn="just">
              <a:spcBef>
                <a:spcPts val="2000"/>
              </a:spcBef>
              <a:buSzPct val="100000"/>
              <a:buFont typeface="Arial"/>
              <a:buChar char="►"/>
              <a:defRPr sz="2200"/>
            </a:pPr>
            <a:r>
              <a:rPr dirty="0"/>
              <a:t>Next, we identify the repeating group in the </a:t>
            </a:r>
            <a:r>
              <a:rPr lang="en-GB" dirty="0"/>
              <a:t>unrealized</a:t>
            </a:r>
            <a:r>
              <a:rPr dirty="0"/>
              <a:t> table as the property rented details, which repeats for each client. The structure of the repeating group is: </a:t>
            </a:r>
          </a:p>
          <a:p>
            <a:pPr algn="just">
              <a:spcBef>
                <a:spcPts val="400"/>
              </a:spcBef>
              <a:defRPr sz="2200" b="1" i="1"/>
            </a:pPr>
            <a:r>
              <a:rPr dirty="0"/>
              <a:t>Repeating Group = (propertyNo, pAddress, rentStart, rentFinish, rent, </a:t>
            </a:r>
            <a:r>
              <a:rPr lang="en-GB" dirty="0"/>
              <a:t> 		        </a:t>
            </a:r>
            <a:r>
              <a:rPr dirty="0" err="1"/>
              <a:t>ownerNo</a:t>
            </a:r>
            <a:r>
              <a:rPr dirty="0"/>
              <a:t>, oName) </a:t>
            </a:r>
          </a:p>
          <a:p>
            <a:pPr marL="342899" indent="-342899" algn="just">
              <a:spcBef>
                <a:spcPts val="2000"/>
              </a:spcBef>
              <a:buSzPct val="100000"/>
              <a:buFont typeface="Arial"/>
              <a:buChar char="►"/>
              <a:defRPr sz="2200"/>
            </a:pPr>
            <a:r>
              <a:rPr dirty="0"/>
              <a:t>As there are multiple values at the intersection of certain rows and columns.(e.g. there are two values for propertyNo (PG4 and PG16) for the client named John Kay). To transform an </a:t>
            </a:r>
            <a:r>
              <a:rPr lang="en-GB" dirty="0"/>
              <a:t>unnormalized</a:t>
            </a:r>
            <a:r>
              <a:rPr dirty="0"/>
              <a:t> table into 1NF, we ensure that there is a single value at the intersection of each row and column. This is achieved by removing the repeating group.</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1770</Words>
  <Application>Microsoft Office PowerPoint</Application>
  <PresentationFormat>On-screen Show (4:3)</PresentationFormat>
  <Paragraphs>143</Paragraphs>
  <Slides>33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Helvetica</vt:lpstr>
      <vt:lpstr>Times</vt:lpstr>
      <vt:lpstr>Times New Roman</vt:lpstr>
      <vt:lpstr>Default Design</vt:lpstr>
      <vt:lpstr>PowerPoint Presentation</vt:lpstr>
      <vt:lpstr> Part 2</vt:lpstr>
      <vt:lpstr> First Normal Form (1NF)</vt:lpstr>
      <vt:lpstr> First Normal Form (1NF)</vt:lpstr>
      <vt:lpstr> First Normal Form (1NF)</vt:lpstr>
      <vt:lpstr> First Normal Form (1NF)</vt:lpstr>
      <vt:lpstr> Example - First Normal Form (1NF)</vt:lpstr>
      <vt:lpstr> Example - First Normal Form (1NF)</vt:lpstr>
      <vt:lpstr> Example - First Normal Form (1NF)</vt:lpstr>
      <vt:lpstr>Example - First Normal Form (1NF)</vt:lpstr>
      <vt:lpstr>Example - First Normal Form (1NF)</vt:lpstr>
      <vt:lpstr>Example - First Normal Form (1NF)</vt:lpstr>
      <vt:lpstr>Example - First Normal Form (1NF)</vt:lpstr>
      <vt:lpstr>Example - First Normal Form (1NF)</vt:lpstr>
      <vt:lpstr>Example - First Normal Form (1NF)</vt:lpstr>
      <vt:lpstr>Example - First Normal Form (1NF)</vt:lpstr>
      <vt:lpstr> Second Normal Form (2NF)</vt:lpstr>
      <vt:lpstr> Second Normal Form (2NF)</vt:lpstr>
      <vt:lpstr> Example - Second Normal Form (2NF)</vt:lpstr>
      <vt:lpstr> Example - Second Normal Form (2NF)</vt:lpstr>
      <vt:lpstr> Example - Second Normal Form (2NF)</vt:lpstr>
      <vt:lpstr> Example - Second Normal Form (2NF)</vt:lpstr>
      <vt:lpstr> Example - Second Normal Form (2NF)</vt:lpstr>
      <vt:lpstr> Example - Second Normal Form (2NF)</vt:lpstr>
      <vt:lpstr> Third Normal Form (3NF)</vt:lpstr>
      <vt:lpstr> Example - Third Normal Form (3NF)</vt:lpstr>
      <vt:lpstr> Example - Third Normal Form (3NF)</vt:lpstr>
      <vt:lpstr> Example - Third Normal Form (3NF)</vt:lpstr>
      <vt:lpstr> Example - Third Normal Form (3NF)</vt:lpstr>
      <vt:lpstr> Example - Third Normal Form (3NF)</vt:lpstr>
      <vt:lpstr> Natural Join Operation</vt:lpstr>
      <vt:lpstr> Natural Join Operation</vt:lpstr>
      <vt:lpstr>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Norlaily Yaacob</dc:creator>
  <cp:lastModifiedBy>Norlaily Yaacob</cp:lastModifiedBy>
  <cp:revision>13</cp:revision>
  <dcterms:modified xsi:type="dcterms:W3CDTF">2017-03-16T18:41:03Z</dcterms:modified>
</cp:coreProperties>
</file>